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Barlow" panose="00000500000000000000" pitchFamily="2" charset="0"/>
      <p:regular r:id="rId21"/>
      <p:bold r:id="rId22"/>
      <p:italic r:id="rId23"/>
      <p:boldItalic r:id="rId24"/>
    </p:embeddedFont>
    <p:embeddedFont>
      <p:font typeface="Barlow Bold" panose="00000800000000000000" charset="0"/>
      <p:regular r:id="rId25"/>
      <p:bold r:id="rId26"/>
    </p:embeddedFont>
    <p:embeddedFont>
      <p:font typeface="Calibri" panose="020F0502020204030204" pitchFamily="34" charset="0"/>
      <p:regular r:id="rId27"/>
      <p:bold r:id="rId28"/>
      <p:italic r:id="rId29"/>
      <p:boldItalic r:id="rId30"/>
    </p:embeddedFont>
    <p:embeddedFont>
      <p:font typeface="Canva Sans" panose="020B0604020202020204" charset="0"/>
      <p:regular r:id="rId31"/>
    </p:embeddedFont>
    <p:embeddedFont>
      <p:font typeface="Clear Sans" panose="020B0604020202020204" charset="0"/>
      <p:regular r:id="rId32"/>
    </p:embeddedFont>
    <p:embeddedFont>
      <p:font typeface="Clear Sans Bold" panose="020B0604020202020204" charset="0"/>
      <p:regular r:id="rId33"/>
    </p:embeddedFont>
    <p:embeddedFont>
      <p:font typeface="Clear Sans Bold Italics" panose="020B0604020202020204" charset="0"/>
      <p:regular r:id="rId34"/>
    </p:embeddedFont>
    <p:embeddedFont>
      <p:font typeface="Clear Sans Italics" panose="020B0604020202020204" charset="0"/>
      <p:regular r:id="rId35"/>
    </p:embeddedFont>
    <p:embeddedFont>
      <p:font typeface="Poppins Semi-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103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jpeg"/><Relationship Id="rId5" Type="http://schemas.openxmlformats.org/officeDocument/2006/relationships/image" Target="../media/image17.svg"/><Relationship Id="rId10" Type="http://schemas.openxmlformats.org/officeDocument/2006/relationships/image" Target="../media/image2.pn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sp>
        <p:nvSpPr>
          <p:cNvPr id="12" name="Freeform 12"/>
          <p:cNvSpPr/>
          <p:nvPr/>
        </p:nvSpPr>
        <p:spPr>
          <a:xfrm>
            <a:off x="9416622" y="194906"/>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grpSp>
        <p:nvGrpSpPr>
          <p:cNvPr id="13" name="Group 13"/>
          <p:cNvGrpSpPr/>
          <p:nvPr/>
        </p:nvGrpSpPr>
        <p:grpSpPr>
          <a:xfrm>
            <a:off x="9828222" y="911721"/>
            <a:ext cx="7908037" cy="6795970"/>
            <a:chOff x="0" y="0"/>
            <a:chExt cx="812800" cy="698500"/>
          </a:xfrm>
        </p:grpSpPr>
        <p:sp>
          <p:nvSpPr>
            <p:cNvPr id="14" name="Freeform 14"/>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1">
              <a:gsLst>
                <a:gs pos="0">
                  <a:srgbClr val="FFB613">
                    <a:alpha val="100000"/>
                  </a:srgbClr>
                </a:gs>
                <a:gs pos="100000">
                  <a:srgbClr val="FFE42F">
                    <a:alpha val="100000"/>
                  </a:srgbClr>
                </a:gs>
              </a:gsLst>
              <a:lin ang="5400000"/>
            </a:gradFill>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420622" y="1326710"/>
            <a:ext cx="6723237" cy="5965993"/>
            <a:chOff x="0" y="0"/>
            <a:chExt cx="4346359" cy="3856825"/>
          </a:xfrm>
        </p:grpSpPr>
        <p:sp>
          <p:nvSpPr>
            <p:cNvPr id="17" name="Freeform 1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16470" r="-16470"/>
              </a:stretch>
            </a:blipFill>
          </p:spPr>
        </p:sp>
      </p:grpSp>
      <p:grpSp>
        <p:nvGrpSpPr>
          <p:cNvPr id="18" name="Group 18"/>
          <p:cNvGrpSpPr/>
          <p:nvPr/>
        </p:nvGrpSpPr>
        <p:grpSpPr>
          <a:xfrm>
            <a:off x="16717233" y="308492"/>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895564" y="516003"/>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9526592" y="4858699"/>
            <a:ext cx="5973371" cy="542830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sp>
      <p:grpSp>
        <p:nvGrpSpPr>
          <p:cNvPr id="25" name="Group 25"/>
          <p:cNvGrpSpPr/>
          <p:nvPr/>
        </p:nvGrpSpPr>
        <p:grpSpPr>
          <a:xfrm>
            <a:off x="9736201" y="5164741"/>
            <a:ext cx="5357059" cy="4603722"/>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165464" y="5488650"/>
            <a:ext cx="4479483" cy="3974955"/>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6595" r="-16595"/>
              </a:stretch>
            </a:blipFill>
          </p:spPr>
        </p:sp>
      </p:grpSp>
      <p:grpSp>
        <p:nvGrpSpPr>
          <p:cNvPr id="30" name="Group 30"/>
          <p:cNvGrpSpPr/>
          <p:nvPr/>
        </p:nvGrpSpPr>
        <p:grpSpPr>
          <a:xfrm>
            <a:off x="-853415" y="6404159"/>
            <a:ext cx="9587865" cy="1052918"/>
            <a:chOff x="0" y="0"/>
            <a:chExt cx="5551013" cy="609600"/>
          </a:xfrm>
        </p:grpSpPr>
        <p:sp>
          <p:nvSpPr>
            <p:cNvPr id="31" name="Freeform 31"/>
            <p:cNvSpPr/>
            <p:nvPr/>
          </p:nvSpPr>
          <p:spPr>
            <a:xfrm>
              <a:off x="3924" y="0"/>
              <a:ext cx="5543165" cy="609600"/>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32" name="TextBox 32"/>
            <p:cNvSpPr txBox="1"/>
            <p:nvPr/>
          </p:nvSpPr>
          <p:spPr>
            <a:xfrm>
              <a:off x="101600" y="-38100"/>
              <a:ext cx="5347813" cy="64770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699164" y="676945"/>
            <a:ext cx="1741690" cy="1741690"/>
          </a:xfrm>
          <a:custGeom>
            <a:avLst/>
            <a:gdLst/>
            <a:ahLst/>
            <a:cxnLst/>
            <a:rect l="l" t="t" r="r" b="b"/>
            <a:pathLst>
              <a:path w="1741690" h="1741690">
                <a:moveTo>
                  <a:pt x="0" y="0"/>
                </a:moveTo>
                <a:lnTo>
                  <a:pt x="1741690" y="0"/>
                </a:lnTo>
                <a:lnTo>
                  <a:pt x="1741690" y="1741690"/>
                </a:lnTo>
                <a:lnTo>
                  <a:pt x="0" y="1741690"/>
                </a:lnTo>
                <a:lnTo>
                  <a:pt x="0" y="0"/>
                </a:lnTo>
                <a:close/>
              </a:path>
            </a:pathLst>
          </a:custGeom>
          <a:blipFill>
            <a:blip r:embed="rId6"/>
            <a:stretch>
              <a:fillRect/>
            </a:stretch>
          </a:blipFill>
        </p:spPr>
      </p:sp>
      <p:sp>
        <p:nvSpPr>
          <p:cNvPr id="34" name="Freeform 34"/>
          <p:cNvSpPr/>
          <p:nvPr/>
        </p:nvSpPr>
        <p:spPr>
          <a:xfrm>
            <a:off x="2981654" y="752676"/>
            <a:ext cx="2697752" cy="1437396"/>
          </a:xfrm>
          <a:custGeom>
            <a:avLst/>
            <a:gdLst/>
            <a:ahLst/>
            <a:cxnLst/>
            <a:rect l="l" t="t" r="r" b="b"/>
            <a:pathLst>
              <a:path w="2697752" h="1437396">
                <a:moveTo>
                  <a:pt x="0" y="0"/>
                </a:moveTo>
                <a:lnTo>
                  <a:pt x="2697752" y="0"/>
                </a:lnTo>
                <a:lnTo>
                  <a:pt x="2697752" y="1437396"/>
                </a:lnTo>
                <a:lnTo>
                  <a:pt x="0" y="1437396"/>
                </a:lnTo>
                <a:lnTo>
                  <a:pt x="0" y="0"/>
                </a:lnTo>
                <a:close/>
              </a:path>
            </a:pathLst>
          </a:custGeom>
          <a:blipFill>
            <a:blip r:embed="rId7"/>
            <a:stretch>
              <a:fillRect/>
            </a:stretch>
          </a:blipFill>
        </p:spPr>
      </p:sp>
      <p:sp>
        <p:nvSpPr>
          <p:cNvPr id="35" name="Freeform 35"/>
          <p:cNvSpPr/>
          <p:nvPr/>
        </p:nvSpPr>
        <p:spPr>
          <a:xfrm>
            <a:off x="5990639" y="380798"/>
            <a:ext cx="2069060" cy="2069060"/>
          </a:xfrm>
          <a:custGeom>
            <a:avLst/>
            <a:gdLst/>
            <a:ahLst/>
            <a:cxnLst/>
            <a:rect l="l" t="t" r="r" b="b"/>
            <a:pathLst>
              <a:path w="2069060" h="2069060">
                <a:moveTo>
                  <a:pt x="0" y="0"/>
                </a:moveTo>
                <a:lnTo>
                  <a:pt x="2069060" y="0"/>
                </a:lnTo>
                <a:lnTo>
                  <a:pt x="2069060" y="2069060"/>
                </a:lnTo>
                <a:lnTo>
                  <a:pt x="0" y="2069060"/>
                </a:lnTo>
                <a:lnTo>
                  <a:pt x="0" y="0"/>
                </a:lnTo>
                <a:close/>
              </a:path>
            </a:pathLst>
          </a:custGeom>
          <a:blipFill>
            <a:blip r:embed="rId8"/>
            <a:stretch>
              <a:fillRect/>
            </a:stretch>
          </a:blipFill>
        </p:spPr>
      </p:sp>
      <p:sp>
        <p:nvSpPr>
          <p:cNvPr id="36" name="Freeform 36"/>
          <p:cNvSpPr/>
          <p:nvPr/>
        </p:nvSpPr>
        <p:spPr>
          <a:xfrm>
            <a:off x="8332537" y="433328"/>
            <a:ext cx="2088086" cy="1932496"/>
          </a:xfrm>
          <a:custGeom>
            <a:avLst/>
            <a:gdLst/>
            <a:ahLst/>
            <a:cxnLst/>
            <a:rect l="l" t="t" r="r" b="b"/>
            <a:pathLst>
              <a:path w="2088086" h="1932496">
                <a:moveTo>
                  <a:pt x="0" y="0"/>
                </a:moveTo>
                <a:lnTo>
                  <a:pt x="2088085" y="0"/>
                </a:lnTo>
                <a:lnTo>
                  <a:pt x="2088085" y="1932495"/>
                </a:lnTo>
                <a:lnTo>
                  <a:pt x="0" y="1932495"/>
                </a:lnTo>
                <a:lnTo>
                  <a:pt x="0" y="0"/>
                </a:lnTo>
                <a:close/>
              </a:path>
            </a:pathLst>
          </a:custGeom>
          <a:blipFill>
            <a:blip r:embed="rId9"/>
            <a:stretch>
              <a:fillRect/>
            </a:stretch>
          </a:blipFill>
        </p:spPr>
      </p:sp>
      <p:sp>
        <p:nvSpPr>
          <p:cNvPr id="37" name="TextBox 37"/>
          <p:cNvSpPr txBox="1"/>
          <p:nvPr/>
        </p:nvSpPr>
        <p:spPr>
          <a:xfrm>
            <a:off x="699164" y="8514871"/>
            <a:ext cx="3732655" cy="569280"/>
          </a:xfrm>
          <a:prstGeom prst="rect">
            <a:avLst/>
          </a:prstGeom>
        </p:spPr>
        <p:txBody>
          <a:bodyPr lIns="0" tIns="0" rIns="0" bIns="0" rtlCol="0" anchor="t">
            <a:spAutoFit/>
          </a:bodyPr>
          <a:lstStyle/>
          <a:p>
            <a:pPr marL="0" lvl="0" indent="0" algn="l">
              <a:lnSpc>
                <a:spcPts val="4655"/>
              </a:lnSpc>
              <a:spcBef>
                <a:spcPct val="0"/>
              </a:spcBef>
            </a:pPr>
            <a:r>
              <a:rPr lang="en-US" sz="3325" spc="-83">
                <a:solidFill>
                  <a:srgbClr val="000000"/>
                </a:solidFill>
                <a:latin typeface="Clear Sans Bold"/>
                <a:ea typeface="Clear Sans Bold"/>
                <a:cs typeface="Clear Sans Bold"/>
                <a:sym typeface="Clear Sans Bold"/>
              </a:rPr>
              <a:t>Dosen Pembimbing</a:t>
            </a:r>
          </a:p>
        </p:txBody>
      </p:sp>
      <p:sp>
        <p:nvSpPr>
          <p:cNvPr id="38" name="TextBox 38"/>
          <p:cNvSpPr txBox="1"/>
          <p:nvPr/>
        </p:nvSpPr>
        <p:spPr>
          <a:xfrm>
            <a:off x="699164" y="9007952"/>
            <a:ext cx="9373187" cy="686919"/>
          </a:xfrm>
          <a:prstGeom prst="rect">
            <a:avLst/>
          </a:prstGeom>
        </p:spPr>
        <p:txBody>
          <a:bodyPr wrap="square" lIns="0" tIns="0" rIns="0" bIns="0" rtlCol="0" anchor="t">
            <a:spAutoFit/>
          </a:bodyPr>
          <a:lstStyle/>
          <a:p>
            <a:pPr marL="0" lvl="0" indent="0" algn="l">
              <a:lnSpc>
                <a:spcPts val="5996"/>
              </a:lnSpc>
              <a:spcBef>
                <a:spcPct val="0"/>
              </a:spcBef>
            </a:pPr>
            <a:r>
              <a:rPr lang="en-US" sz="4282" dirty="0">
                <a:solidFill>
                  <a:srgbClr val="112D4E"/>
                </a:solidFill>
                <a:latin typeface="Barlow Bold"/>
                <a:ea typeface="Barlow Bold"/>
                <a:cs typeface="Barlow Bold"/>
                <a:sym typeface="Barlow Bold"/>
              </a:rPr>
              <a:t>Aftuqa </a:t>
            </a:r>
            <a:r>
              <a:rPr lang="en-US" sz="4282" dirty="0" err="1">
                <a:solidFill>
                  <a:srgbClr val="112D4E"/>
                </a:solidFill>
                <a:latin typeface="Barlow Bold"/>
                <a:ea typeface="Barlow Bold"/>
                <a:cs typeface="Barlow Bold"/>
                <a:sym typeface="Barlow Bold"/>
              </a:rPr>
              <a:t>Sholikatur</a:t>
            </a:r>
            <a:r>
              <a:rPr lang="en-US" sz="4282" dirty="0">
                <a:solidFill>
                  <a:srgbClr val="112D4E"/>
                </a:solidFill>
                <a:latin typeface="Barlow Bold"/>
                <a:ea typeface="Barlow Bold"/>
                <a:cs typeface="Barlow Bold"/>
                <a:sym typeface="Barlow Bold"/>
              </a:rPr>
              <a:t> Rohmania, S.M., M.M</a:t>
            </a:r>
          </a:p>
        </p:txBody>
      </p:sp>
      <p:sp>
        <p:nvSpPr>
          <p:cNvPr id="39" name="TextBox 39"/>
          <p:cNvSpPr txBox="1"/>
          <p:nvPr/>
        </p:nvSpPr>
        <p:spPr>
          <a:xfrm>
            <a:off x="737264" y="3659804"/>
            <a:ext cx="8827429" cy="2323018"/>
          </a:xfrm>
          <a:prstGeom prst="rect">
            <a:avLst/>
          </a:prstGeom>
        </p:spPr>
        <p:txBody>
          <a:bodyPr lIns="0" tIns="0" rIns="0" bIns="0" rtlCol="0" anchor="t">
            <a:spAutoFit/>
          </a:bodyPr>
          <a:lstStyle/>
          <a:p>
            <a:pPr marL="0" lvl="0" indent="0" algn="l">
              <a:lnSpc>
                <a:spcPts val="9160"/>
              </a:lnSpc>
            </a:pPr>
            <a:r>
              <a:rPr lang="en-US" sz="7762" dirty="0">
                <a:solidFill>
                  <a:srgbClr val="112D4E"/>
                </a:solidFill>
                <a:latin typeface="Barlow Bold"/>
                <a:ea typeface="Barlow Bold"/>
                <a:cs typeface="Barlow Bold"/>
                <a:sym typeface="Barlow Bold"/>
              </a:rPr>
              <a:t>TQM BERFOKUS PADA PELANGGAN</a:t>
            </a:r>
          </a:p>
        </p:txBody>
      </p:sp>
      <p:sp>
        <p:nvSpPr>
          <p:cNvPr id="40" name="TextBox 40"/>
          <p:cNvSpPr txBox="1"/>
          <p:nvPr/>
        </p:nvSpPr>
        <p:spPr>
          <a:xfrm>
            <a:off x="803939" y="6498378"/>
            <a:ext cx="7255761" cy="712079"/>
          </a:xfrm>
          <a:prstGeom prst="rect">
            <a:avLst/>
          </a:prstGeom>
        </p:spPr>
        <p:txBody>
          <a:bodyPr lIns="0" tIns="0" rIns="0" bIns="0" rtlCol="0" anchor="t">
            <a:spAutoFit/>
          </a:bodyPr>
          <a:lstStyle/>
          <a:p>
            <a:pPr marL="0" lvl="0" indent="0" algn="l">
              <a:lnSpc>
                <a:spcPts val="5889"/>
              </a:lnSpc>
              <a:spcBef>
                <a:spcPct val="0"/>
              </a:spcBef>
            </a:pPr>
            <a:r>
              <a:rPr lang="en-US" sz="4206" spc="-105">
                <a:solidFill>
                  <a:srgbClr val="000000"/>
                </a:solidFill>
                <a:latin typeface="Clear Sans Bold"/>
                <a:ea typeface="Clear Sans Bold"/>
                <a:cs typeface="Clear Sans Bold"/>
                <a:sym typeface="Clear Sans Bold"/>
              </a:rPr>
              <a:t>Sistem Informasi Manajemen</a:t>
            </a:r>
          </a:p>
        </p:txBody>
      </p:sp>
      <p:sp>
        <p:nvSpPr>
          <p:cNvPr id="41" name="TextBox 41"/>
          <p:cNvSpPr txBox="1"/>
          <p:nvPr/>
        </p:nvSpPr>
        <p:spPr>
          <a:xfrm>
            <a:off x="737264" y="7470166"/>
            <a:ext cx="3732655" cy="569280"/>
          </a:xfrm>
          <a:prstGeom prst="rect">
            <a:avLst/>
          </a:prstGeom>
        </p:spPr>
        <p:txBody>
          <a:bodyPr lIns="0" tIns="0" rIns="0" bIns="0" rtlCol="0" anchor="t">
            <a:spAutoFit/>
          </a:bodyPr>
          <a:lstStyle/>
          <a:p>
            <a:pPr marL="0" lvl="0" indent="0" algn="l">
              <a:lnSpc>
                <a:spcPts val="4655"/>
              </a:lnSpc>
              <a:spcBef>
                <a:spcPct val="0"/>
              </a:spcBef>
            </a:pPr>
            <a:r>
              <a:rPr lang="en-US" sz="3325" spc="-83">
                <a:solidFill>
                  <a:srgbClr val="000000"/>
                </a:solidFill>
                <a:latin typeface="Clear Sans Bold"/>
                <a:ea typeface="Clear Sans Bold"/>
                <a:cs typeface="Clear Sans Bold"/>
                <a:sym typeface="Clear Sans Bold"/>
              </a:rPr>
              <a:t>Pertemuan : 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V="1">
            <a:off x="-972285" y="8073192"/>
            <a:ext cx="5145502" cy="3200931"/>
          </a:xfrm>
          <a:custGeom>
            <a:avLst/>
            <a:gdLst/>
            <a:ahLst/>
            <a:cxnLst/>
            <a:rect l="l" t="t" r="r" b="b"/>
            <a:pathLst>
              <a:path w="5145502" h="3200931">
                <a:moveTo>
                  <a:pt x="0" y="3200931"/>
                </a:moveTo>
                <a:lnTo>
                  <a:pt x="5145501" y="3200931"/>
                </a:lnTo>
                <a:lnTo>
                  <a:pt x="5145501" y="0"/>
                </a:lnTo>
                <a:lnTo>
                  <a:pt x="0" y="0"/>
                </a:lnTo>
                <a:lnTo>
                  <a:pt x="0" y="3200931"/>
                </a:lnTo>
                <a:close/>
              </a:path>
            </a:pathLst>
          </a:custGeom>
          <a:blipFill>
            <a:blip r:embed="rId2"/>
            <a:stretch>
              <a:fillRect/>
            </a:stretch>
          </a:blipFill>
        </p:spPr>
      </p:sp>
      <p:sp>
        <p:nvSpPr>
          <p:cNvPr id="3" name="Freeform 3"/>
          <p:cNvSpPr/>
          <p:nvPr/>
        </p:nvSpPr>
        <p:spPr>
          <a:xfrm rot="-5400000">
            <a:off x="14114784" y="8073192"/>
            <a:ext cx="5145502" cy="3200931"/>
          </a:xfrm>
          <a:custGeom>
            <a:avLst/>
            <a:gdLst/>
            <a:ahLst/>
            <a:cxnLst/>
            <a:rect l="l" t="t" r="r" b="b"/>
            <a:pathLst>
              <a:path w="5145502" h="3200931">
                <a:moveTo>
                  <a:pt x="0" y="0"/>
                </a:moveTo>
                <a:lnTo>
                  <a:pt x="5145501" y="0"/>
                </a:lnTo>
                <a:lnTo>
                  <a:pt x="5145501" y="3200931"/>
                </a:lnTo>
                <a:lnTo>
                  <a:pt x="0" y="3200931"/>
                </a:lnTo>
                <a:lnTo>
                  <a:pt x="0" y="0"/>
                </a:lnTo>
                <a:close/>
              </a:path>
            </a:pathLst>
          </a:custGeom>
          <a:blipFill>
            <a:blip r:embed="rId2"/>
            <a:stretch>
              <a:fillRect/>
            </a:stretch>
          </a:blipFill>
        </p:spPr>
      </p:sp>
      <p:sp>
        <p:nvSpPr>
          <p:cNvPr id="4" name="TextBox 4"/>
          <p:cNvSpPr txBox="1"/>
          <p:nvPr/>
        </p:nvSpPr>
        <p:spPr>
          <a:xfrm>
            <a:off x="2150540" y="1114425"/>
            <a:ext cx="4630891" cy="1205865"/>
          </a:xfrm>
          <a:prstGeom prst="rect">
            <a:avLst/>
          </a:prstGeom>
        </p:spPr>
        <p:txBody>
          <a:bodyPr lIns="0" tIns="0" rIns="0" bIns="0" rtlCol="0" anchor="t">
            <a:spAutoFit/>
          </a:bodyPr>
          <a:lstStyle/>
          <a:p>
            <a:pPr marL="0" lvl="0" indent="0" algn="ctr">
              <a:lnSpc>
                <a:spcPts val="9179"/>
              </a:lnSpc>
            </a:pPr>
            <a:r>
              <a:rPr lang="en-US" sz="8499" spc="-212">
                <a:solidFill>
                  <a:srgbClr val="112D4E"/>
                </a:solidFill>
                <a:latin typeface="Barlow Bold"/>
                <a:ea typeface="Barlow Bold"/>
                <a:cs typeface="Barlow Bold"/>
                <a:sym typeface="Barlow Bold"/>
              </a:rPr>
              <a:t>Lanjutan</a:t>
            </a:r>
          </a:p>
        </p:txBody>
      </p:sp>
      <p:sp>
        <p:nvSpPr>
          <p:cNvPr id="5" name="TextBox 5"/>
          <p:cNvSpPr txBox="1"/>
          <p:nvPr/>
        </p:nvSpPr>
        <p:spPr>
          <a:xfrm>
            <a:off x="1853779" y="2413290"/>
            <a:ext cx="15203087" cy="7416714"/>
          </a:xfrm>
          <a:prstGeom prst="rect">
            <a:avLst/>
          </a:prstGeom>
        </p:spPr>
        <p:txBody>
          <a:bodyPr lIns="0" tIns="0" rIns="0" bIns="0" rtlCol="0" anchor="t">
            <a:spAutoFit/>
          </a:bodyPr>
          <a:lstStyle/>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Perbaikan secara berkesinambungan ;</a:t>
            </a:r>
            <a:r>
              <a:rPr lang="en-US" sz="3503">
                <a:solidFill>
                  <a:srgbClr val="000000"/>
                </a:solidFill>
                <a:latin typeface="Clear Sans"/>
                <a:ea typeface="Clear Sans"/>
                <a:cs typeface="Clear Sans"/>
                <a:sym typeface="Clear Sans"/>
              </a:rPr>
              <a:t> mengikuti perubahan baik permintaan atau persaingan global</a:t>
            </a:r>
          </a:p>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Pendidikan dan pelatihan; </a:t>
            </a:r>
            <a:r>
              <a:rPr lang="en-US" sz="3503">
                <a:solidFill>
                  <a:srgbClr val="000000"/>
                </a:solidFill>
                <a:latin typeface="Clear Sans"/>
                <a:ea typeface="Clear Sans"/>
                <a:cs typeface="Clear Sans"/>
                <a:sym typeface="Clear Sans"/>
              </a:rPr>
              <a:t>meningkatkan keterampilan dan keahlian</a:t>
            </a:r>
          </a:p>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Kebebasan yang terkendali ;</a:t>
            </a:r>
            <a:r>
              <a:rPr lang="en-US" sz="3503">
                <a:solidFill>
                  <a:srgbClr val="000000"/>
                </a:solidFill>
                <a:latin typeface="Clear Sans"/>
                <a:ea typeface="Clear Sans"/>
                <a:cs typeface="Clear Sans"/>
                <a:sym typeface="Clear Sans"/>
              </a:rPr>
              <a:t> bebas dalam menyalurkan ide yg terbaik demi kebaikan</a:t>
            </a:r>
          </a:p>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Kesatuan tujuan ;</a:t>
            </a:r>
            <a:r>
              <a:rPr lang="en-US" sz="3503">
                <a:solidFill>
                  <a:srgbClr val="000000"/>
                </a:solidFill>
                <a:latin typeface="Clear Sans"/>
                <a:ea typeface="Clear Sans"/>
                <a:cs typeface="Clear Sans"/>
                <a:sym typeface="Clear Sans"/>
              </a:rPr>
              <a:t> adanya visi dan misi sehingga menciptakan tujuan yang sama</a:t>
            </a:r>
          </a:p>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Adanya keterlibatan dan pemberdayaan karyawan ;</a:t>
            </a:r>
            <a:r>
              <a:rPr lang="en-US" sz="3503">
                <a:solidFill>
                  <a:srgbClr val="000000"/>
                </a:solidFill>
                <a:latin typeface="Clear Sans"/>
                <a:ea typeface="Clear Sans"/>
                <a:cs typeface="Clear Sans"/>
                <a:sym typeface="Clear Sans"/>
              </a:rPr>
              <a:t> adanya peran dari seluruh level organisasi untuk membuat keputusan sesuai melalui upaya memperhatikan, mempertimbangkan, dan menindaklanjuti masukan2 apakah akan diterima atau tidak.</a:t>
            </a:r>
          </a:p>
          <a:p>
            <a:pPr marL="0" lvl="0" indent="0" algn="l">
              <a:lnSpc>
                <a:spcPts val="4904"/>
              </a:lnSpc>
            </a:pPr>
            <a:endParaRPr lang="en-US" sz="3503">
              <a:solidFill>
                <a:srgbClr val="000000"/>
              </a:solidFill>
              <a:latin typeface="Clear Sans"/>
              <a:ea typeface="Clear Sans"/>
              <a:cs typeface="Clear Sans"/>
              <a:sym typeface="Clear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659873" y="-219018"/>
            <a:ext cx="8112943" cy="7119108"/>
          </a:xfrm>
          <a:custGeom>
            <a:avLst/>
            <a:gdLst/>
            <a:ahLst/>
            <a:cxnLst/>
            <a:rect l="l" t="t" r="r" b="b"/>
            <a:pathLst>
              <a:path w="8112943" h="7119108">
                <a:moveTo>
                  <a:pt x="8112943" y="0"/>
                </a:moveTo>
                <a:lnTo>
                  <a:pt x="0" y="0"/>
                </a:lnTo>
                <a:lnTo>
                  <a:pt x="0" y="7119108"/>
                </a:lnTo>
                <a:lnTo>
                  <a:pt x="8112943" y="7119108"/>
                </a:lnTo>
                <a:lnTo>
                  <a:pt x="8112943" y="0"/>
                </a:lnTo>
                <a:close/>
              </a:path>
            </a:pathLst>
          </a:custGeom>
          <a:blipFill>
            <a:blip r:embed="rId2"/>
            <a:stretch>
              <a:fillRect/>
            </a:stretch>
          </a:blipFill>
        </p:spPr>
      </p:sp>
      <p:sp>
        <p:nvSpPr>
          <p:cNvPr id="3" name="Freeform 3"/>
          <p:cNvSpPr/>
          <p:nvPr/>
        </p:nvSpPr>
        <p:spPr>
          <a:xfrm rot="-5400000">
            <a:off x="11899348" y="3676408"/>
            <a:ext cx="8565323" cy="7783737"/>
          </a:xfrm>
          <a:custGeom>
            <a:avLst/>
            <a:gdLst/>
            <a:ahLst/>
            <a:cxnLst/>
            <a:rect l="l" t="t" r="r" b="b"/>
            <a:pathLst>
              <a:path w="8565323" h="7783737">
                <a:moveTo>
                  <a:pt x="0" y="0"/>
                </a:moveTo>
                <a:lnTo>
                  <a:pt x="8565322" y="0"/>
                </a:lnTo>
                <a:lnTo>
                  <a:pt x="8565322" y="7783737"/>
                </a:lnTo>
                <a:lnTo>
                  <a:pt x="0" y="7783737"/>
                </a:lnTo>
                <a:lnTo>
                  <a:pt x="0" y="0"/>
                </a:lnTo>
                <a:close/>
              </a:path>
            </a:pathLst>
          </a:custGeom>
          <a:blipFill>
            <a:blip r:embed="rId3"/>
            <a:stretch>
              <a:fillRect/>
            </a:stretch>
          </a:blipFill>
        </p:spPr>
      </p:sp>
      <p:grpSp>
        <p:nvGrpSpPr>
          <p:cNvPr id="4" name="Group 4"/>
          <p:cNvGrpSpPr/>
          <p:nvPr/>
        </p:nvGrpSpPr>
        <p:grpSpPr>
          <a:xfrm>
            <a:off x="12770032" y="3285615"/>
            <a:ext cx="7066457" cy="8222786"/>
            <a:chOff x="0" y="0"/>
            <a:chExt cx="698500" cy="812800"/>
          </a:xfrm>
        </p:grpSpPr>
        <p:sp>
          <p:nvSpPr>
            <p:cNvPr id="5" name="Freeform 5"/>
            <p:cNvSpPr/>
            <p:nvPr/>
          </p:nvSpPr>
          <p:spPr>
            <a:xfrm>
              <a:off x="0" y="7593"/>
              <a:ext cx="698500" cy="797613"/>
            </a:xfrm>
            <a:custGeom>
              <a:avLst/>
              <a:gdLst/>
              <a:ahLst/>
              <a:cxnLst/>
              <a:rect l="l" t="t" r="r" b="b"/>
              <a:pathLst>
                <a:path w="698500" h="797613">
                  <a:moveTo>
                    <a:pt x="383430" y="12293"/>
                  </a:moveTo>
                  <a:lnTo>
                    <a:pt x="664320" y="175721"/>
                  </a:lnTo>
                  <a:cubicBezTo>
                    <a:pt x="685482" y="188033"/>
                    <a:pt x="698500" y="210668"/>
                    <a:pt x="698500" y="235151"/>
                  </a:cubicBezTo>
                  <a:lnTo>
                    <a:pt x="698500" y="562463"/>
                  </a:lnTo>
                  <a:cubicBezTo>
                    <a:pt x="698500" y="586946"/>
                    <a:pt x="685482" y="609581"/>
                    <a:pt x="664320" y="621893"/>
                  </a:cubicBezTo>
                  <a:lnTo>
                    <a:pt x="383430" y="785321"/>
                  </a:lnTo>
                  <a:cubicBezTo>
                    <a:pt x="362301" y="797614"/>
                    <a:pt x="336199" y="797614"/>
                    <a:pt x="315070" y="785321"/>
                  </a:cubicBezTo>
                  <a:lnTo>
                    <a:pt x="34180" y="621893"/>
                  </a:lnTo>
                  <a:cubicBezTo>
                    <a:pt x="13018" y="609581"/>
                    <a:pt x="0" y="586946"/>
                    <a:pt x="0" y="562463"/>
                  </a:cubicBezTo>
                  <a:lnTo>
                    <a:pt x="0" y="235151"/>
                  </a:lnTo>
                  <a:cubicBezTo>
                    <a:pt x="0" y="210668"/>
                    <a:pt x="13018" y="188033"/>
                    <a:pt x="34180" y="175721"/>
                  </a:cubicBezTo>
                  <a:lnTo>
                    <a:pt x="315070" y="12293"/>
                  </a:lnTo>
                  <a:cubicBezTo>
                    <a:pt x="336199" y="0"/>
                    <a:pt x="362301" y="0"/>
                    <a:pt x="383430" y="12293"/>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149529" y="3727211"/>
            <a:ext cx="6307463" cy="7339593"/>
            <a:chOff x="0" y="0"/>
            <a:chExt cx="698500" cy="812800"/>
          </a:xfrm>
        </p:grpSpPr>
        <p:sp>
          <p:nvSpPr>
            <p:cNvPr id="7" name="Freeform 7"/>
            <p:cNvSpPr/>
            <p:nvPr/>
          </p:nvSpPr>
          <p:spPr>
            <a:xfrm>
              <a:off x="0" y="8507"/>
              <a:ext cx="698500" cy="795786"/>
            </a:xfrm>
            <a:custGeom>
              <a:avLst/>
              <a:gdLst/>
              <a:ahLst/>
              <a:cxnLst/>
              <a:rect l="l" t="t" r="r" b="b"/>
              <a:pathLst>
                <a:path w="698500" h="795786">
                  <a:moveTo>
                    <a:pt x="387543" y="13772"/>
                  </a:moveTo>
                  <a:lnTo>
                    <a:pt x="660207" y="172414"/>
                  </a:lnTo>
                  <a:cubicBezTo>
                    <a:pt x="683915" y="186207"/>
                    <a:pt x="698500" y="211567"/>
                    <a:pt x="698500" y="238995"/>
                  </a:cubicBezTo>
                  <a:lnTo>
                    <a:pt x="698500" y="556791"/>
                  </a:lnTo>
                  <a:cubicBezTo>
                    <a:pt x="698500" y="584219"/>
                    <a:pt x="683915" y="609579"/>
                    <a:pt x="660207" y="623372"/>
                  </a:cubicBezTo>
                  <a:lnTo>
                    <a:pt x="387543" y="782014"/>
                  </a:lnTo>
                  <a:cubicBezTo>
                    <a:pt x="363872" y="795786"/>
                    <a:pt x="334628" y="795786"/>
                    <a:pt x="310957" y="782014"/>
                  </a:cubicBezTo>
                  <a:lnTo>
                    <a:pt x="38293" y="623372"/>
                  </a:lnTo>
                  <a:cubicBezTo>
                    <a:pt x="14585" y="609579"/>
                    <a:pt x="0" y="584219"/>
                    <a:pt x="0" y="556791"/>
                  </a:cubicBezTo>
                  <a:lnTo>
                    <a:pt x="0" y="238995"/>
                  </a:lnTo>
                  <a:cubicBezTo>
                    <a:pt x="0" y="211567"/>
                    <a:pt x="14585" y="186207"/>
                    <a:pt x="38293" y="172414"/>
                  </a:cubicBezTo>
                  <a:lnTo>
                    <a:pt x="310957" y="13772"/>
                  </a:lnTo>
                  <a:cubicBezTo>
                    <a:pt x="334628" y="0"/>
                    <a:pt x="363872" y="0"/>
                    <a:pt x="387543" y="13772"/>
                  </a:cubicBezTo>
                  <a:close/>
                </a:path>
              </a:pathLst>
            </a:custGeom>
            <a:blipFill>
              <a:blip r:embed="rId4"/>
              <a:stretch>
                <a:fillRect l="-44728" t="-1514" r="-21152" b="-8640"/>
              </a:stretch>
            </a:blipFill>
          </p:spPr>
        </p:sp>
      </p:grpSp>
      <p:sp>
        <p:nvSpPr>
          <p:cNvPr id="8" name="Freeform 8"/>
          <p:cNvSpPr/>
          <p:nvPr/>
        </p:nvSpPr>
        <p:spPr>
          <a:xfrm rot="-5400000">
            <a:off x="10514915" y="-7182"/>
            <a:ext cx="5269227" cy="4788410"/>
          </a:xfrm>
          <a:custGeom>
            <a:avLst/>
            <a:gdLst/>
            <a:ahLst/>
            <a:cxnLst/>
            <a:rect l="l" t="t" r="r" b="b"/>
            <a:pathLst>
              <a:path w="5269227" h="4788410">
                <a:moveTo>
                  <a:pt x="0" y="0"/>
                </a:moveTo>
                <a:lnTo>
                  <a:pt x="5269227" y="0"/>
                </a:lnTo>
                <a:lnTo>
                  <a:pt x="5269227" y="4788410"/>
                </a:lnTo>
                <a:lnTo>
                  <a:pt x="0" y="4788410"/>
                </a:lnTo>
                <a:lnTo>
                  <a:pt x="0" y="0"/>
                </a:lnTo>
                <a:close/>
              </a:path>
            </a:pathLst>
          </a:custGeom>
          <a:blipFill>
            <a:blip r:embed="rId3">
              <a:alphaModFix amt="42000"/>
            </a:blip>
            <a:stretch>
              <a:fillRect/>
            </a:stretch>
          </a:blipFill>
        </p:spPr>
      </p:sp>
      <p:grpSp>
        <p:nvGrpSpPr>
          <p:cNvPr id="9" name="Group 9"/>
          <p:cNvGrpSpPr/>
          <p:nvPr/>
        </p:nvGrpSpPr>
        <p:grpSpPr>
          <a:xfrm>
            <a:off x="10966650" y="177088"/>
            <a:ext cx="4042174" cy="4703620"/>
            <a:chOff x="0" y="0"/>
            <a:chExt cx="698500" cy="812800"/>
          </a:xfrm>
        </p:grpSpPr>
        <p:sp>
          <p:nvSpPr>
            <p:cNvPr id="10" name="Freeform 10"/>
            <p:cNvSpPr/>
            <p:nvPr/>
          </p:nvSpPr>
          <p:spPr>
            <a:xfrm>
              <a:off x="0" y="6005"/>
              <a:ext cx="698500" cy="800790"/>
            </a:xfrm>
            <a:custGeom>
              <a:avLst/>
              <a:gdLst/>
              <a:ahLst/>
              <a:cxnLst/>
              <a:rect l="l" t="t" r="r" b="b"/>
              <a:pathLst>
                <a:path w="698500" h="800790">
                  <a:moveTo>
                    <a:pt x="376281" y="9722"/>
                  </a:moveTo>
                  <a:lnTo>
                    <a:pt x="671469" y="181468"/>
                  </a:lnTo>
                  <a:cubicBezTo>
                    <a:pt x="688205" y="191205"/>
                    <a:pt x="698500" y="209106"/>
                    <a:pt x="698500" y="228468"/>
                  </a:cubicBezTo>
                  <a:lnTo>
                    <a:pt x="698500" y="572322"/>
                  </a:lnTo>
                  <a:cubicBezTo>
                    <a:pt x="698500" y="591684"/>
                    <a:pt x="688205" y="609585"/>
                    <a:pt x="671469" y="619322"/>
                  </a:cubicBezTo>
                  <a:lnTo>
                    <a:pt x="376281" y="791068"/>
                  </a:lnTo>
                  <a:cubicBezTo>
                    <a:pt x="359571" y="800790"/>
                    <a:pt x="338929" y="800790"/>
                    <a:pt x="322219" y="791068"/>
                  </a:cubicBezTo>
                  <a:lnTo>
                    <a:pt x="27031" y="619322"/>
                  </a:lnTo>
                  <a:cubicBezTo>
                    <a:pt x="10295" y="609585"/>
                    <a:pt x="0" y="591684"/>
                    <a:pt x="0" y="572322"/>
                  </a:cubicBezTo>
                  <a:lnTo>
                    <a:pt x="0" y="228468"/>
                  </a:lnTo>
                  <a:cubicBezTo>
                    <a:pt x="0" y="209106"/>
                    <a:pt x="10295" y="191205"/>
                    <a:pt x="27031" y="181468"/>
                  </a:cubicBezTo>
                  <a:lnTo>
                    <a:pt x="322219" y="9722"/>
                  </a:lnTo>
                  <a:cubicBezTo>
                    <a:pt x="338929" y="0"/>
                    <a:pt x="359571" y="0"/>
                    <a:pt x="376281" y="9722"/>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273046" y="548684"/>
            <a:ext cx="3405123" cy="3962325"/>
            <a:chOff x="0" y="0"/>
            <a:chExt cx="698500" cy="812800"/>
          </a:xfrm>
        </p:grpSpPr>
        <p:sp>
          <p:nvSpPr>
            <p:cNvPr id="12" name="Freeform 12"/>
            <p:cNvSpPr/>
            <p:nvPr/>
          </p:nvSpPr>
          <p:spPr>
            <a:xfrm rot="-481875">
              <a:off x="-23821" y="7082"/>
              <a:ext cx="746141" cy="798637"/>
            </a:xfrm>
            <a:custGeom>
              <a:avLst/>
              <a:gdLst/>
              <a:ahLst/>
              <a:cxnLst/>
              <a:rect l="l" t="t" r="r" b="b"/>
              <a:pathLst>
                <a:path w="746141" h="798637">
                  <a:moveTo>
                    <a:pt x="446735" y="10202"/>
                  </a:moveTo>
                  <a:lnTo>
                    <a:pt x="730400" y="233608"/>
                  </a:lnTo>
                  <a:cubicBezTo>
                    <a:pt x="740854" y="241841"/>
                    <a:pt x="746142" y="255012"/>
                    <a:pt x="744282" y="268188"/>
                  </a:cubicBezTo>
                  <a:lnTo>
                    <a:pt x="693509" y="628038"/>
                  </a:lnTo>
                  <a:cubicBezTo>
                    <a:pt x="691650" y="641214"/>
                    <a:pt x="682924" y="652408"/>
                    <a:pt x="670601" y="657427"/>
                  </a:cubicBezTo>
                  <a:lnTo>
                    <a:pt x="336197" y="793625"/>
                  </a:lnTo>
                  <a:cubicBezTo>
                    <a:pt x="323892" y="798636"/>
                    <a:pt x="309844" y="796654"/>
                    <a:pt x="299407" y="788434"/>
                  </a:cubicBezTo>
                  <a:lnTo>
                    <a:pt x="15742" y="565028"/>
                  </a:lnTo>
                  <a:cubicBezTo>
                    <a:pt x="5288" y="556795"/>
                    <a:pt x="0" y="543624"/>
                    <a:pt x="1860" y="530448"/>
                  </a:cubicBezTo>
                  <a:lnTo>
                    <a:pt x="52633" y="170598"/>
                  </a:lnTo>
                  <a:cubicBezTo>
                    <a:pt x="54492" y="157422"/>
                    <a:pt x="63218" y="146228"/>
                    <a:pt x="75541" y="141209"/>
                  </a:cubicBezTo>
                  <a:lnTo>
                    <a:pt x="409945" y="5011"/>
                  </a:lnTo>
                  <a:cubicBezTo>
                    <a:pt x="422250" y="0"/>
                    <a:pt x="436298" y="1982"/>
                    <a:pt x="446735" y="10202"/>
                  </a:cubicBezTo>
                  <a:close/>
                </a:path>
              </a:pathLst>
            </a:custGeom>
            <a:blipFill>
              <a:blip r:embed="rId5"/>
              <a:stretch>
                <a:fillRect l="-354" t="-980" r="-68043" b="-4218"/>
              </a:stretch>
            </a:blipFill>
          </p:spPr>
        </p:sp>
      </p:grpSp>
      <p:grpSp>
        <p:nvGrpSpPr>
          <p:cNvPr id="13" name="Group 13"/>
          <p:cNvGrpSpPr/>
          <p:nvPr/>
        </p:nvGrpSpPr>
        <p:grpSpPr>
          <a:xfrm>
            <a:off x="806153" y="3341149"/>
            <a:ext cx="377047" cy="377047"/>
            <a:chOff x="0" y="0"/>
            <a:chExt cx="78544" cy="78544"/>
          </a:xfrm>
        </p:grpSpPr>
        <p:sp>
          <p:nvSpPr>
            <p:cNvPr id="14" name="Freeform 14"/>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FCC208"/>
            </a:solidFill>
          </p:spPr>
        </p:sp>
        <p:sp>
          <p:nvSpPr>
            <p:cNvPr id="15" name="TextBox 15"/>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06153" y="1123950"/>
            <a:ext cx="6243247" cy="2405148"/>
          </a:xfrm>
          <a:prstGeom prst="rect">
            <a:avLst/>
          </a:prstGeom>
        </p:spPr>
        <p:txBody>
          <a:bodyPr lIns="0" tIns="0" rIns="0" bIns="0" rtlCol="0" anchor="t">
            <a:spAutoFit/>
          </a:bodyPr>
          <a:lstStyle/>
          <a:p>
            <a:pPr algn="l">
              <a:lnSpc>
                <a:spcPts val="9354"/>
              </a:lnSpc>
            </a:pPr>
            <a:r>
              <a:rPr lang="en-US" sz="8661" spc="-216" dirty="0" err="1">
                <a:solidFill>
                  <a:srgbClr val="112D4E"/>
                </a:solidFill>
                <a:latin typeface="Barlow Bold"/>
                <a:ea typeface="Barlow Bold"/>
                <a:cs typeface="Barlow Bold"/>
                <a:sym typeface="Barlow Bold"/>
              </a:rPr>
              <a:t>Metode</a:t>
            </a:r>
            <a:r>
              <a:rPr lang="en-US" sz="8661" spc="-216" dirty="0">
                <a:solidFill>
                  <a:srgbClr val="112D4E"/>
                </a:solidFill>
                <a:latin typeface="Barlow Bold"/>
                <a:ea typeface="Barlow Bold"/>
                <a:cs typeface="Barlow Bold"/>
                <a:sym typeface="Barlow Bold"/>
              </a:rPr>
              <a:t> T Q M</a:t>
            </a:r>
          </a:p>
          <a:p>
            <a:pPr marL="0" lvl="0" indent="0" algn="l">
              <a:lnSpc>
                <a:spcPts val="9354"/>
              </a:lnSpc>
            </a:pPr>
            <a:endParaRPr lang="en-US" sz="8661" spc="-216" dirty="0">
              <a:solidFill>
                <a:srgbClr val="112D4E"/>
              </a:solidFill>
              <a:latin typeface="Barlow Bold"/>
              <a:ea typeface="Barlow Bold"/>
              <a:cs typeface="Barlow Bold"/>
              <a:sym typeface="Barlow Bold"/>
            </a:endParaRPr>
          </a:p>
        </p:txBody>
      </p:sp>
      <p:sp>
        <p:nvSpPr>
          <p:cNvPr id="17" name="TextBox 17"/>
          <p:cNvSpPr txBox="1"/>
          <p:nvPr/>
        </p:nvSpPr>
        <p:spPr>
          <a:xfrm>
            <a:off x="1439144" y="4005737"/>
            <a:ext cx="9316179" cy="1137763"/>
          </a:xfrm>
          <a:prstGeom prst="rect">
            <a:avLst/>
          </a:prstGeom>
        </p:spPr>
        <p:txBody>
          <a:bodyPr lIns="0" tIns="0" rIns="0" bIns="0" rtlCol="0" anchor="t">
            <a:spAutoFit/>
          </a:bodyPr>
          <a:lstStyle/>
          <a:p>
            <a:pPr marL="0" lvl="0" indent="0" algn="l">
              <a:lnSpc>
                <a:spcPts val="3059"/>
              </a:lnSpc>
            </a:pPr>
            <a:r>
              <a:rPr lang="en-US" sz="2390" spc="-45">
                <a:solidFill>
                  <a:srgbClr val="000000"/>
                </a:solidFill>
                <a:latin typeface="Clear Sans"/>
                <a:ea typeface="Clear Sans"/>
                <a:cs typeface="Clear Sans"/>
                <a:sym typeface="Clear Sans"/>
              </a:rPr>
              <a:t>Menciptakan Siklus Deming atau model perbaikan berkesinambungan, terdiri atas empat komponen utama secara berurutan yang dikenal dengan siklus PDCA “Plan-Do-Check-Act”</a:t>
            </a:r>
          </a:p>
        </p:txBody>
      </p:sp>
      <p:sp>
        <p:nvSpPr>
          <p:cNvPr id="18" name="TextBox 18"/>
          <p:cNvSpPr txBox="1"/>
          <p:nvPr/>
        </p:nvSpPr>
        <p:spPr>
          <a:xfrm>
            <a:off x="1542533" y="3094599"/>
            <a:ext cx="6264061" cy="726124"/>
          </a:xfrm>
          <a:prstGeom prst="rect">
            <a:avLst/>
          </a:prstGeom>
        </p:spPr>
        <p:txBody>
          <a:bodyPr lIns="0" tIns="0" rIns="0" bIns="0" rtlCol="0" anchor="t">
            <a:spAutoFit/>
          </a:bodyPr>
          <a:lstStyle/>
          <a:p>
            <a:pPr marL="0" lvl="0" indent="0" algn="l">
              <a:lnSpc>
                <a:spcPts val="6100"/>
              </a:lnSpc>
            </a:pPr>
            <a:r>
              <a:rPr lang="en-US" sz="3861" spc="-73" dirty="0" err="1">
                <a:solidFill>
                  <a:srgbClr val="000000"/>
                </a:solidFill>
                <a:latin typeface="Clear Sans Bold"/>
                <a:ea typeface="Clear Sans Bold"/>
                <a:cs typeface="Clear Sans Bold"/>
                <a:sym typeface="Clear Sans Bold"/>
              </a:rPr>
              <a:t>Metode</a:t>
            </a:r>
            <a:r>
              <a:rPr lang="en-US" sz="3861" spc="-73" dirty="0">
                <a:solidFill>
                  <a:srgbClr val="000000"/>
                </a:solidFill>
                <a:latin typeface="Clear Sans Bold"/>
                <a:ea typeface="Clear Sans Bold"/>
                <a:cs typeface="Clear Sans Bold"/>
                <a:sym typeface="Clear Sans Bold"/>
              </a:rPr>
              <a:t> W. Edwards Deming, </a:t>
            </a:r>
          </a:p>
        </p:txBody>
      </p:sp>
      <p:sp>
        <p:nvSpPr>
          <p:cNvPr id="19" name="TextBox 19"/>
          <p:cNvSpPr txBox="1"/>
          <p:nvPr/>
        </p:nvSpPr>
        <p:spPr>
          <a:xfrm>
            <a:off x="1028700" y="5750281"/>
            <a:ext cx="11128090" cy="3633024"/>
          </a:xfrm>
          <a:prstGeom prst="rect">
            <a:avLst/>
          </a:prstGeom>
        </p:spPr>
        <p:txBody>
          <a:bodyPr lIns="0" tIns="0" rIns="0" bIns="0" rtlCol="0" anchor="t">
            <a:spAutoFit/>
          </a:bodyPr>
          <a:lstStyle/>
          <a:p>
            <a:pPr marL="663745" lvl="1" indent="-331872" algn="l">
              <a:lnSpc>
                <a:spcPts val="4857"/>
              </a:lnSpc>
              <a:buFont typeface="Arial"/>
              <a:buChar char="•"/>
            </a:pPr>
            <a:r>
              <a:rPr lang="en-US" sz="3074" spc="-58">
                <a:solidFill>
                  <a:srgbClr val="000000"/>
                </a:solidFill>
                <a:latin typeface="Clear Sans Bold"/>
                <a:ea typeface="Clear Sans Bold"/>
                <a:cs typeface="Clear Sans Bold"/>
                <a:sym typeface="Clear Sans Bold"/>
              </a:rPr>
              <a:t>Mengembangkan rencana perbaikan “plan”</a:t>
            </a:r>
          </a:p>
          <a:p>
            <a:pPr marL="663745" lvl="1" indent="-331872" algn="l">
              <a:lnSpc>
                <a:spcPts val="4857"/>
              </a:lnSpc>
              <a:buFont typeface="Arial"/>
              <a:buChar char="•"/>
            </a:pPr>
            <a:r>
              <a:rPr lang="en-US" sz="3074" spc="-58">
                <a:solidFill>
                  <a:srgbClr val="000000"/>
                </a:solidFill>
                <a:latin typeface="Clear Sans Bold"/>
                <a:ea typeface="Clear Sans Bold"/>
                <a:cs typeface="Clear Sans Bold"/>
                <a:sym typeface="Clear Sans Bold"/>
              </a:rPr>
              <a:t>Melaksanakan rencana “do”</a:t>
            </a:r>
          </a:p>
          <a:p>
            <a:pPr marL="663745" lvl="1" indent="-331872" algn="l">
              <a:lnSpc>
                <a:spcPts val="4857"/>
              </a:lnSpc>
              <a:buFont typeface="Arial"/>
              <a:buChar char="•"/>
            </a:pPr>
            <a:r>
              <a:rPr lang="en-US" sz="3074" spc="-58">
                <a:solidFill>
                  <a:srgbClr val="000000"/>
                </a:solidFill>
                <a:latin typeface="Clear Sans Bold"/>
                <a:ea typeface="Clear Sans Bold"/>
                <a:cs typeface="Clear Sans Bold"/>
                <a:sym typeface="Clear Sans Bold"/>
              </a:rPr>
              <a:t>Memeriksa atau meneliti hasil yang dicapai “check atau study”</a:t>
            </a:r>
          </a:p>
          <a:p>
            <a:pPr marL="663745" lvl="1" indent="-331872" algn="l">
              <a:lnSpc>
                <a:spcPts val="4857"/>
              </a:lnSpc>
              <a:buFont typeface="Arial"/>
              <a:buChar char="•"/>
            </a:pPr>
            <a:r>
              <a:rPr lang="en-US" sz="3074" spc="-58">
                <a:solidFill>
                  <a:srgbClr val="000000"/>
                </a:solidFill>
                <a:latin typeface="Clear Sans Bold"/>
                <a:ea typeface="Clear Sans Bold"/>
                <a:cs typeface="Clear Sans Bold"/>
                <a:sym typeface="Clear Sans Bold"/>
              </a:rPr>
              <a:t>Melakukan tindakan penyesuaian bila diperlukan “action”</a:t>
            </a:r>
          </a:p>
          <a:p>
            <a:pPr marL="0" lvl="0" indent="0" algn="l">
              <a:lnSpc>
                <a:spcPts val="4857"/>
              </a:lnSpc>
            </a:pPr>
            <a:endParaRPr lang="en-US" sz="3074" spc="-58">
              <a:solidFill>
                <a:srgbClr val="000000"/>
              </a:solidFill>
              <a:latin typeface="Clear Sans Bold"/>
              <a:ea typeface="Clear Sans Bold"/>
              <a:cs typeface="Clear Sans Bold"/>
              <a:sym typeface="Clear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659873" y="-219018"/>
            <a:ext cx="8112943" cy="7119108"/>
          </a:xfrm>
          <a:custGeom>
            <a:avLst/>
            <a:gdLst/>
            <a:ahLst/>
            <a:cxnLst/>
            <a:rect l="l" t="t" r="r" b="b"/>
            <a:pathLst>
              <a:path w="8112943" h="7119108">
                <a:moveTo>
                  <a:pt x="8112943" y="0"/>
                </a:moveTo>
                <a:lnTo>
                  <a:pt x="0" y="0"/>
                </a:lnTo>
                <a:lnTo>
                  <a:pt x="0" y="7119108"/>
                </a:lnTo>
                <a:lnTo>
                  <a:pt x="8112943" y="7119108"/>
                </a:lnTo>
                <a:lnTo>
                  <a:pt x="8112943" y="0"/>
                </a:lnTo>
                <a:close/>
              </a:path>
            </a:pathLst>
          </a:custGeom>
          <a:blipFill>
            <a:blip r:embed="rId2"/>
            <a:stretch>
              <a:fillRect/>
            </a:stretch>
          </a:blipFill>
        </p:spPr>
      </p:sp>
      <p:sp>
        <p:nvSpPr>
          <p:cNvPr id="3" name="Freeform 3"/>
          <p:cNvSpPr/>
          <p:nvPr/>
        </p:nvSpPr>
        <p:spPr>
          <a:xfrm rot="-5400000">
            <a:off x="11899348" y="3676408"/>
            <a:ext cx="8565323" cy="7783737"/>
          </a:xfrm>
          <a:custGeom>
            <a:avLst/>
            <a:gdLst/>
            <a:ahLst/>
            <a:cxnLst/>
            <a:rect l="l" t="t" r="r" b="b"/>
            <a:pathLst>
              <a:path w="8565323" h="7783737">
                <a:moveTo>
                  <a:pt x="0" y="0"/>
                </a:moveTo>
                <a:lnTo>
                  <a:pt x="8565322" y="0"/>
                </a:lnTo>
                <a:lnTo>
                  <a:pt x="8565322" y="7783737"/>
                </a:lnTo>
                <a:lnTo>
                  <a:pt x="0" y="7783737"/>
                </a:lnTo>
                <a:lnTo>
                  <a:pt x="0" y="0"/>
                </a:lnTo>
                <a:close/>
              </a:path>
            </a:pathLst>
          </a:custGeom>
          <a:blipFill>
            <a:blip r:embed="rId3"/>
            <a:stretch>
              <a:fillRect/>
            </a:stretch>
          </a:blipFill>
        </p:spPr>
      </p:sp>
      <p:grpSp>
        <p:nvGrpSpPr>
          <p:cNvPr id="4" name="Group 4"/>
          <p:cNvGrpSpPr/>
          <p:nvPr/>
        </p:nvGrpSpPr>
        <p:grpSpPr>
          <a:xfrm>
            <a:off x="12770032" y="3285615"/>
            <a:ext cx="7066457" cy="8222786"/>
            <a:chOff x="0" y="0"/>
            <a:chExt cx="698500" cy="812800"/>
          </a:xfrm>
        </p:grpSpPr>
        <p:sp>
          <p:nvSpPr>
            <p:cNvPr id="5" name="Freeform 5"/>
            <p:cNvSpPr/>
            <p:nvPr/>
          </p:nvSpPr>
          <p:spPr>
            <a:xfrm>
              <a:off x="0" y="7593"/>
              <a:ext cx="698500" cy="797613"/>
            </a:xfrm>
            <a:custGeom>
              <a:avLst/>
              <a:gdLst/>
              <a:ahLst/>
              <a:cxnLst/>
              <a:rect l="l" t="t" r="r" b="b"/>
              <a:pathLst>
                <a:path w="698500" h="797613">
                  <a:moveTo>
                    <a:pt x="383430" y="12293"/>
                  </a:moveTo>
                  <a:lnTo>
                    <a:pt x="664320" y="175721"/>
                  </a:lnTo>
                  <a:cubicBezTo>
                    <a:pt x="685482" y="188033"/>
                    <a:pt x="698500" y="210668"/>
                    <a:pt x="698500" y="235151"/>
                  </a:cubicBezTo>
                  <a:lnTo>
                    <a:pt x="698500" y="562463"/>
                  </a:lnTo>
                  <a:cubicBezTo>
                    <a:pt x="698500" y="586946"/>
                    <a:pt x="685482" y="609581"/>
                    <a:pt x="664320" y="621893"/>
                  </a:cubicBezTo>
                  <a:lnTo>
                    <a:pt x="383430" y="785321"/>
                  </a:lnTo>
                  <a:cubicBezTo>
                    <a:pt x="362301" y="797614"/>
                    <a:pt x="336199" y="797614"/>
                    <a:pt x="315070" y="785321"/>
                  </a:cubicBezTo>
                  <a:lnTo>
                    <a:pt x="34180" y="621893"/>
                  </a:lnTo>
                  <a:cubicBezTo>
                    <a:pt x="13018" y="609581"/>
                    <a:pt x="0" y="586946"/>
                    <a:pt x="0" y="562463"/>
                  </a:cubicBezTo>
                  <a:lnTo>
                    <a:pt x="0" y="235151"/>
                  </a:lnTo>
                  <a:cubicBezTo>
                    <a:pt x="0" y="210668"/>
                    <a:pt x="13018" y="188033"/>
                    <a:pt x="34180" y="175721"/>
                  </a:cubicBezTo>
                  <a:lnTo>
                    <a:pt x="315070" y="12293"/>
                  </a:lnTo>
                  <a:cubicBezTo>
                    <a:pt x="336199" y="0"/>
                    <a:pt x="362301" y="0"/>
                    <a:pt x="383430" y="12293"/>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149529" y="3727211"/>
            <a:ext cx="6307463" cy="7339593"/>
            <a:chOff x="0" y="0"/>
            <a:chExt cx="698500" cy="812800"/>
          </a:xfrm>
        </p:grpSpPr>
        <p:sp>
          <p:nvSpPr>
            <p:cNvPr id="7" name="Freeform 7"/>
            <p:cNvSpPr/>
            <p:nvPr/>
          </p:nvSpPr>
          <p:spPr>
            <a:xfrm>
              <a:off x="0" y="8507"/>
              <a:ext cx="698500" cy="795786"/>
            </a:xfrm>
            <a:custGeom>
              <a:avLst/>
              <a:gdLst/>
              <a:ahLst/>
              <a:cxnLst/>
              <a:rect l="l" t="t" r="r" b="b"/>
              <a:pathLst>
                <a:path w="698500" h="795786">
                  <a:moveTo>
                    <a:pt x="387543" y="13772"/>
                  </a:moveTo>
                  <a:lnTo>
                    <a:pt x="660207" y="172414"/>
                  </a:lnTo>
                  <a:cubicBezTo>
                    <a:pt x="683915" y="186207"/>
                    <a:pt x="698500" y="211567"/>
                    <a:pt x="698500" y="238995"/>
                  </a:cubicBezTo>
                  <a:lnTo>
                    <a:pt x="698500" y="556791"/>
                  </a:lnTo>
                  <a:cubicBezTo>
                    <a:pt x="698500" y="584219"/>
                    <a:pt x="683915" y="609579"/>
                    <a:pt x="660207" y="623372"/>
                  </a:cubicBezTo>
                  <a:lnTo>
                    <a:pt x="387543" y="782014"/>
                  </a:lnTo>
                  <a:cubicBezTo>
                    <a:pt x="363872" y="795786"/>
                    <a:pt x="334628" y="795786"/>
                    <a:pt x="310957" y="782014"/>
                  </a:cubicBezTo>
                  <a:lnTo>
                    <a:pt x="38293" y="623372"/>
                  </a:lnTo>
                  <a:cubicBezTo>
                    <a:pt x="14585" y="609579"/>
                    <a:pt x="0" y="584219"/>
                    <a:pt x="0" y="556791"/>
                  </a:cubicBezTo>
                  <a:lnTo>
                    <a:pt x="0" y="238995"/>
                  </a:lnTo>
                  <a:cubicBezTo>
                    <a:pt x="0" y="211567"/>
                    <a:pt x="14585" y="186207"/>
                    <a:pt x="38293" y="172414"/>
                  </a:cubicBezTo>
                  <a:lnTo>
                    <a:pt x="310957" y="13772"/>
                  </a:lnTo>
                  <a:cubicBezTo>
                    <a:pt x="334628" y="0"/>
                    <a:pt x="363872" y="0"/>
                    <a:pt x="387543" y="13772"/>
                  </a:cubicBezTo>
                  <a:close/>
                </a:path>
              </a:pathLst>
            </a:custGeom>
            <a:blipFill>
              <a:blip r:embed="rId4"/>
              <a:stretch>
                <a:fillRect l="-44728" t="-1514" r="-21152" b="-8640"/>
              </a:stretch>
            </a:blipFill>
          </p:spPr>
        </p:sp>
      </p:grpSp>
      <p:sp>
        <p:nvSpPr>
          <p:cNvPr id="8" name="Freeform 8"/>
          <p:cNvSpPr/>
          <p:nvPr/>
        </p:nvSpPr>
        <p:spPr>
          <a:xfrm rot="-5400000">
            <a:off x="10514915" y="-7182"/>
            <a:ext cx="5269227" cy="4788410"/>
          </a:xfrm>
          <a:custGeom>
            <a:avLst/>
            <a:gdLst/>
            <a:ahLst/>
            <a:cxnLst/>
            <a:rect l="l" t="t" r="r" b="b"/>
            <a:pathLst>
              <a:path w="5269227" h="4788410">
                <a:moveTo>
                  <a:pt x="0" y="0"/>
                </a:moveTo>
                <a:lnTo>
                  <a:pt x="5269227" y="0"/>
                </a:lnTo>
                <a:lnTo>
                  <a:pt x="5269227" y="4788410"/>
                </a:lnTo>
                <a:lnTo>
                  <a:pt x="0" y="4788410"/>
                </a:lnTo>
                <a:lnTo>
                  <a:pt x="0" y="0"/>
                </a:lnTo>
                <a:close/>
              </a:path>
            </a:pathLst>
          </a:custGeom>
          <a:blipFill>
            <a:blip r:embed="rId3">
              <a:alphaModFix amt="42000"/>
            </a:blip>
            <a:stretch>
              <a:fillRect/>
            </a:stretch>
          </a:blipFill>
        </p:spPr>
      </p:sp>
      <p:grpSp>
        <p:nvGrpSpPr>
          <p:cNvPr id="9" name="Group 9"/>
          <p:cNvGrpSpPr/>
          <p:nvPr/>
        </p:nvGrpSpPr>
        <p:grpSpPr>
          <a:xfrm>
            <a:off x="10966650" y="177088"/>
            <a:ext cx="4042174" cy="4703620"/>
            <a:chOff x="0" y="0"/>
            <a:chExt cx="698500" cy="812800"/>
          </a:xfrm>
        </p:grpSpPr>
        <p:sp>
          <p:nvSpPr>
            <p:cNvPr id="10" name="Freeform 10"/>
            <p:cNvSpPr/>
            <p:nvPr/>
          </p:nvSpPr>
          <p:spPr>
            <a:xfrm>
              <a:off x="0" y="6005"/>
              <a:ext cx="698500" cy="800790"/>
            </a:xfrm>
            <a:custGeom>
              <a:avLst/>
              <a:gdLst/>
              <a:ahLst/>
              <a:cxnLst/>
              <a:rect l="l" t="t" r="r" b="b"/>
              <a:pathLst>
                <a:path w="698500" h="800790">
                  <a:moveTo>
                    <a:pt x="376281" y="9722"/>
                  </a:moveTo>
                  <a:lnTo>
                    <a:pt x="671469" y="181468"/>
                  </a:lnTo>
                  <a:cubicBezTo>
                    <a:pt x="688205" y="191205"/>
                    <a:pt x="698500" y="209106"/>
                    <a:pt x="698500" y="228468"/>
                  </a:cubicBezTo>
                  <a:lnTo>
                    <a:pt x="698500" y="572322"/>
                  </a:lnTo>
                  <a:cubicBezTo>
                    <a:pt x="698500" y="591684"/>
                    <a:pt x="688205" y="609585"/>
                    <a:pt x="671469" y="619322"/>
                  </a:cubicBezTo>
                  <a:lnTo>
                    <a:pt x="376281" y="791068"/>
                  </a:lnTo>
                  <a:cubicBezTo>
                    <a:pt x="359571" y="800790"/>
                    <a:pt x="338929" y="800790"/>
                    <a:pt x="322219" y="791068"/>
                  </a:cubicBezTo>
                  <a:lnTo>
                    <a:pt x="27031" y="619322"/>
                  </a:lnTo>
                  <a:cubicBezTo>
                    <a:pt x="10295" y="609585"/>
                    <a:pt x="0" y="591684"/>
                    <a:pt x="0" y="572322"/>
                  </a:cubicBezTo>
                  <a:lnTo>
                    <a:pt x="0" y="228468"/>
                  </a:lnTo>
                  <a:cubicBezTo>
                    <a:pt x="0" y="209106"/>
                    <a:pt x="10295" y="191205"/>
                    <a:pt x="27031" y="181468"/>
                  </a:cubicBezTo>
                  <a:lnTo>
                    <a:pt x="322219" y="9722"/>
                  </a:lnTo>
                  <a:cubicBezTo>
                    <a:pt x="338929" y="0"/>
                    <a:pt x="359571" y="0"/>
                    <a:pt x="376281" y="9722"/>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273046" y="548684"/>
            <a:ext cx="3405123" cy="3962325"/>
            <a:chOff x="0" y="0"/>
            <a:chExt cx="698500" cy="812800"/>
          </a:xfrm>
        </p:grpSpPr>
        <p:sp>
          <p:nvSpPr>
            <p:cNvPr id="12" name="Freeform 12"/>
            <p:cNvSpPr/>
            <p:nvPr/>
          </p:nvSpPr>
          <p:spPr>
            <a:xfrm rot="-481875">
              <a:off x="-23821" y="7082"/>
              <a:ext cx="746141" cy="798637"/>
            </a:xfrm>
            <a:custGeom>
              <a:avLst/>
              <a:gdLst/>
              <a:ahLst/>
              <a:cxnLst/>
              <a:rect l="l" t="t" r="r" b="b"/>
              <a:pathLst>
                <a:path w="746141" h="798637">
                  <a:moveTo>
                    <a:pt x="446735" y="10202"/>
                  </a:moveTo>
                  <a:lnTo>
                    <a:pt x="730400" y="233608"/>
                  </a:lnTo>
                  <a:cubicBezTo>
                    <a:pt x="740854" y="241841"/>
                    <a:pt x="746142" y="255012"/>
                    <a:pt x="744282" y="268188"/>
                  </a:cubicBezTo>
                  <a:lnTo>
                    <a:pt x="693509" y="628038"/>
                  </a:lnTo>
                  <a:cubicBezTo>
                    <a:pt x="691650" y="641214"/>
                    <a:pt x="682924" y="652408"/>
                    <a:pt x="670601" y="657427"/>
                  </a:cubicBezTo>
                  <a:lnTo>
                    <a:pt x="336197" y="793625"/>
                  </a:lnTo>
                  <a:cubicBezTo>
                    <a:pt x="323892" y="798636"/>
                    <a:pt x="309844" y="796654"/>
                    <a:pt x="299407" y="788434"/>
                  </a:cubicBezTo>
                  <a:lnTo>
                    <a:pt x="15742" y="565028"/>
                  </a:lnTo>
                  <a:cubicBezTo>
                    <a:pt x="5288" y="556795"/>
                    <a:pt x="0" y="543624"/>
                    <a:pt x="1860" y="530448"/>
                  </a:cubicBezTo>
                  <a:lnTo>
                    <a:pt x="52633" y="170598"/>
                  </a:lnTo>
                  <a:cubicBezTo>
                    <a:pt x="54492" y="157422"/>
                    <a:pt x="63218" y="146228"/>
                    <a:pt x="75541" y="141209"/>
                  </a:cubicBezTo>
                  <a:lnTo>
                    <a:pt x="409945" y="5011"/>
                  </a:lnTo>
                  <a:cubicBezTo>
                    <a:pt x="422250" y="0"/>
                    <a:pt x="436298" y="1982"/>
                    <a:pt x="446735" y="10202"/>
                  </a:cubicBezTo>
                  <a:close/>
                </a:path>
              </a:pathLst>
            </a:custGeom>
            <a:blipFill>
              <a:blip r:embed="rId5"/>
              <a:stretch>
                <a:fillRect l="-354" t="-980" r="-68043" b="-4218"/>
              </a:stretch>
            </a:blipFill>
          </p:spPr>
        </p:sp>
      </p:grpSp>
      <p:grpSp>
        <p:nvGrpSpPr>
          <p:cNvPr id="13" name="Group 13"/>
          <p:cNvGrpSpPr/>
          <p:nvPr/>
        </p:nvGrpSpPr>
        <p:grpSpPr>
          <a:xfrm>
            <a:off x="806153" y="3341149"/>
            <a:ext cx="377047" cy="377047"/>
            <a:chOff x="0" y="0"/>
            <a:chExt cx="78544" cy="78544"/>
          </a:xfrm>
        </p:grpSpPr>
        <p:sp>
          <p:nvSpPr>
            <p:cNvPr id="14" name="Freeform 14"/>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FCC208"/>
            </a:solidFill>
          </p:spPr>
        </p:sp>
        <p:sp>
          <p:nvSpPr>
            <p:cNvPr id="15" name="TextBox 15"/>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06153" y="1123950"/>
            <a:ext cx="6243247" cy="1220953"/>
          </a:xfrm>
          <a:prstGeom prst="rect">
            <a:avLst/>
          </a:prstGeom>
        </p:spPr>
        <p:txBody>
          <a:bodyPr lIns="0" tIns="0" rIns="0" bIns="0" rtlCol="0" anchor="t">
            <a:spAutoFit/>
          </a:bodyPr>
          <a:lstStyle/>
          <a:p>
            <a:pPr marL="0" lvl="0" indent="0" algn="l">
              <a:lnSpc>
                <a:spcPts val="9354"/>
              </a:lnSpc>
            </a:pPr>
            <a:r>
              <a:rPr lang="en-US" sz="8661" spc="-216">
                <a:solidFill>
                  <a:srgbClr val="112D4E"/>
                </a:solidFill>
                <a:latin typeface="Barlow Bold"/>
                <a:ea typeface="Barlow Bold"/>
                <a:cs typeface="Barlow Bold"/>
                <a:sym typeface="Barlow Bold"/>
              </a:rPr>
              <a:t>Lanjutan</a:t>
            </a:r>
          </a:p>
        </p:txBody>
      </p:sp>
      <p:sp>
        <p:nvSpPr>
          <p:cNvPr id="17" name="TextBox 17"/>
          <p:cNvSpPr txBox="1"/>
          <p:nvPr/>
        </p:nvSpPr>
        <p:spPr>
          <a:xfrm>
            <a:off x="1439144" y="4005737"/>
            <a:ext cx="9316179" cy="1137763"/>
          </a:xfrm>
          <a:prstGeom prst="rect">
            <a:avLst/>
          </a:prstGeom>
        </p:spPr>
        <p:txBody>
          <a:bodyPr lIns="0" tIns="0" rIns="0" bIns="0" rtlCol="0" anchor="t">
            <a:spAutoFit/>
          </a:bodyPr>
          <a:lstStyle/>
          <a:p>
            <a:pPr marL="0" lvl="0" indent="0" algn="l">
              <a:lnSpc>
                <a:spcPts val="3059"/>
              </a:lnSpc>
            </a:pPr>
            <a:r>
              <a:rPr lang="en-US" sz="2390" spc="-45" dirty="0">
                <a:solidFill>
                  <a:srgbClr val="000000"/>
                </a:solidFill>
                <a:latin typeface="Clear Sans"/>
                <a:ea typeface="Clear Sans"/>
                <a:cs typeface="Clear Sans"/>
                <a:sym typeface="Clear Sans"/>
              </a:rPr>
              <a:t>“fitness for use” </a:t>
            </a:r>
            <a:r>
              <a:rPr lang="en-US" sz="2390" spc="-45" dirty="0" err="1">
                <a:solidFill>
                  <a:srgbClr val="000000"/>
                </a:solidFill>
                <a:latin typeface="Clear Sans"/>
                <a:ea typeface="Clear Sans"/>
                <a:cs typeface="Clear Sans"/>
                <a:sym typeface="Clear Sans"/>
              </a:rPr>
              <a:t>suatu</a:t>
            </a:r>
            <a:r>
              <a:rPr lang="en-US" sz="2390" spc="-45" dirty="0">
                <a:solidFill>
                  <a:srgbClr val="000000"/>
                </a:solidFill>
                <a:latin typeface="Clear Sans"/>
                <a:ea typeface="Clear Sans"/>
                <a:cs typeface="Clear Sans"/>
                <a:sym typeface="Clear Sans"/>
              </a:rPr>
              <a:t> </a:t>
            </a:r>
            <a:r>
              <a:rPr lang="en-US" sz="2390" spc="-45" dirty="0" err="1">
                <a:solidFill>
                  <a:srgbClr val="000000"/>
                </a:solidFill>
                <a:latin typeface="Clear Sans"/>
                <a:ea typeface="Clear Sans"/>
                <a:cs typeface="Clear Sans"/>
                <a:sym typeface="Clear Sans"/>
              </a:rPr>
              <a:t>barang</a:t>
            </a:r>
            <a:r>
              <a:rPr lang="en-US" sz="2390" spc="-45" dirty="0">
                <a:solidFill>
                  <a:srgbClr val="000000"/>
                </a:solidFill>
                <a:latin typeface="Clear Sans"/>
                <a:ea typeface="Clear Sans"/>
                <a:cs typeface="Clear Sans"/>
                <a:sym typeface="Clear Sans"/>
              </a:rPr>
              <a:t> </a:t>
            </a:r>
            <a:r>
              <a:rPr lang="en-US" sz="2390" spc="-45" dirty="0" err="1">
                <a:solidFill>
                  <a:srgbClr val="000000"/>
                </a:solidFill>
                <a:latin typeface="Clear Sans"/>
                <a:ea typeface="Clear Sans"/>
                <a:cs typeface="Clear Sans"/>
                <a:sym typeface="Clear Sans"/>
              </a:rPr>
              <a:t>atau</a:t>
            </a:r>
            <a:r>
              <a:rPr lang="en-US" sz="2390" spc="-45" dirty="0">
                <a:solidFill>
                  <a:srgbClr val="000000"/>
                </a:solidFill>
                <a:latin typeface="Clear Sans"/>
                <a:ea typeface="Clear Sans"/>
                <a:cs typeface="Clear Sans"/>
                <a:sym typeface="Clear Sans"/>
              </a:rPr>
              <a:t> </a:t>
            </a:r>
            <a:r>
              <a:rPr lang="en-US" sz="2390" spc="-45" dirty="0" err="1">
                <a:solidFill>
                  <a:srgbClr val="000000"/>
                </a:solidFill>
                <a:latin typeface="Clear Sans"/>
                <a:ea typeface="Clear Sans"/>
                <a:cs typeface="Clear Sans"/>
                <a:sym typeface="Clear Sans"/>
              </a:rPr>
              <a:t>jasa</a:t>
            </a:r>
            <a:r>
              <a:rPr lang="en-US" sz="2390" spc="-45" dirty="0">
                <a:solidFill>
                  <a:srgbClr val="000000"/>
                </a:solidFill>
                <a:latin typeface="Clear Sans"/>
                <a:ea typeface="Clear Sans"/>
                <a:cs typeface="Clear Sans"/>
                <a:sym typeface="Clear Sans"/>
              </a:rPr>
              <a:t> harus dapat </a:t>
            </a:r>
            <a:r>
              <a:rPr lang="en-US" sz="2390" spc="-45" dirty="0" err="1">
                <a:solidFill>
                  <a:srgbClr val="000000"/>
                </a:solidFill>
                <a:latin typeface="Clear Sans"/>
                <a:ea typeface="Clear Sans"/>
                <a:cs typeface="Clear Sans"/>
                <a:sym typeface="Clear Sans"/>
              </a:rPr>
              <a:t>memenuhi</a:t>
            </a:r>
            <a:r>
              <a:rPr lang="en-US" sz="2390" spc="-45" dirty="0">
                <a:solidFill>
                  <a:srgbClr val="000000"/>
                </a:solidFill>
                <a:latin typeface="Clear Sans"/>
                <a:ea typeface="Clear Sans"/>
                <a:cs typeface="Clear Sans"/>
                <a:sym typeface="Clear Sans"/>
              </a:rPr>
              <a:t> </a:t>
            </a:r>
            <a:r>
              <a:rPr lang="en-US" sz="2390" spc="-45" dirty="0" err="1">
                <a:solidFill>
                  <a:srgbClr val="000000"/>
                </a:solidFill>
                <a:latin typeface="Clear Sans"/>
                <a:ea typeface="Clear Sans"/>
                <a:cs typeface="Clear Sans"/>
                <a:sym typeface="Clear Sans"/>
              </a:rPr>
              <a:t>apa</a:t>
            </a:r>
            <a:r>
              <a:rPr lang="en-US" sz="2390" spc="-45" dirty="0">
                <a:solidFill>
                  <a:srgbClr val="000000"/>
                </a:solidFill>
                <a:latin typeface="Clear Sans"/>
                <a:ea typeface="Clear Sans"/>
                <a:cs typeface="Clear Sans"/>
                <a:sym typeface="Clear Sans"/>
              </a:rPr>
              <a:t> yang diharapkan oleh para </a:t>
            </a:r>
            <a:r>
              <a:rPr lang="en-US" sz="2390" spc="-45" dirty="0" err="1">
                <a:solidFill>
                  <a:srgbClr val="000000"/>
                </a:solidFill>
                <a:latin typeface="Clear Sans"/>
                <a:ea typeface="Clear Sans"/>
                <a:cs typeface="Clear Sans"/>
                <a:sym typeface="Clear Sans"/>
              </a:rPr>
              <a:t>pemakainnya</a:t>
            </a:r>
            <a:r>
              <a:rPr lang="en-US" sz="2390" spc="-45" dirty="0">
                <a:solidFill>
                  <a:srgbClr val="000000"/>
                </a:solidFill>
                <a:latin typeface="Clear Sans"/>
                <a:ea typeface="Clear Sans"/>
                <a:cs typeface="Clear Sans"/>
                <a:sym typeface="Clear Sans"/>
              </a:rPr>
              <a:t>. </a:t>
            </a:r>
            <a:r>
              <a:rPr lang="en-US" sz="2390" spc="-45" dirty="0" err="1">
                <a:solidFill>
                  <a:srgbClr val="000000"/>
                </a:solidFill>
                <a:latin typeface="Clear Sans"/>
                <a:ea typeface="Clear Sans"/>
                <a:cs typeface="Clear Sans"/>
                <a:sym typeface="Clear Sans"/>
              </a:rPr>
              <a:t>Menciptakan</a:t>
            </a:r>
            <a:r>
              <a:rPr lang="en-US" sz="2390" spc="-45" dirty="0">
                <a:solidFill>
                  <a:srgbClr val="000000"/>
                </a:solidFill>
                <a:latin typeface="Clear Sans"/>
                <a:ea typeface="Clear Sans"/>
                <a:cs typeface="Clear Sans"/>
                <a:sym typeface="Clear Sans"/>
              </a:rPr>
              <a:t> three “</a:t>
            </a:r>
            <a:r>
              <a:rPr lang="en-US" sz="2390" spc="-45" dirty="0" err="1">
                <a:solidFill>
                  <a:srgbClr val="000000"/>
                </a:solidFill>
                <a:latin typeface="Clear Sans"/>
                <a:ea typeface="Clear Sans"/>
                <a:cs typeface="Clear Sans"/>
                <a:sym typeface="Clear Sans"/>
              </a:rPr>
              <a:t>Juran’s</a:t>
            </a:r>
            <a:r>
              <a:rPr lang="en-US" sz="2390" spc="-45" dirty="0">
                <a:solidFill>
                  <a:srgbClr val="000000"/>
                </a:solidFill>
                <a:latin typeface="Clear Sans"/>
                <a:ea typeface="Clear Sans"/>
                <a:cs typeface="Clear Sans"/>
                <a:sym typeface="Clear Sans"/>
              </a:rPr>
              <a:t> Basic Steps to Progress”: </a:t>
            </a:r>
          </a:p>
        </p:txBody>
      </p:sp>
      <p:sp>
        <p:nvSpPr>
          <p:cNvPr id="18" name="TextBox 18"/>
          <p:cNvSpPr txBox="1"/>
          <p:nvPr/>
        </p:nvSpPr>
        <p:spPr>
          <a:xfrm>
            <a:off x="1542533" y="3094599"/>
            <a:ext cx="6264061" cy="726124"/>
          </a:xfrm>
          <a:prstGeom prst="rect">
            <a:avLst/>
          </a:prstGeom>
        </p:spPr>
        <p:txBody>
          <a:bodyPr lIns="0" tIns="0" rIns="0" bIns="0" rtlCol="0" anchor="t">
            <a:spAutoFit/>
          </a:bodyPr>
          <a:lstStyle/>
          <a:p>
            <a:pPr marL="0" lvl="0" indent="0" algn="l">
              <a:lnSpc>
                <a:spcPts val="6100"/>
              </a:lnSpc>
            </a:pPr>
            <a:r>
              <a:rPr lang="en-US" sz="3861" spc="-73" dirty="0" err="1">
                <a:solidFill>
                  <a:srgbClr val="000000"/>
                </a:solidFill>
                <a:latin typeface="Clear Sans Bold"/>
                <a:ea typeface="Clear Sans Bold"/>
                <a:cs typeface="Clear Sans Bold"/>
                <a:sym typeface="Clear Sans Bold"/>
              </a:rPr>
              <a:t>Metode</a:t>
            </a:r>
            <a:r>
              <a:rPr lang="en-US" sz="3861" spc="-73" dirty="0">
                <a:solidFill>
                  <a:srgbClr val="000000"/>
                </a:solidFill>
                <a:latin typeface="Clear Sans Bold"/>
                <a:ea typeface="Clear Sans Bold"/>
                <a:cs typeface="Clear Sans Bold"/>
                <a:sym typeface="Clear Sans Bold"/>
              </a:rPr>
              <a:t> Joseph M. </a:t>
            </a:r>
            <a:r>
              <a:rPr lang="en-US" sz="3861" spc="-73" dirty="0" err="1">
                <a:solidFill>
                  <a:srgbClr val="000000"/>
                </a:solidFill>
                <a:latin typeface="Clear Sans Bold"/>
                <a:ea typeface="Clear Sans Bold"/>
                <a:cs typeface="Clear Sans Bold"/>
                <a:sym typeface="Clear Sans Bold"/>
              </a:rPr>
              <a:t>Juran</a:t>
            </a:r>
            <a:endParaRPr lang="en-US" sz="3861" spc="-73" dirty="0">
              <a:solidFill>
                <a:srgbClr val="000000"/>
              </a:solidFill>
              <a:latin typeface="Clear Sans Bold"/>
              <a:ea typeface="Clear Sans Bold"/>
              <a:cs typeface="Clear Sans Bold"/>
              <a:sym typeface="Clear Sans Bold"/>
            </a:endParaRPr>
          </a:p>
        </p:txBody>
      </p:sp>
      <p:sp>
        <p:nvSpPr>
          <p:cNvPr id="19" name="TextBox 19"/>
          <p:cNvSpPr txBox="1"/>
          <p:nvPr/>
        </p:nvSpPr>
        <p:spPr>
          <a:xfrm>
            <a:off x="1028700" y="5750281"/>
            <a:ext cx="11128090" cy="4245793"/>
          </a:xfrm>
          <a:prstGeom prst="rect">
            <a:avLst/>
          </a:prstGeom>
        </p:spPr>
        <p:txBody>
          <a:bodyPr lIns="0" tIns="0" rIns="0" bIns="0" rtlCol="0" anchor="t">
            <a:spAutoFit/>
          </a:bodyPr>
          <a:lstStyle/>
          <a:p>
            <a:pPr marL="663745" lvl="1" indent="-331872" algn="l">
              <a:lnSpc>
                <a:spcPts val="4857"/>
              </a:lnSpc>
              <a:buFont typeface="Arial"/>
              <a:buChar char="•"/>
            </a:pPr>
            <a:r>
              <a:rPr lang="en-US" sz="3074" spc="-58">
                <a:solidFill>
                  <a:srgbClr val="000000"/>
                </a:solidFill>
                <a:latin typeface="Clear Sans Bold"/>
                <a:ea typeface="Clear Sans Bold"/>
                <a:cs typeface="Clear Sans Bold"/>
                <a:sym typeface="Clear Sans Bold"/>
              </a:rPr>
              <a:t>Mencapai perbaikan terstruktur atas dasar kesinambungan yang dikombinasikan dengan dedikasi dan keadaaan yang mendesak.</a:t>
            </a:r>
          </a:p>
          <a:p>
            <a:pPr marL="663745" lvl="1" indent="-331872" algn="l">
              <a:lnSpc>
                <a:spcPts val="4857"/>
              </a:lnSpc>
              <a:buFont typeface="Arial"/>
              <a:buChar char="•"/>
            </a:pPr>
            <a:r>
              <a:rPr lang="en-US" sz="3074" spc="-58">
                <a:solidFill>
                  <a:srgbClr val="000000"/>
                </a:solidFill>
                <a:latin typeface="Clear Sans Bold"/>
                <a:ea typeface="Clear Sans Bold"/>
                <a:cs typeface="Clear Sans Bold"/>
                <a:sym typeface="Clear Sans Bold"/>
              </a:rPr>
              <a:t>Mengadakan program pelatihan secara luas.</a:t>
            </a:r>
          </a:p>
          <a:p>
            <a:pPr marL="663745" lvl="1" indent="-331872" algn="l">
              <a:lnSpc>
                <a:spcPts val="4857"/>
              </a:lnSpc>
              <a:buFont typeface="Arial"/>
              <a:buChar char="•"/>
            </a:pPr>
            <a:r>
              <a:rPr lang="en-US" sz="3074" spc="-58">
                <a:solidFill>
                  <a:srgbClr val="000000"/>
                </a:solidFill>
                <a:latin typeface="Clear Sans Bold"/>
                <a:ea typeface="Clear Sans Bold"/>
                <a:cs typeface="Clear Sans Bold"/>
                <a:sym typeface="Clear Sans Bold"/>
              </a:rPr>
              <a:t>Membantu komitmen dan kepemimpinan pada tingkat manajemen yang lebih tinggi.</a:t>
            </a:r>
          </a:p>
          <a:p>
            <a:pPr marL="0" lvl="0" indent="0" algn="l">
              <a:lnSpc>
                <a:spcPts val="4857"/>
              </a:lnSpc>
            </a:pPr>
            <a:endParaRPr lang="en-US" sz="3074" spc="-58">
              <a:solidFill>
                <a:srgbClr val="000000"/>
              </a:solidFill>
              <a:latin typeface="Clear Sans Bold"/>
              <a:ea typeface="Clear Sans Bold"/>
              <a:cs typeface="Clear Sans Bold"/>
              <a:sym typeface="Clear Sa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14114784" y="8073192"/>
            <a:ext cx="5145502" cy="3200931"/>
          </a:xfrm>
          <a:custGeom>
            <a:avLst/>
            <a:gdLst/>
            <a:ahLst/>
            <a:cxnLst/>
            <a:rect l="l" t="t" r="r" b="b"/>
            <a:pathLst>
              <a:path w="5145502" h="3200931">
                <a:moveTo>
                  <a:pt x="0" y="0"/>
                </a:moveTo>
                <a:lnTo>
                  <a:pt x="5145501" y="0"/>
                </a:lnTo>
                <a:lnTo>
                  <a:pt x="5145501" y="3200931"/>
                </a:lnTo>
                <a:lnTo>
                  <a:pt x="0" y="3200931"/>
                </a:lnTo>
                <a:lnTo>
                  <a:pt x="0" y="0"/>
                </a:lnTo>
                <a:close/>
              </a:path>
            </a:pathLst>
          </a:custGeom>
          <a:blipFill>
            <a:blip r:embed="rId2"/>
            <a:stretch>
              <a:fillRect/>
            </a:stretch>
          </a:blipFill>
        </p:spPr>
      </p:sp>
      <p:grpSp>
        <p:nvGrpSpPr>
          <p:cNvPr id="3" name="Group 3"/>
          <p:cNvGrpSpPr/>
          <p:nvPr/>
        </p:nvGrpSpPr>
        <p:grpSpPr>
          <a:xfrm>
            <a:off x="1908653" y="2903359"/>
            <a:ext cx="12907818" cy="6354941"/>
            <a:chOff x="0" y="0"/>
            <a:chExt cx="17210424" cy="8473254"/>
          </a:xfrm>
        </p:grpSpPr>
        <p:grpSp>
          <p:nvGrpSpPr>
            <p:cNvPr id="4" name="Group 4"/>
            <p:cNvGrpSpPr/>
            <p:nvPr/>
          </p:nvGrpSpPr>
          <p:grpSpPr>
            <a:xfrm>
              <a:off x="0" y="894730"/>
              <a:ext cx="872020" cy="7578524"/>
              <a:chOff x="0" y="0"/>
              <a:chExt cx="281216" cy="2443981"/>
            </a:xfrm>
          </p:grpSpPr>
          <p:sp>
            <p:nvSpPr>
              <p:cNvPr id="5" name="Freeform 5"/>
              <p:cNvSpPr/>
              <p:nvPr/>
            </p:nvSpPr>
            <p:spPr>
              <a:xfrm>
                <a:off x="0" y="0"/>
                <a:ext cx="281216" cy="2443981"/>
              </a:xfrm>
              <a:custGeom>
                <a:avLst/>
                <a:gdLst/>
                <a:ahLst/>
                <a:cxnLst/>
                <a:rect l="l" t="t" r="r" b="b"/>
                <a:pathLst>
                  <a:path w="281216" h="2443981">
                    <a:moveTo>
                      <a:pt x="0" y="0"/>
                    </a:moveTo>
                    <a:lnTo>
                      <a:pt x="281216" y="0"/>
                    </a:lnTo>
                    <a:lnTo>
                      <a:pt x="281216" y="2443981"/>
                    </a:lnTo>
                    <a:lnTo>
                      <a:pt x="0" y="2443981"/>
                    </a:lnTo>
                    <a:close/>
                  </a:path>
                </a:pathLst>
              </a:custGeom>
              <a:gradFill rotWithShape="1">
                <a:gsLst>
                  <a:gs pos="0">
                    <a:srgbClr val="112D4E">
                      <a:alpha val="100000"/>
                    </a:srgbClr>
                  </a:gs>
                  <a:gs pos="100000">
                    <a:srgbClr val="255389">
                      <a:alpha val="100000"/>
                    </a:srgbClr>
                  </a:gs>
                </a:gsLst>
                <a:lin ang="5400000"/>
              </a:gradFill>
            </p:spPr>
          </p:sp>
          <p:sp>
            <p:nvSpPr>
              <p:cNvPr id="6" name="TextBox 6"/>
              <p:cNvSpPr txBox="1"/>
              <p:nvPr/>
            </p:nvSpPr>
            <p:spPr>
              <a:xfrm>
                <a:off x="0" y="-38100"/>
                <a:ext cx="281216" cy="2482081"/>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2604708" y="702100"/>
              <a:ext cx="3594018" cy="1279990"/>
              <a:chOff x="0" y="0"/>
              <a:chExt cx="1159027" cy="412781"/>
            </a:xfrm>
          </p:grpSpPr>
          <p:sp>
            <p:nvSpPr>
              <p:cNvPr id="8" name="Freeform 8"/>
              <p:cNvSpPr/>
              <p:nvPr/>
            </p:nvSpPr>
            <p:spPr>
              <a:xfrm>
                <a:off x="0" y="0"/>
                <a:ext cx="1159027" cy="412781"/>
              </a:xfrm>
              <a:custGeom>
                <a:avLst/>
                <a:gdLst/>
                <a:ahLst/>
                <a:cxnLst/>
                <a:rect l="l" t="t" r="r" b="b"/>
                <a:pathLst>
                  <a:path w="1159027" h="412781">
                    <a:moveTo>
                      <a:pt x="0" y="0"/>
                    </a:moveTo>
                    <a:lnTo>
                      <a:pt x="1159027" y="0"/>
                    </a:lnTo>
                    <a:lnTo>
                      <a:pt x="1159027" y="412781"/>
                    </a:lnTo>
                    <a:lnTo>
                      <a:pt x="0" y="412781"/>
                    </a:lnTo>
                    <a:close/>
                  </a:path>
                </a:pathLst>
              </a:custGeom>
              <a:gradFill rotWithShape="1">
                <a:gsLst>
                  <a:gs pos="0">
                    <a:srgbClr val="FFB613">
                      <a:alpha val="100000"/>
                    </a:srgbClr>
                  </a:gs>
                  <a:gs pos="100000">
                    <a:srgbClr val="FFE42F">
                      <a:alpha val="100000"/>
                    </a:srgbClr>
                  </a:gs>
                </a:gsLst>
                <a:lin ang="5400000"/>
              </a:gradFill>
            </p:spPr>
          </p:sp>
          <p:sp>
            <p:nvSpPr>
              <p:cNvPr id="9" name="TextBox 9"/>
              <p:cNvSpPr txBox="1"/>
              <p:nvPr/>
            </p:nvSpPr>
            <p:spPr>
              <a:xfrm>
                <a:off x="0" y="-38100"/>
                <a:ext cx="1159027" cy="450881"/>
              </a:xfrm>
              <a:prstGeom prst="rect">
                <a:avLst/>
              </a:prstGeom>
            </p:spPr>
            <p:txBody>
              <a:bodyPr lIns="50800" tIns="50800" rIns="50800" bIns="50800" rtlCol="0" anchor="ctr"/>
              <a:lstStyle/>
              <a:p>
                <a:pPr algn="ctr">
                  <a:lnSpc>
                    <a:spcPts val="2660"/>
                  </a:lnSpc>
                </a:pPr>
                <a:endParaRPr/>
              </a:p>
            </p:txBody>
          </p:sp>
        </p:grpSp>
        <p:grpSp>
          <p:nvGrpSpPr>
            <p:cNvPr id="10" name="Group 10"/>
            <p:cNvGrpSpPr/>
            <p:nvPr/>
          </p:nvGrpSpPr>
          <p:grpSpPr>
            <a:xfrm>
              <a:off x="8153289" y="0"/>
              <a:ext cx="3160601" cy="894730"/>
              <a:chOff x="0" y="0"/>
              <a:chExt cx="1019255" cy="288539"/>
            </a:xfrm>
          </p:grpSpPr>
          <p:sp>
            <p:nvSpPr>
              <p:cNvPr id="11" name="Freeform 11"/>
              <p:cNvSpPr/>
              <p:nvPr/>
            </p:nvSpPr>
            <p:spPr>
              <a:xfrm>
                <a:off x="0" y="0"/>
                <a:ext cx="1019255" cy="288539"/>
              </a:xfrm>
              <a:custGeom>
                <a:avLst/>
                <a:gdLst/>
                <a:ahLst/>
                <a:cxnLst/>
                <a:rect l="l" t="t" r="r" b="b"/>
                <a:pathLst>
                  <a:path w="1019255" h="288539">
                    <a:moveTo>
                      <a:pt x="0" y="0"/>
                    </a:moveTo>
                    <a:lnTo>
                      <a:pt x="1019255" y="0"/>
                    </a:lnTo>
                    <a:lnTo>
                      <a:pt x="1019255" y="288539"/>
                    </a:lnTo>
                    <a:lnTo>
                      <a:pt x="0" y="288539"/>
                    </a:lnTo>
                    <a:close/>
                  </a:path>
                </a:pathLst>
              </a:custGeom>
              <a:solidFill>
                <a:srgbClr val="FCC208"/>
              </a:solidFill>
            </p:spPr>
          </p:sp>
          <p:sp>
            <p:nvSpPr>
              <p:cNvPr id="12" name="TextBox 12"/>
              <p:cNvSpPr txBox="1"/>
              <p:nvPr/>
            </p:nvSpPr>
            <p:spPr>
              <a:xfrm>
                <a:off x="0" y="-38100"/>
                <a:ext cx="1019255" cy="326639"/>
              </a:xfrm>
              <a:prstGeom prst="rect">
                <a:avLst/>
              </a:prstGeom>
            </p:spPr>
            <p:txBody>
              <a:bodyPr lIns="50800" tIns="50800" rIns="50800" bIns="50800" rtlCol="0" anchor="ctr"/>
              <a:lstStyle/>
              <a:p>
                <a:pPr algn="ctr">
                  <a:lnSpc>
                    <a:spcPts val="2660"/>
                  </a:lnSpc>
                </a:pPr>
                <a:endParaRPr/>
              </a:p>
            </p:txBody>
          </p:sp>
        </p:grpSp>
        <p:grpSp>
          <p:nvGrpSpPr>
            <p:cNvPr id="13" name="Group 13"/>
            <p:cNvGrpSpPr/>
            <p:nvPr/>
          </p:nvGrpSpPr>
          <p:grpSpPr>
            <a:xfrm>
              <a:off x="8206605" y="1812018"/>
              <a:ext cx="3160601" cy="894730"/>
              <a:chOff x="0" y="0"/>
              <a:chExt cx="1019255" cy="288539"/>
            </a:xfrm>
          </p:grpSpPr>
          <p:sp>
            <p:nvSpPr>
              <p:cNvPr id="14" name="Freeform 14"/>
              <p:cNvSpPr/>
              <p:nvPr/>
            </p:nvSpPr>
            <p:spPr>
              <a:xfrm>
                <a:off x="0" y="0"/>
                <a:ext cx="1019255" cy="288539"/>
              </a:xfrm>
              <a:custGeom>
                <a:avLst/>
                <a:gdLst/>
                <a:ahLst/>
                <a:cxnLst/>
                <a:rect l="l" t="t" r="r" b="b"/>
                <a:pathLst>
                  <a:path w="1019255" h="288539">
                    <a:moveTo>
                      <a:pt x="0" y="0"/>
                    </a:moveTo>
                    <a:lnTo>
                      <a:pt x="1019255" y="0"/>
                    </a:lnTo>
                    <a:lnTo>
                      <a:pt x="1019255" y="288539"/>
                    </a:lnTo>
                    <a:lnTo>
                      <a:pt x="0" y="288539"/>
                    </a:lnTo>
                    <a:close/>
                  </a:path>
                </a:pathLst>
              </a:custGeom>
              <a:solidFill>
                <a:srgbClr val="FCC208"/>
              </a:solidFill>
            </p:spPr>
          </p:sp>
          <p:sp>
            <p:nvSpPr>
              <p:cNvPr id="15" name="TextBox 15"/>
              <p:cNvSpPr txBox="1"/>
              <p:nvPr/>
            </p:nvSpPr>
            <p:spPr>
              <a:xfrm>
                <a:off x="0" y="-38100"/>
                <a:ext cx="1019255" cy="326639"/>
              </a:xfrm>
              <a:prstGeom prst="rect">
                <a:avLst/>
              </a:prstGeom>
            </p:spPr>
            <p:txBody>
              <a:bodyPr lIns="50800" tIns="50800" rIns="50800" bIns="50800" rtlCol="0" anchor="ctr"/>
              <a:lstStyle/>
              <a:p>
                <a:pPr algn="ctr">
                  <a:lnSpc>
                    <a:spcPts val="2660"/>
                  </a:lnSpc>
                </a:pPr>
                <a:endParaRPr/>
              </a:p>
            </p:txBody>
          </p:sp>
        </p:grpSp>
        <p:grpSp>
          <p:nvGrpSpPr>
            <p:cNvPr id="16" name="Group 16"/>
            <p:cNvGrpSpPr/>
            <p:nvPr/>
          </p:nvGrpSpPr>
          <p:grpSpPr>
            <a:xfrm>
              <a:off x="2604708" y="6965571"/>
              <a:ext cx="3594018" cy="1279990"/>
              <a:chOff x="0" y="0"/>
              <a:chExt cx="1159027" cy="412781"/>
            </a:xfrm>
          </p:grpSpPr>
          <p:sp>
            <p:nvSpPr>
              <p:cNvPr id="17" name="Freeform 17"/>
              <p:cNvSpPr/>
              <p:nvPr/>
            </p:nvSpPr>
            <p:spPr>
              <a:xfrm>
                <a:off x="0" y="0"/>
                <a:ext cx="1159027" cy="412781"/>
              </a:xfrm>
              <a:custGeom>
                <a:avLst/>
                <a:gdLst/>
                <a:ahLst/>
                <a:cxnLst/>
                <a:rect l="l" t="t" r="r" b="b"/>
                <a:pathLst>
                  <a:path w="1159027" h="412781">
                    <a:moveTo>
                      <a:pt x="0" y="0"/>
                    </a:moveTo>
                    <a:lnTo>
                      <a:pt x="1159027" y="0"/>
                    </a:lnTo>
                    <a:lnTo>
                      <a:pt x="1159027" y="412781"/>
                    </a:lnTo>
                    <a:lnTo>
                      <a:pt x="0" y="412781"/>
                    </a:lnTo>
                    <a:close/>
                  </a:path>
                </a:pathLst>
              </a:custGeom>
              <a:gradFill rotWithShape="1">
                <a:gsLst>
                  <a:gs pos="0">
                    <a:srgbClr val="FFB613">
                      <a:alpha val="100000"/>
                    </a:srgbClr>
                  </a:gs>
                  <a:gs pos="100000">
                    <a:srgbClr val="FFE42F">
                      <a:alpha val="100000"/>
                    </a:srgbClr>
                  </a:gs>
                </a:gsLst>
                <a:lin ang="5400000"/>
              </a:gradFill>
            </p:spPr>
          </p:sp>
          <p:sp>
            <p:nvSpPr>
              <p:cNvPr id="18" name="TextBox 18"/>
              <p:cNvSpPr txBox="1"/>
              <p:nvPr/>
            </p:nvSpPr>
            <p:spPr>
              <a:xfrm>
                <a:off x="0" y="-38100"/>
                <a:ext cx="1159027" cy="450881"/>
              </a:xfrm>
              <a:prstGeom prst="rect">
                <a:avLst/>
              </a:prstGeom>
            </p:spPr>
            <p:txBody>
              <a:bodyPr lIns="50800" tIns="50800" rIns="50800" bIns="50800" rtlCol="0" anchor="ctr"/>
              <a:lstStyle/>
              <a:p>
                <a:pPr algn="ctr">
                  <a:lnSpc>
                    <a:spcPts val="2660"/>
                  </a:lnSpc>
                </a:pPr>
                <a:endParaRPr/>
              </a:p>
            </p:txBody>
          </p:sp>
        </p:grpSp>
        <p:grpSp>
          <p:nvGrpSpPr>
            <p:cNvPr id="19" name="Group 19"/>
            <p:cNvGrpSpPr/>
            <p:nvPr/>
          </p:nvGrpSpPr>
          <p:grpSpPr>
            <a:xfrm>
              <a:off x="7615231" y="6965571"/>
              <a:ext cx="3594018" cy="1279990"/>
              <a:chOff x="0" y="0"/>
              <a:chExt cx="1159027" cy="412781"/>
            </a:xfrm>
          </p:grpSpPr>
          <p:sp>
            <p:nvSpPr>
              <p:cNvPr id="20" name="Freeform 20"/>
              <p:cNvSpPr/>
              <p:nvPr/>
            </p:nvSpPr>
            <p:spPr>
              <a:xfrm>
                <a:off x="0" y="0"/>
                <a:ext cx="1159027" cy="412781"/>
              </a:xfrm>
              <a:custGeom>
                <a:avLst/>
                <a:gdLst/>
                <a:ahLst/>
                <a:cxnLst/>
                <a:rect l="l" t="t" r="r" b="b"/>
                <a:pathLst>
                  <a:path w="1159027" h="412781">
                    <a:moveTo>
                      <a:pt x="0" y="0"/>
                    </a:moveTo>
                    <a:lnTo>
                      <a:pt x="1159027" y="0"/>
                    </a:lnTo>
                    <a:lnTo>
                      <a:pt x="1159027" y="412781"/>
                    </a:lnTo>
                    <a:lnTo>
                      <a:pt x="0" y="412781"/>
                    </a:ln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1" name="TextBox 21"/>
              <p:cNvSpPr txBox="1"/>
              <p:nvPr/>
            </p:nvSpPr>
            <p:spPr>
              <a:xfrm>
                <a:off x="0" y="-38100"/>
                <a:ext cx="1159027" cy="450881"/>
              </a:xfrm>
              <a:prstGeom prst="rect">
                <a:avLst/>
              </a:prstGeom>
            </p:spPr>
            <p:txBody>
              <a:bodyPr lIns="50800" tIns="50800" rIns="50800" bIns="50800" rtlCol="0" anchor="ctr"/>
              <a:lstStyle/>
              <a:p>
                <a:pPr algn="ctr">
                  <a:lnSpc>
                    <a:spcPts val="2660"/>
                  </a:lnSpc>
                </a:pPr>
                <a:endParaRPr/>
              </a:p>
            </p:txBody>
          </p:sp>
        </p:grpSp>
        <p:grpSp>
          <p:nvGrpSpPr>
            <p:cNvPr id="22" name="Group 22"/>
            <p:cNvGrpSpPr/>
            <p:nvPr/>
          </p:nvGrpSpPr>
          <p:grpSpPr>
            <a:xfrm>
              <a:off x="12603476" y="2970158"/>
              <a:ext cx="3594018" cy="1279990"/>
              <a:chOff x="0" y="0"/>
              <a:chExt cx="1159027" cy="412781"/>
            </a:xfrm>
          </p:grpSpPr>
          <p:sp>
            <p:nvSpPr>
              <p:cNvPr id="23" name="Freeform 23"/>
              <p:cNvSpPr/>
              <p:nvPr/>
            </p:nvSpPr>
            <p:spPr>
              <a:xfrm>
                <a:off x="0" y="0"/>
                <a:ext cx="1159027" cy="412781"/>
              </a:xfrm>
              <a:custGeom>
                <a:avLst/>
                <a:gdLst/>
                <a:ahLst/>
                <a:cxnLst/>
                <a:rect l="l" t="t" r="r" b="b"/>
                <a:pathLst>
                  <a:path w="1159027" h="412781">
                    <a:moveTo>
                      <a:pt x="0" y="0"/>
                    </a:moveTo>
                    <a:lnTo>
                      <a:pt x="1159027" y="0"/>
                    </a:lnTo>
                    <a:lnTo>
                      <a:pt x="1159027" y="412781"/>
                    </a:lnTo>
                    <a:lnTo>
                      <a:pt x="0" y="412781"/>
                    </a:ln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4" name="TextBox 24"/>
              <p:cNvSpPr txBox="1"/>
              <p:nvPr/>
            </p:nvSpPr>
            <p:spPr>
              <a:xfrm>
                <a:off x="0" y="-38100"/>
                <a:ext cx="1159027" cy="450881"/>
              </a:xfrm>
              <a:prstGeom prst="rect">
                <a:avLst/>
              </a:prstGeom>
            </p:spPr>
            <p:txBody>
              <a:bodyPr lIns="50800" tIns="50800" rIns="50800" bIns="50800" rtlCol="0" anchor="ctr"/>
              <a:lstStyle/>
              <a:p>
                <a:pPr algn="ctr">
                  <a:lnSpc>
                    <a:spcPts val="2660"/>
                  </a:lnSpc>
                </a:pPr>
                <a:endParaRPr/>
              </a:p>
            </p:txBody>
          </p:sp>
        </p:grpSp>
        <p:grpSp>
          <p:nvGrpSpPr>
            <p:cNvPr id="25" name="Group 25"/>
            <p:cNvGrpSpPr/>
            <p:nvPr/>
          </p:nvGrpSpPr>
          <p:grpSpPr>
            <a:xfrm>
              <a:off x="13616405" y="5685581"/>
              <a:ext cx="3594018" cy="1279990"/>
              <a:chOff x="0" y="0"/>
              <a:chExt cx="1159027" cy="412781"/>
            </a:xfrm>
          </p:grpSpPr>
          <p:sp>
            <p:nvSpPr>
              <p:cNvPr id="26" name="Freeform 26"/>
              <p:cNvSpPr/>
              <p:nvPr/>
            </p:nvSpPr>
            <p:spPr>
              <a:xfrm>
                <a:off x="0" y="0"/>
                <a:ext cx="1159027" cy="412781"/>
              </a:xfrm>
              <a:custGeom>
                <a:avLst/>
                <a:gdLst/>
                <a:ahLst/>
                <a:cxnLst/>
                <a:rect l="l" t="t" r="r" b="b"/>
                <a:pathLst>
                  <a:path w="1159027" h="412781">
                    <a:moveTo>
                      <a:pt x="0" y="0"/>
                    </a:moveTo>
                    <a:lnTo>
                      <a:pt x="1159027" y="0"/>
                    </a:lnTo>
                    <a:lnTo>
                      <a:pt x="1159027" y="412781"/>
                    </a:lnTo>
                    <a:lnTo>
                      <a:pt x="0" y="412781"/>
                    </a:lnTo>
                    <a:close/>
                  </a:path>
                </a:pathLst>
              </a:custGeom>
              <a:gradFill rotWithShape="1">
                <a:gsLst>
                  <a:gs pos="0">
                    <a:srgbClr val="FFB613">
                      <a:alpha val="100000"/>
                    </a:srgbClr>
                  </a:gs>
                  <a:gs pos="100000">
                    <a:srgbClr val="FFE42F">
                      <a:alpha val="100000"/>
                    </a:srgbClr>
                  </a:gs>
                </a:gsLst>
                <a:lin ang="5400000"/>
              </a:gradFill>
            </p:spPr>
          </p:sp>
          <p:sp>
            <p:nvSpPr>
              <p:cNvPr id="27" name="TextBox 27"/>
              <p:cNvSpPr txBox="1"/>
              <p:nvPr/>
            </p:nvSpPr>
            <p:spPr>
              <a:xfrm>
                <a:off x="0" y="-38100"/>
                <a:ext cx="1159027" cy="450881"/>
              </a:xfrm>
              <a:prstGeom prst="rect">
                <a:avLst/>
              </a:prstGeom>
            </p:spPr>
            <p:txBody>
              <a:bodyPr lIns="50800" tIns="50800" rIns="50800" bIns="50800" rtlCol="0" anchor="ctr"/>
              <a:lstStyle/>
              <a:p>
                <a:pPr algn="ctr">
                  <a:lnSpc>
                    <a:spcPts val="2660"/>
                  </a:lnSpc>
                </a:pPr>
                <a:endParaRPr/>
              </a:p>
            </p:txBody>
          </p:sp>
        </p:grpSp>
        <p:sp>
          <p:nvSpPr>
            <p:cNvPr id="28" name="AutoShape 28"/>
            <p:cNvSpPr/>
            <p:nvPr/>
          </p:nvSpPr>
          <p:spPr>
            <a:xfrm flipV="1">
              <a:off x="872020" y="1323416"/>
              <a:ext cx="1412537" cy="0"/>
            </a:xfrm>
            <a:prstGeom prst="line">
              <a:avLst/>
            </a:prstGeom>
            <a:ln w="42272" cap="flat">
              <a:solidFill>
                <a:srgbClr val="000000"/>
              </a:solidFill>
              <a:prstDash val="solid"/>
              <a:headEnd type="none" w="sm" len="sm"/>
              <a:tailEnd type="triangle" w="lg" len="med"/>
            </a:ln>
          </p:spPr>
        </p:sp>
        <p:sp>
          <p:nvSpPr>
            <p:cNvPr id="29" name="AutoShape 29"/>
            <p:cNvSpPr/>
            <p:nvPr/>
          </p:nvSpPr>
          <p:spPr>
            <a:xfrm>
              <a:off x="872020" y="7584430"/>
              <a:ext cx="1412537" cy="0"/>
            </a:xfrm>
            <a:prstGeom prst="line">
              <a:avLst/>
            </a:prstGeom>
            <a:ln w="42272" cap="flat">
              <a:solidFill>
                <a:srgbClr val="000000"/>
              </a:solidFill>
              <a:prstDash val="solid"/>
              <a:headEnd type="none" w="sm" len="sm"/>
              <a:tailEnd type="triangle" w="lg" len="med"/>
            </a:ln>
          </p:spPr>
        </p:sp>
        <p:sp>
          <p:nvSpPr>
            <p:cNvPr id="30" name="AutoShape 30"/>
            <p:cNvSpPr/>
            <p:nvPr/>
          </p:nvSpPr>
          <p:spPr>
            <a:xfrm flipV="1">
              <a:off x="6198726" y="1323416"/>
              <a:ext cx="1124352" cy="18679"/>
            </a:xfrm>
            <a:prstGeom prst="line">
              <a:avLst/>
            </a:prstGeom>
            <a:ln w="42272" cap="flat">
              <a:solidFill>
                <a:srgbClr val="000000"/>
              </a:solidFill>
              <a:prstDash val="solid"/>
              <a:headEnd type="none" w="sm" len="sm"/>
              <a:tailEnd type="none" w="sm" len="sm"/>
            </a:ln>
          </p:spPr>
        </p:sp>
        <p:sp>
          <p:nvSpPr>
            <p:cNvPr id="31" name="AutoShape 31"/>
            <p:cNvSpPr/>
            <p:nvPr/>
          </p:nvSpPr>
          <p:spPr>
            <a:xfrm>
              <a:off x="7303008" y="1342095"/>
              <a:ext cx="9502" cy="915316"/>
            </a:xfrm>
            <a:prstGeom prst="line">
              <a:avLst/>
            </a:prstGeom>
            <a:ln w="42272" cap="flat">
              <a:solidFill>
                <a:srgbClr val="000000"/>
              </a:solidFill>
              <a:prstDash val="solid"/>
              <a:headEnd type="none" w="sm" len="sm"/>
              <a:tailEnd type="none" w="sm" len="sm"/>
            </a:ln>
          </p:spPr>
        </p:sp>
        <p:sp>
          <p:nvSpPr>
            <p:cNvPr id="32" name="AutoShape 32"/>
            <p:cNvSpPr/>
            <p:nvPr/>
          </p:nvSpPr>
          <p:spPr>
            <a:xfrm>
              <a:off x="7292441" y="407880"/>
              <a:ext cx="9502" cy="915316"/>
            </a:xfrm>
            <a:prstGeom prst="line">
              <a:avLst/>
            </a:prstGeom>
            <a:ln w="42272" cap="flat">
              <a:solidFill>
                <a:srgbClr val="000000"/>
              </a:solidFill>
              <a:prstDash val="solid"/>
              <a:headEnd type="none" w="sm" len="sm"/>
              <a:tailEnd type="none" w="sm" len="sm"/>
            </a:ln>
          </p:spPr>
        </p:sp>
        <p:sp>
          <p:nvSpPr>
            <p:cNvPr id="33" name="AutoShape 33"/>
            <p:cNvSpPr/>
            <p:nvPr/>
          </p:nvSpPr>
          <p:spPr>
            <a:xfrm flipV="1">
              <a:off x="7291407" y="2280042"/>
              <a:ext cx="637319" cy="0"/>
            </a:xfrm>
            <a:prstGeom prst="line">
              <a:avLst/>
            </a:prstGeom>
            <a:ln w="42272" cap="flat">
              <a:solidFill>
                <a:srgbClr val="000000"/>
              </a:solidFill>
              <a:prstDash val="solid"/>
              <a:headEnd type="none" w="sm" len="sm"/>
              <a:tailEnd type="triangle" w="lg" len="med"/>
            </a:ln>
          </p:spPr>
        </p:sp>
        <p:sp>
          <p:nvSpPr>
            <p:cNvPr id="34" name="AutoShape 34"/>
            <p:cNvSpPr/>
            <p:nvPr/>
          </p:nvSpPr>
          <p:spPr>
            <a:xfrm flipV="1">
              <a:off x="7291407" y="426229"/>
              <a:ext cx="637319" cy="0"/>
            </a:xfrm>
            <a:prstGeom prst="line">
              <a:avLst/>
            </a:prstGeom>
            <a:ln w="42272" cap="flat">
              <a:solidFill>
                <a:srgbClr val="000000"/>
              </a:solidFill>
              <a:prstDash val="solid"/>
              <a:headEnd type="none" w="sm" len="sm"/>
              <a:tailEnd type="triangle" w="lg" len="med"/>
            </a:ln>
          </p:spPr>
        </p:sp>
        <p:sp>
          <p:nvSpPr>
            <p:cNvPr id="35" name="AutoShape 35"/>
            <p:cNvSpPr/>
            <p:nvPr/>
          </p:nvSpPr>
          <p:spPr>
            <a:xfrm>
              <a:off x="11314241" y="386747"/>
              <a:ext cx="795658" cy="0"/>
            </a:xfrm>
            <a:prstGeom prst="line">
              <a:avLst/>
            </a:prstGeom>
            <a:ln w="42272" cap="flat">
              <a:solidFill>
                <a:srgbClr val="000000"/>
              </a:solidFill>
              <a:prstDash val="solid"/>
              <a:headEnd type="none" w="sm" len="sm"/>
              <a:tailEnd type="none" w="sm" len="sm"/>
            </a:ln>
          </p:spPr>
        </p:sp>
        <p:sp>
          <p:nvSpPr>
            <p:cNvPr id="36" name="AutoShape 36"/>
            <p:cNvSpPr/>
            <p:nvPr/>
          </p:nvSpPr>
          <p:spPr>
            <a:xfrm flipV="1">
              <a:off x="11367557" y="2236278"/>
              <a:ext cx="742342" cy="0"/>
            </a:xfrm>
            <a:prstGeom prst="line">
              <a:avLst/>
            </a:prstGeom>
            <a:ln w="42272" cap="flat">
              <a:solidFill>
                <a:srgbClr val="000000"/>
              </a:solidFill>
              <a:prstDash val="solid"/>
              <a:headEnd type="none" w="sm" len="sm"/>
              <a:tailEnd type="none" w="sm" len="sm"/>
            </a:ln>
          </p:spPr>
        </p:sp>
        <p:sp>
          <p:nvSpPr>
            <p:cNvPr id="37" name="AutoShape 37"/>
            <p:cNvSpPr/>
            <p:nvPr/>
          </p:nvSpPr>
          <p:spPr>
            <a:xfrm flipH="1" flipV="1">
              <a:off x="12097375" y="409283"/>
              <a:ext cx="25047" cy="1826716"/>
            </a:xfrm>
            <a:prstGeom prst="line">
              <a:avLst/>
            </a:prstGeom>
            <a:ln w="42272" cap="flat">
              <a:solidFill>
                <a:srgbClr val="000000"/>
              </a:solidFill>
              <a:prstDash val="solid"/>
              <a:headEnd type="none" w="sm" len="sm"/>
              <a:tailEnd type="none" w="sm" len="sm"/>
            </a:ln>
          </p:spPr>
        </p:sp>
        <p:sp>
          <p:nvSpPr>
            <p:cNvPr id="38" name="AutoShape 38"/>
            <p:cNvSpPr/>
            <p:nvPr/>
          </p:nvSpPr>
          <p:spPr>
            <a:xfrm flipV="1">
              <a:off x="12122773" y="1302063"/>
              <a:ext cx="2277712" cy="0"/>
            </a:xfrm>
            <a:prstGeom prst="line">
              <a:avLst/>
            </a:prstGeom>
            <a:ln w="42272" cap="flat">
              <a:solidFill>
                <a:srgbClr val="000000"/>
              </a:solidFill>
              <a:prstDash val="solid"/>
              <a:headEnd type="none" w="sm" len="sm"/>
              <a:tailEnd type="none" w="sm" len="sm"/>
            </a:ln>
          </p:spPr>
        </p:sp>
        <p:sp>
          <p:nvSpPr>
            <p:cNvPr id="39" name="AutoShape 39"/>
            <p:cNvSpPr/>
            <p:nvPr/>
          </p:nvSpPr>
          <p:spPr>
            <a:xfrm flipH="1">
              <a:off x="14371147" y="1302060"/>
              <a:ext cx="29338" cy="1337643"/>
            </a:xfrm>
            <a:prstGeom prst="line">
              <a:avLst/>
            </a:prstGeom>
            <a:ln w="42272" cap="flat">
              <a:solidFill>
                <a:srgbClr val="000000"/>
              </a:solidFill>
              <a:prstDash val="solid"/>
              <a:headEnd type="none" w="sm" len="sm"/>
              <a:tailEnd type="triangle" w="lg" len="med"/>
            </a:ln>
          </p:spPr>
        </p:sp>
        <p:sp>
          <p:nvSpPr>
            <p:cNvPr id="40" name="AutoShape 40"/>
            <p:cNvSpPr/>
            <p:nvPr/>
          </p:nvSpPr>
          <p:spPr>
            <a:xfrm>
              <a:off x="6198726" y="7626701"/>
              <a:ext cx="1416505" cy="0"/>
            </a:xfrm>
            <a:prstGeom prst="line">
              <a:avLst/>
            </a:prstGeom>
            <a:ln w="42272" cap="flat">
              <a:solidFill>
                <a:srgbClr val="000000"/>
              </a:solidFill>
              <a:prstDash val="solid"/>
              <a:headEnd type="none" w="sm" len="sm"/>
              <a:tailEnd type="none" w="sm" len="sm"/>
            </a:ln>
          </p:spPr>
        </p:sp>
        <p:sp>
          <p:nvSpPr>
            <p:cNvPr id="41" name="AutoShape 41"/>
            <p:cNvSpPr/>
            <p:nvPr/>
          </p:nvSpPr>
          <p:spPr>
            <a:xfrm>
              <a:off x="11209249" y="7647837"/>
              <a:ext cx="1416505" cy="0"/>
            </a:xfrm>
            <a:prstGeom prst="line">
              <a:avLst/>
            </a:prstGeom>
            <a:ln w="42272" cap="flat">
              <a:solidFill>
                <a:srgbClr val="000000"/>
              </a:solidFill>
              <a:prstDash val="solid"/>
              <a:headEnd type="none" w="sm" len="sm"/>
              <a:tailEnd type="none" w="sm" len="sm"/>
            </a:ln>
          </p:spPr>
        </p:sp>
        <p:sp>
          <p:nvSpPr>
            <p:cNvPr id="42" name="AutoShape 42"/>
            <p:cNvSpPr/>
            <p:nvPr/>
          </p:nvSpPr>
          <p:spPr>
            <a:xfrm flipH="1">
              <a:off x="12603476" y="6391997"/>
              <a:ext cx="3247" cy="1255841"/>
            </a:xfrm>
            <a:prstGeom prst="line">
              <a:avLst/>
            </a:prstGeom>
            <a:ln w="42272" cap="flat">
              <a:solidFill>
                <a:srgbClr val="000000"/>
              </a:solidFill>
              <a:prstDash val="solid"/>
              <a:headEnd type="none" w="sm" len="sm"/>
              <a:tailEnd type="none" w="sm" len="sm"/>
            </a:ln>
          </p:spPr>
        </p:sp>
        <p:sp>
          <p:nvSpPr>
            <p:cNvPr id="43" name="AutoShape 43"/>
            <p:cNvSpPr/>
            <p:nvPr/>
          </p:nvSpPr>
          <p:spPr>
            <a:xfrm>
              <a:off x="12586390" y="6396355"/>
              <a:ext cx="790946" cy="0"/>
            </a:xfrm>
            <a:prstGeom prst="line">
              <a:avLst/>
            </a:prstGeom>
            <a:ln w="42272" cap="flat">
              <a:solidFill>
                <a:srgbClr val="000000"/>
              </a:solidFill>
              <a:prstDash val="solid"/>
              <a:headEnd type="none" w="sm" len="sm"/>
              <a:tailEnd type="arrow" w="med" len="sm"/>
            </a:ln>
          </p:spPr>
        </p:sp>
        <p:sp>
          <p:nvSpPr>
            <p:cNvPr id="44" name="AutoShape 44"/>
            <p:cNvSpPr/>
            <p:nvPr/>
          </p:nvSpPr>
          <p:spPr>
            <a:xfrm flipH="1" flipV="1">
              <a:off x="14421619" y="4250437"/>
              <a:ext cx="479" cy="721168"/>
            </a:xfrm>
            <a:prstGeom prst="line">
              <a:avLst/>
            </a:prstGeom>
            <a:ln w="42272" cap="flat">
              <a:solidFill>
                <a:srgbClr val="000000"/>
              </a:solidFill>
              <a:prstDash val="solid"/>
              <a:headEnd type="none" w="sm" len="sm"/>
              <a:tailEnd type="none" w="sm" len="sm"/>
            </a:ln>
          </p:spPr>
        </p:sp>
        <p:sp>
          <p:nvSpPr>
            <p:cNvPr id="45" name="AutoShape 45"/>
            <p:cNvSpPr/>
            <p:nvPr/>
          </p:nvSpPr>
          <p:spPr>
            <a:xfrm flipH="1">
              <a:off x="14418732" y="4944151"/>
              <a:ext cx="1179730" cy="15864"/>
            </a:xfrm>
            <a:prstGeom prst="line">
              <a:avLst/>
            </a:prstGeom>
            <a:ln w="42272" cap="flat">
              <a:solidFill>
                <a:srgbClr val="000000"/>
              </a:solidFill>
              <a:prstDash val="solid"/>
              <a:headEnd type="none" w="sm" len="sm"/>
              <a:tailEnd type="none" w="sm" len="sm"/>
            </a:ln>
          </p:spPr>
        </p:sp>
        <p:sp>
          <p:nvSpPr>
            <p:cNvPr id="46" name="AutoShape 46"/>
            <p:cNvSpPr/>
            <p:nvPr/>
          </p:nvSpPr>
          <p:spPr>
            <a:xfrm flipH="1">
              <a:off x="15592267" y="4925725"/>
              <a:ext cx="6196" cy="629794"/>
            </a:xfrm>
            <a:prstGeom prst="line">
              <a:avLst/>
            </a:prstGeom>
            <a:ln w="42272" cap="flat">
              <a:solidFill>
                <a:srgbClr val="000000"/>
              </a:solidFill>
              <a:prstDash val="solid"/>
              <a:headEnd type="none" w="sm" len="sm"/>
              <a:tailEnd type="triangle" w="lg" len="med"/>
            </a:ln>
          </p:spPr>
        </p:sp>
        <p:sp>
          <p:nvSpPr>
            <p:cNvPr id="47" name="TextBox 47"/>
            <p:cNvSpPr txBox="1"/>
            <p:nvPr/>
          </p:nvSpPr>
          <p:spPr>
            <a:xfrm>
              <a:off x="2792631" y="900481"/>
              <a:ext cx="2974992" cy="775547"/>
            </a:xfrm>
            <a:prstGeom prst="rect">
              <a:avLst/>
            </a:prstGeom>
          </p:spPr>
          <p:txBody>
            <a:bodyPr lIns="0" tIns="0" rIns="0" bIns="0" rtlCol="0" anchor="t">
              <a:spAutoFit/>
            </a:bodyPr>
            <a:lstStyle/>
            <a:p>
              <a:pPr marL="0" lvl="0" indent="0" algn="ctr">
                <a:lnSpc>
                  <a:spcPts val="2297"/>
                </a:lnSpc>
              </a:pPr>
              <a:r>
                <a:rPr lang="en-US" sz="2127" spc="-53">
                  <a:solidFill>
                    <a:srgbClr val="112D4E"/>
                  </a:solidFill>
                  <a:latin typeface="Barlow"/>
                  <a:ea typeface="Barlow"/>
                  <a:cs typeface="Barlow"/>
                  <a:sym typeface="Barlow"/>
                </a:rPr>
                <a:t>Memperbaiki Posisi Persaingan</a:t>
              </a:r>
            </a:p>
          </p:txBody>
        </p:sp>
        <p:sp>
          <p:nvSpPr>
            <p:cNvPr id="48" name="TextBox 48"/>
            <p:cNvSpPr txBox="1"/>
            <p:nvPr/>
          </p:nvSpPr>
          <p:spPr>
            <a:xfrm>
              <a:off x="8485213" y="119461"/>
              <a:ext cx="2496753" cy="665332"/>
            </a:xfrm>
            <a:prstGeom prst="rect">
              <a:avLst/>
            </a:prstGeom>
          </p:spPr>
          <p:txBody>
            <a:bodyPr lIns="0" tIns="0" rIns="0" bIns="0" rtlCol="0" anchor="t">
              <a:spAutoFit/>
            </a:bodyPr>
            <a:lstStyle/>
            <a:p>
              <a:pPr algn="ctr">
                <a:lnSpc>
                  <a:spcPts val="1928"/>
                </a:lnSpc>
              </a:pPr>
              <a:r>
                <a:rPr lang="en-US" sz="1785" spc="-44">
                  <a:solidFill>
                    <a:srgbClr val="112D4E"/>
                  </a:solidFill>
                  <a:latin typeface="Barlow"/>
                  <a:ea typeface="Barlow"/>
                  <a:cs typeface="Barlow"/>
                  <a:sym typeface="Barlow"/>
                </a:rPr>
                <a:t>Harga Yang Lebih </a:t>
              </a:r>
            </a:p>
            <a:p>
              <a:pPr marL="0" lvl="0" indent="0" algn="ctr">
                <a:lnSpc>
                  <a:spcPts val="1928"/>
                </a:lnSpc>
              </a:pPr>
              <a:r>
                <a:rPr lang="en-US" sz="1785" spc="-44">
                  <a:solidFill>
                    <a:srgbClr val="112D4E"/>
                  </a:solidFill>
                  <a:latin typeface="Barlow"/>
                  <a:ea typeface="Barlow"/>
                  <a:cs typeface="Barlow"/>
                  <a:sym typeface="Barlow"/>
                </a:rPr>
                <a:t>Tinggi</a:t>
              </a:r>
            </a:p>
          </p:txBody>
        </p:sp>
        <p:sp>
          <p:nvSpPr>
            <p:cNvPr id="49" name="TextBox 49"/>
            <p:cNvSpPr txBox="1"/>
            <p:nvPr/>
          </p:nvSpPr>
          <p:spPr>
            <a:xfrm>
              <a:off x="8538529" y="1929507"/>
              <a:ext cx="2496753" cy="665332"/>
            </a:xfrm>
            <a:prstGeom prst="rect">
              <a:avLst/>
            </a:prstGeom>
          </p:spPr>
          <p:txBody>
            <a:bodyPr lIns="0" tIns="0" rIns="0" bIns="0" rtlCol="0" anchor="t">
              <a:spAutoFit/>
            </a:bodyPr>
            <a:lstStyle/>
            <a:p>
              <a:pPr marL="0" lvl="0" indent="0" algn="ctr">
                <a:lnSpc>
                  <a:spcPts val="1928"/>
                </a:lnSpc>
              </a:pPr>
              <a:r>
                <a:rPr lang="en-US" sz="1785" spc="-44">
                  <a:solidFill>
                    <a:srgbClr val="112D4E"/>
                  </a:solidFill>
                  <a:latin typeface="Barlow"/>
                  <a:ea typeface="Barlow"/>
                  <a:cs typeface="Barlow"/>
                  <a:sym typeface="Barlow"/>
                </a:rPr>
                <a:t>Meningkatkan Pasar Pangan</a:t>
              </a:r>
            </a:p>
          </p:txBody>
        </p:sp>
        <p:sp>
          <p:nvSpPr>
            <p:cNvPr id="50" name="TextBox 50"/>
            <p:cNvSpPr txBox="1"/>
            <p:nvPr/>
          </p:nvSpPr>
          <p:spPr>
            <a:xfrm>
              <a:off x="13095514" y="3282249"/>
              <a:ext cx="2496753" cy="665332"/>
            </a:xfrm>
            <a:prstGeom prst="rect">
              <a:avLst/>
            </a:prstGeom>
          </p:spPr>
          <p:txBody>
            <a:bodyPr lIns="0" tIns="0" rIns="0" bIns="0" rtlCol="0" anchor="t">
              <a:spAutoFit/>
            </a:bodyPr>
            <a:lstStyle/>
            <a:p>
              <a:pPr marL="0" lvl="0" indent="0" algn="ctr">
                <a:lnSpc>
                  <a:spcPts val="1928"/>
                </a:lnSpc>
              </a:pPr>
              <a:r>
                <a:rPr lang="en-US" sz="1785" spc="-44">
                  <a:solidFill>
                    <a:srgbClr val="112D4E"/>
                  </a:solidFill>
                  <a:latin typeface="Barlow"/>
                  <a:ea typeface="Barlow"/>
                  <a:cs typeface="Barlow"/>
                  <a:sym typeface="Barlow"/>
                </a:rPr>
                <a:t>Meningkatkan Penghasilan</a:t>
              </a:r>
            </a:p>
          </p:txBody>
        </p:sp>
        <p:sp>
          <p:nvSpPr>
            <p:cNvPr id="51" name="TextBox 51"/>
            <p:cNvSpPr txBox="1"/>
            <p:nvPr/>
          </p:nvSpPr>
          <p:spPr>
            <a:xfrm>
              <a:off x="14165038" y="5997672"/>
              <a:ext cx="2496753" cy="346044"/>
            </a:xfrm>
            <a:prstGeom prst="rect">
              <a:avLst/>
            </a:prstGeom>
          </p:spPr>
          <p:txBody>
            <a:bodyPr lIns="0" tIns="0" rIns="0" bIns="0" rtlCol="0" anchor="t">
              <a:spAutoFit/>
            </a:bodyPr>
            <a:lstStyle/>
            <a:p>
              <a:pPr marL="0" lvl="0" indent="0" algn="ctr">
                <a:lnSpc>
                  <a:spcPts val="1928"/>
                </a:lnSpc>
              </a:pPr>
              <a:r>
                <a:rPr lang="en-US" sz="1785" spc="-44">
                  <a:solidFill>
                    <a:srgbClr val="112D4E"/>
                  </a:solidFill>
                  <a:latin typeface="Barlow"/>
                  <a:ea typeface="Barlow"/>
                  <a:cs typeface="Barlow"/>
                  <a:sym typeface="Barlow"/>
                </a:rPr>
                <a:t>Meningkatkan Laba</a:t>
              </a:r>
            </a:p>
          </p:txBody>
        </p:sp>
        <p:sp>
          <p:nvSpPr>
            <p:cNvPr id="52" name="TextBox 52"/>
            <p:cNvSpPr txBox="1"/>
            <p:nvPr/>
          </p:nvSpPr>
          <p:spPr>
            <a:xfrm>
              <a:off x="8142156" y="7238386"/>
              <a:ext cx="2496753" cy="665332"/>
            </a:xfrm>
            <a:prstGeom prst="rect">
              <a:avLst/>
            </a:prstGeom>
          </p:spPr>
          <p:txBody>
            <a:bodyPr lIns="0" tIns="0" rIns="0" bIns="0" rtlCol="0" anchor="t">
              <a:spAutoFit/>
            </a:bodyPr>
            <a:lstStyle/>
            <a:p>
              <a:pPr algn="ctr">
                <a:lnSpc>
                  <a:spcPts val="1928"/>
                </a:lnSpc>
              </a:pPr>
              <a:r>
                <a:rPr lang="en-US" sz="1785" spc="-44">
                  <a:solidFill>
                    <a:srgbClr val="112D4E"/>
                  </a:solidFill>
                  <a:latin typeface="Barlow"/>
                  <a:ea typeface="Barlow"/>
                  <a:cs typeface="Barlow"/>
                  <a:sym typeface="Barlow"/>
                </a:rPr>
                <a:t>Mengurangi Biaya </a:t>
              </a:r>
            </a:p>
            <a:p>
              <a:pPr marL="0" lvl="0" indent="0" algn="ctr">
                <a:lnSpc>
                  <a:spcPts val="1928"/>
                </a:lnSpc>
              </a:pPr>
              <a:r>
                <a:rPr lang="en-US" sz="1785" spc="-44">
                  <a:solidFill>
                    <a:srgbClr val="112D4E"/>
                  </a:solidFill>
                  <a:latin typeface="Barlow"/>
                  <a:ea typeface="Barlow"/>
                  <a:cs typeface="Barlow"/>
                  <a:sym typeface="Barlow"/>
                </a:rPr>
                <a:t>Operasional</a:t>
              </a:r>
            </a:p>
          </p:txBody>
        </p:sp>
        <p:sp>
          <p:nvSpPr>
            <p:cNvPr id="53" name="TextBox 53"/>
            <p:cNvSpPr txBox="1"/>
            <p:nvPr/>
          </p:nvSpPr>
          <p:spPr>
            <a:xfrm>
              <a:off x="2706904" y="7288727"/>
              <a:ext cx="3269023" cy="658624"/>
            </a:xfrm>
            <a:prstGeom prst="rect">
              <a:avLst/>
            </a:prstGeom>
          </p:spPr>
          <p:txBody>
            <a:bodyPr lIns="0" tIns="0" rIns="0" bIns="0" rtlCol="0" anchor="t">
              <a:spAutoFit/>
            </a:bodyPr>
            <a:lstStyle/>
            <a:p>
              <a:pPr algn="ctr">
                <a:lnSpc>
                  <a:spcPts val="1909"/>
                </a:lnSpc>
              </a:pPr>
              <a:r>
                <a:rPr lang="en-US" sz="1767" spc="-44">
                  <a:solidFill>
                    <a:srgbClr val="112D4E"/>
                  </a:solidFill>
                  <a:latin typeface="Barlow"/>
                  <a:ea typeface="Barlow"/>
                  <a:cs typeface="Barlow"/>
                  <a:sym typeface="Barlow"/>
                </a:rPr>
                <a:t>Meningkatkan Output </a:t>
              </a:r>
            </a:p>
            <a:p>
              <a:pPr marL="0" lvl="0" indent="0" algn="ctr">
                <a:lnSpc>
                  <a:spcPts val="1909"/>
                </a:lnSpc>
              </a:pPr>
              <a:r>
                <a:rPr lang="en-US" sz="1767" spc="-44">
                  <a:solidFill>
                    <a:srgbClr val="112D4E"/>
                  </a:solidFill>
                  <a:latin typeface="Barlow"/>
                  <a:ea typeface="Barlow"/>
                  <a:cs typeface="Barlow"/>
                  <a:sym typeface="Barlow"/>
                </a:rPr>
                <a:t>yang bebas dari kerusakan</a:t>
              </a:r>
            </a:p>
          </p:txBody>
        </p:sp>
        <p:sp>
          <p:nvSpPr>
            <p:cNvPr id="54" name="TextBox 54"/>
            <p:cNvSpPr txBox="1"/>
            <p:nvPr/>
          </p:nvSpPr>
          <p:spPr>
            <a:xfrm>
              <a:off x="14566117" y="1570666"/>
              <a:ext cx="2496753" cy="346044"/>
            </a:xfrm>
            <a:prstGeom prst="rect">
              <a:avLst/>
            </a:prstGeom>
          </p:spPr>
          <p:txBody>
            <a:bodyPr lIns="0" tIns="0" rIns="0" bIns="0" rtlCol="0" anchor="t">
              <a:spAutoFit/>
            </a:bodyPr>
            <a:lstStyle/>
            <a:p>
              <a:pPr marL="0" lvl="0" indent="0" algn="ctr">
                <a:lnSpc>
                  <a:spcPts val="1928"/>
                </a:lnSpc>
              </a:pPr>
              <a:r>
                <a:rPr lang="en-US" sz="1785" spc="-44">
                  <a:solidFill>
                    <a:srgbClr val="112D4E"/>
                  </a:solidFill>
                  <a:latin typeface="Barlow"/>
                  <a:ea typeface="Barlow"/>
                  <a:cs typeface="Barlow"/>
                  <a:sym typeface="Barlow"/>
                </a:rPr>
                <a:t>Manfaat Rute Pasar</a:t>
              </a:r>
            </a:p>
          </p:txBody>
        </p:sp>
        <p:sp>
          <p:nvSpPr>
            <p:cNvPr id="55" name="TextBox 55"/>
            <p:cNvSpPr txBox="1"/>
            <p:nvPr/>
          </p:nvSpPr>
          <p:spPr>
            <a:xfrm>
              <a:off x="298763" y="1351771"/>
              <a:ext cx="245650" cy="6862693"/>
            </a:xfrm>
            <a:prstGeom prst="rect">
              <a:avLst/>
            </a:prstGeom>
          </p:spPr>
          <p:txBody>
            <a:bodyPr lIns="0" tIns="0" rIns="0" bIns="0" rtlCol="0" anchor="t">
              <a:spAutoFit/>
            </a:bodyPr>
            <a:lstStyle/>
            <a:p>
              <a:pPr algn="ctr">
                <a:lnSpc>
                  <a:spcPts val="2297"/>
                </a:lnSpc>
              </a:pPr>
              <a:r>
                <a:rPr lang="en-US" sz="2127" spc="-53">
                  <a:solidFill>
                    <a:srgbClr val="FFFFFF"/>
                  </a:solidFill>
                  <a:latin typeface="Barlow Bold"/>
                  <a:ea typeface="Barlow Bold"/>
                  <a:cs typeface="Barlow Bold"/>
                  <a:sym typeface="Barlow Bold"/>
                </a:rPr>
                <a:t>PERBAIKAN</a:t>
              </a:r>
            </a:p>
            <a:p>
              <a:pPr marL="0" lvl="0" indent="0" algn="ctr">
                <a:lnSpc>
                  <a:spcPts val="2297"/>
                </a:lnSpc>
              </a:pPr>
              <a:r>
                <a:rPr lang="en-US" sz="2127" spc="-53">
                  <a:solidFill>
                    <a:srgbClr val="FFFFFF"/>
                  </a:solidFill>
                  <a:latin typeface="Barlow Bold"/>
                  <a:ea typeface="Barlow Bold"/>
                  <a:cs typeface="Barlow Bold"/>
                  <a:sym typeface="Barlow Bold"/>
                </a:rPr>
                <a:t> KUALITAS</a:t>
              </a:r>
            </a:p>
          </p:txBody>
        </p:sp>
      </p:grpSp>
      <p:sp>
        <p:nvSpPr>
          <p:cNvPr id="56" name="TextBox 56"/>
          <p:cNvSpPr txBox="1"/>
          <p:nvPr/>
        </p:nvSpPr>
        <p:spPr>
          <a:xfrm>
            <a:off x="1327469" y="805052"/>
            <a:ext cx="5854171" cy="927266"/>
          </a:xfrm>
          <a:prstGeom prst="rect">
            <a:avLst/>
          </a:prstGeom>
        </p:spPr>
        <p:txBody>
          <a:bodyPr lIns="0" tIns="0" rIns="0" bIns="0" rtlCol="0" anchor="t">
            <a:spAutoFit/>
          </a:bodyPr>
          <a:lstStyle/>
          <a:p>
            <a:pPr marL="0" lvl="0" indent="0" algn="ctr">
              <a:lnSpc>
                <a:spcPts val="7010"/>
              </a:lnSpc>
            </a:pPr>
            <a:r>
              <a:rPr lang="en-US" sz="6491" spc="-162" dirty="0" err="1">
                <a:solidFill>
                  <a:srgbClr val="112D4E"/>
                </a:solidFill>
                <a:latin typeface="Barlow Bold"/>
                <a:ea typeface="Barlow Bold"/>
                <a:cs typeface="Barlow Bold"/>
                <a:sym typeface="Barlow Bold"/>
              </a:rPr>
              <a:t>Penerapan</a:t>
            </a:r>
            <a:r>
              <a:rPr lang="en-US" sz="6491" spc="-162" dirty="0">
                <a:solidFill>
                  <a:srgbClr val="112D4E"/>
                </a:solidFill>
                <a:latin typeface="Barlow Bold"/>
                <a:ea typeface="Barlow Bold"/>
                <a:cs typeface="Barlow Bold"/>
                <a:sym typeface="Barlow Bold"/>
              </a:rPr>
              <a:t> TQM</a:t>
            </a:r>
          </a:p>
        </p:txBody>
      </p:sp>
      <p:sp>
        <p:nvSpPr>
          <p:cNvPr id="57" name="TextBox 57"/>
          <p:cNvSpPr txBox="1"/>
          <p:nvPr/>
        </p:nvSpPr>
        <p:spPr>
          <a:xfrm>
            <a:off x="1625125" y="1760893"/>
            <a:ext cx="5258859" cy="459040"/>
          </a:xfrm>
          <a:prstGeom prst="rect">
            <a:avLst/>
          </a:prstGeom>
        </p:spPr>
        <p:txBody>
          <a:bodyPr lIns="0" tIns="0" rIns="0" bIns="0" rtlCol="0" anchor="t">
            <a:spAutoFit/>
          </a:bodyPr>
          <a:lstStyle/>
          <a:p>
            <a:pPr marL="0" lvl="0" indent="0" algn="ctr">
              <a:lnSpc>
                <a:spcPts val="3505"/>
              </a:lnSpc>
            </a:pPr>
            <a:r>
              <a:rPr lang="en-US" sz="3245" spc="-81" dirty="0" err="1">
                <a:solidFill>
                  <a:srgbClr val="112D4E"/>
                </a:solidFill>
                <a:latin typeface="Barlow"/>
                <a:ea typeface="Barlow"/>
                <a:cs typeface="Barlow"/>
                <a:sym typeface="Barlow"/>
              </a:rPr>
              <a:t>Berikut</a:t>
            </a:r>
            <a:r>
              <a:rPr lang="en-US" sz="3245" spc="-81" dirty="0">
                <a:solidFill>
                  <a:srgbClr val="112D4E"/>
                </a:solidFill>
                <a:latin typeface="Barlow"/>
                <a:ea typeface="Barlow"/>
                <a:cs typeface="Barlow"/>
                <a:sym typeface="Barlow"/>
              </a:rPr>
              <a:t> </a:t>
            </a:r>
            <a:r>
              <a:rPr lang="en-US" sz="3245" spc="-81" dirty="0" err="1">
                <a:solidFill>
                  <a:srgbClr val="112D4E"/>
                </a:solidFill>
                <a:latin typeface="Barlow"/>
                <a:ea typeface="Barlow"/>
                <a:cs typeface="Barlow"/>
                <a:sym typeface="Barlow"/>
              </a:rPr>
              <a:t>contoh</a:t>
            </a:r>
            <a:r>
              <a:rPr lang="en-US" sz="3245" spc="-81" dirty="0">
                <a:solidFill>
                  <a:srgbClr val="112D4E"/>
                </a:solidFill>
                <a:latin typeface="Barlow"/>
                <a:ea typeface="Barlow"/>
                <a:cs typeface="Barlow"/>
                <a:sym typeface="Barlow"/>
              </a:rPr>
              <a:t> </a:t>
            </a:r>
            <a:r>
              <a:rPr lang="en-US" sz="3245" spc="-81" dirty="0" err="1">
                <a:solidFill>
                  <a:srgbClr val="112D4E"/>
                </a:solidFill>
                <a:latin typeface="Barlow"/>
                <a:ea typeface="Barlow"/>
                <a:cs typeface="Barlow"/>
                <a:sym typeface="Barlow"/>
              </a:rPr>
              <a:t>penerapan</a:t>
            </a:r>
            <a:r>
              <a:rPr lang="en-US" sz="3245" spc="-81" dirty="0">
                <a:solidFill>
                  <a:srgbClr val="112D4E"/>
                </a:solidFill>
                <a:latin typeface="Barlow"/>
                <a:ea typeface="Barlow"/>
                <a:cs typeface="Barlow"/>
                <a:sym typeface="Barlow"/>
              </a:rPr>
              <a:t> TQM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495340" y="3438536"/>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205044" y="4097402"/>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78636">
            <a:off x="15809284" y="4405847"/>
            <a:ext cx="1845214" cy="2147158"/>
            <a:chOff x="0" y="0"/>
            <a:chExt cx="698500" cy="812800"/>
          </a:xfrm>
        </p:grpSpPr>
        <p:sp>
          <p:nvSpPr>
            <p:cNvPr id="9" name="Freeform 9"/>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0" name="TextBox 1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1" name="TextBox 11"/>
          <p:cNvSpPr txBox="1"/>
          <p:nvPr/>
        </p:nvSpPr>
        <p:spPr>
          <a:xfrm>
            <a:off x="959384" y="908522"/>
            <a:ext cx="7671252" cy="1205865"/>
          </a:xfrm>
          <a:prstGeom prst="rect">
            <a:avLst/>
          </a:prstGeom>
        </p:spPr>
        <p:txBody>
          <a:bodyPr lIns="0" tIns="0" rIns="0" bIns="0" rtlCol="0" anchor="t">
            <a:spAutoFit/>
          </a:bodyPr>
          <a:lstStyle/>
          <a:p>
            <a:pPr marL="0" lvl="0" indent="0" algn="l">
              <a:lnSpc>
                <a:spcPts val="9179"/>
              </a:lnSpc>
            </a:pPr>
            <a:r>
              <a:rPr lang="en-US" sz="8499" spc="-212" dirty="0" err="1">
                <a:solidFill>
                  <a:srgbClr val="112D4E"/>
                </a:solidFill>
                <a:latin typeface="Barlow Bold"/>
                <a:ea typeface="Barlow Bold"/>
                <a:cs typeface="Barlow Bold"/>
                <a:sym typeface="Barlow Bold"/>
              </a:rPr>
              <a:t>Prinsip</a:t>
            </a:r>
            <a:r>
              <a:rPr lang="en-US" sz="8499" spc="-212" dirty="0">
                <a:solidFill>
                  <a:srgbClr val="112D4E"/>
                </a:solidFill>
                <a:latin typeface="Barlow Bold"/>
                <a:ea typeface="Barlow Bold"/>
                <a:cs typeface="Barlow Bold"/>
                <a:sym typeface="Barlow Bold"/>
              </a:rPr>
              <a:t> TQM</a:t>
            </a:r>
          </a:p>
        </p:txBody>
      </p:sp>
      <p:sp>
        <p:nvSpPr>
          <p:cNvPr id="12" name="TextBox 12"/>
          <p:cNvSpPr txBox="1"/>
          <p:nvPr/>
        </p:nvSpPr>
        <p:spPr>
          <a:xfrm>
            <a:off x="959384" y="3731231"/>
            <a:ext cx="10462316" cy="5352534"/>
          </a:xfrm>
          <a:prstGeom prst="rect">
            <a:avLst/>
          </a:prstGeom>
        </p:spPr>
        <p:txBody>
          <a:bodyPr lIns="0" tIns="0" rIns="0" bIns="0" rtlCol="0" anchor="t">
            <a:spAutoFit/>
          </a:bodyPr>
          <a:lstStyle/>
          <a:p>
            <a:pPr marL="650235" lvl="1" indent="-325117" algn="l">
              <a:lnSpc>
                <a:spcPts val="4758"/>
              </a:lnSpc>
              <a:buFont typeface="Arial"/>
              <a:buChar char="•"/>
            </a:pPr>
            <a:r>
              <a:rPr lang="en-US" sz="3011" spc="-57">
                <a:solidFill>
                  <a:srgbClr val="000000"/>
                </a:solidFill>
                <a:latin typeface="Clear Sans"/>
                <a:ea typeface="Clear Sans"/>
                <a:cs typeface="Clear Sans"/>
                <a:sym typeface="Clear Sans"/>
              </a:rPr>
              <a:t>Kebutuhan pelanggan dalam segala aspek : harga, keamanan, dan ketepatan waktu. </a:t>
            </a:r>
          </a:p>
          <a:p>
            <a:pPr marL="650235" lvl="1" indent="-325117" algn="l">
              <a:lnSpc>
                <a:spcPts val="4758"/>
              </a:lnSpc>
              <a:buFont typeface="Arial"/>
              <a:buChar char="•"/>
            </a:pPr>
            <a:r>
              <a:rPr lang="en-US" sz="3011" spc="-57">
                <a:solidFill>
                  <a:srgbClr val="000000"/>
                </a:solidFill>
                <a:latin typeface="Clear Sans"/>
                <a:ea typeface="Clear Sans"/>
                <a:cs typeface="Clear Sans"/>
                <a:sym typeface="Clear Sans"/>
              </a:rPr>
              <a:t>Fokus aktivitas perusahaan untuk memuaskan para pelanggan. </a:t>
            </a:r>
          </a:p>
          <a:p>
            <a:pPr marL="650235" lvl="1" indent="-325117" algn="l">
              <a:lnSpc>
                <a:spcPts val="4758"/>
              </a:lnSpc>
              <a:buFont typeface="Arial"/>
              <a:buChar char="•"/>
            </a:pPr>
            <a:r>
              <a:rPr lang="en-US" sz="3011" spc="-57">
                <a:solidFill>
                  <a:srgbClr val="000000"/>
                </a:solidFill>
                <a:latin typeface="Clear Sans"/>
                <a:ea typeface="Clear Sans"/>
                <a:cs typeface="Clear Sans"/>
                <a:sym typeface="Clear Sans"/>
              </a:rPr>
              <a:t>Kualitas = nilai (value) yang diberikan untuk meningkatkan kualitas hidup para pelanggan.</a:t>
            </a:r>
          </a:p>
          <a:p>
            <a:pPr marL="650235" lvl="1" indent="-325117" algn="l">
              <a:lnSpc>
                <a:spcPts val="4758"/>
              </a:lnSpc>
              <a:buFont typeface="Arial"/>
              <a:buChar char="•"/>
            </a:pPr>
            <a:r>
              <a:rPr lang="en-US" sz="3011" spc="-57">
                <a:solidFill>
                  <a:srgbClr val="000000"/>
                </a:solidFill>
                <a:latin typeface="Clear Sans"/>
                <a:ea typeface="Clear Sans"/>
                <a:cs typeface="Clear Sans"/>
                <a:sym typeface="Clear Sans"/>
              </a:rPr>
              <a:t>Semakin tinggi nilai yang diberikan maka semakin besar pula kepuasan pelanggan</a:t>
            </a:r>
          </a:p>
          <a:p>
            <a:pPr marL="0" lvl="0" indent="0" algn="l">
              <a:lnSpc>
                <a:spcPts val="4758"/>
              </a:lnSpc>
            </a:pPr>
            <a:endParaRPr lang="en-US" sz="3011" spc="-57">
              <a:solidFill>
                <a:srgbClr val="000000"/>
              </a:solidFill>
              <a:latin typeface="Clear Sans"/>
              <a:ea typeface="Clear Sans"/>
              <a:cs typeface="Clear Sans"/>
              <a:sym typeface="Clear Sans"/>
            </a:endParaRPr>
          </a:p>
        </p:txBody>
      </p:sp>
      <p:grpSp>
        <p:nvGrpSpPr>
          <p:cNvPr id="13" name="Group 13"/>
          <p:cNvGrpSpPr/>
          <p:nvPr/>
        </p:nvGrpSpPr>
        <p:grpSpPr>
          <a:xfrm>
            <a:off x="-1567933" y="2489461"/>
            <a:ext cx="8541095" cy="681609"/>
            <a:chOff x="0" y="0"/>
            <a:chExt cx="7638769" cy="609600"/>
          </a:xfrm>
        </p:grpSpPr>
        <p:sp>
          <p:nvSpPr>
            <p:cNvPr id="14" name="Freeform 14"/>
            <p:cNvSpPr/>
            <p:nvPr/>
          </p:nvSpPr>
          <p:spPr>
            <a:xfrm>
              <a:off x="1762" y="0"/>
              <a:ext cx="7635246" cy="609600"/>
            </a:xfrm>
            <a:custGeom>
              <a:avLst/>
              <a:gdLst/>
              <a:ahLst/>
              <a:cxnLst/>
              <a:rect l="l" t="t" r="r" b="b"/>
              <a:pathLst>
                <a:path w="7635246" h="609600">
                  <a:moveTo>
                    <a:pt x="7426556" y="0"/>
                  </a:moveTo>
                  <a:lnTo>
                    <a:pt x="5489" y="0"/>
                  </a:lnTo>
                  <a:cubicBezTo>
                    <a:pt x="3809" y="0"/>
                    <a:pt x="2232" y="808"/>
                    <a:pt x="1249" y="2171"/>
                  </a:cubicBezTo>
                  <a:cubicBezTo>
                    <a:pt x="267" y="3533"/>
                    <a:pt x="0" y="5286"/>
                    <a:pt x="531" y="6879"/>
                  </a:cubicBezTo>
                  <a:lnTo>
                    <a:pt x="199145" y="602721"/>
                  </a:lnTo>
                  <a:cubicBezTo>
                    <a:pt x="200514" y="606829"/>
                    <a:pt x="204359" y="609600"/>
                    <a:pt x="208689" y="609600"/>
                  </a:cubicBezTo>
                  <a:lnTo>
                    <a:pt x="7629756" y="609600"/>
                  </a:lnTo>
                  <a:cubicBezTo>
                    <a:pt x="7631436" y="609600"/>
                    <a:pt x="7633014" y="608792"/>
                    <a:pt x="7633996" y="607429"/>
                  </a:cubicBezTo>
                  <a:cubicBezTo>
                    <a:pt x="7634978" y="606067"/>
                    <a:pt x="7635245" y="604314"/>
                    <a:pt x="7634715" y="602721"/>
                  </a:cubicBezTo>
                  <a:lnTo>
                    <a:pt x="7436100" y="6879"/>
                  </a:lnTo>
                  <a:cubicBezTo>
                    <a:pt x="7434731" y="2771"/>
                    <a:pt x="7430887" y="0"/>
                    <a:pt x="7426556" y="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p:spPr>
        </p:sp>
        <p:sp>
          <p:nvSpPr>
            <p:cNvPr id="15" name="TextBox 15"/>
            <p:cNvSpPr txBox="1"/>
            <p:nvPr/>
          </p:nvSpPr>
          <p:spPr>
            <a:xfrm>
              <a:off x="101600" y="-38100"/>
              <a:ext cx="7435569" cy="6477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959384" y="2548661"/>
            <a:ext cx="5313623"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Kepuasan pelanggan</a:t>
            </a:r>
          </a:p>
        </p:txBody>
      </p:sp>
      <p:sp>
        <p:nvSpPr>
          <p:cNvPr id="17" name="Freeform 17"/>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8" name="Group 18"/>
          <p:cNvGrpSpPr/>
          <p:nvPr/>
        </p:nvGrpSpPr>
        <p:grpSpPr>
          <a:xfrm>
            <a:off x="10794405" y="-1667303"/>
            <a:ext cx="6708021" cy="5764705"/>
            <a:chOff x="0" y="0"/>
            <a:chExt cx="812800" cy="698500"/>
          </a:xfrm>
        </p:grpSpPr>
        <p:sp>
          <p:nvSpPr>
            <p:cNvPr id="19" name="Freeform 19"/>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197013" y="-1380905"/>
            <a:ext cx="5879077" cy="5216911"/>
            <a:chOff x="0" y="0"/>
            <a:chExt cx="4346359" cy="3856825"/>
          </a:xfrm>
        </p:grpSpPr>
        <p:sp>
          <p:nvSpPr>
            <p:cNvPr id="22" name="Freeform 22"/>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29866" t="-12462" r="-27954" b="-6029"/>
              </a:stretch>
            </a:blipFill>
          </p:spPr>
        </p:sp>
      </p:grpSp>
      <p:sp>
        <p:nvSpPr>
          <p:cNvPr id="23" name="AutoShape 23"/>
          <p:cNvSpPr/>
          <p:nvPr/>
        </p:nvSpPr>
        <p:spPr>
          <a:xfrm flipV="1">
            <a:off x="1683068" y="9167812"/>
            <a:ext cx="9421178" cy="11203"/>
          </a:xfrm>
          <a:prstGeom prst="line">
            <a:avLst/>
          </a:prstGeom>
          <a:ln w="104775" cap="flat">
            <a:solidFill>
              <a:srgbClr val="44A9EF"/>
            </a:solidFill>
            <a:prstDash val="lgDash"/>
            <a:headEnd type="none" w="sm" len="sm"/>
            <a:tailEnd type="triangle" w="lg" len="med"/>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495340" y="3438536"/>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205044" y="4097402"/>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78636">
            <a:off x="15809284" y="4405847"/>
            <a:ext cx="1845214" cy="2147158"/>
            <a:chOff x="0" y="0"/>
            <a:chExt cx="698500" cy="812800"/>
          </a:xfrm>
        </p:grpSpPr>
        <p:sp>
          <p:nvSpPr>
            <p:cNvPr id="9" name="Freeform 9"/>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0" name="TextBox 1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1" name="TextBox 11"/>
          <p:cNvSpPr txBox="1"/>
          <p:nvPr/>
        </p:nvSpPr>
        <p:spPr>
          <a:xfrm>
            <a:off x="959384" y="908522"/>
            <a:ext cx="7671252" cy="1205865"/>
          </a:xfrm>
          <a:prstGeom prst="rect">
            <a:avLst/>
          </a:prstGeom>
        </p:spPr>
        <p:txBody>
          <a:bodyPr lIns="0" tIns="0" rIns="0" bIns="0" rtlCol="0" anchor="t">
            <a:spAutoFit/>
          </a:bodyPr>
          <a:lstStyle/>
          <a:p>
            <a:pPr marL="0" lvl="0" indent="0" algn="l">
              <a:lnSpc>
                <a:spcPts val="9179"/>
              </a:lnSpc>
            </a:pPr>
            <a:r>
              <a:rPr lang="en-US" sz="8499" spc="-212">
                <a:solidFill>
                  <a:srgbClr val="112D4E"/>
                </a:solidFill>
                <a:latin typeface="Barlow Bold"/>
                <a:ea typeface="Barlow Bold"/>
                <a:cs typeface="Barlow Bold"/>
                <a:sym typeface="Barlow Bold"/>
              </a:rPr>
              <a:t>Lanjutan</a:t>
            </a:r>
          </a:p>
        </p:txBody>
      </p:sp>
      <p:sp>
        <p:nvSpPr>
          <p:cNvPr id="12" name="TextBox 12"/>
          <p:cNvSpPr txBox="1"/>
          <p:nvPr/>
        </p:nvSpPr>
        <p:spPr>
          <a:xfrm>
            <a:off x="959384" y="3662487"/>
            <a:ext cx="8716412" cy="3713064"/>
          </a:xfrm>
          <a:prstGeom prst="rect">
            <a:avLst/>
          </a:prstGeom>
        </p:spPr>
        <p:txBody>
          <a:bodyPr lIns="0" tIns="0" rIns="0" bIns="0" rtlCol="0" anchor="t">
            <a:spAutoFit/>
          </a:bodyPr>
          <a:lstStyle/>
          <a:p>
            <a:pPr marL="0" lvl="0" indent="0" algn="l">
              <a:lnSpc>
                <a:spcPts val="5980"/>
              </a:lnSpc>
            </a:pPr>
            <a:r>
              <a:rPr lang="en-US" sz="3784" spc="-71">
                <a:solidFill>
                  <a:srgbClr val="000000"/>
                </a:solidFill>
                <a:latin typeface="Clear Sans"/>
                <a:ea typeface="Clear Sans"/>
                <a:cs typeface="Clear Sans"/>
                <a:sym typeface="Clear Sans"/>
              </a:rPr>
              <a:t>Setiap orang dalam organisasi diperlakukan dengan baik dan diberi kesempatan untuk terlibat dan berpartisipasi dalam tim pengambil keputusan.</a:t>
            </a:r>
          </a:p>
        </p:txBody>
      </p:sp>
      <p:grpSp>
        <p:nvGrpSpPr>
          <p:cNvPr id="13" name="Group 13"/>
          <p:cNvGrpSpPr/>
          <p:nvPr/>
        </p:nvGrpSpPr>
        <p:grpSpPr>
          <a:xfrm>
            <a:off x="-1567933" y="2489461"/>
            <a:ext cx="10517532" cy="681609"/>
            <a:chOff x="0" y="0"/>
            <a:chExt cx="9406406" cy="609600"/>
          </a:xfrm>
        </p:grpSpPr>
        <p:sp>
          <p:nvSpPr>
            <p:cNvPr id="14" name="Freeform 14"/>
            <p:cNvSpPr/>
            <p:nvPr/>
          </p:nvSpPr>
          <p:spPr>
            <a:xfrm>
              <a:off x="1431" y="0"/>
              <a:ext cx="9403544" cy="609600"/>
            </a:xfrm>
            <a:custGeom>
              <a:avLst/>
              <a:gdLst/>
              <a:ahLst/>
              <a:cxnLst/>
              <a:rect l="l" t="t" r="r" b="b"/>
              <a:pathLst>
                <a:path w="9403544" h="609600">
                  <a:moveTo>
                    <a:pt x="9195886" y="0"/>
                  </a:moveTo>
                  <a:lnTo>
                    <a:pt x="4458" y="0"/>
                  </a:lnTo>
                  <a:cubicBezTo>
                    <a:pt x="3093" y="0"/>
                    <a:pt x="1812" y="656"/>
                    <a:pt x="1015" y="1763"/>
                  </a:cubicBezTo>
                  <a:cubicBezTo>
                    <a:pt x="217" y="2869"/>
                    <a:pt x="0" y="4292"/>
                    <a:pt x="431" y="5587"/>
                  </a:cubicBezTo>
                  <a:lnTo>
                    <a:pt x="199907" y="604013"/>
                  </a:lnTo>
                  <a:cubicBezTo>
                    <a:pt x="201019" y="607350"/>
                    <a:pt x="204141" y="609600"/>
                    <a:pt x="207658" y="609600"/>
                  </a:cubicBezTo>
                  <a:lnTo>
                    <a:pt x="9399086" y="609600"/>
                  </a:lnTo>
                  <a:cubicBezTo>
                    <a:pt x="9400450" y="609600"/>
                    <a:pt x="9401731" y="608944"/>
                    <a:pt x="9402529" y="607837"/>
                  </a:cubicBezTo>
                  <a:cubicBezTo>
                    <a:pt x="9403327" y="606731"/>
                    <a:pt x="9403544" y="605308"/>
                    <a:pt x="9403113" y="604013"/>
                  </a:cubicBezTo>
                  <a:lnTo>
                    <a:pt x="9203637" y="5587"/>
                  </a:lnTo>
                  <a:cubicBezTo>
                    <a:pt x="9202525" y="2250"/>
                    <a:pt x="9199403" y="0"/>
                    <a:pt x="9195886" y="0"/>
                  </a:cubicBezTo>
                  <a:close/>
                </a:path>
              </a:pathLst>
            </a:custGeom>
            <a:gradFill rotWithShape="1">
              <a:gsLst>
                <a:gs pos="0">
                  <a:srgbClr val="FFE42F">
                    <a:alpha val="100000"/>
                  </a:srgbClr>
                </a:gs>
                <a:gs pos="100000">
                  <a:srgbClr val="FF9F2F">
                    <a:alpha val="100000"/>
                  </a:srgbClr>
                </a:gs>
              </a:gsLst>
              <a:path path="circle">
                <a:fillToRect l="50000" t="50000" r="50000" b="50000"/>
              </a:path>
            </a:gradFill>
          </p:spPr>
        </p:sp>
        <p:sp>
          <p:nvSpPr>
            <p:cNvPr id="15" name="TextBox 15"/>
            <p:cNvSpPr txBox="1"/>
            <p:nvPr/>
          </p:nvSpPr>
          <p:spPr>
            <a:xfrm>
              <a:off x="101600" y="-38100"/>
              <a:ext cx="9203206" cy="6477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959384" y="2548661"/>
            <a:ext cx="6551873" cy="1008226"/>
          </a:xfrm>
          <a:prstGeom prst="rect">
            <a:avLst/>
          </a:prstGeom>
        </p:spPr>
        <p:txBody>
          <a:bodyPr lIns="0" tIns="0" rIns="0" bIns="0" rtlCol="0" anchor="t">
            <a:spAutoFit/>
          </a:bodyPr>
          <a:lstStyle/>
          <a:p>
            <a:pPr algn="l">
              <a:lnSpc>
                <a:spcPts val="3949"/>
              </a:lnSpc>
            </a:pPr>
            <a:r>
              <a:rPr lang="en-US" sz="3656">
                <a:solidFill>
                  <a:srgbClr val="112D4E"/>
                </a:solidFill>
                <a:latin typeface="Barlow Bold"/>
                <a:ea typeface="Barlow Bold"/>
                <a:cs typeface="Barlow Bold"/>
                <a:sym typeface="Barlow Bold"/>
              </a:rPr>
              <a:t>Respek terhadap setiap orang</a:t>
            </a:r>
          </a:p>
          <a:p>
            <a:pPr marL="0" lvl="0" indent="0" algn="l">
              <a:lnSpc>
                <a:spcPts val="3949"/>
              </a:lnSpc>
            </a:pPr>
            <a:endParaRPr lang="en-US" sz="3656">
              <a:solidFill>
                <a:srgbClr val="112D4E"/>
              </a:solidFill>
              <a:latin typeface="Barlow Bold"/>
              <a:ea typeface="Barlow Bold"/>
              <a:cs typeface="Barlow Bold"/>
              <a:sym typeface="Barlow Bold"/>
            </a:endParaRPr>
          </a:p>
        </p:txBody>
      </p:sp>
      <p:sp>
        <p:nvSpPr>
          <p:cNvPr id="17" name="Freeform 17"/>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8" name="Group 18"/>
          <p:cNvGrpSpPr/>
          <p:nvPr/>
        </p:nvGrpSpPr>
        <p:grpSpPr>
          <a:xfrm>
            <a:off x="10794405" y="-1667303"/>
            <a:ext cx="6708021" cy="5764705"/>
            <a:chOff x="0" y="0"/>
            <a:chExt cx="812800" cy="698500"/>
          </a:xfrm>
        </p:grpSpPr>
        <p:sp>
          <p:nvSpPr>
            <p:cNvPr id="19" name="Freeform 19"/>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197013" y="-1380905"/>
            <a:ext cx="5879077" cy="5216911"/>
            <a:chOff x="0" y="0"/>
            <a:chExt cx="4346359" cy="3856825"/>
          </a:xfrm>
        </p:grpSpPr>
        <p:sp>
          <p:nvSpPr>
            <p:cNvPr id="22" name="Freeform 22"/>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29866" t="-12462" r="-27954" b="-6029"/>
              </a:stretch>
            </a:blipFill>
          </p:spPr>
        </p:sp>
      </p:grpSp>
      <p:sp>
        <p:nvSpPr>
          <p:cNvPr id="23" name="AutoShape 23"/>
          <p:cNvSpPr/>
          <p:nvPr/>
        </p:nvSpPr>
        <p:spPr>
          <a:xfrm flipV="1">
            <a:off x="1028762" y="9194710"/>
            <a:ext cx="9421178" cy="11203"/>
          </a:xfrm>
          <a:prstGeom prst="line">
            <a:avLst/>
          </a:prstGeom>
          <a:ln w="104775" cap="flat">
            <a:gradFill>
              <a:gsLst>
                <a:gs pos="0">
                  <a:srgbClr val="FFE42F">
                    <a:alpha val="100000"/>
                  </a:srgbClr>
                </a:gs>
                <a:gs pos="100000">
                  <a:srgbClr val="FF9F2F">
                    <a:alpha val="100000"/>
                  </a:srgbClr>
                </a:gs>
              </a:gsLst>
              <a:path path="circle">
                <a:fillToRect l="50000" t="50000" r="50000" b="50000"/>
              </a:path>
            </a:gradFill>
            <a:prstDash val="lgDash"/>
            <a:headEnd type="none" w="sm" len="sm"/>
            <a:tailEnd type="triangle" w="lg" len="med"/>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495340" y="3438536"/>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205044" y="4097402"/>
            <a:ext cx="6172867" cy="5304807"/>
            <a:chOff x="0" y="0"/>
            <a:chExt cx="812800" cy="698500"/>
          </a:xfrm>
        </p:grpSpPr>
        <p:sp>
          <p:nvSpPr>
            <p:cNvPr id="6" name="Freeform 6"/>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78636">
            <a:off x="15809284" y="4405847"/>
            <a:ext cx="1845214" cy="2147158"/>
            <a:chOff x="0" y="0"/>
            <a:chExt cx="698500" cy="812800"/>
          </a:xfrm>
        </p:grpSpPr>
        <p:sp>
          <p:nvSpPr>
            <p:cNvPr id="9" name="Freeform 9"/>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0" name="TextBox 1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1" name="TextBox 11"/>
          <p:cNvSpPr txBox="1"/>
          <p:nvPr/>
        </p:nvSpPr>
        <p:spPr>
          <a:xfrm>
            <a:off x="959384" y="908522"/>
            <a:ext cx="7671252" cy="1205865"/>
          </a:xfrm>
          <a:prstGeom prst="rect">
            <a:avLst/>
          </a:prstGeom>
        </p:spPr>
        <p:txBody>
          <a:bodyPr lIns="0" tIns="0" rIns="0" bIns="0" rtlCol="0" anchor="t">
            <a:spAutoFit/>
          </a:bodyPr>
          <a:lstStyle/>
          <a:p>
            <a:pPr marL="0" lvl="0" indent="0" algn="l">
              <a:lnSpc>
                <a:spcPts val="9179"/>
              </a:lnSpc>
            </a:pPr>
            <a:r>
              <a:rPr lang="en-US" sz="8499" spc="-212">
                <a:solidFill>
                  <a:srgbClr val="112D4E"/>
                </a:solidFill>
                <a:latin typeface="Barlow Bold"/>
                <a:ea typeface="Barlow Bold"/>
                <a:cs typeface="Barlow Bold"/>
                <a:sym typeface="Barlow Bold"/>
              </a:rPr>
              <a:t>Lanjutan</a:t>
            </a:r>
          </a:p>
        </p:txBody>
      </p:sp>
      <p:sp>
        <p:nvSpPr>
          <p:cNvPr id="12" name="TextBox 12"/>
          <p:cNvSpPr txBox="1"/>
          <p:nvPr/>
        </p:nvSpPr>
        <p:spPr>
          <a:xfrm>
            <a:off x="959384" y="3466345"/>
            <a:ext cx="10640236" cy="5395002"/>
          </a:xfrm>
          <a:prstGeom prst="rect">
            <a:avLst/>
          </a:prstGeom>
        </p:spPr>
        <p:txBody>
          <a:bodyPr lIns="0" tIns="0" rIns="0" bIns="0" rtlCol="0" anchor="t">
            <a:spAutoFit/>
          </a:bodyPr>
          <a:lstStyle/>
          <a:p>
            <a:pPr marL="594245" lvl="1" indent="-297122" algn="l">
              <a:lnSpc>
                <a:spcPts val="4348"/>
              </a:lnSpc>
              <a:buFont typeface="Arial"/>
              <a:buChar char="•"/>
            </a:pPr>
            <a:r>
              <a:rPr lang="en-US" sz="2752" spc="-52">
                <a:solidFill>
                  <a:srgbClr val="000000"/>
                </a:solidFill>
                <a:latin typeface="Clear Sans"/>
                <a:ea typeface="Clear Sans"/>
                <a:cs typeface="Clear Sans"/>
                <a:sym typeface="Clear Sans"/>
              </a:rPr>
              <a:t>Dasar keputusan adalah data bukan perasaan</a:t>
            </a:r>
          </a:p>
          <a:p>
            <a:pPr marL="594245" lvl="1" indent="-297122" algn="l">
              <a:lnSpc>
                <a:spcPts val="4348"/>
              </a:lnSpc>
              <a:buFont typeface="Arial"/>
              <a:buChar char="•"/>
            </a:pPr>
            <a:r>
              <a:rPr lang="en-US" sz="2752" spc="-52">
                <a:solidFill>
                  <a:srgbClr val="000000"/>
                </a:solidFill>
                <a:latin typeface="Clear Sans"/>
                <a:ea typeface="Clear Sans"/>
                <a:cs typeface="Clear Sans"/>
                <a:sym typeface="Clear Sans"/>
              </a:rPr>
              <a:t>Dua konsep pokok :</a:t>
            </a:r>
          </a:p>
          <a:p>
            <a:pPr marL="1188489" lvl="2" indent="-396163" algn="l">
              <a:lnSpc>
                <a:spcPts val="4348"/>
              </a:lnSpc>
              <a:buFont typeface="Arial"/>
              <a:buChar char="⚬"/>
            </a:pPr>
            <a:r>
              <a:rPr lang="en-US" sz="2752" spc="-52">
                <a:solidFill>
                  <a:srgbClr val="000000"/>
                </a:solidFill>
                <a:latin typeface="Clear Sans"/>
                <a:ea typeface="Clear Sans"/>
                <a:cs typeface="Clear Sans"/>
                <a:sym typeface="Clear Sans"/>
              </a:rPr>
              <a:t>Prioritas yakni suatu konsep bahwa perbaikan tidak dapat dilakukan pada semua aspek pada saat yang bersamaan, mengingat keterbatasan sumber daya yang ada.</a:t>
            </a:r>
          </a:p>
          <a:p>
            <a:pPr marL="1188489" lvl="2" indent="-396163" algn="l">
              <a:lnSpc>
                <a:spcPts val="4348"/>
              </a:lnSpc>
              <a:buFont typeface="Arial"/>
              <a:buChar char="⚬"/>
            </a:pPr>
            <a:r>
              <a:rPr lang="en-US" sz="2752" spc="-52">
                <a:solidFill>
                  <a:srgbClr val="000000"/>
                </a:solidFill>
                <a:latin typeface="Clear Sans"/>
                <a:ea typeface="Clear Sans"/>
                <a:cs typeface="Clear Sans"/>
                <a:sym typeface="Clear Sans"/>
              </a:rPr>
              <a:t>Variabilitas kinerja manusia, Data statistic dapat memberikan gambaran mengenai variabilitas sehingga organisasi dapat memprediksi hasil dari setiap keputusan dan tindakan yang dilakukan.</a:t>
            </a:r>
          </a:p>
          <a:p>
            <a:pPr marL="0" lvl="0" indent="0" algn="l">
              <a:lnSpc>
                <a:spcPts val="4348"/>
              </a:lnSpc>
            </a:pPr>
            <a:endParaRPr lang="en-US" sz="2752" spc="-52">
              <a:solidFill>
                <a:srgbClr val="000000"/>
              </a:solidFill>
              <a:latin typeface="Clear Sans"/>
              <a:ea typeface="Clear Sans"/>
              <a:cs typeface="Clear Sans"/>
              <a:sym typeface="Clear Sans"/>
            </a:endParaRPr>
          </a:p>
        </p:txBody>
      </p:sp>
      <p:grpSp>
        <p:nvGrpSpPr>
          <p:cNvPr id="13" name="Group 13"/>
          <p:cNvGrpSpPr/>
          <p:nvPr/>
        </p:nvGrpSpPr>
        <p:grpSpPr>
          <a:xfrm>
            <a:off x="-1567933" y="2489461"/>
            <a:ext cx="10517532" cy="681609"/>
            <a:chOff x="0" y="0"/>
            <a:chExt cx="9406406" cy="609600"/>
          </a:xfrm>
        </p:grpSpPr>
        <p:sp>
          <p:nvSpPr>
            <p:cNvPr id="14" name="Freeform 14"/>
            <p:cNvSpPr/>
            <p:nvPr/>
          </p:nvSpPr>
          <p:spPr>
            <a:xfrm>
              <a:off x="1431" y="0"/>
              <a:ext cx="9403544" cy="609600"/>
            </a:xfrm>
            <a:custGeom>
              <a:avLst/>
              <a:gdLst/>
              <a:ahLst/>
              <a:cxnLst/>
              <a:rect l="l" t="t" r="r" b="b"/>
              <a:pathLst>
                <a:path w="9403544" h="609600">
                  <a:moveTo>
                    <a:pt x="9195886" y="0"/>
                  </a:moveTo>
                  <a:lnTo>
                    <a:pt x="4458" y="0"/>
                  </a:lnTo>
                  <a:cubicBezTo>
                    <a:pt x="3093" y="0"/>
                    <a:pt x="1812" y="656"/>
                    <a:pt x="1015" y="1763"/>
                  </a:cubicBezTo>
                  <a:cubicBezTo>
                    <a:pt x="217" y="2869"/>
                    <a:pt x="0" y="4292"/>
                    <a:pt x="431" y="5587"/>
                  </a:cubicBezTo>
                  <a:lnTo>
                    <a:pt x="199907" y="604013"/>
                  </a:lnTo>
                  <a:cubicBezTo>
                    <a:pt x="201019" y="607350"/>
                    <a:pt x="204141" y="609600"/>
                    <a:pt x="207658" y="609600"/>
                  </a:cubicBezTo>
                  <a:lnTo>
                    <a:pt x="9399086" y="609600"/>
                  </a:lnTo>
                  <a:cubicBezTo>
                    <a:pt x="9400450" y="609600"/>
                    <a:pt x="9401731" y="608944"/>
                    <a:pt x="9402529" y="607837"/>
                  </a:cubicBezTo>
                  <a:cubicBezTo>
                    <a:pt x="9403327" y="606731"/>
                    <a:pt x="9403544" y="605308"/>
                    <a:pt x="9403113" y="604013"/>
                  </a:cubicBezTo>
                  <a:lnTo>
                    <a:pt x="9203637" y="5587"/>
                  </a:lnTo>
                  <a:cubicBezTo>
                    <a:pt x="9202525" y="2250"/>
                    <a:pt x="9199403" y="0"/>
                    <a:pt x="9195886" y="0"/>
                  </a:cubicBezTo>
                  <a:close/>
                </a:path>
              </a:pathLst>
            </a:custGeom>
            <a:gradFill rotWithShape="1">
              <a:gsLst>
                <a:gs pos="0">
                  <a:srgbClr val="FFE42F">
                    <a:alpha val="100000"/>
                  </a:srgbClr>
                </a:gs>
                <a:gs pos="100000">
                  <a:srgbClr val="FF9F2F">
                    <a:alpha val="100000"/>
                  </a:srgbClr>
                </a:gs>
              </a:gsLst>
              <a:path path="circle">
                <a:fillToRect l="50000" t="50000" r="50000" b="50000"/>
              </a:path>
            </a:gradFill>
          </p:spPr>
        </p:sp>
        <p:sp>
          <p:nvSpPr>
            <p:cNvPr id="15" name="TextBox 15"/>
            <p:cNvSpPr txBox="1"/>
            <p:nvPr/>
          </p:nvSpPr>
          <p:spPr>
            <a:xfrm>
              <a:off x="101600" y="-38100"/>
              <a:ext cx="9203206" cy="6477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959384" y="2548661"/>
            <a:ext cx="6551873" cy="512926"/>
          </a:xfrm>
          <a:prstGeom prst="rect">
            <a:avLst/>
          </a:prstGeom>
        </p:spPr>
        <p:txBody>
          <a:bodyPr lIns="0" tIns="0" rIns="0" bIns="0" rtlCol="0" anchor="t">
            <a:spAutoFit/>
          </a:bodyPr>
          <a:lstStyle/>
          <a:p>
            <a:pPr marL="0" lvl="0" indent="0" algn="l">
              <a:lnSpc>
                <a:spcPts val="3949"/>
              </a:lnSpc>
            </a:pPr>
            <a:r>
              <a:rPr lang="en-US" sz="3656">
                <a:solidFill>
                  <a:srgbClr val="112D4E"/>
                </a:solidFill>
                <a:latin typeface="Barlow Bold"/>
                <a:ea typeface="Barlow Bold"/>
                <a:cs typeface="Barlow Bold"/>
                <a:sym typeface="Barlow Bold"/>
              </a:rPr>
              <a:t>Manajemen berdasarkan fakta</a:t>
            </a:r>
          </a:p>
        </p:txBody>
      </p:sp>
      <p:sp>
        <p:nvSpPr>
          <p:cNvPr id="17" name="Freeform 17"/>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8" name="Group 18"/>
          <p:cNvGrpSpPr/>
          <p:nvPr/>
        </p:nvGrpSpPr>
        <p:grpSpPr>
          <a:xfrm>
            <a:off x="10794405" y="-1667303"/>
            <a:ext cx="6708021" cy="5764705"/>
            <a:chOff x="0" y="0"/>
            <a:chExt cx="812800" cy="698500"/>
          </a:xfrm>
        </p:grpSpPr>
        <p:sp>
          <p:nvSpPr>
            <p:cNvPr id="19" name="Freeform 19"/>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1197013" y="-1380905"/>
            <a:ext cx="5879077" cy="5216911"/>
            <a:chOff x="0" y="0"/>
            <a:chExt cx="4346359" cy="3856825"/>
          </a:xfrm>
        </p:grpSpPr>
        <p:sp>
          <p:nvSpPr>
            <p:cNvPr id="22" name="Freeform 22"/>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29866" t="-12462" r="-27954" b="-6029"/>
              </a:stretch>
            </a:blipFill>
          </p:spPr>
        </p:sp>
      </p:grpSp>
      <p:sp>
        <p:nvSpPr>
          <p:cNvPr id="23" name="AutoShape 23"/>
          <p:cNvSpPr/>
          <p:nvPr/>
        </p:nvSpPr>
        <p:spPr>
          <a:xfrm flipV="1">
            <a:off x="1028762" y="9194710"/>
            <a:ext cx="9421178" cy="11203"/>
          </a:xfrm>
          <a:prstGeom prst="line">
            <a:avLst/>
          </a:prstGeom>
          <a:ln w="104775" cap="flat">
            <a:gradFill>
              <a:gsLst>
                <a:gs pos="0">
                  <a:srgbClr val="FFE42F">
                    <a:alpha val="100000"/>
                  </a:srgbClr>
                </a:gs>
                <a:gs pos="100000">
                  <a:srgbClr val="FF9F2F">
                    <a:alpha val="100000"/>
                  </a:srgbClr>
                </a:gs>
              </a:gsLst>
              <a:path path="circle">
                <a:fillToRect l="50000" t="50000" r="50000" b="50000"/>
              </a:path>
            </a:gradFill>
            <a:prstDash val="lgDash"/>
            <a:headEnd type="none" w="sm" len="sm"/>
            <a:tailEnd type="triangle" w="lg" len="med"/>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2"/>
            <a:stretch>
              <a:fillRect/>
            </a:stretch>
          </a:blipFill>
        </p:spPr>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2"/>
            <a:stretch>
              <a:fillRect/>
            </a:stretch>
          </a:blipFill>
        </p:spPr>
      </p:sp>
      <p:grpSp>
        <p:nvGrpSpPr>
          <p:cNvPr id="6" name="Group 6"/>
          <p:cNvGrpSpPr/>
          <p:nvPr/>
        </p:nvGrpSpPr>
        <p:grpSpPr>
          <a:xfrm>
            <a:off x="2501359" y="6552969"/>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2"/>
            <a:stretch>
              <a:fillRect/>
            </a:stretch>
          </a:blipFill>
        </p:spPr>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11" name="Freeform 11"/>
          <p:cNvSpPr/>
          <p:nvPr/>
        </p:nvSpPr>
        <p:spPr>
          <a:xfrm>
            <a:off x="131017" y="8105798"/>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3263071" y="7281533"/>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5906089" y="6386037"/>
            <a:ext cx="1701411" cy="1701411"/>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9597186" y="1670798"/>
            <a:ext cx="626542" cy="62654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597186" y="4460320"/>
            <a:ext cx="626542" cy="6265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56673" y="1514467"/>
            <a:ext cx="7733602" cy="3529965"/>
          </a:xfrm>
          <a:prstGeom prst="rect">
            <a:avLst/>
          </a:prstGeom>
        </p:spPr>
        <p:txBody>
          <a:bodyPr lIns="0" tIns="0" rIns="0" bIns="0" rtlCol="0" anchor="t">
            <a:spAutoFit/>
          </a:bodyPr>
          <a:lstStyle/>
          <a:p>
            <a:pPr algn="l">
              <a:lnSpc>
                <a:spcPts val="9179"/>
              </a:lnSpc>
            </a:pPr>
            <a:r>
              <a:rPr lang="en-US" sz="8499" spc="-212" dirty="0">
                <a:solidFill>
                  <a:srgbClr val="112D4E"/>
                </a:solidFill>
                <a:latin typeface="Barlow Bold"/>
                <a:ea typeface="Barlow Bold"/>
                <a:cs typeface="Barlow Bold"/>
                <a:sym typeface="Barlow Bold"/>
              </a:rPr>
              <a:t>Contoh </a:t>
            </a:r>
            <a:r>
              <a:rPr lang="en-US" sz="8499" spc="-212" dirty="0" err="1">
                <a:solidFill>
                  <a:srgbClr val="112D4E"/>
                </a:solidFill>
                <a:latin typeface="Barlow Bold"/>
                <a:ea typeface="Barlow Bold"/>
                <a:cs typeface="Barlow Bold"/>
                <a:sym typeface="Barlow Bold"/>
              </a:rPr>
              <a:t>Konsep</a:t>
            </a:r>
            <a:r>
              <a:rPr lang="en-US" sz="8499" spc="-212" dirty="0">
                <a:solidFill>
                  <a:srgbClr val="112D4E"/>
                </a:solidFill>
                <a:latin typeface="Barlow Bold"/>
                <a:ea typeface="Barlow Bold"/>
                <a:cs typeface="Barlow Bold"/>
                <a:sym typeface="Barlow Bold"/>
              </a:rPr>
              <a:t> TQM (Marketing)</a:t>
            </a:r>
          </a:p>
          <a:p>
            <a:pPr marL="0" lvl="0" indent="0" algn="l">
              <a:lnSpc>
                <a:spcPts val="9179"/>
              </a:lnSpc>
            </a:pPr>
            <a:endParaRPr lang="en-US" sz="8499" spc="-212" dirty="0">
              <a:solidFill>
                <a:srgbClr val="112D4E"/>
              </a:solidFill>
              <a:latin typeface="Barlow Bold"/>
              <a:ea typeface="Barlow Bold"/>
              <a:cs typeface="Barlow Bold"/>
              <a:sym typeface="Barlow Bold"/>
            </a:endParaRPr>
          </a:p>
        </p:txBody>
      </p:sp>
      <p:grpSp>
        <p:nvGrpSpPr>
          <p:cNvPr id="21" name="Group 21"/>
          <p:cNvGrpSpPr/>
          <p:nvPr/>
        </p:nvGrpSpPr>
        <p:grpSpPr>
          <a:xfrm>
            <a:off x="9597186" y="7249841"/>
            <a:ext cx="626542" cy="62654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0609286" y="2409126"/>
            <a:ext cx="6650014" cy="1207246"/>
          </a:xfrm>
          <a:prstGeom prst="rect">
            <a:avLst/>
          </a:prstGeom>
        </p:spPr>
        <p:txBody>
          <a:bodyPr lIns="0" tIns="0" rIns="0" bIns="0" rtlCol="0" anchor="t">
            <a:spAutoFit/>
          </a:bodyPr>
          <a:lstStyle/>
          <a:p>
            <a:pPr marL="506420" lvl="1" indent="-253210" algn="l">
              <a:lnSpc>
                <a:spcPts val="3283"/>
              </a:lnSpc>
              <a:buFont typeface="Arial"/>
              <a:buChar char="•"/>
            </a:pPr>
            <a:r>
              <a:rPr lang="en-US" sz="2345" spc="-44">
                <a:solidFill>
                  <a:srgbClr val="000000"/>
                </a:solidFill>
                <a:latin typeface="Clear Sans"/>
                <a:ea typeface="Clear Sans"/>
                <a:cs typeface="Clear Sans"/>
                <a:sym typeface="Clear Sans"/>
              </a:rPr>
              <a:t>menciptakan produk-produk yang mampu memberikan nilai bagi pelanggan untuk mencapai kepuasan total.</a:t>
            </a:r>
          </a:p>
        </p:txBody>
      </p:sp>
      <p:sp>
        <p:nvSpPr>
          <p:cNvPr id="25" name="TextBox 25"/>
          <p:cNvSpPr txBox="1"/>
          <p:nvPr/>
        </p:nvSpPr>
        <p:spPr>
          <a:xfrm>
            <a:off x="10490428" y="5199837"/>
            <a:ext cx="6650014" cy="1616821"/>
          </a:xfrm>
          <a:prstGeom prst="rect">
            <a:avLst/>
          </a:prstGeom>
        </p:spPr>
        <p:txBody>
          <a:bodyPr lIns="0" tIns="0" rIns="0" bIns="0" rtlCol="0" anchor="t">
            <a:spAutoFit/>
          </a:bodyPr>
          <a:lstStyle/>
          <a:p>
            <a:pPr marL="506420" lvl="1" indent="-253210" algn="l">
              <a:lnSpc>
                <a:spcPts val="3283"/>
              </a:lnSpc>
              <a:buFont typeface="Arial"/>
              <a:buChar char="•"/>
            </a:pPr>
            <a:r>
              <a:rPr lang="en-US" sz="2345" spc="-44">
                <a:solidFill>
                  <a:srgbClr val="000000"/>
                </a:solidFill>
                <a:latin typeface="Clear Sans"/>
                <a:ea typeface="Clear Sans"/>
                <a:cs typeface="Clear Sans"/>
                <a:sym typeface="Clear Sans"/>
              </a:rPr>
              <a:t>Pendekatan Manajer ikut berpartisipasi aktif dalam perencanaan dan pengembangan produk sesuai dengan informasi kebutuhan pasar dan pelanggan yang ada.</a:t>
            </a:r>
          </a:p>
        </p:txBody>
      </p:sp>
      <p:sp>
        <p:nvSpPr>
          <p:cNvPr id="26" name="TextBox 26"/>
          <p:cNvSpPr txBox="1"/>
          <p:nvPr/>
        </p:nvSpPr>
        <p:spPr>
          <a:xfrm>
            <a:off x="10490428" y="7641479"/>
            <a:ext cx="6650014" cy="1616821"/>
          </a:xfrm>
          <a:prstGeom prst="rect">
            <a:avLst/>
          </a:prstGeom>
        </p:spPr>
        <p:txBody>
          <a:bodyPr lIns="0" tIns="0" rIns="0" bIns="0" rtlCol="0" anchor="t">
            <a:spAutoFit/>
          </a:bodyPr>
          <a:lstStyle/>
          <a:p>
            <a:pPr algn="l">
              <a:lnSpc>
                <a:spcPts val="3283"/>
              </a:lnSpc>
            </a:pPr>
            <a:endParaRPr/>
          </a:p>
          <a:p>
            <a:pPr marL="506420" lvl="1" indent="-253210" algn="l">
              <a:lnSpc>
                <a:spcPts val="3283"/>
              </a:lnSpc>
              <a:buFont typeface="Arial"/>
              <a:buChar char="•"/>
            </a:pPr>
            <a:r>
              <a:rPr lang="en-US" sz="2345" spc="-44">
                <a:solidFill>
                  <a:srgbClr val="000000"/>
                </a:solidFill>
                <a:latin typeface="Clear Sans"/>
                <a:ea typeface="Clear Sans"/>
                <a:cs typeface="Clear Sans"/>
                <a:sym typeface="Clear Sans"/>
              </a:rPr>
              <a:t>Filosofi dari Total Quality Marketing adalah “jangan mengecewakan pelanggan”</a:t>
            </a:r>
          </a:p>
          <a:p>
            <a:pPr marL="0" lvl="0" indent="0" algn="l">
              <a:lnSpc>
                <a:spcPts val="3283"/>
              </a:lnSpc>
            </a:pPr>
            <a:endParaRPr lang="en-US" sz="2345" spc="-44">
              <a:solidFill>
                <a:srgbClr val="000000"/>
              </a:solidFill>
              <a:latin typeface="Clear Sans"/>
              <a:ea typeface="Clear Sans"/>
              <a:cs typeface="Clear Sans"/>
              <a:sym typeface="Clear Sans"/>
            </a:endParaRPr>
          </a:p>
        </p:txBody>
      </p:sp>
      <p:sp>
        <p:nvSpPr>
          <p:cNvPr id="27" name="TextBox 27"/>
          <p:cNvSpPr txBox="1"/>
          <p:nvPr/>
        </p:nvSpPr>
        <p:spPr>
          <a:xfrm>
            <a:off x="10609286" y="1708898"/>
            <a:ext cx="5863844" cy="519000"/>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Menciptakan Produk Produk</a:t>
            </a:r>
          </a:p>
        </p:txBody>
      </p:sp>
      <p:sp>
        <p:nvSpPr>
          <p:cNvPr id="28" name="TextBox 28"/>
          <p:cNvSpPr txBox="1"/>
          <p:nvPr/>
        </p:nvSpPr>
        <p:spPr>
          <a:xfrm>
            <a:off x="10609286" y="4499862"/>
            <a:ext cx="4543929" cy="519000"/>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Pendekatan Manager</a:t>
            </a:r>
          </a:p>
        </p:txBody>
      </p:sp>
      <p:sp>
        <p:nvSpPr>
          <p:cNvPr id="29" name="TextBox 29"/>
          <p:cNvSpPr txBox="1"/>
          <p:nvPr/>
        </p:nvSpPr>
        <p:spPr>
          <a:xfrm>
            <a:off x="10609286" y="7290826"/>
            <a:ext cx="5230007" cy="519000"/>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Filosofi dan Total Quality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5789232" y="1114425"/>
            <a:ext cx="6608028" cy="1205865"/>
          </a:xfrm>
          <a:prstGeom prst="rect">
            <a:avLst/>
          </a:prstGeom>
        </p:spPr>
        <p:txBody>
          <a:bodyPr lIns="0" tIns="0" rIns="0" bIns="0" rtlCol="0" anchor="t">
            <a:spAutoFit/>
          </a:bodyPr>
          <a:lstStyle/>
          <a:p>
            <a:pPr marL="0" lvl="0" indent="0" algn="ctr">
              <a:lnSpc>
                <a:spcPts val="9179"/>
              </a:lnSpc>
            </a:pPr>
            <a:r>
              <a:rPr lang="en-US" sz="8499" spc="-212">
                <a:solidFill>
                  <a:srgbClr val="112D4E"/>
                </a:solidFill>
                <a:latin typeface="Barlow Bold"/>
                <a:ea typeface="Barlow Bold"/>
                <a:cs typeface="Barlow Bold"/>
                <a:sym typeface="Barlow Bold"/>
              </a:rPr>
              <a:t>Kesimpulan</a:t>
            </a:r>
          </a:p>
        </p:txBody>
      </p:sp>
      <p:sp>
        <p:nvSpPr>
          <p:cNvPr id="3" name="TextBox 3"/>
          <p:cNvSpPr txBox="1"/>
          <p:nvPr/>
        </p:nvSpPr>
        <p:spPr>
          <a:xfrm>
            <a:off x="2785065" y="3386764"/>
            <a:ext cx="13401016" cy="4698450"/>
          </a:xfrm>
          <a:prstGeom prst="rect">
            <a:avLst/>
          </a:prstGeom>
        </p:spPr>
        <p:txBody>
          <a:bodyPr lIns="0" tIns="0" rIns="0" bIns="0" rtlCol="0" anchor="t">
            <a:spAutoFit/>
          </a:bodyPr>
          <a:lstStyle/>
          <a:p>
            <a:pPr algn="just">
              <a:lnSpc>
                <a:spcPts val="4629"/>
              </a:lnSpc>
            </a:pPr>
            <a:r>
              <a:rPr lang="en-US" sz="4286">
                <a:solidFill>
                  <a:srgbClr val="112D4E"/>
                </a:solidFill>
                <a:latin typeface="Barlow Bold"/>
                <a:ea typeface="Barlow Bold"/>
                <a:cs typeface="Barlow Bold"/>
                <a:sym typeface="Barlow Bold"/>
              </a:rPr>
              <a:t>Jaminan kualitas </a:t>
            </a:r>
            <a:r>
              <a:rPr lang="en-US" sz="4286">
                <a:solidFill>
                  <a:srgbClr val="112D4E"/>
                </a:solidFill>
                <a:latin typeface="Barlow"/>
                <a:ea typeface="Barlow"/>
                <a:cs typeface="Barlow"/>
                <a:sym typeface="Barlow"/>
              </a:rPr>
              <a:t>berarti menentukan kebutuhan pelanggan, mengembangkan produk sesuai kebutuhan pelanggan, memastikan bahwa pelanggan hanya membeli produk-produk bebas cacat, melakukan pelayanan purna jual secara efektif dan memastikan dan menjamin bahwa pelanggan akan memperoleh kepuasan melalu penggunaan produk itu.</a:t>
            </a:r>
          </a:p>
          <a:p>
            <a:pPr marL="0" lvl="0" indent="0" algn="ctr">
              <a:lnSpc>
                <a:spcPts val="4629"/>
              </a:lnSpc>
            </a:pPr>
            <a:endParaRPr lang="en-US" sz="4286">
              <a:solidFill>
                <a:srgbClr val="112D4E"/>
              </a:solidFill>
              <a:latin typeface="Barlow"/>
              <a:ea typeface="Barlow"/>
              <a:cs typeface="Barlow"/>
              <a:sym typeface="Barlow"/>
            </a:endParaRPr>
          </a:p>
        </p:txBody>
      </p:sp>
      <p:grpSp>
        <p:nvGrpSpPr>
          <p:cNvPr id="4" name="Group 4"/>
          <p:cNvGrpSpPr/>
          <p:nvPr/>
        </p:nvGrpSpPr>
        <p:grpSpPr>
          <a:xfrm>
            <a:off x="15847548" y="-1968163"/>
            <a:ext cx="7573225" cy="6508240"/>
            <a:chOff x="0" y="0"/>
            <a:chExt cx="812800" cy="698500"/>
          </a:xfrm>
        </p:grpSpPr>
        <p:sp>
          <p:nvSpPr>
            <p:cNvPr id="5" name="Freeform 5"/>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6" name="TextBox 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198104" y="-1968163"/>
            <a:ext cx="7573225" cy="6508240"/>
            <a:chOff x="0" y="0"/>
            <a:chExt cx="812800" cy="698500"/>
          </a:xfrm>
        </p:grpSpPr>
        <p:sp>
          <p:nvSpPr>
            <p:cNvPr id="8" name="Freeform 8"/>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6557252" y="-1309297"/>
            <a:ext cx="6172867" cy="5304807"/>
            <a:chOff x="0" y="0"/>
            <a:chExt cx="812800" cy="698500"/>
          </a:xfrm>
        </p:grpSpPr>
        <p:sp>
          <p:nvSpPr>
            <p:cNvPr id="11" name="Freeform 11"/>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488400" y="-1309297"/>
            <a:ext cx="6172867" cy="5304807"/>
            <a:chOff x="0" y="0"/>
            <a:chExt cx="812800" cy="698500"/>
          </a:xfrm>
        </p:grpSpPr>
        <p:sp>
          <p:nvSpPr>
            <p:cNvPr id="14" name="Freeform 14"/>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15401426" y="-1548695"/>
            <a:ext cx="3715747" cy="4323778"/>
            <a:chOff x="0" y="0"/>
            <a:chExt cx="698500" cy="812800"/>
          </a:xfrm>
        </p:grpSpPr>
        <p:sp>
          <p:nvSpPr>
            <p:cNvPr id="17" name="Freeform 17"/>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8" name="TextBox 18"/>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9" name="Group 19"/>
          <p:cNvGrpSpPr/>
          <p:nvPr/>
        </p:nvGrpSpPr>
        <p:grpSpPr>
          <a:xfrm rot="-10800000">
            <a:off x="-930682" y="-1548695"/>
            <a:ext cx="3715747" cy="4323778"/>
            <a:chOff x="0" y="0"/>
            <a:chExt cx="698500" cy="812800"/>
          </a:xfrm>
        </p:grpSpPr>
        <p:sp>
          <p:nvSpPr>
            <p:cNvPr id="20" name="Freeform 20"/>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21" name="TextBox 21"/>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8777467" y="-4182086"/>
            <a:ext cx="7676727" cy="6372158"/>
            <a:chOff x="0" y="0"/>
            <a:chExt cx="841504" cy="698500"/>
          </a:xfrm>
        </p:grpSpPr>
        <p:sp>
          <p:nvSpPr>
            <p:cNvPr id="3" name="Freeform 3"/>
            <p:cNvSpPr/>
            <p:nvPr/>
          </p:nvSpPr>
          <p:spPr>
            <a:xfrm>
              <a:off x="8715" y="0"/>
              <a:ext cx="824075" cy="698500"/>
            </a:xfrm>
            <a:custGeom>
              <a:avLst/>
              <a:gdLst/>
              <a:ahLst/>
              <a:cxnLst/>
              <a:rect l="l" t="t" r="r" b="b"/>
              <a:pathLst>
                <a:path w="824075" h="698500">
                  <a:moveTo>
                    <a:pt x="809966" y="388476"/>
                  </a:moveTo>
                  <a:lnTo>
                    <a:pt x="652411" y="659274"/>
                  </a:lnTo>
                  <a:cubicBezTo>
                    <a:pt x="638281" y="683560"/>
                    <a:pt x="612304" y="698500"/>
                    <a:pt x="584206" y="698500"/>
                  </a:cubicBezTo>
                  <a:lnTo>
                    <a:pt x="239867" y="698500"/>
                  </a:lnTo>
                  <a:cubicBezTo>
                    <a:pt x="211770" y="698500"/>
                    <a:pt x="185792" y="683560"/>
                    <a:pt x="171663" y="659274"/>
                  </a:cubicBezTo>
                  <a:lnTo>
                    <a:pt x="14107" y="388476"/>
                  </a:lnTo>
                  <a:cubicBezTo>
                    <a:pt x="0" y="364228"/>
                    <a:pt x="0" y="334272"/>
                    <a:pt x="14107" y="310024"/>
                  </a:cubicBezTo>
                  <a:lnTo>
                    <a:pt x="171663" y="39226"/>
                  </a:lnTo>
                  <a:cubicBezTo>
                    <a:pt x="185792" y="14940"/>
                    <a:pt x="211770" y="0"/>
                    <a:pt x="239867" y="0"/>
                  </a:cubicBezTo>
                  <a:lnTo>
                    <a:pt x="584206" y="0"/>
                  </a:lnTo>
                  <a:cubicBezTo>
                    <a:pt x="612304" y="0"/>
                    <a:pt x="638281" y="14940"/>
                    <a:pt x="652411" y="39226"/>
                  </a:cubicBezTo>
                  <a:lnTo>
                    <a:pt x="809966" y="310024"/>
                  </a:lnTo>
                  <a:cubicBezTo>
                    <a:pt x="824074" y="334272"/>
                    <a:pt x="824074" y="364228"/>
                    <a:pt x="809966" y="388476"/>
                  </a:cubicBezTo>
                  <a:close/>
                </a:path>
              </a:pathLst>
            </a:custGeom>
            <a:gradFill rotWithShape="1">
              <a:gsLst>
                <a:gs pos="0">
                  <a:srgbClr val="255389">
                    <a:alpha val="100000"/>
                  </a:srgbClr>
                </a:gs>
                <a:gs pos="100000">
                  <a:srgbClr val="112D4E">
                    <a:alpha val="100000"/>
                  </a:srgbClr>
                </a:gs>
              </a:gsLst>
              <a:path path="circle">
                <a:fillToRect l="50000" t="50000" r="50000" b="50000"/>
              </a:path>
            </a:gradFill>
          </p:spPr>
        </p:sp>
        <p:sp>
          <p:nvSpPr>
            <p:cNvPr id="4" name="TextBox 4"/>
            <p:cNvSpPr txBox="1"/>
            <p:nvPr/>
          </p:nvSpPr>
          <p:spPr>
            <a:xfrm>
              <a:off x="114300" y="-38100"/>
              <a:ext cx="612904"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38876" y="-3575866"/>
            <a:ext cx="6353909" cy="5145894"/>
            <a:chOff x="0" y="0"/>
            <a:chExt cx="862475" cy="698500"/>
          </a:xfrm>
        </p:grpSpPr>
        <p:sp>
          <p:nvSpPr>
            <p:cNvPr id="6" name="Freeform 6"/>
            <p:cNvSpPr/>
            <p:nvPr/>
          </p:nvSpPr>
          <p:spPr>
            <a:xfrm>
              <a:off x="10529" y="0"/>
              <a:ext cx="841418" cy="698500"/>
            </a:xfrm>
            <a:custGeom>
              <a:avLst/>
              <a:gdLst/>
              <a:ahLst/>
              <a:cxnLst/>
              <a:rect l="l" t="t" r="r" b="b"/>
              <a:pathLst>
                <a:path w="841418" h="698500">
                  <a:moveTo>
                    <a:pt x="824372" y="396642"/>
                  </a:moveTo>
                  <a:lnTo>
                    <a:pt x="676320" y="651108"/>
                  </a:lnTo>
                  <a:cubicBezTo>
                    <a:pt x="659248" y="680449"/>
                    <a:pt x="627862" y="698500"/>
                    <a:pt x="593916" y="698500"/>
                  </a:cubicBezTo>
                  <a:lnTo>
                    <a:pt x="247501" y="698500"/>
                  </a:lnTo>
                  <a:cubicBezTo>
                    <a:pt x="213555" y="698500"/>
                    <a:pt x="182169" y="680449"/>
                    <a:pt x="165097" y="651108"/>
                  </a:cubicBezTo>
                  <a:lnTo>
                    <a:pt x="17045" y="396642"/>
                  </a:lnTo>
                  <a:cubicBezTo>
                    <a:pt x="0" y="367346"/>
                    <a:pt x="0" y="331154"/>
                    <a:pt x="17045" y="301858"/>
                  </a:cubicBezTo>
                  <a:lnTo>
                    <a:pt x="165097" y="47392"/>
                  </a:lnTo>
                  <a:cubicBezTo>
                    <a:pt x="182169" y="18051"/>
                    <a:pt x="213555" y="0"/>
                    <a:pt x="247501" y="0"/>
                  </a:cubicBezTo>
                  <a:lnTo>
                    <a:pt x="593916" y="0"/>
                  </a:lnTo>
                  <a:cubicBezTo>
                    <a:pt x="627862" y="0"/>
                    <a:pt x="659248" y="18051"/>
                    <a:pt x="676320" y="47392"/>
                  </a:cubicBezTo>
                  <a:lnTo>
                    <a:pt x="824372" y="301858"/>
                  </a:lnTo>
                  <a:cubicBezTo>
                    <a:pt x="841417" y="331154"/>
                    <a:pt x="841417" y="367346"/>
                    <a:pt x="824372" y="396642"/>
                  </a:cubicBezTo>
                  <a:close/>
                </a:path>
              </a:pathLst>
            </a:custGeom>
            <a:solidFill>
              <a:srgbClr val="000000">
                <a:alpha val="0"/>
              </a:srgbClr>
            </a:solidFill>
            <a:ln w="47625" cap="rnd">
              <a:solidFill>
                <a:srgbClr val="FFFFFF"/>
              </a:solidFill>
              <a:prstDash val="solid"/>
              <a:round/>
            </a:ln>
          </p:spPr>
        </p:sp>
        <p:sp>
          <p:nvSpPr>
            <p:cNvPr id="7" name="TextBox 7"/>
            <p:cNvSpPr txBox="1"/>
            <p:nvPr/>
          </p:nvSpPr>
          <p:spPr>
            <a:xfrm>
              <a:off x="114300" y="-38100"/>
              <a:ext cx="633875" cy="7366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31462" y="3669532"/>
            <a:ext cx="8889450" cy="1309929"/>
          </a:xfrm>
          <a:prstGeom prst="rect">
            <a:avLst/>
          </a:prstGeom>
        </p:spPr>
        <p:txBody>
          <a:bodyPr lIns="0" tIns="0" rIns="0" bIns="0" rtlCol="0" anchor="t">
            <a:spAutoFit/>
          </a:bodyPr>
          <a:lstStyle/>
          <a:p>
            <a:pPr marL="0" lvl="0" indent="0" algn="l">
              <a:lnSpc>
                <a:spcPts val="9951"/>
              </a:lnSpc>
            </a:pPr>
            <a:r>
              <a:rPr lang="en-US" sz="9388">
                <a:solidFill>
                  <a:srgbClr val="112D4E"/>
                </a:solidFill>
                <a:latin typeface="Barlow Bold"/>
                <a:ea typeface="Barlow Bold"/>
                <a:cs typeface="Barlow Bold"/>
                <a:sym typeface="Barlow Bold"/>
              </a:rPr>
              <a:t>TERIMAKASIH</a:t>
            </a:r>
          </a:p>
        </p:txBody>
      </p:sp>
      <p:grpSp>
        <p:nvGrpSpPr>
          <p:cNvPr id="14" name="Group 14"/>
          <p:cNvGrpSpPr/>
          <p:nvPr/>
        </p:nvGrpSpPr>
        <p:grpSpPr>
          <a:xfrm rot="-10800000">
            <a:off x="16776854" y="308492"/>
            <a:ext cx="1084133" cy="1261537"/>
            <a:chOff x="0" y="0"/>
            <a:chExt cx="1445511" cy="1682049"/>
          </a:xfrm>
        </p:grpSpPr>
        <p:grpSp>
          <p:nvGrpSpPr>
            <p:cNvPr id="15" name="Group 15"/>
            <p:cNvGrpSpPr/>
            <p:nvPr/>
          </p:nvGrpSpPr>
          <p:grpSpPr>
            <a:xfrm>
              <a:off x="0" y="0"/>
              <a:ext cx="1445511" cy="1682049"/>
              <a:chOff x="0" y="0"/>
              <a:chExt cx="698500" cy="812800"/>
            </a:xfrm>
          </p:grpSpPr>
          <p:sp>
            <p:nvSpPr>
              <p:cNvPr id="16" name="Freeform 1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37774" y="276682"/>
              <a:ext cx="969963" cy="1128685"/>
              <a:chOff x="0" y="0"/>
              <a:chExt cx="698500" cy="812800"/>
            </a:xfrm>
          </p:grpSpPr>
          <p:sp>
            <p:nvSpPr>
              <p:cNvPr id="19" name="Freeform 1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flipH="1">
            <a:off x="12873728" y="2872624"/>
            <a:ext cx="13246520" cy="7798888"/>
          </a:xfrm>
          <a:custGeom>
            <a:avLst/>
            <a:gdLst/>
            <a:ahLst/>
            <a:cxnLst/>
            <a:rect l="l" t="t" r="r" b="b"/>
            <a:pathLst>
              <a:path w="13246520" h="7798888">
                <a:moveTo>
                  <a:pt x="13246520" y="0"/>
                </a:moveTo>
                <a:lnTo>
                  <a:pt x="0" y="0"/>
                </a:lnTo>
                <a:lnTo>
                  <a:pt x="0" y="7798888"/>
                </a:lnTo>
                <a:lnTo>
                  <a:pt x="13246520" y="7798888"/>
                </a:lnTo>
                <a:lnTo>
                  <a:pt x="13246520" y="0"/>
                </a:lnTo>
                <a:close/>
              </a:path>
            </a:pathLst>
          </a:custGeom>
          <a:blipFill>
            <a:blip r:embed="rId2"/>
            <a:stretch>
              <a:fillRect/>
            </a:stretch>
          </a:blipFill>
        </p:spPr>
      </p:sp>
      <p:sp>
        <p:nvSpPr>
          <p:cNvPr id="22" name="Freeform 22"/>
          <p:cNvSpPr/>
          <p:nvPr/>
        </p:nvSpPr>
        <p:spPr>
          <a:xfrm>
            <a:off x="10398333" y="3832623"/>
            <a:ext cx="7102478" cy="6454377"/>
          </a:xfrm>
          <a:custGeom>
            <a:avLst/>
            <a:gdLst/>
            <a:ahLst/>
            <a:cxnLst/>
            <a:rect l="l" t="t" r="r" b="b"/>
            <a:pathLst>
              <a:path w="7102478" h="6454377">
                <a:moveTo>
                  <a:pt x="0" y="0"/>
                </a:moveTo>
                <a:lnTo>
                  <a:pt x="7102478" y="0"/>
                </a:lnTo>
                <a:lnTo>
                  <a:pt x="7102478" y="6454377"/>
                </a:lnTo>
                <a:lnTo>
                  <a:pt x="0" y="6454377"/>
                </a:lnTo>
                <a:lnTo>
                  <a:pt x="0" y="0"/>
                </a:lnTo>
                <a:close/>
              </a:path>
            </a:pathLst>
          </a:custGeom>
          <a:blipFill>
            <a:blip r:embed="rId3"/>
            <a:stretch>
              <a:fillRect/>
            </a:stretch>
          </a:blipFill>
        </p:spPr>
      </p:sp>
      <p:grpSp>
        <p:nvGrpSpPr>
          <p:cNvPr id="23" name="Group 23"/>
          <p:cNvGrpSpPr/>
          <p:nvPr/>
        </p:nvGrpSpPr>
        <p:grpSpPr>
          <a:xfrm>
            <a:off x="9477932" y="3421219"/>
            <a:ext cx="7506561" cy="6450951"/>
            <a:chOff x="0" y="0"/>
            <a:chExt cx="812800" cy="698500"/>
          </a:xfrm>
        </p:grpSpPr>
        <p:sp>
          <p:nvSpPr>
            <p:cNvPr id="24" name="Freeform 24"/>
            <p:cNvSpPr/>
            <p:nvPr/>
          </p:nvSpPr>
          <p:spPr>
            <a:xfrm>
              <a:off x="10100" y="0"/>
              <a:ext cx="792599" cy="698500"/>
            </a:xfrm>
            <a:custGeom>
              <a:avLst/>
              <a:gdLst/>
              <a:ahLst/>
              <a:cxnLst/>
              <a:rect l="l" t="t" r="r" b="b"/>
              <a:pathLst>
                <a:path w="792599" h="698500">
                  <a:moveTo>
                    <a:pt x="776248" y="394714"/>
                  </a:moveTo>
                  <a:lnTo>
                    <a:pt x="625952" y="653036"/>
                  </a:lnTo>
                  <a:cubicBezTo>
                    <a:pt x="609575" y="681184"/>
                    <a:pt x="579466" y="698500"/>
                    <a:pt x="546901" y="698500"/>
                  </a:cubicBezTo>
                  <a:lnTo>
                    <a:pt x="245699" y="698500"/>
                  </a:lnTo>
                  <a:cubicBezTo>
                    <a:pt x="213134" y="698500"/>
                    <a:pt x="183025" y="681184"/>
                    <a:pt x="166648" y="653036"/>
                  </a:cubicBezTo>
                  <a:lnTo>
                    <a:pt x="16352" y="394714"/>
                  </a:lnTo>
                  <a:cubicBezTo>
                    <a:pt x="0" y="366610"/>
                    <a:pt x="0" y="331890"/>
                    <a:pt x="16352" y="303786"/>
                  </a:cubicBezTo>
                  <a:lnTo>
                    <a:pt x="166648" y="45464"/>
                  </a:lnTo>
                  <a:cubicBezTo>
                    <a:pt x="183025" y="17316"/>
                    <a:pt x="213134" y="0"/>
                    <a:pt x="245699" y="0"/>
                  </a:cubicBezTo>
                  <a:lnTo>
                    <a:pt x="546901" y="0"/>
                  </a:lnTo>
                  <a:cubicBezTo>
                    <a:pt x="579466" y="0"/>
                    <a:pt x="609575" y="17316"/>
                    <a:pt x="625952" y="45464"/>
                  </a:cubicBezTo>
                  <a:lnTo>
                    <a:pt x="776248" y="303786"/>
                  </a:lnTo>
                  <a:cubicBezTo>
                    <a:pt x="792600" y="331890"/>
                    <a:pt x="792600" y="366610"/>
                    <a:pt x="776248" y="394714"/>
                  </a:cubicBezTo>
                  <a:close/>
                </a:path>
              </a:pathLst>
            </a:custGeom>
            <a:gradFill rotWithShape="1">
              <a:gsLst>
                <a:gs pos="0">
                  <a:srgbClr val="FFB613">
                    <a:alpha val="100000"/>
                  </a:srgbClr>
                </a:gs>
                <a:gs pos="100000">
                  <a:srgbClr val="FFE42F">
                    <a:alpha val="100000"/>
                  </a:srgbClr>
                </a:gs>
              </a:gsLst>
              <a:lin ang="5400000"/>
            </a:gradFill>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059960" y="3832623"/>
            <a:ext cx="6342505" cy="5628143"/>
            <a:chOff x="0" y="0"/>
            <a:chExt cx="4346359" cy="3856825"/>
          </a:xfrm>
        </p:grpSpPr>
        <p:sp>
          <p:nvSpPr>
            <p:cNvPr id="27" name="Freeform 27"/>
            <p:cNvSpPr/>
            <p:nvPr/>
          </p:nvSpPr>
          <p:spPr>
            <a:xfrm rot="10800000" flipV="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4"/>
              <a:stretch>
                <a:fillRect l="-16470" r="-39053" b="-16987"/>
              </a:stretch>
            </a:blipFill>
          </p:spPr>
        </p:sp>
      </p:grpSp>
      <p:sp>
        <p:nvSpPr>
          <p:cNvPr id="28" name="Freeform 28"/>
          <p:cNvSpPr/>
          <p:nvPr/>
        </p:nvSpPr>
        <p:spPr>
          <a:xfrm>
            <a:off x="11520751" y="18673"/>
            <a:ext cx="5545092" cy="5039102"/>
          </a:xfrm>
          <a:custGeom>
            <a:avLst/>
            <a:gdLst/>
            <a:ahLst/>
            <a:cxnLst/>
            <a:rect l="l" t="t" r="r" b="b"/>
            <a:pathLst>
              <a:path w="5545092" h="5039102">
                <a:moveTo>
                  <a:pt x="0" y="0"/>
                </a:moveTo>
                <a:lnTo>
                  <a:pt x="5545092" y="0"/>
                </a:lnTo>
                <a:lnTo>
                  <a:pt x="5545092" y="5039102"/>
                </a:lnTo>
                <a:lnTo>
                  <a:pt x="0" y="5039102"/>
                </a:lnTo>
                <a:lnTo>
                  <a:pt x="0" y="0"/>
                </a:lnTo>
                <a:close/>
              </a:path>
            </a:pathLst>
          </a:custGeom>
          <a:blipFill>
            <a:blip r:embed="rId3"/>
            <a:stretch>
              <a:fillRect/>
            </a:stretch>
          </a:blipFill>
        </p:spPr>
      </p:sp>
      <p:grpSp>
        <p:nvGrpSpPr>
          <p:cNvPr id="29" name="Group 29"/>
          <p:cNvGrpSpPr/>
          <p:nvPr/>
        </p:nvGrpSpPr>
        <p:grpSpPr>
          <a:xfrm>
            <a:off x="12051651" y="560219"/>
            <a:ext cx="5142392" cy="4419243"/>
            <a:chOff x="0" y="0"/>
            <a:chExt cx="812800" cy="698500"/>
          </a:xfrm>
        </p:grpSpPr>
        <p:sp>
          <p:nvSpPr>
            <p:cNvPr id="30" name="Freeform 30"/>
            <p:cNvSpPr/>
            <p:nvPr/>
          </p:nvSpPr>
          <p:spPr>
            <a:xfrm>
              <a:off x="10407" y="0"/>
              <a:ext cx="791985" cy="698500"/>
            </a:xfrm>
            <a:custGeom>
              <a:avLst/>
              <a:gdLst/>
              <a:ahLst/>
              <a:cxnLst/>
              <a:rect l="l" t="t" r="r" b="b"/>
              <a:pathLst>
                <a:path w="791985" h="698500">
                  <a:moveTo>
                    <a:pt x="775137" y="396096"/>
                  </a:moveTo>
                  <a:lnTo>
                    <a:pt x="626449" y="651654"/>
                  </a:lnTo>
                  <a:cubicBezTo>
                    <a:pt x="609574" y="680657"/>
                    <a:pt x="578550" y="698500"/>
                    <a:pt x="544995" y="698500"/>
                  </a:cubicBezTo>
                  <a:lnTo>
                    <a:pt x="246991" y="698500"/>
                  </a:lnTo>
                  <a:cubicBezTo>
                    <a:pt x="213436" y="698500"/>
                    <a:pt x="182412" y="680657"/>
                    <a:pt x="165537" y="651654"/>
                  </a:cubicBezTo>
                  <a:lnTo>
                    <a:pt x="16849" y="396096"/>
                  </a:lnTo>
                  <a:cubicBezTo>
                    <a:pt x="0" y="367138"/>
                    <a:pt x="0" y="331362"/>
                    <a:pt x="16849" y="302404"/>
                  </a:cubicBezTo>
                  <a:lnTo>
                    <a:pt x="165537" y="46846"/>
                  </a:lnTo>
                  <a:cubicBezTo>
                    <a:pt x="182412" y="17843"/>
                    <a:pt x="213436" y="0"/>
                    <a:pt x="246991" y="0"/>
                  </a:cubicBezTo>
                  <a:lnTo>
                    <a:pt x="544995" y="0"/>
                  </a:lnTo>
                  <a:cubicBezTo>
                    <a:pt x="578550" y="0"/>
                    <a:pt x="609574" y="17843"/>
                    <a:pt x="626449" y="46846"/>
                  </a:cubicBezTo>
                  <a:lnTo>
                    <a:pt x="775137" y="302404"/>
                  </a:lnTo>
                  <a:cubicBezTo>
                    <a:pt x="791986" y="331362"/>
                    <a:pt x="791986" y="367138"/>
                    <a:pt x="775137" y="396096"/>
                  </a:cubicBezTo>
                  <a:close/>
                </a:path>
              </a:pathLst>
            </a:custGeom>
            <a:gradFill rotWithShape="1">
              <a:gsLst>
                <a:gs pos="0">
                  <a:srgbClr val="3183ED">
                    <a:alpha val="100000"/>
                  </a:srgbClr>
                </a:gs>
                <a:gs pos="100000">
                  <a:srgbClr val="86E2FF">
                    <a:alpha val="100000"/>
                  </a:srgbClr>
                </a:gs>
              </a:gsLst>
              <a:lin ang="5400000"/>
            </a:gradFill>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2494123" y="880876"/>
            <a:ext cx="4257448" cy="3777928"/>
            <a:chOff x="0" y="0"/>
            <a:chExt cx="4346359" cy="3856825"/>
          </a:xfrm>
        </p:grpSpPr>
        <p:sp>
          <p:nvSpPr>
            <p:cNvPr id="33" name="Freeform 33"/>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26699" r="-6491"/>
              </a:stretch>
            </a:blipFill>
          </p:spPr>
        </p:sp>
      </p:grpSp>
      <p:sp>
        <p:nvSpPr>
          <p:cNvPr id="34" name="Freeform 34"/>
          <p:cNvSpPr/>
          <p:nvPr/>
        </p:nvSpPr>
        <p:spPr>
          <a:xfrm>
            <a:off x="699164" y="848864"/>
            <a:ext cx="1572798" cy="1572798"/>
          </a:xfrm>
          <a:custGeom>
            <a:avLst/>
            <a:gdLst/>
            <a:ahLst/>
            <a:cxnLst/>
            <a:rect l="l" t="t" r="r" b="b"/>
            <a:pathLst>
              <a:path w="1572798" h="1572798">
                <a:moveTo>
                  <a:pt x="0" y="0"/>
                </a:moveTo>
                <a:lnTo>
                  <a:pt x="1572798" y="0"/>
                </a:lnTo>
                <a:lnTo>
                  <a:pt x="1572798" y="1572799"/>
                </a:lnTo>
                <a:lnTo>
                  <a:pt x="0" y="1572799"/>
                </a:lnTo>
                <a:lnTo>
                  <a:pt x="0" y="0"/>
                </a:lnTo>
                <a:close/>
              </a:path>
            </a:pathLst>
          </a:custGeom>
          <a:blipFill>
            <a:blip r:embed="rId6"/>
            <a:stretch>
              <a:fillRect/>
            </a:stretch>
          </a:blipFill>
        </p:spPr>
      </p:sp>
      <p:sp>
        <p:nvSpPr>
          <p:cNvPr id="35" name="Freeform 35"/>
          <p:cNvSpPr/>
          <p:nvPr/>
        </p:nvSpPr>
        <p:spPr>
          <a:xfrm>
            <a:off x="2760321" y="917252"/>
            <a:ext cx="2436151" cy="1298012"/>
          </a:xfrm>
          <a:custGeom>
            <a:avLst/>
            <a:gdLst/>
            <a:ahLst/>
            <a:cxnLst/>
            <a:rect l="l" t="t" r="r" b="b"/>
            <a:pathLst>
              <a:path w="2436151" h="1298012">
                <a:moveTo>
                  <a:pt x="0" y="0"/>
                </a:moveTo>
                <a:lnTo>
                  <a:pt x="2436151" y="0"/>
                </a:lnTo>
                <a:lnTo>
                  <a:pt x="2436151" y="1298011"/>
                </a:lnTo>
                <a:lnTo>
                  <a:pt x="0" y="1298011"/>
                </a:lnTo>
                <a:lnTo>
                  <a:pt x="0" y="0"/>
                </a:lnTo>
                <a:close/>
              </a:path>
            </a:pathLst>
          </a:custGeom>
          <a:blipFill>
            <a:blip r:embed="rId7"/>
            <a:stretch>
              <a:fillRect/>
            </a:stretch>
          </a:blipFill>
        </p:spPr>
      </p:sp>
      <p:sp>
        <p:nvSpPr>
          <p:cNvPr id="36" name="Freeform 36"/>
          <p:cNvSpPr/>
          <p:nvPr/>
        </p:nvSpPr>
        <p:spPr>
          <a:xfrm>
            <a:off x="5477524" y="581435"/>
            <a:ext cx="1868423" cy="1868423"/>
          </a:xfrm>
          <a:custGeom>
            <a:avLst/>
            <a:gdLst/>
            <a:ahLst/>
            <a:cxnLst/>
            <a:rect l="l" t="t" r="r" b="b"/>
            <a:pathLst>
              <a:path w="1868423" h="1868423">
                <a:moveTo>
                  <a:pt x="0" y="0"/>
                </a:moveTo>
                <a:lnTo>
                  <a:pt x="1868424" y="0"/>
                </a:lnTo>
                <a:lnTo>
                  <a:pt x="1868424" y="1868423"/>
                </a:lnTo>
                <a:lnTo>
                  <a:pt x="0" y="1868423"/>
                </a:lnTo>
                <a:lnTo>
                  <a:pt x="0" y="0"/>
                </a:lnTo>
                <a:close/>
              </a:path>
            </a:pathLst>
          </a:custGeom>
          <a:blipFill>
            <a:blip r:embed="rId8"/>
            <a:stretch>
              <a:fillRect/>
            </a:stretch>
          </a:blipFill>
        </p:spPr>
      </p:sp>
      <p:sp>
        <p:nvSpPr>
          <p:cNvPr id="37" name="Freeform 37"/>
          <p:cNvSpPr/>
          <p:nvPr/>
        </p:nvSpPr>
        <p:spPr>
          <a:xfrm>
            <a:off x="7592328" y="628871"/>
            <a:ext cx="1885604" cy="1745102"/>
          </a:xfrm>
          <a:custGeom>
            <a:avLst/>
            <a:gdLst/>
            <a:ahLst/>
            <a:cxnLst/>
            <a:rect l="l" t="t" r="r" b="b"/>
            <a:pathLst>
              <a:path w="1885604" h="1745102">
                <a:moveTo>
                  <a:pt x="0" y="0"/>
                </a:moveTo>
                <a:lnTo>
                  <a:pt x="1885604" y="0"/>
                </a:lnTo>
                <a:lnTo>
                  <a:pt x="1885604" y="1745101"/>
                </a:lnTo>
                <a:lnTo>
                  <a:pt x="0" y="1745101"/>
                </a:lnTo>
                <a:lnTo>
                  <a:pt x="0" y="0"/>
                </a:lnTo>
                <a:close/>
              </a:path>
            </a:pathLst>
          </a:custGeom>
          <a:blipFill>
            <a:blip r:embed="rId9"/>
            <a:stretch>
              <a:fillRect/>
            </a:stretch>
          </a:blipFill>
        </p:spPr>
      </p:sp>
      <p:sp>
        <p:nvSpPr>
          <p:cNvPr id="38" name="TextBox 27">
            <a:extLst>
              <a:ext uri="{FF2B5EF4-FFF2-40B4-BE49-F238E27FC236}">
                <a16:creationId xmlns:a16="http://schemas.microsoft.com/office/drawing/2014/main" id="{97C3C773-F38A-489E-9FE7-6805CB1722F2}"/>
              </a:ext>
            </a:extLst>
          </p:cNvPr>
          <p:cNvSpPr txBox="1"/>
          <p:nvPr/>
        </p:nvSpPr>
        <p:spPr>
          <a:xfrm>
            <a:off x="1171286" y="5323137"/>
            <a:ext cx="7869336" cy="2900794"/>
          </a:xfrm>
          <a:prstGeom prst="rect">
            <a:avLst/>
          </a:prstGeom>
        </p:spPr>
        <p:txBody>
          <a:bodyPr lIns="0" tIns="0" rIns="0" bIns="0" rtlCol="0" anchor="t">
            <a:spAutoFit/>
          </a:bodyPr>
          <a:lstStyle/>
          <a:p>
            <a:pPr algn="ctr">
              <a:lnSpc>
                <a:spcPts val="4659"/>
              </a:lnSpc>
            </a:pPr>
            <a:r>
              <a:rPr lang="en-US" sz="4000" b="1" dirty="0">
                <a:latin typeface="Poppins Semi-Bold" panose="020B0604020202020204" charset="0"/>
                <a:ea typeface="Poppins Semi-Bold"/>
                <a:cs typeface="Poppins Semi-Bold" panose="020B0604020202020204" charset="0"/>
                <a:sym typeface="Poppins Semi-Bold"/>
              </a:rPr>
              <a:t>Universitas </a:t>
            </a:r>
            <a:r>
              <a:rPr lang="en-US" sz="4000" b="1" dirty="0" err="1">
                <a:latin typeface="Poppins Semi-Bold" panose="020B0604020202020204" charset="0"/>
                <a:ea typeface="Poppins Semi-Bold"/>
                <a:cs typeface="Poppins Semi-Bold" panose="020B0604020202020204" charset="0"/>
                <a:sym typeface="Poppins Semi-Bold"/>
              </a:rPr>
              <a:t>Sains</a:t>
            </a:r>
            <a:r>
              <a:rPr lang="en-US" sz="4000" b="1" dirty="0">
                <a:latin typeface="Poppins Semi-Bold" panose="020B0604020202020204" charset="0"/>
                <a:ea typeface="Poppins Semi-Bold"/>
                <a:cs typeface="Poppins Semi-Bold" panose="020B0604020202020204" charset="0"/>
                <a:sym typeface="Poppins Semi-Bold"/>
              </a:rPr>
              <a:t> dan Teknologi Komputer </a:t>
            </a:r>
          </a:p>
          <a:p>
            <a:pPr algn="ctr">
              <a:lnSpc>
                <a:spcPts val="4659"/>
              </a:lnSpc>
            </a:pPr>
            <a:r>
              <a:rPr lang="en-US" sz="4000" b="1" dirty="0">
                <a:latin typeface="Poppins Semi-Bold" panose="020B0604020202020204" charset="0"/>
                <a:ea typeface="Poppins Semi-Bold"/>
                <a:cs typeface="Poppins Semi-Bold" panose="020B0604020202020204" charset="0"/>
                <a:sym typeface="Poppins Semi-Bold"/>
              </a:rPr>
              <a:t>&amp;</a:t>
            </a:r>
          </a:p>
          <a:p>
            <a:pPr algn="ctr">
              <a:lnSpc>
                <a:spcPts val="4659"/>
              </a:lnSpc>
            </a:pPr>
            <a:r>
              <a:rPr lang="en-US" sz="4000" b="1" dirty="0" err="1">
                <a:latin typeface="Poppins Semi-Bold" panose="020B0604020202020204" charset="0"/>
                <a:ea typeface="Poppins Semi-Bold"/>
                <a:cs typeface="Poppins Semi-Bold" panose="020B0604020202020204" charset="0"/>
                <a:sym typeface="Poppins Semi-Bold"/>
              </a:rPr>
              <a:t>Sekolah</a:t>
            </a:r>
            <a:r>
              <a:rPr lang="en-US" sz="4000" b="1" dirty="0">
                <a:latin typeface="Poppins Semi-Bold" panose="020B0604020202020204" charset="0"/>
                <a:ea typeface="Poppins Semi-Bold"/>
                <a:cs typeface="Poppins Semi-Bold" panose="020B0604020202020204" charset="0"/>
                <a:sym typeface="Poppins Semi-Bold"/>
              </a:rPr>
              <a:t> Tinggi </a:t>
            </a:r>
            <a:r>
              <a:rPr lang="en-US" sz="4000" b="1" dirty="0" err="1">
                <a:latin typeface="Poppins Semi-Bold" panose="020B0604020202020204" charset="0"/>
                <a:ea typeface="Poppins Semi-Bold"/>
                <a:cs typeface="Poppins Semi-Bold" panose="020B0604020202020204" charset="0"/>
                <a:sym typeface="Poppins Semi-Bold"/>
              </a:rPr>
              <a:t>Ilmu</a:t>
            </a:r>
            <a:r>
              <a:rPr lang="en-US" sz="4000" b="1" dirty="0">
                <a:latin typeface="Poppins Semi-Bold" panose="020B0604020202020204" charset="0"/>
                <a:ea typeface="Poppins Semi-Bold"/>
                <a:cs typeface="Poppins Semi-Bold" panose="020B0604020202020204" charset="0"/>
                <a:sym typeface="Poppins Semi-Bold"/>
              </a:rPr>
              <a:t> </a:t>
            </a:r>
            <a:r>
              <a:rPr lang="en-US" sz="4000" b="1" dirty="0" err="1">
                <a:latin typeface="Poppins Semi-Bold" panose="020B0604020202020204" charset="0"/>
                <a:ea typeface="Poppins Semi-Bold"/>
                <a:cs typeface="Poppins Semi-Bold" panose="020B0604020202020204" charset="0"/>
                <a:sym typeface="Poppins Semi-Bold"/>
              </a:rPr>
              <a:t>Ekonomi</a:t>
            </a:r>
            <a:r>
              <a:rPr lang="en-US" sz="4000" b="1" dirty="0">
                <a:latin typeface="Poppins Semi-Bold" panose="020B0604020202020204" charset="0"/>
                <a:ea typeface="Poppins Semi-Bold"/>
                <a:cs typeface="Poppins Semi-Bold" panose="020B0604020202020204" charset="0"/>
                <a:sym typeface="Poppins Semi-Bold"/>
              </a:rPr>
              <a:t> </a:t>
            </a:r>
          </a:p>
          <a:p>
            <a:pPr algn="ctr">
              <a:lnSpc>
                <a:spcPts val="3633"/>
              </a:lnSpc>
            </a:pPr>
            <a:r>
              <a:rPr lang="en-US" sz="4000" b="1" dirty="0">
                <a:latin typeface="Poppins Semi-Bold" panose="020B0604020202020204" charset="0"/>
                <a:ea typeface="Poppins"/>
                <a:cs typeface="Poppins Semi-Bold" panose="020B0604020202020204" charset="0"/>
                <a:sym typeface="Poppins"/>
              </a:rPr>
              <a:t>Studi </a:t>
            </a:r>
            <a:r>
              <a:rPr lang="en-US" sz="4000" b="1" dirty="0" err="1">
                <a:latin typeface="Poppins Semi-Bold" panose="020B0604020202020204" charset="0"/>
                <a:ea typeface="Poppins"/>
                <a:cs typeface="Poppins Semi-Bold" panose="020B0604020202020204" charset="0"/>
                <a:sym typeface="Poppins"/>
              </a:rPr>
              <a:t>Ekonomi</a:t>
            </a:r>
            <a:r>
              <a:rPr lang="en-US" sz="4000" b="1" dirty="0">
                <a:latin typeface="Poppins Semi-Bold" panose="020B0604020202020204" charset="0"/>
                <a:ea typeface="Poppins"/>
                <a:cs typeface="Poppins Semi-Bold" panose="020B0604020202020204" charset="0"/>
                <a:sym typeface="Poppins"/>
              </a:rPr>
              <a:t> Modern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83922" y="8107224"/>
            <a:ext cx="8838610" cy="8032087"/>
          </a:xfrm>
          <a:custGeom>
            <a:avLst/>
            <a:gdLst/>
            <a:ahLst/>
            <a:cxnLst/>
            <a:rect l="l" t="t" r="r" b="b"/>
            <a:pathLst>
              <a:path w="8838610" h="8032087">
                <a:moveTo>
                  <a:pt x="0" y="0"/>
                </a:moveTo>
                <a:lnTo>
                  <a:pt x="8838611" y="0"/>
                </a:lnTo>
                <a:lnTo>
                  <a:pt x="8838611" y="8032087"/>
                </a:lnTo>
                <a:lnTo>
                  <a:pt x="0" y="8032087"/>
                </a:lnTo>
                <a:lnTo>
                  <a:pt x="0" y="0"/>
                </a:lnTo>
                <a:close/>
              </a:path>
            </a:pathLst>
          </a:custGeom>
          <a:blipFill>
            <a:blip r:embed="rId2"/>
            <a:stretch>
              <a:fillRect/>
            </a:stretch>
          </a:blipFill>
        </p:spPr>
      </p:sp>
      <p:grpSp>
        <p:nvGrpSpPr>
          <p:cNvPr id="3" name="Group 3"/>
          <p:cNvGrpSpPr/>
          <p:nvPr/>
        </p:nvGrpSpPr>
        <p:grpSpPr>
          <a:xfrm>
            <a:off x="8400965" y="8520814"/>
            <a:ext cx="9004526" cy="7738264"/>
            <a:chOff x="0" y="0"/>
            <a:chExt cx="812800" cy="698500"/>
          </a:xfrm>
        </p:grpSpPr>
        <p:sp>
          <p:nvSpPr>
            <p:cNvPr id="4" name="Freeform 4"/>
            <p:cNvSpPr/>
            <p:nvPr/>
          </p:nvSpPr>
          <p:spPr>
            <a:xfrm>
              <a:off x="6274" y="0"/>
              <a:ext cx="800252" cy="698500"/>
            </a:xfrm>
            <a:custGeom>
              <a:avLst/>
              <a:gdLst/>
              <a:ahLst/>
              <a:cxnLst/>
              <a:rect l="l" t="t" r="r" b="b"/>
              <a:pathLst>
                <a:path w="800252" h="698500">
                  <a:moveTo>
                    <a:pt x="790096" y="377490"/>
                  </a:moveTo>
                  <a:lnTo>
                    <a:pt x="619756" y="670260"/>
                  </a:lnTo>
                  <a:cubicBezTo>
                    <a:pt x="609584" y="687744"/>
                    <a:pt x="590882" y="698500"/>
                    <a:pt x="570654" y="698500"/>
                  </a:cubicBezTo>
                  <a:lnTo>
                    <a:pt x="229598" y="698500"/>
                  </a:lnTo>
                  <a:cubicBezTo>
                    <a:pt x="209370" y="698500"/>
                    <a:pt x="190668" y="687744"/>
                    <a:pt x="180496" y="670260"/>
                  </a:cubicBezTo>
                  <a:lnTo>
                    <a:pt x="10156" y="377490"/>
                  </a:lnTo>
                  <a:cubicBezTo>
                    <a:pt x="0" y="360033"/>
                    <a:pt x="0" y="338467"/>
                    <a:pt x="10156" y="321010"/>
                  </a:cubicBezTo>
                  <a:lnTo>
                    <a:pt x="180496" y="28240"/>
                  </a:lnTo>
                  <a:cubicBezTo>
                    <a:pt x="190668" y="10756"/>
                    <a:pt x="209370" y="0"/>
                    <a:pt x="229598" y="0"/>
                  </a:cubicBezTo>
                  <a:lnTo>
                    <a:pt x="570654" y="0"/>
                  </a:lnTo>
                  <a:cubicBezTo>
                    <a:pt x="590882" y="0"/>
                    <a:pt x="609584" y="10756"/>
                    <a:pt x="619756" y="28240"/>
                  </a:cubicBezTo>
                  <a:lnTo>
                    <a:pt x="790096" y="321010"/>
                  </a:lnTo>
                  <a:cubicBezTo>
                    <a:pt x="800252" y="338467"/>
                    <a:pt x="800252" y="360033"/>
                    <a:pt x="790096" y="377490"/>
                  </a:cubicBezTo>
                  <a:close/>
                </a:path>
              </a:pathLst>
            </a:custGeom>
            <a:gradFill rotWithShape="1">
              <a:gsLst>
                <a:gs pos="0">
                  <a:srgbClr val="56CCF2">
                    <a:alpha val="100000"/>
                  </a:srgbClr>
                </a:gs>
                <a:gs pos="50000">
                  <a:srgbClr val="56CCF2">
                    <a:alpha val="100000"/>
                  </a:srgbClr>
                </a:gs>
                <a:gs pos="100000">
                  <a:srgbClr val="3183ED">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78636">
            <a:off x="15809284" y="4405847"/>
            <a:ext cx="1845214" cy="2147158"/>
            <a:chOff x="0" y="0"/>
            <a:chExt cx="698500" cy="812800"/>
          </a:xfrm>
        </p:grpSpPr>
        <p:sp>
          <p:nvSpPr>
            <p:cNvPr id="13" name="Freeform 13"/>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4" name="TextBox 14"/>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15" name="Freeform 15"/>
          <p:cNvSpPr/>
          <p:nvPr/>
        </p:nvSpPr>
        <p:spPr>
          <a:xfrm>
            <a:off x="10405119" y="4340031"/>
            <a:ext cx="5090221" cy="5274840"/>
          </a:xfrm>
          <a:custGeom>
            <a:avLst/>
            <a:gdLst/>
            <a:ahLst/>
            <a:cxnLst/>
            <a:rect l="l" t="t" r="r" b="b"/>
            <a:pathLst>
              <a:path w="5090221" h="5274840">
                <a:moveTo>
                  <a:pt x="0" y="0"/>
                </a:moveTo>
                <a:lnTo>
                  <a:pt x="5090221" y="0"/>
                </a:lnTo>
                <a:lnTo>
                  <a:pt x="5090221" y="5274840"/>
                </a:lnTo>
                <a:lnTo>
                  <a:pt x="0" y="5274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grpSp>
        <p:nvGrpSpPr>
          <p:cNvPr id="17" name="Group 17"/>
          <p:cNvGrpSpPr/>
          <p:nvPr/>
        </p:nvGrpSpPr>
        <p:grpSpPr>
          <a:xfrm>
            <a:off x="10794405" y="-1667303"/>
            <a:ext cx="6708021" cy="5764705"/>
            <a:chOff x="0" y="0"/>
            <a:chExt cx="812800" cy="698500"/>
          </a:xfrm>
        </p:grpSpPr>
        <p:sp>
          <p:nvSpPr>
            <p:cNvPr id="18" name="Freeform 18"/>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197013" y="-1380905"/>
            <a:ext cx="5879077" cy="5216911"/>
            <a:chOff x="0" y="0"/>
            <a:chExt cx="4346359" cy="3856825"/>
          </a:xfrm>
        </p:grpSpPr>
        <p:sp>
          <p:nvSpPr>
            <p:cNvPr id="21" name="Freeform 21"/>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29866" t="-12462" r="-27954" b="-6029"/>
              </a:stretch>
            </a:blipFill>
          </p:spPr>
        </p:sp>
      </p:grpSp>
      <p:sp>
        <p:nvSpPr>
          <p:cNvPr id="22" name="TextBox 22"/>
          <p:cNvSpPr txBox="1"/>
          <p:nvPr/>
        </p:nvSpPr>
        <p:spPr>
          <a:xfrm>
            <a:off x="1785976" y="3615517"/>
            <a:ext cx="9008429" cy="6201904"/>
          </a:xfrm>
          <a:prstGeom prst="rect">
            <a:avLst/>
          </a:prstGeom>
        </p:spPr>
        <p:txBody>
          <a:bodyPr lIns="0" tIns="0" rIns="0" bIns="0" rtlCol="0" anchor="t">
            <a:spAutoFit/>
          </a:bodyPr>
          <a:lstStyle/>
          <a:p>
            <a:pPr algn="l">
              <a:lnSpc>
                <a:spcPts val="4509"/>
              </a:lnSpc>
              <a:spcBef>
                <a:spcPct val="0"/>
              </a:spcBef>
            </a:pPr>
            <a:r>
              <a:rPr lang="en-US" sz="3221" dirty="0">
                <a:solidFill>
                  <a:srgbClr val="112D4E"/>
                </a:solidFill>
                <a:latin typeface="Canva Sans"/>
                <a:ea typeface="Canva Sans"/>
                <a:cs typeface="Canva Sans"/>
                <a:sym typeface="Canva Sans"/>
              </a:rPr>
              <a:t>Mahasiswa </a:t>
            </a:r>
            <a:r>
              <a:rPr lang="en-US" sz="3221" dirty="0" err="1">
                <a:solidFill>
                  <a:srgbClr val="112D4E"/>
                </a:solidFill>
                <a:latin typeface="Canva Sans"/>
                <a:ea typeface="Canva Sans"/>
                <a:cs typeface="Canva Sans"/>
                <a:sym typeface="Canva Sans"/>
              </a:rPr>
              <a:t>mampu</a:t>
            </a:r>
            <a:endParaRPr lang="en-US" sz="3221" dirty="0">
              <a:solidFill>
                <a:srgbClr val="112D4E"/>
              </a:solidFill>
              <a:latin typeface="Canva Sans"/>
              <a:ea typeface="Canva Sans"/>
              <a:cs typeface="Canva Sans"/>
              <a:sym typeface="Canva Sans"/>
            </a:endParaRPr>
          </a:p>
          <a:p>
            <a:pPr algn="l">
              <a:lnSpc>
                <a:spcPts val="4509"/>
              </a:lnSpc>
              <a:spcBef>
                <a:spcPct val="0"/>
              </a:spcBef>
            </a:pPr>
            <a:r>
              <a:rPr lang="en-US" sz="3221" dirty="0" err="1">
                <a:solidFill>
                  <a:srgbClr val="112D4E"/>
                </a:solidFill>
                <a:latin typeface="Canva Sans"/>
                <a:ea typeface="Canva Sans"/>
                <a:cs typeface="Canva Sans"/>
                <a:sym typeface="Canva Sans"/>
              </a:rPr>
              <a:t>memahami</a:t>
            </a:r>
            <a:r>
              <a:rPr lang="en-US" sz="3221" dirty="0">
                <a:solidFill>
                  <a:srgbClr val="112D4E"/>
                </a:solidFill>
                <a:latin typeface="Canva Sans"/>
                <a:ea typeface="Canva Sans"/>
                <a:cs typeface="Canva Sans"/>
                <a:sym typeface="Canva Sans"/>
              </a:rPr>
              <a:t> </a:t>
            </a:r>
            <a:r>
              <a:rPr lang="en-US" sz="3221" dirty="0" err="1">
                <a:solidFill>
                  <a:srgbClr val="112D4E"/>
                </a:solidFill>
                <a:latin typeface="Canva Sans"/>
                <a:ea typeface="Canva Sans"/>
                <a:cs typeface="Canva Sans"/>
                <a:sym typeface="Canva Sans"/>
              </a:rPr>
              <a:t>tentang</a:t>
            </a:r>
            <a:r>
              <a:rPr lang="en-US" sz="3221" dirty="0">
                <a:solidFill>
                  <a:srgbClr val="112D4E"/>
                </a:solidFill>
                <a:latin typeface="Canva Sans"/>
                <a:ea typeface="Canva Sans"/>
                <a:cs typeface="Canva Sans"/>
                <a:sym typeface="Canva Sans"/>
              </a:rPr>
              <a:t> </a:t>
            </a:r>
            <a:r>
              <a:rPr lang="en-US" sz="3221" dirty="0" err="1">
                <a:solidFill>
                  <a:srgbClr val="112D4E"/>
                </a:solidFill>
                <a:latin typeface="Canva Sans"/>
                <a:ea typeface="Canva Sans"/>
                <a:cs typeface="Canva Sans"/>
                <a:sym typeface="Canva Sans"/>
              </a:rPr>
              <a:t>definisi</a:t>
            </a:r>
            <a:r>
              <a:rPr lang="en-US" sz="3221" dirty="0">
                <a:solidFill>
                  <a:srgbClr val="112D4E"/>
                </a:solidFill>
                <a:latin typeface="Canva Sans"/>
                <a:ea typeface="Canva Sans"/>
                <a:cs typeface="Canva Sans"/>
                <a:sym typeface="Canva Sans"/>
              </a:rPr>
              <a:t> TQM</a:t>
            </a:r>
          </a:p>
          <a:p>
            <a:pPr algn="l">
              <a:lnSpc>
                <a:spcPts val="4509"/>
              </a:lnSpc>
              <a:spcBef>
                <a:spcPct val="0"/>
              </a:spcBef>
            </a:pPr>
            <a:endParaRPr lang="en-US" sz="3221" dirty="0">
              <a:solidFill>
                <a:srgbClr val="112D4E"/>
              </a:solidFill>
              <a:latin typeface="Canva Sans"/>
              <a:ea typeface="Canva Sans"/>
              <a:cs typeface="Canva Sans"/>
              <a:sym typeface="Canva Sans"/>
            </a:endParaRPr>
          </a:p>
          <a:p>
            <a:pPr algn="l">
              <a:lnSpc>
                <a:spcPts val="4509"/>
              </a:lnSpc>
              <a:spcBef>
                <a:spcPct val="0"/>
              </a:spcBef>
            </a:pPr>
            <a:r>
              <a:rPr lang="en-US" sz="3221" dirty="0">
                <a:solidFill>
                  <a:srgbClr val="112D4E"/>
                </a:solidFill>
                <a:latin typeface="Canva Sans"/>
                <a:ea typeface="Canva Sans"/>
                <a:cs typeface="Canva Sans"/>
                <a:sym typeface="Canva Sans"/>
              </a:rPr>
              <a:t>Mahasiswa </a:t>
            </a:r>
            <a:r>
              <a:rPr lang="en-US" sz="3221" dirty="0" err="1">
                <a:solidFill>
                  <a:srgbClr val="112D4E"/>
                </a:solidFill>
                <a:latin typeface="Canva Sans"/>
                <a:ea typeface="Canva Sans"/>
                <a:cs typeface="Canva Sans"/>
                <a:sym typeface="Canva Sans"/>
              </a:rPr>
              <a:t>mampu</a:t>
            </a:r>
            <a:r>
              <a:rPr lang="en-US" sz="3221" dirty="0">
                <a:solidFill>
                  <a:srgbClr val="112D4E"/>
                </a:solidFill>
                <a:latin typeface="Canva Sans"/>
                <a:ea typeface="Canva Sans"/>
                <a:cs typeface="Canva Sans"/>
                <a:sym typeface="Canva Sans"/>
              </a:rPr>
              <a:t> </a:t>
            </a:r>
            <a:r>
              <a:rPr lang="en-US" sz="3221" dirty="0" err="1">
                <a:solidFill>
                  <a:srgbClr val="112D4E"/>
                </a:solidFill>
                <a:latin typeface="Canva Sans"/>
                <a:ea typeface="Canva Sans"/>
                <a:cs typeface="Canva Sans"/>
                <a:sym typeface="Canva Sans"/>
              </a:rPr>
              <a:t>menjelaskan</a:t>
            </a:r>
            <a:endParaRPr lang="en-US" sz="3221" dirty="0">
              <a:solidFill>
                <a:srgbClr val="112D4E"/>
              </a:solidFill>
              <a:latin typeface="Canva Sans"/>
              <a:ea typeface="Canva Sans"/>
              <a:cs typeface="Canva Sans"/>
              <a:sym typeface="Canva Sans"/>
            </a:endParaRPr>
          </a:p>
          <a:p>
            <a:pPr algn="l">
              <a:lnSpc>
                <a:spcPts val="4509"/>
              </a:lnSpc>
              <a:spcBef>
                <a:spcPct val="0"/>
              </a:spcBef>
            </a:pPr>
            <a:r>
              <a:rPr lang="en-US" sz="3221" dirty="0" err="1">
                <a:solidFill>
                  <a:srgbClr val="112D4E"/>
                </a:solidFill>
                <a:latin typeface="Canva Sans"/>
                <a:ea typeface="Canva Sans"/>
                <a:cs typeface="Canva Sans"/>
                <a:sym typeface="Canva Sans"/>
              </a:rPr>
              <a:t>elemen-elemen</a:t>
            </a:r>
            <a:r>
              <a:rPr lang="en-US" sz="3221" dirty="0">
                <a:solidFill>
                  <a:srgbClr val="112D4E"/>
                </a:solidFill>
                <a:latin typeface="Canva Sans"/>
                <a:ea typeface="Canva Sans"/>
                <a:cs typeface="Canva Sans"/>
                <a:sym typeface="Canva Sans"/>
              </a:rPr>
              <a:t> TQM</a:t>
            </a:r>
          </a:p>
          <a:p>
            <a:pPr algn="l">
              <a:lnSpc>
                <a:spcPts val="4509"/>
              </a:lnSpc>
              <a:spcBef>
                <a:spcPct val="0"/>
              </a:spcBef>
            </a:pPr>
            <a:endParaRPr lang="en-US" sz="3221" dirty="0">
              <a:solidFill>
                <a:srgbClr val="112D4E"/>
              </a:solidFill>
              <a:latin typeface="Canva Sans"/>
              <a:ea typeface="Canva Sans"/>
              <a:cs typeface="Canva Sans"/>
              <a:sym typeface="Canva Sans"/>
            </a:endParaRPr>
          </a:p>
          <a:p>
            <a:pPr algn="l">
              <a:lnSpc>
                <a:spcPts val="4509"/>
              </a:lnSpc>
              <a:spcBef>
                <a:spcPct val="0"/>
              </a:spcBef>
            </a:pPr>
            <a:r>
              <a:rPr lang="en-US" sz="3221" dirty="0">
                <a:solidFill>
                  <a:srgbClr val="112D4E"/>
                </a:solidFill>
                <a:latin typeface="Canva Sans"/>
                <a:ea typeface="Canva Sans"/>
                <a:cs typeface="Canva Sans"/>
                <a:sym typeface="Canva Sans"/>
              </a:rPr>
              <a:t>Mahasiswa </a:t>
            </a:r>
            <a:r>
              <a:rPr lang="en-US" sz="3221" dirty="0" err="1">
                <a:solidFill>
                  <a:srgbClr val="112D4E"/>
                </a:solidFill>
                <a:latin typeface="Canva Sans"/>
                <a:ea typeface="Canva Sans"/>
                <a:cs typeface="Canva Sans"/>
                <a:sym typeface="Canva Sans"/>
              </a:rPr>
              <a:t>mampu</a:t>
            </a:r>
            <a:r>
              <a:rPr lang="en-US" sz="3221" dirty="0">
                <a:solidFill>
                  <a:srgbClr val="112D4E"/>
                </a:solidFill>
                <a:latin typeface="Canva Sans"/>
                <a:ea typeface="Canva Sans"/>
                <a:cs typeface="Canva Sans"/>
                <a:sym typeface="Canva Sans"/>
              </a:rPr>
              <a:t> </a:t>
            </a:r>
            <a:r>
              <a:rPr lang="en-US" sz="3221" dirty="0" err="1">
                <a:solidFill>
                  <a:srgbClr val="112D4E"/>
                </a:solidFill>
                <a:latin typeface="Canva Sans"/>
                <a:ea typeface="Canva Sans"/>
                <a:cs typeface="Canva Sans"/>
                <a:sym typeface="Canva Sans"/>
              </a:rPr>
              <a:t>memahami</a:t>
            </a:r>
            <a:endParaRPr lang="en-US" sz="3221" dirty="0">
              <a:solidFill>
                <a:srgbClr val="112D4E"/>
              </a:solidFill>
              <a:latin typeface="Canva Sans"/>
              <a:ea typeface="Canva Sans"/>
              <a:cs typeface="Canva Sans"/>
              <a:sym typeface="Canva Sans"/>
            </a:endParaRPr>
          </a:p>
          <a:p>
            <a:pPr algn="l">
              <a:lnSpc>
                <a:spcPts val="4509"/>
              </a:lnSpc>
              <a:spcBef>
                <a:spcPct val="0"/>
              </a:spcBef>
            </a:pPr>
            <a:r>
              <a:rPr lang="en-US" sz="3221" dirty="0" err="1">
                <a:solidFill>
                  <a:srgbClr val="112D4E"/>
                </a:solidFill>
                <a:latin typeface="Canva Sans"/>
                <a:ea typeface="Canva Sans"/>
                <a:cs typeface="Canva Sans"/>
                <a:sym typeface="Canva Sans"/>
              </a:rPr>
              <a:t>karakteristik</a:t>
            </a:r>
            <a:r>
              <a:rPr lang="en-US" sz="3221" dirty="0">
                <a:solidFill>
                  <a:srgbClr val="112D4E"/>
                </a:solidFill>
                <a:latin typeface="Canva Sans"/>
                <a:ea typeface="Canva Sans"/>
                <a:cs typeface="Canva Sans"/>
                <a:sym typeface="Canva Sans"/>
              </a:rPr>
              <a:t> TQM</a:t>
            </a:r>
          </a:p>
          <a:p>
            <a:pPr algn="l">
              <a:lnSpc>
                <a:spcPts val="4509"/>
              </a:lnSpc>
              <a:spcBef>
                <a:spcPct val="0"/>
              </a:spcBef>
            </a:pPr>
            <a:endParaRPr lang="en-US" sz="3221" dirty="0">
              <a:solidFill>
                <a:srgbClr val="112D4E"/>
              </a:solidFill>
              <a:latin typeface="Canva Sans"/>
              <a:ea typeface="Canva Sans"/>
              <a:cs typeface="Canva Sans"/>
              <a:sym typeface="Canva Sans"/>
            </a:endParaRPr>
          </a:p>
          <a:p>
            <a:pPr algn="l">
              <a:lnSpc>
                <a:spcPts val="4509"/>
              </a:lnSpc>
              <a:spcBef>
                <a:spcPct val="0"/>
              </a:spcBef>
            </a:pPr>
            <a:r>
              <a:rPr lang="en-US" sz="3221" dirty="0">
                <a:solidFill>
                  <a:srgbClr val="112D4E"/>
                </a:solidFill>
                <a:latin typeface="Canva Sans"/>
                <a:ea typeface="Canva Sans"/>
                <a:cs typeface="Canva Sans"/>
                <a:sym typeface="Canva Sans"/>
              </a:rPr>
              <a:t>Mahasiswa </a:t>
            </a:r>
            <a:r>
              <a:rPr lang="en-US" sz="3221" dirty="0" err="1">
                <a:solidFill>
                  <a:srgbClr val="112D4E"/>
                </a:solidFill>
                <a:latin typeface="Canva Sans"/>
                <a:ea typeface="Canva Sans"/>
                <a:cs typeface="Canva Sans"/>
                <a:sym typeface="Canva Sans"/>
              </a:rPr>
              <a:t>mampu</a:t>
            </a:r>
            <a:r>
              <a:rPr lang="en-US" sz="3221" dirty="0">
                <a:solidFill>
                  <a:srgbClr val="112D4E"/>
                </a:solidFill>
                <a:latin typeface="Canva Sans"/>
                <a:ea typeface="Canva Sans"/>
                <a:cs typeface="Canva Sans"/>
                <a:sym typeface="Canva Sans"/>
              </a:rPr>
              <a:t> </a:t>
            </a:r>
            <a:r>
              <a:rPr lang="en-US" sz="3221" dirty="0" err="1">
                <a:solidFill>
                  <a:srgbClr val="112D4E"/>
                </a:solidFill>
                <a:latin typeface="Canva Sans"/>
                <a:ea typeface="Canva Sans"/>
                <a:cs typeface="Canva Sans"/>
                <a:sym typeface="Canva Sans"/>
              </a:rPr>
              <a:t>menjelaskan</a:t>
            </a:r>
            <a:endParaRPr lang="en-US" sz="3221" dirty="0">
              <a:solidFill>
                <a:srgbClr val="112D4E"/>
              </a:solidFill>
              <a:latin typeface="Canva Sans"/>
              <a:ea typeface="Canva Sans"/>
              <a:cs typeface="Canva Sans"/>
              <a:sym typeface="Canva Sans"/>
            </a:endParaRPr>
          </a:p>
          <a:p>
            <a:pPr algn="l">
              <a:lnSpc>
                <a:spcPts val="4509"/>
              </a:lnSpc>
              <a:spcBef>
                <a:spcPct val="0"/>
              </a:spcBef>
            </a:pPr>
            <a:r>
              <a:rPr lang="en-US" sz="3221" dirty="0" err="1">
                <a:solidFill>
                  <a:srgbClr val="112D4E"/>
                </a:solidFill>
                <a:latin typeface="Canva Sans"/>
                <a:ea typeface="Canva Sans"/>
                <a:cs typeface="Canva Sans"/>
                <a:sym typeface="Canva Sans"/>
              </a:rPr>
              <a:t>metode</a:t>
            </a:r>
            <a:r>
              <a:rPr lang="en-US" sz="3221" dirty="0">
                <a:solidFill>
                  <a:srgbClr val="112D4E"/>
                </a:solidFill>
                <a:latin typeface="Canva Sans"/>
                <a:ea typeface="Canva Sans"/>
                <a:cs typeface="Canva Sans"/>
                <a:sym typeface="Canva Sans"/>
              </a:rPr>
              <a:t> TQM</a:t>
            </a:r>
          </a:p>
        </p:txBody>
      </p:sp>
      <p:grpSp>
        <p:nvGrpSpPr>
          <p:cNvPr id="23" name="Group 23"/>
          <p:cNvGrpSpPr/>
          <p:nvPr/>
        </p:nvGrpSpPr>
        <p:grpSpPr>
          <a:xfrm>
            <a:off x="959384" y="3829882"/>
            <a:ext cx="573140" cy="573140"/>
            <a:chOff x="0" y="0"/>
            <a:chExt cx="150950" cy="150950"/>
          </a:xfrm>
        </p:grpSpPr>
        <p:sp>
          <p:nvSpPr>
            <p:cNvPr id="24" name="Freeform 24"/>
            <p:cNvSpPr/>
            <p:nvPr/>
          </p:nvSpPr>
          <p:spPr>
            <a:xfrm>
              <a:off x="0" y="0"/>
              <a:ext cx="150950" cy="150950"/>
            </a:xfrm>
            <a:custGeom>
              <a:avLst/>
              <a:gdLst/>
              <a:ahLst/>
              <a:cxnLst/>
              <a:rect l="l" t="t" r="r" b="b"/>
              <a:pathLst>
                <a:path w="150950" h="150950">
                  <a:moveTo>
                    <a:pt x="0" y="0"/>
                  </a:moveTo>
                  <a:lnTo>
                    <a:pt x="150950" y="0"/>
                  </a:lnTo>
                  <a:lnTo>
                    <a:pt x="150950" y="150950"/>
                  </a:lnTo>
                  <a:lnTo>
                    <a:pt x="0" y="150950"/>
                  </a:lnTo>
                  <a:close/>
                </a:path>
              </a:pathLst>
            </a:custGeom>
            <a:solidFill>
              <a:srgbClr val="FF8C02"/>
            </a:solidFill>
          </p:spPr>
        </p:sp>
        <p:sp>
          <p:nvSpPr>
            <p:cNvPr id="25" name="TextBox 25"/>
            <p:cNvSpPr txBox="1"/>
            <p:nvPr/>
          </p:nvSpPr>
          <p:spPr>
            <a:xfrm>
              <a:off x="0" y="-38100"/>
              <a:ext cx="150950" cy="18905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959384" y="908522"/>
            <a:ext cx="7671252" cy="2367915"/>
          </a:xfrm>
          <a:prstGeom prst="rect">
            <a:avLst/>
          </a:prstGeom>
        </p:spPr>
        <p:txBody>
          <a:bodyPr lIns="0" tIns="0" rIns="0" bIns="0" rtlCol="0" anchor="t">
            <a:spAutoFit/>
          </a:bodyPr>
          <a:lstStyle/>
          <a:p>
            <a:pPr algn="l">
              <a:lnSpc>
                <a:spcPts val="9179"/>
              </a:lnSpc>
            </a:pPr>
            <a:r>
              <a:rPr lang="en-US" sz="8499" spc="-212">
                <a:solidFill>
                  <a:srgbClr val="112D4E"/>
                </a:solidFill>
                <a:latin typeface="Barlow Bold"/>
                <a:ea typeface="Barlow Bold"/>
                <a:cs typeface="Barlow Bold"/>
                <a:sym typeface="Barlow Bold"/>
              </a:rPr>
              <a:t>Tujuan</a:t>
            </a:r>
          </a:p>
          <a:p>
            <a:pPr marL="0" lvl="0" indent="0" algn="l">
              <a:lnSpc>
                <a:spcPts val="9179"/>
              </a:lnSpc>
            </a:pPr>
            <a:r>
              <a:rPr lang="en-US" sz="8499" spc="-212">
                <a:solidFill>
                  <a:srgbClr val="112D4E"/>
                </a:solidFill>
                <a:latin typeface="Barlow Bold"/>
                <a:ea typeface="Barlow Bold"/>
                <a:cs typeface="Barlow Bold"/>
                <a:sym typeface="Barlow Bold"/>
              </a:rPr>
              <a:t>Pembelajaran</a:t>
            </a:r>
          </a:p>
        </p:txBody>
      </p:sp>
      <p:grpSp>
        <p:nvGrpSpPr>
          <p:cNvPr id="27" name="Group 27"/>
          <p:cNvGrpSpPr/>
          <p:nvPr/>
        </p:nvGrpSpPr>
        <p:grpSpPr>
          <a:xfrm>
            <a:off x="959384" y="5685817"/>
            <a:ext cx="573140" cy="573140"/>
            <a:chOff x="0" y="0"/>
            <a:chExt cx="150950" cy="150950"/>
          </a:xfrm>
        </p:grpSpPr>
        <p:sp>
          <p:nvSpPr>
            <p:cNvPr id="28" name="Freeform 28"/>
            <p:cNvSpPr/>
            <p:nvPr/>
          </p:nvSpPr>
          <p:spPr>
            <a:xfrm>
              <a:off x="0" y="0"/>
              <a:ext cx="150950" cy="150950"/>
            </a:xfrm>
            <a:custGeom>
              <a:avLst/>
              <a:gdLst/>
              <a:ahLst/>
              <a:cxnLst/>
              <a:rect l="l" t="t" r="r" b="b"/>
              <a:pathLst>
                <a:path w="150950" h="150950">
                  <a:moveTo>
                    <a:pt x="0" y="0"/>
                  </a:moveTo>
                  <a:lnTo>
                    <a:pt x="150950" y="0"/>
                  </a:lnTo>
                  <a:lnTo>
                    <a:pt x="150950" y="150950"/>
                  </a:lnTo>
                  <a:lnTo>
                    <a:pt x="0" y="150950"/>
                  </a:ln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sp>
        <p:sp>
          <p:nvSpPr>
            <p:cNvPr id="29" name="TextBox 29"/>
            <p:cNvSpPr txBox="1"/>
            <p:nvPr/>
          </p:nvSpPr>
          <p:spPr>
            <a:xfrm>
              <a:off x="0" y="-38100"/>
              <a:ext cx="150950" cy="1890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959384" y="7411482"/>
            <a:ext cx="573140" cy="573140"/>
            <a:chOff x="0" y="0"/>
            <a:chExt cx="150950" cy="150950"/>
          </a:xfrm>
        </p:grpSpPr>
        <p:sp>
          <p:nvSpPr>
            <p:cNvPr id="31" name="Freeform 31"/>
            <p:cNvSpPr/>
            <p:nvPr/>
          </p:nvSpPr>
          <p:spPr>
            <a:xfrm>
              <a:off x="0" y="0"/>
              <a:ext cx="150950" cy="150950"/>
            </a:xfrm>
            <a:custGeom>
              <a:avLst/>
              <a:gdLst/>
              <a:ahLst/>
              <a:cxnLst/>
              <a:rect l="l" t="t" r="r" b="b"/>
              <a:pathLst>
                <a:path w="150950" h="150950">
                  <a:moveTo>
                    <a:pt x="0" y="0"/>
                  </a:moveTo>
                  <a:lnTo>
                    <a:pt x="150950" y="0"/>
                  </a:lnTo>
                  <a:lnTo>
                    <a:pt x="150950" y="150950"/>
                  </a:lnTo>
                  <a:lnTo>
                    <a:pt x="0" y="150950"/>
                  </a:lnTo>
                  <a:close/>
                </a:path>
              </a:pathLst>
            </a:custGeom>
            <a:solidFill>
              <a:srgbClr val="FF8C02"/>
            </a:solidFill>
          </p:spPr>
        </p:sp>
        <p:sp>
          <p:nvSpPr>
            <p:cNvPr id="32" name="TextBox 32"/>
            <p:cNvSpPr txBox="1"/>
            <p:nvPr/>
          </p:nvSpPr>
          <p:spPr>
            <a:xfrm>
              <a:off x="0" y="-38100"/>
              <a:ext cx="150950" cy="18905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959384" y="9137146"/>
            <a:ext cx="573140" cy="573140"/>
            <a:chOff x="0" y="0"/>
            <a:chExt cx="150950" cy="150950"/>
          </a:xfrm>
        </p:grpSpPr>
        <p:sp>
          <p:nvSpPr>
            <p:cNvPr id="34" name="Freeform 34"/>
            <p:cNvSpPr/>
            <p:nvPr/>
          </p:nvSpPr>
          <p:spPr>
            <a:xfrm>
              <a:off x="0" y="0"/>
              <a:ext cx="150950" cy="150950"/>
            </a:xfrm>
            <a:custGeom>
              <a:avLst/>
              <a:gdLst/>
              <a:ahLst/>
              <a:cxnLst/>
              <a:rect l="l" t="t" r="r" b="b"/>
              <a:pathLst>
                <a:path w="150950" h="150950">
                  <a:moveTo>
                    <a:pt x="0" y="0"/>
                  </a:moveTo>
                  <a:lnTo>
                    <a:pt x="150950" y="0"/>
                  </a:lnTo>
                  <a:lnTo>
                    <a:pt x="150950" y="150950"/>
                  </a:lnTo>
                  <a:lnTo>
                    <a:pt x="0" y="150950"/>
                  </a:ln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sp>
        <p:sp>
          <p:nvSpPr>
            <p:cNvPr id="35" name="TextBox 35"/>
            <p:cNvSpPr txBox="1"/>
            <p:nvPr/>
          </p:nvSpPr>
          <p:spPr>
            <a:xfrm>
              <a:off x="0" y="-38100"/>
              <a:ext cx="150950" cy="1890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801627" y="4589544"/>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1145085" y="-2211363"/>
            <a:ext cx="6530478" cy="7599102"/>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1421899" y="-4351331"/>
            <a:ext cx="9617076" cy="8264675"/>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a:off x="-188338" y="633728"/>
            <a:ext cx="9778481" cy="8886195"/>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p:cNvGrpSpPr/>
          <p:nvPr/>
        </p:nvGrpSpPr>
        <p:grpSpPr>
          <a:xfrm>
            <a:off x="-4120744" y="7220467"/>
            <a:ext cx="6750092" cy="7854652"/>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09062" y="958691"/>
            <a:ext cx="7497828" cy="8724745"/>
            <a:chOff x="0" y="0"/>
            <a:chExt cx="698500" cy="812800"/>
          </a:xfrm>
        </p:grpSpPr>
        <p:sp>
          <p:nvSpPr>
            <p:cNvPr id="14" name="Freeform 14"/>
            <p:cNvSpPr/>
            <p:nvPr/>
          </p:nvSpPr>
          <p:spPr>
            <a:xfrm>
              <a:off x="0" y="7157"/>
              <a:ext cx="698500" cy="798487"/>
            </a:xfrm>
            <a:custGeom>
              <a:avLst/>
              <a:gdLst/>
              <a:ahLst/>
              <a:cxnLst/>
              <a:rect l="l" t="t" r="r" b="b"/>
              <a:pathLst>
                <a:path w="698500" h="798487">
                  <a:moveTo>
                    <a:pt x="381463" y="11585"/>
                  </a:moveTo>
                  <a:lnTo>
                    <a:pt x="666287" y="177301"/>
                  </a:lnTo>
                  <a:cubicBezTo>
                    <a:pt x="686231" y="188904"/>
                    <a:pt x="698500" y="210238"/>
                    <a:pt x="698500" y="233312"/>
                  </a:cubicBezTo>
                  <a:lnTo>
                    <a:pt x="698500" y="565174"/>
                  </a:lnTo>
                  <a:cubicBezTo>
                    <a:pt x="698500" y="588248"/>
                    <a:pt x="686231" y="609582"/>
                    <a:pt x="666287" y="621185"/>
                  </a:cubicBezTo>
                  <a:lnTo>
                    <a:pt x="381463" y="786901"/>
                  </a:lnTo>
                  <a:cubicBezTo>
                    <a:pt x="361550" y="798486"/>
                    <a:pt x="336950" y="798486"/>
                    <a:pt x="317037" y="786901"/>
                  </a:cubicBezTo>
                  <a:lnTo>
                    <a:pt x="32213" y="621185"/>
                  </a:lnTo>
                  <a:cubicBezTo>
                    <a:pt x="12269" y="609582"/>
                    <a:pt x="0" y="588248"/>
                    <a:pt x="0" y="565174"/>
                  </a:cubicBezTo>
                  <a:lnTo>
                    <a:pt x="0" y="233312"/>
                  </a:lnTo>
                  <a:cubicBezTo>
                    <a:pt x="0" y="210238"/>
                    <a:pt x="12269" y="188904"/>
                    <a:pt x="32213" y="177301"/>
                  </a:cubicBezTo>
                  <a:lnTo>
                    <a:pt x="317037" y="11585"/>
                  </a:lnTo>
                  <a:cubicBezTo>
                    <a:pt x="336950" y="0"/>
                    <a:pt x="361550" y="0"/>
                    <a:pt x="381463" y="11585"/>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15" name="Group 15"/>
          <p:cNvGrpSpPr/>
          <p:nvPr/>
        </p:nvGrpSpPr>
        <p:grpSpPr>
          <a:xfrm>
            <a:off x="1611725" y="1427245"/>
            <a:ext cx="6692501" cy="7787638"/>
            <a:chOff x="0" y="0"/>
            <a:chExt cx="698500" cy="812800"/>
          </a:xfrm>
        </p:grpSpPr>
        <p:sp>
          <p:nvSpPr>
            <p:cNvPr id="16" name="Freeform 16"/>
            <p:cNvSpPr/>
            <p:nvPr/>
          </p:nvSpPr>
          <p:spPr>
            <a:xfrm>
              <a:off x="0" y="8018"/>
              <a:ext cx="698500" cy="796765"/>
            </a:xfrm>
            <a:custGeom>
              <a:avLst/>
              <a:gdLst/>
              <a:ahLst/>
              <a:cxnLst/>
              <a:rect l="l" t="t" r="r" b="b"/>
              <a:pathLst>
                <a:path w="698500" h="796765">
                  <a:moveTo>
                    <a:pt x="385340" y="12980"/>
                  </a:moveTo>
                  <a:lnTo>
                    <a:pt x="662410" y="174184"/>
                  </a:lnTo>
                  <a:cubicBezTo>
                    <a:pt x="684754" y="187184"/>
                    <a:pt x="698500" y="211085"/>
                    <a:pt x="698500" y="236935"/>
                  </a:cubicBezTo>
                  <a:lnTo>
                    <a:pt x="698500" y="559829"/>
                  </a:lnTo>
                  <a:cubicBezTo>
                    <a:pt x="698500" y="585679"/>
                    <a:pt x="684754" y="609580"/>
                    <a:pt x="662410" y="622580"/>
                  </a:cubicBezTo>
                  <a:lnTo>
                    <a:pt x="385340" y="783784"/>
                  </a:lnTo>
                  <a:cubicBezTo>
                    <a:pt x="363030" y="796764"/>
                    <a:pt x="335470" y="796764"/>
                    <a:pt x="313160" y="783784"/>
                  </a:cubicBezTo>
                  <a:lnTo>
                    <a:pt x="36090" y="622580"/>
                  </a:lnTo>
                  <a:cubicBezTo>
                    <a:pt x="13746" y="609580"/>
                    <a:pt x="0" y="585679"/>
                    <a:pt x="0" y="559829"/>
                  </a:cubicBezTo>
                  <a:lnTo>
                    <a:pt x="0" y="236935"/>
                  </a:lnTo>
                  <a:cubicBezTo>
                    <a:pt x="0" y="211085"/>
                    <a:pt x="13746" y="187184"/>
                    <a:pt x="36090" y="174184"/>
                  </a:cubicBezTo>
                  <a:lnTo>
                    <a:pt x="313160" y="12980"/>
                  </a:lnTo>
                  <a:cubicBezTo>
                    <a:pt x="335470" y="0"/>
                    <a:pt x="363030" y="0"/>
                    <a:pt x="385340" y="12980"/>
                  </a:cubicBezTo>
                  <a:close/>
                </a:path>
              </a:pathLst>
            </a:custGeom>
            <a:blipFill>
              <a:blip r:embed="rId3"/>
              <a:stretch>
                <a:fillRect l="-35556" t="-429" r="-35556" b="-429"/>
              </a:stretch>
            </a:blipFill>
          </p:spPr>
        </p:sp>
      </p:grpSp>
      <p:sp>
        <p:nvSpPr>
          <p:cNvPr id="17" name="TextBox 17"/>
          <p:cNvSpPr txBox="1"/>
          <p:nvPr/>
        </p:nvSpPr>
        <p:spPr>
          <a:xfrm>
            <a:off x="9495985" y="828887"/>
            <a:ext cx="7671252" cy="1345613"/>
          </a:xfrm>
          <a:prstGeom prst="rect">
            <a:avLst/>
          </a:prstGeom>
        </p:spPr>
        <p:txBody>
          <a:bodyPr lIns="0" tIns="0" rIns="0" bIns="0" rtlCol="0" anchor="t">
            <a:spAutoFit/>
          </a:bodyPr>
          <a:lstStyle/>
          <a:p>
            <a:pPr marL="0" lvl="0" indent="0" algn="l">
              <a:lnSpc>
                <a:spcPts val="10308"/>
              </a:lnSpc>
            </a:pPr>
            <a:r>
              <a:rPr lang="en-US" sz="9544" spc="-238">
                <a:solidFill>
                  <a:srgbClr val="112D4E"/>
                </a:solidFill>
                <a:latin typeface="Barlow Bold"/>
                <a:ea typeface="Barlow Bold"/>
                <a:cs typeface="Barlow Bold"/>
                <a:sym typeface="Barlow Bold"/>
              </a:rPr>
              <a:t>Latarbelakang</a:t>
            </a:r>
          </a:p>
        </p:txBody>
      </p:sp>
      <p:sp>
        <p:nvSpPr>
          <p:cNvPr id="18" name="TextBox 18"/>
          <p:cNvSpPr txBox="1"/>
          <p:nvPr/>
        </p:nvSpPr>
        <p:spPr>
          <a:xfrm>
            <a:off x="9495985" y="2412934"/>
            <a:ext cx="7671252" cy="7775780"/>
          </a:xfrm>
          <a:prstGeom prst="rect">
            <a:avLst/>
          </a:prstGeom>
        </p:spPr>
        <p:txBody>
          <a:bodyPr lIns="0" tIns="0" rIns="0" bIns="0" rtlCol="0" anchor="t">
            <a:spAutoFit/>
          </a:bodyPr>
          <a:lstStyle/>
          <a:p>
            <a:pPr marL="571216" lvl="1" indent="-285608" algn="l">
              <a:lnSpc>
                <a:spcPts val="4180"/>
              </a:lnSpc>
              <a:buFont typeface="Arial"/>
              <a:buChar char="•"/>
            </a:pPr>
            <a:r>
              <a:rPr lang="en-US" sz="2645" spc="-50">
                <a:solidFill>
                  <a:srgbClr val="000000"/>
                </a:solidFill>
                <a:latin typeface="Clear Sans Bold"/>
                <a:ea typeface="Clear Sans Bold"/>
                <a:cs typeface="Clear Sans Bold"/>
                <a:sym typeface="Clear Sans Bold"/>
              </a:rPr>
              <a:t>Di era global dg persaingan bisnis ketat,</a:t>
            </a:r>
            <a:r>
              <a:rPr lang="en-US" sz="2645" spc="-50">
                <a:solidFill>
                  <a:srgbClr val="000000"/>
                </a:solidFill>
                <a:latin typeface="Clear Sans"/>
                <a:ea typeface="Clear Sans"/>
                <a:cs typeface="Clear Sans"/>
                <a:sym typeface="Clear Sans"/>
              </a:rPr>
              <a:t> pelanggan memiliki fungsi yang unik dalam menentukan mutu apa yang mereka terima, sehingga perusahaan/organisas harus berupaya meningkatkan mutu pelayanannya secara terus menerus.</a:t>
            </a:r>
          </a:p>
          <a:p>
            <a:pPr algn="l">
              <a:lnSpc>
                <a:spcPts val="4180"/>
              </a:lnSpc>
            </a:pPr>
            <a:endParaRPr lang="en-US" sz="2645" spc="-50">
              <a:solidFill>
                <a:srgbClr val="000000"/>
              </a:solidFill>
              <a:latin typeface="Clear Sans"/>
              <a:ea typeface="Clear Sans"/>
              <a:cs typeface="Clear Sans"/>
              <a:sym typeface="Clear Sans"/>
            </a:endParaRPr>
          </a:p>
          <a:p>
            <a:pPr marL="571216" lvl="1" indent="-285608" algn="l">
              <a:lnSpc>
                <a:spcPts val="4180"/>
              </a:lnSpc>
              <a:buFont typeface="Arial"/>
              <a:buChar char="•"/>
            </a:pPr>
            <a:r>
              <a:rPr lang="en-US" sz="2645" spc="-50">
                <a:solidFill>
                  <a:srgbClr val="000000"/>
                </a:solidFill>
                <a:latin typeface="Clear Sans Bold"/>
                <a:ea typeface="Clear Sans Bold"/>
                <a:cs typeface="Clear Sans Bold"/>
                <a:sym typeface="Clear Sans Bold"/>
              </a:rPr>
              <a:t>Sebagian besar pelanggan </a:t>
            </a:r>
            <a:r>
              <a:rPr lang="en-US" sz="2645" spc="-50">
                <a:solidFill>
                  <a:srgbClr val="000000"/>
                </a:solidFill>
                <a:latin typeface="Clear Sans"/>
                <a:ea typeface="Clear Sans"/>
                <a:cs typeface="Clear Sans"/>
                <a:sym typeface="Clear Sans"/>
              </a:rPr>
              <a:t>pada mulanya tidak menerima informasi yang cukup tentang layanan yang ditawarkan dan hal apa yang mengindikasikan mutunya, dimana harapan para pelanggan sangat beraneka ragam dan terkadang bertentangan dengan satu sama lainnya.</a:t>
            </a:r>
          </a:p>
          <a:p>
            <a:pPr marL="0" lvl="0" indent="0" algn="l">
              <a:lnSpc>
                <a:spcPts val="3706"/>
              </a:lnSpc>
            </a:pPr>
            <a:endParaRPr lang="en-US" sz="2645" spc="-50">
              <a:solidFill>
                <a:srgbClr val="000000"/>
              </a:solidFill>
              <a:latin typeface="Clear Sans"/>
              <a:ea typeface="Clear Sans"/>
              <a:cs typeface="Clear Sans"/>
              <a:sym typeface="Clear Sans"/>
            </a:endParaRPr>
          </a:p>
        </p:txBody>
      </p:sp>
      <p:grpSp>
        <p:nvGrpSpPr>
          <p:cNvPr id="19" name="Group 19"/>
          <p:cNvGrpSpPr/>
          <p:nvPr/>
        </p:nvGrpSpPr>
        <p:grpSpPr>
          <a:xfrm rot="-5400000">
            <a:off x="7518976" y="8627532"/>
            <a:ext cx="1084133" cy="1261537"/>
            <a:chOff x="0" y="0"/>
            <a:chExt cx="698500" cy="812800"/>
          </a:xfrm>
        </p:grpSpPr>
        <p:sp>
          <p:nvSpPr>
            <p:cNvPr id="20" name="Freeform 20"/>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1" name="TextBox 21"/>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5400000">
            <a:off x="7697306" y="8835043"/>
            <a:ext cx="727472" cy="846513"/>
            <a:chOff x="0" y="0"/>
            <a:chExt cx="698500" cy="812800"/>
          </a:xfrm>
        </p:grpSpPr>
        <p:sp>
          <p:nvSpPr>
            <p:cNvPr id="23" name="Freeform 23"/>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4" name="TextBox 2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rot="-5400000">
            <a:off x="1252837" y="635410"/>
            <a:ext cx="1084133" cy="1261537"/>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rot="-5400000">
            <a:off x="1431168" y="842922"/>
            <a:ext cx="727472" cy="846513"/>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a:off x="12867782" y="6636793"/>
            <a:ext cx="5867714" cy="3650207"/>
          </a:xfrm>
          <a:custGeom>
            <a:avLst/>
            <a:gdLst/>
            <a:ahLst/>
            <a:cxnLst/>
            <a:rect l="l" t="t" r="r" b="b"/>
            <a:pathLst>
              <a:path w="5867714" h="3650207">
                <a:moveTo>
                  <a:pt x="5867714" y="0"/>
                </a:moveTo>
                <a:lnTo>
                  <a:pt x="0" y="0"/>
                </a:lnTo>
                <a:lnTo>
                  <a:pt x="0" y="3650207"/>
                </a:lnTo>
                <a:lnTo>
                  <a:pt x="5867714" y="3650207"/>
                </a:lnTo>
                <a:lnTo>
                  <a:pt x="5867714" y="0"/>
                </a:lnTo>
                <a:close/>
              </a:path>
            </a:pathLst>
          </a:custGeom>
          <a:blipFill>
            <a:blip r:embed="rId2"/>
            <a:stretch>
              <a:fillRect/>
            </a:stretch>
          </a:blipFill>
        </p:spPr>
      </p:sp>
      <p:sp>
        <p:nvSpPr>
          <p:cNvPr id="3" name="TextBox 3"/>
          <p:cNvSpPr txBox="1"/>
          <p:nvPr/>
        </p:nvSpPr>
        <p:spPr>
          <a:xfrm>
            <a:off x="1028700" y="712902"/>
            <a:ext cx="4481577" cy="1206681"/>
          </a:xfrm>
          <a:prstGeom prst="rect">
            <a:avLst/>
          </a:prstGeom>
        </p:spPr>
        <p:txBody>
          <a:bodyPr lIns="0" tIns="0" rIns="0" bIns="0" rtlCol="0" anchor="t">
            <a:spAutoFit/>
          </a:bodyPr>
          <a:lstStyle/>
          <a:p>
            <a:pPr marL="0" lvl="0" indent="0" algn="l">
              <a:lnSpc>
                <a:spcPts val="9253"/>
              </a:lnSpc>
            </a:pPr>
            <a:r>
              <a:rPr lang="en-US" sz="8567" spc="-214">
                <a:solidFill>
                  <a:srgbClr val="112D4E"/>
                </a:solidFill>
                <a:latin typeface="Barlow Bold"/>
                <a:ea typeface="Barlow Bold"/>
                <a:cs typeface="Barlow Bold"/>
                <a:sym typeface="Barlow Bold"/>
              </a:rPr>
              <a:t>Lanjutan</a:t>
            </a:r>
          </a:p>
        </p:txBody>
      </p:sp>
      <p:sp>
        <p:nvSpPr>
          <p:cNvPr id="4" name="TextBox 4"/>
          <p:cNvSpPr txBox="1"/>
          <p:nvPr/>
        </p:nvSpPr>
        <p:spPr>
          <a:xfrm>
            <a:off x="673527" y="2389160"/>
            <a:ext cx="13861936" cy="6622957"/>
          </a:xfrm>
          <a:prstGeom prst="rect">
            <a:avLst/>
          </a:prstGeom>
        </p:spPr>
        <p:txBody>
          <a:bodyPr lIns="0" tIns="0" rIns="0" bIns="0" rtlCol="0" anchor="t">
            <a:spAutoFit/>
          </a:bodyPr>
          <a:lstStyle/>
          <a:p>
            <a:pPr marL="753320" lvl="1" indent="-376660" algn="l">
              <a:lnSpc>
                <a:spcPts val="5512"/>
              </a:lnSpc>
              <a:buFont typeface="Arial"/>
              <a:buChar char="•"/>
            </a:pPr>
            <a:r>
              <a:rPr lang="en-US" sz="3489" spc="-66">
                <a:solidFill>
                  <a:srgbClr val="000000"/>
                </a:solidFill>
                <a:latin typeface="Clear Sans Bold"/>
                <a:ea typeface="Clear Sans Bold"/>
                <a:cs typeface="Clear Sans Bold"/>
                <a:sym typeface="Clear Sans Bold"/>
              </a:rPr>
              <a:t>Peningkatan </a:t>
            </a:r>
            <a:r>
              <a:rPr lang="en-US" sz="3489" spc="-66">
                <a:solidFill>
                  <a:srgbClr val="000000"/>
                </a:solidFill>
                <a:latin typeface="Clear Sans"/>
                <a:ea typeface="Clear Sans"/>
                <a:cs typeface="Clear Sans"/>
                <a:sym typeface="Clear Sans"/>
              </a:rPr>
              <a:t>volume dan kualitas produk ataupun jasa merupakan salah satu faktor dalam meningkatkan daya saing produk. </a:t>
            </a:r>
          </a:p>
          <a:p>
            <a:pPr algn="l">
              <a:lnSpc>
                <a:spcPts val="5512"/>
              </a:lnSpc>
            </a:pPr>
            <a:endParaRPr lang="en-US" sz="3489" spc="-66">
              <a:solidFill>
                <a:srgbClr val="000000"/>
              </a:solidFill>
              <a:latin typeface="Clear Sans"/>
              <a:ea typeface="Clear Sans"/>
              <a:cs typeface="Clear Sans"/>
              <a:sym typeface="Clear Sans"/>
            </a:endParaRPr>
          </a:p>
          <a:p>
            <a:pPr marL="753320" lvl="1" indent="-376660" algn="l">
              <a:lnSpc>
                <a:spcPts val="5512"/>
              </a:lnSpc>
              <a:buFont typeface="Arial"/>
              <a:buChar char="•"/>
            </a:pPr>
            <a:r>
              <a:rPr lang="en-US" sz="3489" spc="-66">
                <a:solidFill>
                  <a:srgbClr val="000000"/>
                </a:solidFill>
                <a:latin typeface="Clear Sans Bold"/>
                <a:ea typeface="Clear Sans Bold"/>
                <a:cs typeface="Clear Sans Bold"/>
                <a:sym typeface="Clear Sans Bold"/>
              </a:rPr>
              <a:t>Sistem kualitas modern </a:t>
            </a:r>
            <a:r>
              <a:rPr lang="en-US" sz="3489" spc="-66">
                <a:solidFill>
                  <a:srgbClr val="000000"/>
                </a:solidFill>
                <a:latin typeface="Clear Sans"/>
                <a:ea typeface="Clear Sans"/>
                <a:cs typeface="Clear Sans"/>
                <a:sym typeface="Clear Sans"/>
              </a:rPr>
              <a:t>dibagi kedalam tiga bagian, yaitu kualitas desain, kualitas pemasaran, serta pelayanan purnajual.</a:t>
            </a:r>
          </a:p>
          <a:p>
            <a:pPr algn="l">
              <a:lnSpc>
                <a:spcPts val="5512"/>
              </a:lnSpc>
            </a:pPr>
            <a:endParaRPr lang="en-US" sz="3489" spc="-66">
              <a:solidFill>
                <a:srgbClr val="000000"/>
              </a:solidFill>
              <a:latin typeface="Clear Sans"/>
              <a:ea typeface="Clear Sans"/>
              <a:cs typeface="Clear Sans"/>
              <a:sym typeface="Clear Sans"/>
            </a:endParaRPr>
          </a:p>
          <a:p>
            <a:pPr marL="667903" lvl="1" indent="-333952" algn="l">
              <a:lnSpc>
                <a:spcPts val="4887"/>
              </a:lnSpc>
              <a:buFont typeface="Arial"/>
              <a:buChar char="•"/>
            </a:pPr>
            <a:r>
              <a:rPr lang="en-US" sz="3093" spc="-58">
                <a:solidFill>
                  <a:srgbClr val="000000"/>
                </a:solidFill>
                <a:latin typeface="Clear Sans Bold"/>
                <a:ea typeface="Clear Sans Bold"/>
                <a:cs typeface="Clear Sans Bold"/>
                <a:sym typeface="Clear Sans Bold"/>
              </a:rPr>
              <a:t>Pendekatan untuk memaksimumkan</a:t>
            </a:r>
            <a:r>
              <a:rPr lang="en-US" sz="3093" spc="-58">
                <a:solidFill>
                  <a:srgbClr val="000000"/>
                </a:solidFill>
                <a:latin typeface="Clear Sans"/>
                <a:ea typeface="Clear Sans"/>
                <a:cs typeface="Clear Sans"/>
                <a:sym typeface="Clear Sans"/>
              </a:rPr>
              <a:t> daya saing organisasi melalui perbaikan terus menerus atas produk, tenaga kerja, proses, dan lingkungannya yaitu dengan menerapkan Total quality management (TQM) / Manajemen Kualitas Terpadu = Manajemen Kualitas.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a:off x="12867782" y="6636793"/>
            <a:ext cx="5867714" cy="3650207"/>
          </a:xfrm>
          <a:custGeom>
            <a:avLst/>
            <a:gdLst/>
            <a:ahLst/>
            <a:cxnLst/>
            <a:rect l="l" t="t" r="r" b="b"/>
            <a:pathLst>
              <a:path w="5867714" h="3650207">
                <a:moveTo>
                  <a:pt x="5867714" y="0"/>
                </a:moveTo>
                <a:lnTo>
                  <a:pt x="0" y="0"/>
                </a:lnTo>
                <a:lnTo>
                  <a:pt x="0" y="3650207"/>
                </a:lnTo>
                <a:lnTo>
                  <a:pt x="5867714" y="3650207"/>
                </a:lnTo>
                <a:lnTo>
                  <a:pt x="5867714" y="0"/>
                </a:lnTo>
                <a:close/>
              </a:path>
            </a:pathLst>
          </a:custGeom>
          <a:blipFill>
            <a:blip r:embed="rId2"/>
            <a:stretch>
              <a:fillRect/>
            </a:stretch>
          </a:blipFill>
        </p:spPr>
      </p:sp>
      <p:grpSp>
        <p:nvGrpSpPr>
          <p:cNvPr id="3" name="Group 3"/>
          <p:cNvGrpSpPr/>
          <p:nvPr/>
        </p:nvGrpSpPr>
        <p:grpSpPr>
          <a:xfrm>
            <a:off x="1180528" y="2440622"/>
            <a:ext cx="13558279" cy="5405756"/>
            <a:chOff x="0" y="0"/>
            <a:chExt cx="3570905" cy="1423738"/>
          </a:xfrm>
        </p:grpSpPr>
        <p:sp>
          <p:nvSpPr>
            <p:cNvPr id="4" name="Freeform 4"/>
            <p:cNvSpPr/>
            <p:nvPr/>
          </p:nvSpPr>
          <p:spPr>
            <a:xfrm>
              <a:off x="0" y="0"/>
              <a:ext cx="3570905" cy="1423738"/>
            </a:xfrm>
            <a:custGeom>
              <a:avLst/>
              <a:gdLst/>
              <a:ahLst/>
              <a:cxnLst/>
              <a:rect l="l" t="t" r="r" b="b"/>
              <a:pathLst>
                <a:path w="3570905" h="1423738">
                  <a:moveTo>
                    <a:pt x="29122" y="0"/>
                  </a:moveTo>
                  <a:lnTo>
                    <a:pt x="3541783" y="0"/>
                  </a:lnTo>
                  <a:cubicBezTo>
                    <a:pt x="3557867" y="0"/>
                    <a:pt x="3570905" y="13038"/>
                    <a:pt x="3570905" y="29122"/>
                  </a:cubicBezTo>
                  <a:lnTo>
                    <a:pt x="3570905" y="1394617"/>
                  </a:lnTo>
                  <a:cubicBezTo>
                    <a:pt x="3570905" y="1402340"/>
                    <a:pt x="3567837" y="1409747"/>
                    <a:pt x="3562376" y="1415209"/>
                  </a:cubicBezTo>
                  <a:cubicBezTo>
                    <a:pt x="3556914" y="1420670"/>
                    <a:pt x="3549507" y="1423738"/>
                    <a:pt x="3541783" y="1423738"/>
                  </a:cubicBezTo>
                  <a:lnTo>
                    <a:pt x="29122" y="1423738"/>
                  </a:lnTo>
                  <a:cubicBezTo>
                    <a:pt x="21398" y="1423738"/>
                    <a:pt x="13991" y="1420670"/>
                    <a:pt x="8530" y="1415209"/>
                  </a:cubicBezTo>
                  <a:cubicBezTo>
                    <a:pt x="3068" y="1409747"/>
                    <a:pt x="0" y="1402340"/>
                    <a:pt x="0" y="1394617"/>
                  </a:cubicBezTo>
                  <a:lnTo>
                    <a:pt x="0" y="29122"/>
                  </a:lnTo>
                  <a:cubicBezTo>
                    <a:pt x="0" y="21398"/>
                    <a:pt x="3068" y="13991"/>
                    <a:pt x="8530" y="8530"/>
                  </a:cubicBezTo>
                  <a:cubicBezTo>
                    <a:pt x="13991" y="3068"/>
                    <a:pt x="21398" y="0"/>
                    <a:pt x="2912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5" name="TextBox 5"/>
            <p:cNvSpPr txBox="1"/>
            <p:nvPr/>
          </p:nvSpPr>
          <p:spPr>
            <a:xfrm>
              <a:off x="0" y="-38100"/>
              <a:ext cx="3570905" cy="146183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498154" y="850977"/>
            <a:ext cx="6193704" cy="1206681"/>
          </a:xfrm>
          <a:prstGeom prst="rect">
            <a:avLst/>
          </a:prstGeom>
        </p:spPr>
        <p:txBody>
          <a:bodyPr lIns="0" tIns="0" rIns="0" bIns="0" rtlCol="0" anchor="t">
            <a:spAutoFit/>
          </a:bodyPr>
          <a:lstStyle/>
          <a:p>
            <a:pPr marL="0" lvl="0" indent="0" algn="l">
              <a:lnSpc>
                <a:spcPts val="9253"/>
              </a:lnSpc>
            </a:pPr>
            <a:r>
              <a:rPr lang="en-US" sz="8567" spc="-214" dirty="0" err="1">
                <a:solidFill>
                  <a:srgbClr val="112D4E"/>
                </a:solidFill>
                <a:latin typeface="Barlow Bold"/>
                <a:ea typeface="Barlow Bold"/>
                <a:cs typeface="Barlow Bold"/>
                <a:sym typeface="Barlow Bold"/>
              </a:rPr>
              <a:t>Apa</a:t>
            </a:r>
            <a:r>
              <a:rPr lang="en-US" sz="8567" spc="-214" dirty="0">
                <a:solidFill>
                  <a:srgbClr val="112D4E"/>
                </a:solidFill>
                <a:latin typeface="Barlow Bold"/>
                <a:ea typeface="Barlow Bold"/>
                <a:cs typeface="Barlow Bold"/>
                <a:sym typeface="Barlow Bold"/>
              </a:rPr>
              <a:t> </a:t>
            </a:r>
            <a:r>
              <a:rPr lang="en-US" sz="8567" spc="-214" dirty="0" err="1">
                <a:solidFill>
                  <a:srgbClr val="112D4E"/>
                </a:solidFill>
                <a:latin typeface="Barlow Bold"/>
                <a:ea typeface="Barlow Bold"/>
                <a:cs typeface="Barlow Bold"/>
                <a:sym typeface="Barlow Bold"/>
              </a:rPr>
              <a:t>itu</a:t>
            </a:r>
            <a:r>
              <a:rPr lang="en-US" sz="8567" spc="-214" dirty="0">
                <a:solidFill>
                  <a:srgbClr val="112D4E"/>
                </a:solidFill>
                <a:latin typeface="Barlow Bold"/>
                <a:ea typeface="Barlow Bold"/>
                <a:cs typeface="Barlow Bold"/>
                <a:sym typeface="Barlow Bold"/>
              </a:rPr>
              <a:t> TQM ?</a:t>
            </a:r>
          </a:p>
        </p:txBody>
      </p:sp>
      <p:sp>
        <p:nvSpPr>
          <p:cNvPr id="7" name="TextBox 7"/>
          <p:cNvSpPr txBox="1"/>
          <p:nvPr/>
        </p:nvSpPr>
        <p:spPr>
          <a:xfrm>
            <a:off x="1028700" y="2886229"/>
            <a:ext cx="13861936" cy="4765582"/>
          </a:xfrm>
          <a:prstGeom prst="rect">
            <a:avLst/>
          </a:prstGeom>
        </p:spPr>
        <p:txBody>
          <a:bodyPr lIns="0" tIns="0" rIns="0" bIns="0" rtlCol="0" anchor="t">
            <a:spAutoFit/>
          </a:bodyPr>
          <a:lstStyle/>
          <a:p>
            <a:pPr marL="753320" lvl="1" indent="-376660" algn="l">
              <a:lnSpc>
                <a:spcPts val="5512"/>
              </a:lnSpc>
              <a:buFont typeface="Arial"/>
              <a:buChar char="•"/>
            </a:pPr>
            <a:r>
              <a:rPr lang="en-US" sz="3489" spc="-66">
                <a:solidFill>
                  <a:srgbClr val="000000"/>
                </a:solidFill>
                <a:latin typeface="Clear Sans Bold"/>
                <a:ea typeface="Clear Sans Bold"/>
                <a:cs typeface="Clear Sans Bold"/>
                <a:sym typeface="Clear Sans Bold"/>
              </a:rPr>
              <a:t>TQM didefinisikan </a:t>
            </a:r>
            <a:r>
              <a:rPr lang="en-US" sz="3489" spc="-66">
                <a:solidFill>
                  <a:srgbClr val="000000"/>
                </a:solidFill>
                <a:latin typeface="Clear Sans"/>
                <a:ea typeface="Clear Sans"/>
                <a:cs typeface="Clear Sans"/>
                <a:sym typeface="Clear Sans"/>
              </a:rPr>
              <a:t>sebagai suatu cara meningkatkan performance/kinerja secara terus-menerus (continuous performance improvement) pada setiap level operasi atau proses, dalam setiap era fungsional dari suatu organisasi, dengan menggunakan semua sumber daya manusia dan modal yang tersedia (Gaspersz, 2011)</a:t>
            </a:r>
          </a:p>
          <a:p>
            <a:pPr algn="l">
              <a:lnSpc>
                <a:spcPts val="4887"/>
              </a:lnSpc>
            </a:pPr>
            <a:endParaRPr lang="en-US" sz="3489" spc="-66">
              <a:solidFill>
                <a:srgbClr val="000000"/>
              </a:solidFill>
              <a:latin typeface="Clear Sans"/>
              <a:ea typeface="Clear Sans"/>
              <a:cs typeface="Clear Sans"/>
              <a:sym typeface="Clear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4135200"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8559112" y="1517134"/>
            <a:ext cx="0" cy="6764737"/>
          </a:xfrm>
          <a:prstGeom prst="line">
            <a:avLst/>
          </a:prstGeom>
          <a:ln w="19050" cap="flat">
            <a:solidFill>
              <a:srgbClr val="44A9EF"/>
            </a:solidFill>
            <a:prstDash val="solid"/>
            <a:headEnd type="none" w="sm" len="sm"/>
            <a:tailEnd type="none" w="sm" len="sm"/>
          </a:ln>
        </p:spPr>
      </p:sp>
      <p:grpSp>
        <p:nvGrpSpPr>
          <p:cNvPr id="6" name="Group 6"/>
          <p:cNvGrpSpPr/>
          <p:nvPr/>
        </p:nvGrpSpPr>
        <p:grpSpPr>
          <a:xfrm>
            <a:off x="7936124" y="1210918"/>
            <a:ext cx="1106508" cy="950905"/>
            <a:chOff x="0" y="0"/>
            <a:chExt cx="812800" cy="698500"/>
          </a:xfrm>
        </p:grpSpPr>
        <p:sp>
          <p:nvSpPr>
            <p:cNvPr id="7" name="Freeform 7"/>
            <p:cNvSpPr/>
            <p:nvPr/>
          </p:nvSpPr>
          <p:spPr>
            <a:xfrm>
              <a:off x="9405" y="0"/>
              <a:ext cx="793990" cy="698500"/>
            </a:xfrm>
            <a:custGeom>
              <a:avLst/>
              <a:gdLst/>
              <a:ahLst/>
              <a:cxnLst/>
              <a:rect l="l" t="t" r="r" b="b"/>
              <a:pathLst>
                <a:path w="793990" h="698500">
                  <a:moveTo>
                    <a:pt x="778765" y="391583"/>
                  </a:moveTo>
                  <a:lnTo>
                    <a:pt x="624825" y="656167"/>
                  </a:lnTo>
                  <a:cubicBezTo>
                    <a:pt x="609576" y="682376"/>
                    <a:pt x="581541" y="698500"/>
                    <a:pt x="551218" y="698500"/>
                  </a:cubicBezTo>
                  <a:lnTo>
                    <a:pt x="242772" y="698500"/>
                  </a:lnTo>
                  <a:cubicBezTo>
                    <a:pt x="212449" y="698500"/>
                    <a:pt x="184414" y="682376"/>
                    <a:pt x="169165" y="656167"/>
                  </a:cubicBezTo>
                  <a:lnTo>
                    <a:pt x="15225" y="391583"/>
                  </a:lnTo>
                  <a:cubicBezTo>
                    <a:pt x="0" y="365415"/>
                    <a:pt x="0" y="333085"/>
                    <a:pt x="15225" y="306917"/>
                  </a:cubicBezTo>
                  <a:lnTo>
                    <a:pt x="169165" y="42333"/>
                  </a:lnTo>
                  <a:cubicBezTo>
                    <a:pt x="184414" y="16124"/>
                    <a:pt x="212449" y="0"/>
                    <a:pt x="242772" y="0"/>
                  </a:cubicBezTo>
                  <a:lnTo>
                    <a:pt x="551218" y="0"/>
                  </a:lnTo>
                  <a:cubicBezTo>
                    <a:pt x="581541" y="0"/>
                    <a:pt x="609576" y="16124"/>
                    <a:pt x="624825" y="42333"/>
                  </a:cubicBezTo>
                  <a:lnTo>
                    <a:pt x="778765" y="306917"/>
                  </a:lnTo>
                  <a:cubicBezTo>
                    <a:pt x="793990" y="333085"/>
                    <a:pt x="793990" y="365415"/>
                    <a:pt x="778765" y="391583"/>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936124" y="3060293"/>
            <a:ext cx="1106508" cy="950905"/>
            <a:chOff x="0" y="0"/>
            <a:chExt cx="812800" cy="698500"/>
          </a:xfrm>
        </p:grpSpPr>
        <p:sp>
          <p:nvSpPr>
            <p:cNvPr id="10" name="Freeform 10"/>
            <p:cNvSpPr/>
            <p:nvPr/>
          </p:nvSpPr>
          <p:spPr>
            <a:xfrm>
              <a:off x="9405" y="0"/>
              <a:ext cx="793990" cy="698500"/>
            </a:xfrm>
            <a:custGeom>
              <a:avLst/>
              <a:gdLst/>
              <a:ahLst/>
              <a:cxnLst/>
              <a:rect l="l" t="t" r="r" b="b"/>
              <a:pathLst>
                <a:path w="793990" h="698500">
                  <a:moveTo>
                    <a:pt x="778765" y="391583"/>
                  </a:moveTo>
                  <a:lnTo>
                    <a:pt x="624825" y="656167"/>
                  </a:lnTo>
                  <a:cubicBezTo>
                    <a:pt x="609576" y="682376"/>
                    <a:pt x="581541" y="698500"/>
                    <a:pt x="551218" y="698500"/>
                  </a:cubicBezTo>
                  <a:lnTo>
                    <a:pt x="242772" y="698500"/>
                  </a:lnTo>
                  <a:cubicBezTo>
                    <a:pt x="212449" y="698500"/>
                    <a:pt x="184414" y="682376"/>
                    <a:pt x="169165" y="656167"/>
                  </a:cubicBezTo>
                  <a:lnTo>
                    <a:pt x="15225" y="391583"/>
                  </a:lnTo>
                  <a:cubicBezTo>
                    <a:pt x="0" y="365415"/>
                    <a:pt x="0" y="333085"/>
                    <a:pt x="15225" y="306917"/>
                  </a:cubicBezTo>
                  <a:lnTo>
                    <a:pt x="169165" y="42333"/>
                  </a:lnTo>
                  <a:cubicBezTo>
                    <a:pt x="184414" y="16124"/>
                    <a:pt x="212449" y="0"/>
                    <a:pt x="242772" y="0"/>
                  </a:cubicBezTo>
                  <a:lnTo>
                    <a:pt x="551218" y="0"/>
                  </a:lnTo>
                  <a:cubicBezTo>
                    <a:pt x="581541" y="0"/>
                    <a:pt x="609576" y="16124"/>
                    <a:pt x="624825" y="42333"/>
                  </a:cubicBezTo>
                  <a:lnTo>
                    <a:pt x="778765" y="306917"/>
                  </a:lnTo>
                  <a:cubicBezTo>
                    <a:pt x="793990" y="333085"/>
                    <a:pt x="793990" y="365415"/>
                    <a:pt x="778765" y="391583"/>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936124" y="5797525"/>
            <a:ext cx="1106508" cy="950905"/>
            <a:chOff x="0" y="0"/>
            <a:chExt cx="812800" cy="698500"/>
          </a:xfrm>
        </p:grpSpPr>
        <p:sp>
          <p:nvSpPr>
            <p:cNvPr id="13" name="Freeform 13"/>
            <p:cNvSpPr/>
            <p:nvPr/>
          </p:nvSpPr>
          <p:spPr>
            <a:xfrm>
              <a:off x="9405" y="0"/>
              <a:ext cx="793990" cy="698500"/>
            </a:xfrm>
            <a:custGeom>
              <a:avLst/>
              <a:gdLst/>
              <a:ahLst/>
              <a:cxnLst/>
              <a:rect l="l" t="t" r="r" b="b"/>
              <a:pathLst>
                <a:path w="793990" h="698500">
                  <a:moveTo>
                    <a:pt x="778765" y="391583"/>
                  </a:moveTo>
                  <a:lnTo>
                    <a:pt x="624825" y="656167"/>
                  </a:lnTo>
                  <a:cubicBezTo>
                    <a:pt x="609576" y="682376"/>
                    <a:pt x="581541" y="698500"/>
                    <a:pt x="551218" y="698500"/>
                  </a:cubicBezTo>
                  <a:lnTo>
                    <a:pt x="242772" y="698500"/>
                  </a:lnTo>
                  <a:cubicBezTo>
                    <a:pt x="212449" y="698500"/>
                    <a:pt x="184414" y="682376"/>
                    <a:pt x="169165" y="656167"/>
                  </a:cubicBezTo>
                  <a:lnTo>
                    <a:pt x="15225" y="391583"/>
                  </a:lnTo>
                  <a:cubicBezTo>
                    <a:pt x="0" y="365415"/>
                    <a:pt x="0" y="333085"/>
                    <a:pt x="15225" y="306917"/>
                  </a:cubicBezTo>
                  <a:lnTo>
                    <a:pt x="169165" y="42333"/>
                  </a:lnTo>
                  <a:cubicBezTo>
                    <a:pt x="184414" y="16124"/>
                    <a:pt x="212449" y="0"/>
                    <a:pt x="242772" y="0"/>
                  </a:cubicBezTo>
                  <a:lnTo>
                    <a:pt x="551218" y="0"/>
                  </a:lnTo>
                  <a:cubicBezTo>
                    <a:pt x="581541" y="0"/>
                    <a:pt x="609576" y="16124"/>
                    <a:pt x="624825" y="42333"/>
                  </a:cubicBezTo>
                  <a:lnTo>
                    <a:pt x="778765" y="306917"/>
                  </a:lnTo>
                  <a:cubicBezTo>
                    <a:pt x="793990" y="333085"/>
                    <a:pt x="793990" y="365415"/>
                    <a:pt x="778765" y="391583"/>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936124" y="8121850"/>
            <a:ext cx="1106508" cy="950905"/>
            <a:chOff x="0" y="0"/>
            <a:chExt cx="812800" cy="698500"/>
          </a:xfrm>
        </p:grpSpPr>
        <p:sp>
          <p:nvSpPr>
            <p:cNvPr id="16" name="Freeform 16"/>
            <p:cNvSpPr/>
            <p:nvPr/>
          </p:nvSpPr>
          <p:spPr>
            <a:xfrm>
              <a:off x="9405" y="0"/>
              <a:ext cx="793990" cy="698500"/>
            </a:xfrm>
            <a:custGeom>
              <a:avLst/>
              <a:gdLst/>
              <a:ahLst/>
              <a:cxnLst/>
              <a:rect l="l" t="t" r="r" b="b"/>
              <a:pathLst>
                <a:path w="793990" h="698500">
                  <a:moveTo>
                    <a:pt x="778765" y="391583"/>
                  </a:moveTo>
                  <a:lnTo>
                    <a:pt x="624825" y="656167"/>
                  </a:lnTo>
                  <a:cubicBezTo>
                    <a:pt x="609576" y="682376"/>
                    <a:pt x="581541" y="698500"/>
                    <a:pt x="551218" y="698500"/>
                  </a:cubicBezTo>
                  <a:lnTo>
                    <a:pt x="242772" y="698500"/>
                  </a:lnTo>
                  <a:cubicBezTo>
                    <a:pt x="212449" y="698500"/>
                    <a:pt x="184414" y="682376"/>
                    <a:pt x="169165" y="656167"/>
                  </a:cubicBezTo>
                  <a:lnTo>
                    <a:pt x="15225" y="391583"/>
                  </a:lnTo>
                  <a:cubicBezTo>
                    <a:pt x="0" y="365415"/>
                    <a:pt x="0" y="333085"/>
                    <a:pt x="15225" y="306917"/>
                  </a:cubicBezTo>
                  <a:lnTo>
                    <a:pt x="169165" y="42333"/>
                  </a:lnTo>
                  <a:cubicBezTo>
                    <a:pt x="184414" y="16124"/>
                    <a:pt x="212449" y="0"/>
                    <a:pt x="242772" y="0"/>
                  </a:cubicBezTo>
                  <a:lnTo>
                    <a:pt x="551218" y="0"/>
                  </a:lnTo>
                  <a:cubicBezTo>
                    <a:pt x="581541" y="0"/>
                    <a:pt x="609576" y="16124"/>
                    <a:pt x="624825" y="42333"/>
                  </a:cubicBezTo>
                  <a:lnTo>
                    <a:pt x="778765" y="306917"/>
                  </a:lnTo>
                  <a:cubicBezTo>
                    <a:pt x="793990" y="333085"/>
                    <a:pt x="793990" y="365415"/>
                    <a:pt x="778765" y="391583"/>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262586" y="-5215578"/>
            <a:ext cx="7129508" cy="6126921"/>
            <a:chOff x="0" y="0"/>
            <a:chExt cx="812800" cy="698500"/>
          </a:xfrm>
        </p:grpSpPr>
        <p:sp>
          <p:nvSpPr>
            <p:cNvPr id="19" name="Freeform 1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8158125" y="3162180"/>
            <a:ext cx="662505" cy="623583"/>
          </a:xfrm>
          <a:custGeom>
            <a:avLst/>
            <a:gdLst/>
            <a:ahLst/>
            <a:cxnLst/>
            <a:rect l="l" t="t" r="r" b="b"/>
            <a:pathLst>
              <a:path w="662505" h="623583">
                <a:moveTo>
                  <a:pt x="0" y="0"/>
                </a:moveTo>
                <a:lnTo>
                  <a:pt x="662505" y="0"/>
                </a:lnTo>
                <a:lnTo>
                  <a:pt x="662505" y="623583"/>
                </a:lnTo>
                <a:lnTo>
                  <a:pt x="0" y="623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a:off x="8222411" y="1334618"/>
            <a:ext cx="598219" cy="605791"/>
          </a:xfrm>
          <a:custGeom>
            <a:avLst/>
            <a:gdLst/>
            <a:ahLst/>
            <a:cxnLst/>
            <a:rect l="l" t="t" r="r" b="b"/>
            <a:pathLst>
              <a:path w="598219" h="605791">
                <a:moveTo>
                  <a:pt x="0" y="0"/>
                </a:moveTo>
                <a:lnTo>
                  <a:pt x="598219" y="0"/>
                </a:lnTo>
                <a:lnTo>
                  <a:pt x="598219" y="605791"/>
                </a:lnTo>
                <a:lnTo>
                  <a:pt x="0" y="605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8140558" y="5928973"/>
            <a:ext cx="697640" cy="789409"/>
          </a:xfrm>
          <a:custGeom>
            <a:avLst/>
            <a:gdLst/>
            <a:ahLst/>
            <a:cxnLst/>
            <a:rect l="l" t="t" r="r" b="b"/>
            <a:pathLst>
              <a:path w="697640" h="789409">
                <a:moveTo>
                  <a:pt x="0" y="0"/>
                </a:moveTo>
                <a:lnTo>
                  <a:pt x="697640" y="0"/>
                </a:lnTo>
                <a:lnTo>
                  <a:pt x="697640" y="789409"/>
                </a:lnTo>
                <a:lnTo>
                  <a:pt x="0" y="7894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8209892" y="8281871"/>
            <a:ext cx="669465" cy="482014"/>
          </a:xfrm>
          <a:custGeom>
            <a:avLst/>
            <a:gdLst/>
            <a:ahLst/>
            <a:cxnLst/>
            <a:rect l="l" t="t" r="r" b="b"/>
            <a:pathLst>
              <a:path w="669465" h="482014">
                <a:moveTo>
                  <a:pt x="0" y="0"/>
                </a:moveTo>
                <a:lnTo>
                  <a:pt x="669465" y="0"/>
                </a:lnTo>
                <a:lnTo>
                  <a:pt x="669465" y="482015"/>
                </a:lnTo>
                <a:lnTo>
                  <a:pt x="0" y="4820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25"/>
          <p:cNvSpPr txBox="1"/>
          <p:nvPr/>
        </p:nvSpPr>
        <p:spPr>
          <a:xfrm>
            <a:off x="816209" y="2163563"/>
            <a:ext cx="5011132" cy="3207570"/>
          </a:xfrm>
          <a:prstGeom prst="rect">
            <a:avLst/>
          </a:prstGeom>
        </p:spPr>
        <p:txBody>
          <a:bodyPr lIns="0" tIns="0" rIns="0" bIns="0" rtlCol="0" anchor="t">
            <a:spAutoFit/>
          </a:bodyPr>
          <a:lstStyle/>
          <a:p>
            <a:pPr algn="l">
              <a:lnSpc>
                <a:spcPts val="12464"/>
              </a:lnSpc>
            </a:pPr>
            <a:r>
              <a:rPr lang="en-US" sz="11541" spc="-288" dirty="0">
                <a:solidFill>
                  <a:srgbClr val="112D4E"/>
                </a:solidFill>
                <a:latin typeface="Barlow Bold"/>
                <a:ea typeface="Barlow Bold"/>
                <a:cs typeface="Barlow Bold"/>
                <a:sym typeface="Barlow Bold"/>
              </a:rPr>
              <a:t>Elemen</a:t>
            </a:r>
          </a:p>
          <a:p>
            <a:pPr marL="0" lvl="0" indent="0" algn="l">
              <a:lnSpc>
                <a:spcPts val="12464"/>
              </a:lnSpc>
            </a:pPr>
            <a:r>
              <a:rPr lang="en-US" sz="11541" spc="-288" dirty="0">
                <a:solidFill>
                  <a:srgbClr val="112D4E"/>
                </a:solidFill>
                <a:latin typeface="Barlow Bold"/>
                <a:ea typeface="Barlow Bold"/>
                <a:cs typeface="Barlow Bold"/>
                <a:sym typeface="Barlow Bold"/>
              </a:rPr>
              <a:t>TQM</a:t>
            </a:r>
          </a:p>
        </p:txBody>
      </p:sp>
      <p:sp>
        <p:nvSpPr>
          <p:cNvPr id="26" name="TextBox 26"/>
          <p:cNvSpPr txBox="1"/>
          <p:nvPr/>
        </p:nvSpPr>
        <p:spPr>
          <a:xfrm>
            <a:off x="9360114" y="1157089"/>
            <a:ext cx="4588779" cy="480425"/>
          </a:xfrm>
          <a:prstGeom prst="rect">
            <a:avLst/>
          </a:prstGeom>
        </p:spPr>
        <p:txBody>
          <a:bodyPr lIns="0" tIns="0" rIns="0" bIns="0" rtlCol="0" anchor="t">
            <a:spAutoFit/>
          </a:bodyPr>
          <a:lstStyle/>
          <a:p>
            <a:pPr marL="0" lvl="0" indent="0" algn="l">
              <a:lnSpc>
                <a:spcPts val="3675"/>
              </a:lnSpc>
            </a:pPr>
            <a:r>
              <a:rPr lang="en-US" sz="3403" spc="-85">
                <a:solidFill>
                  <a:srgbClr val="112D4E"/>
                </a:solidFill>
                <a:latin typeface="Barlow Bold"/>
                <a:ea typeface="Barlow Bold"/>
                <a:cs typeface="Barlow Bold"/>
                <a:sym typeface="Barlow Bold"/>
              </a:rPr>
              <a:t>1. Fokus Pada Pelanggan</a:t>
            </a:r>
          </a:p>
        </p:txBody>
      </p:sp>
      <p:sp>
        <p:nvSpPr>
          <p:cNvPr id="27" name="TextBox 27"/>
          <p:cNvSpPr txBox="1"/>
          <p:nvPr/>
        </p:nvSpPr>
        <p:spPr>
          <a:xfrm>
            <a:off x="9360114" y="3305339"/>
            <a:ext cx="8211087" cy="480425"/>
          </a:xfrm>
          <a:prstGeom prst="rect">
            <a:avLst/>
          </a:prstGeom>
        </p:spPr>
        <p:txBody>
          <a:bodyPr lIns="0" tIns="0" rIns="0" bIns="0" rtlCol="0" anchor="t">
            <a:spAutoFit/>
          </a:bodyPr>
          <a:lstStyle/>
          <a:p>
            <a:pPr marL="0" lvl="0" indent="0" algn="l">
              <a:lnSpc>
                <a:spcPts val="3675"/>
              </a:lnSpc>
            </a:pPr>
            <a:r>
              <a:rPr lang="en-US" sz="3403" spc="-85">
                <a:solidFill>
                  <a:srgbClr val="112D4E"/>
                </a:solidFill>
                <a:latin typeface="Barlow Bold"/>
                <a:ea typeface="Barlow Bold"/>
                <a:cs typeface="Barlow Bold"/>
                <a:sym typeface="Barlow Bold"/>
              </a:rPr>
              <a:t>Keterlibatan Karyawan Secara Keseluruhan</a:t>
            </a:r>
          </a:p>
        </p:txBody>
      </p:sp>
      <p:sp>
        <p:nvSpPr>
          <p:cNvPr id="28" name="TextBox 28"/>
          <p:cNvSpPr txBox="1"/>
          <p:nvPr/>
        </p:nvSpPr>
        <p:spPr>
          <a:xfrm>
            <a:off x="9360114" y="6000165"/>
            <a:ext cx="6719894" cy="480425"/>
          </a:xfrm>
          <a:prstGeom prst="rect">
            <a:avLst/>
          </a:prstGeom>
        </p:spPr>
        <p:txBody>
          <a:bodyPr lIns="0" tIns="0" rIns="0" bIns="0" rtlCol="0" anchor="t">
            <a:spAutoFit/>
          </a:bodyPr>
          <a:lstStyle/>
          <a:p>
            <a:pPr marL="0" lvl="0" indent="0" algn="l">
              <a:lnSpc>
                <a:spcPts val="3675"/>
              </a:lnSpc>
            </a:pPr>
            <a:r>
              <a:rPr lang="en-US" sz="3403" spc="-85">
                <a:solidFill>
                  <a:srgbClr val="112D4E"/>
                </a:solidFill>
                <a:latin typeface="Barlow Bold"/>
                <a:ea typeface="Barlow Bold"/>
                <a:cs typeface="Barlow Bold"/>
                <a:sym typeface="Barlow Bold"/>
              </a:rPr>
              <a:t>Pemusatan Perhatian Pada Proses</a:t>
            </a:r>
          </a:p>
        </p:txBody>
      </p:sp>
      <p:sp>
        <p:nvSpPr>
          <p:cNvPr id="29" name="TextBox 29"/>
          <p:cNvSpPr txBox="1"/>
          <p:nvPr/>
        </p:nvSpPr>
        <p:spPr>
          <a:xfrm>
            <a:off x="9360114" y="8243158"/>
            <a:ext cx="4742996" cy="480425"/>
          </a:xfrm>
          <a:prstGeom prst="rect">
            <a:avLst/>
          </a:prstGeom>
        </p:spPr>
        <p:txBody>
          <a:bodyPr lIns="0" tIns="0" rIns="0" bIns="0" rtlCol="0" anchor="t">
            <a:spAutoFit/>
          </a:bodyPr>
          <a:lstStyle/>
          <a:p>
            <a:pPr marL="0" lvl="0" indent="0" algn="l">
              <a:lnSpc>
                <a:spcPts val="3675"/>
              </a:lnSpc>
            </a:pPr>
            <a:r>
              <a:rPr lang="en-US" sz="3403" spc="-85">
                <a:solidFill>
                  <a:srgbClr val="112D4E"/>
                </a:solidFill>
                <a:latin typeface="Barlow Bold"/>
                <a:ea typeface="Barlow Bold"/>
                <a:cs typeface="Barlow Bold"/>
                <a:sym typeface="Barlow Bold"/>
              </a:rPr>
              <a:t>Sistem yang Terintegrasi</a:t>
            </a:r>
          </a:p>
        </p:txBody>
      </p:sp>
      <p:sp>
        <p:nvSpPr>
          <p:cNvPr id="30" name="Freeform 30"/>
          <p:cNvSpPr/>
          <p:nvPr/>
        </p:nvSpPr>
        <p:spPr>
          <a:xfrm>
            <a:off x="86278" y="5542232"/>
            <a:ext cx="7548472" cy="6859674"/>
          </a:xfrm>
          <a:custGeom>
            <a:avLst/>
            <a:gdLst/>
            <a:ahLst/>
            <a:cxnLst/>
            <a:rect l="l" t="t" r="r" b="b"/>
            <a:pathLst>
              <a:path w="7548472" h="6859674">
                <a:moveTo>
                  <a:pt x="0" y="0"/>
                </a:moveTo>
                <a:lnTo>
                  <a:pt x="7548473" y="0"/>
                </a:lnTo>
                <a:lnTo>
                  <a:pt x="7548473" y="6859675"/>
                </a:lnTo>
                <a:lnTo>
                  <a:pt x="0" y="6859675"/>
                </a:lnTo>
                <a:lnTo>
                  <a:pt x="0" y="0"/>
                </a:lnTo>
                <a:close/>
              </a:path>
            </a:pathLst>
          </a:custGeom>
          <a:blipFill>
            <a:blip r:embed="rId10"/>
            <a:stretch>
              <a:fillRect/>
            </a:stretch>
          </a:blipFill>
        </p:spPr>
      </p:sp>
      <p:grpSp>
        <p:nvGrpSpPr>
          <p:cNvPr id="31" name="Group 31"/>
          <p:cNvGrpSpPr/>
          <p:nvPr/>
        </p:nvGrpSpPr>
        <p:grpSpPr>
          <a:xfrm>
            <a:off x="351158" y="5928973"/>
            <a:ext cx="6769646" cy="5817665"/>
            <a:chOff x="0" y="0"/>
            <a:chExt cx="812800" cy="698500"/>
          </a:xfrm>
        </p:grpSpPr>
        <p:sp>
          <p:nvSpPr>
            <p:cNvPr id="32" name="Freeform 32"/>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816209" y="6213105"/>
            <a:ext cx="5839545" cy="5181832"/>
            <a:chOff x="0" y="0"/>
            <a:chExt cx="4346359" cy="3856825"/>
          </a:xfrm>
        </p:grpSpPr>
        <p:sp>
          <p:nvSpPr>
            <p:cNvPr id="35" name="Freeform 35"/>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11"/>
              <a:stretch>
                <a:fillRect l="-27994" r="-5196"/>
              </a:stretch>
            </a:blipFill>
          </p:spPr>
        </p:sp>
      </p:grpSp>
      <p:grpSp>
        <p:nvGrpSpPr>
          <p:cNvPr id="36" name="Group 36"/>
          <p:cNvGrpSpPr/>
          <p:nvPr/>
        </p:nvGrpSpPr>
        <p:grpSpPr>
          <a:xfrm>
            <a:off x="-4841704" y="6426507"/>
            <a:ext cx="7129508" cy="6126921"/>
            <a:chOff x="0" y="0"/>
            <a:chExt cx="812800" cy="698500"/>
          </a:xfrm>
        </p:grpSpPr>
        <p:sp>
          <p:nvSpPr>
            <p:cNvPr id="37" name="Freeform 37"/>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38" name="TextBox 3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39" name="TextBox 39"/>
          <p:cNvSpPr txBox="1"/>
          <p:nvPr/>
        </p:nvSpPr>
        <p:spPr>
          <a:xfrm>
            <a:off x="9459308" y="8837514"/>
            <a:ext cx="8111892" cy="1309902"/>
          </a:xfrm>
          <a:prstGeom prst="rect">
            <a:avLst/>
          </a:prstGeom>
        </p:spPr>
        <p:txBody>
          <a:bodyPr lIns="0" tIns="0" rIns="0" bIns="0" rtlCol="0" anchor="t">
            <a:spAutoFit/>
          </a:bodyPr>
          <a:lstStyle/>
          <a:p>
            <a:pPr algn="l">
              <a:lnSpc>
                <a:spcPts val="2556"/>
              </a:lnSpc>
            </a:pPr>
            <a:r>
              <a:rPr lang="en-US" sz="1997" spc="-37">
                <a:solidFill>
                  <a:srgbClr val="000000"/>
                </a:solidFill>
                <a:latin typeface="Clear Sans"/>
                <a:ea typeface="Clear Sans"/>
                <a:cs typeface="Clear Sans"/>
                <a:sym typeface="Clear Sans"/>
              </a:rPr>
              <a:t>sistem yang terintegrasi diperlukan secara vertical dan horizontal secara baik agar agar visi, misi, strategi, kebijakan, dan tujuan perusahaan bisa disalurkan dengan baik dan jelas pada seluruh karyawan.</a:t>
            </a:r>
          </a:p>
          <a:p>
            <a:pPr marL="0" lvl="0" indent="0" algn="l">
              <a:lnSpc>
                <a:spcPts val="2794"/>
              </a:lnSpc>
            </a:pPr>
            <a:endParaRPr lang="en-US" sz="1997" spc="-37">
              <a:solidFill>
                <a:srgbClr val="000000"/>
              </a:solidFill>
              <a:latin typeface="Clear Sans"/>
              <a:ea typeface="Clear Sans"/>
              <a:cs typeface="Clear Sans"/>
              <a:sym typeface="Clear Sans"/>
            </a:endParaRPr>
          </a:p>
        </p:txBody>
      </p:sp>
      <p:sp>
        <p:nvSpPr>
          <p:cNvPr id="40" name="TextBox 40"/>
          <p:cNvSpPr txBox="1"/>
          <p:nvPr/>
        </p:nvSpPr>
        <p:spPr>
          <a:xfrm>
            <a:off x="9360114" y="1747109"/>
            <a:ext cx="7835023" cy="1948215"/>
          </a:xfrm>
          <a:prstGeom prst="rect">
            <a:avLst/>
          </a:prstGeom>
        </p:spPr>
        <p:txBody>
          <a:bodyPr lIns="0" tIns="0" rIns="0" bIns="0" rtlCol="0" anchor="t">
            <a:spAutoFit/>
          </a:bodyPr>
          <a:lstStyle/>
          <a:p>
            <a:pPr algn="l">
              <a:lnSpc>
                <a:spcPts val="2556"/>
              </a:lnSpc>
            </a:pPr>
            <a:r>
              <a:rPr lang="en-US" sz="1997" spc="-37">
                <a:solidFill>
                  <a:srgbClr val="000000"/>
                </a:solidFill>
                <a:latin typeface="Clear Sans"/>
                <a:ea typeface="Clear Sans"/>
                <a:cs typeface="Clear Sans"/>
                <a:sym typeface="Clear Sans"/>
              </a:rPr>
              <a:t>Pelanggan adalah pihak yang berpengaruh penting dalam menentukan kualitas produk ataupun jasa yang dihasilkan oleh perusahaan dalam rangka memenuhi kebutuhan ataupun tingkat kualitas yang diinginkan dan mampu memberikan manfaat atau tidak.</a:t>
            </a:r>
          </a:p>
          <a:p>
            <a:pPr algn="l">
              <a:lnSpc>
                <a:spcPts val="2556"/>
              </a:lnSpc>
            </a:pPr>
            <a:endParaRPr lang="en-US" sz="1997" spc="-37">
              <a:solidFill>
                <a:srgbClr val="000000"/>
              </a:solidFill>
              <a:latin typeface="Clear Sans"/>
              <a:ea typeface="Clear Sans"/>
              <a:cs typeface="Clear Sans"/>
              <a:sym typeface="Clear Sans"/>
            </a:endParaRPr>
          </a:p>
          <a:p>
            <a:pPr marL="0" lvl="0" indent="0" algn="l">
              <a:lnSpc>
                <a:spcPts val="2794"/>
              </a:lnSpc>
            </a:pPr>
            <a:endParaRPr lang="en-US" sz="1997" spc="-37">
              <a:solidFill>
                <a:srgbClr val="000000"/>
              </a:solidFill>
              <a:latin typeface="Clear Sans"/>
              <a:ea typeface="Clear Sans"/>
              <a:cs typeface="Clear Sans"/>
              <a:sym typeface="Clear Sans"/>
            </a:endParaRPr>
          </a:p>
        </p:txBody>
      </p:sp>
      <p:sp>
        <p:nvSpPr>
          <p:cNvPr id="41" name="TextBox 41"/>
          <p:cNvSpPr txBox="1"/>
          <p:nvPr/>
        </p:nvSpPr>
        <p:spPr>
          <a:xfrm>
            <a:off x="9409711" y="6576000"/>
            <a:ext cx="8111892" cy="1629058"/>
          </a:xfrm>
          <a:prstGeom prst="rect">
            <a:avLst/>
          </a:prstGeom>
        </p:spPr>
        <p:txBody>
          <a:bodyPr lIns="0" tIns="0" rIns="0" bIns="0" rtlCol="0" anchor="t">
            <a:spAutoFit/>
          </a:bodyPr>
          <a:lstStyle/>
          <a:p>
            <a:pPr algn="l">
              <a:lnSpc>
                <a:spcPts val="2556"/>
              </a:lnSpc>
            </a:pPr>
            <a:r>
              <a:rPr lang="en-US" sz="1997" spc="-37">
                <a:solidFill>
                  <a:srgbClr val="000000"/>
                </a:solidFill>
                <a:latin typeface="Clear Sans"/>
                <a:ea typeface="Clear Sans"/>
                <a:cs typeface="Clear Sans"/>
                <a:sym typeface="Clear Sans"/>
              </a:rPr>
              <a:t>Proses serangkaian langkah yang diawali dari penerimaan input dari pihak supplier dan mengubahnya menjadi output yang akan dikirimkan pada para pelanggannya, menjadi pondasi paling dasar dalam sistem manajemen Total Quality Manajemen (TQM,</a:t>
            </a:r>
          </a:p>
          <a:p>
            <a:pPr marL="0" lvl="0" indent="0" algn="l">
              <a:lnSpc>
                <a:spcPts val="2794"/>
              </a:lnSpc>
            </a:pPr>
            <a:endParaRPr lang="en-US" sz="1997" spc="-37">
              <a:solidFill>
                <a:srgbClr val="000000"/>
              </a:solidFill>
              <a:latin typeface="Clear Sans"/>
              <a:ea typeface="Clear Sans"/>
              <a:cs typeface="Clear Sans"/>
              <a:sym typeface="Clear Sans"/>
            </a:endParaRPr>
          </a:p>
        </p:txBody>
      </p:sp>
      <p:sp>
        <p:nvSpPr>
          <p:cNvPr id="42" name="TextBox 42"/>
          <p:cNvSpPr txBox="1"/>
          <p:nvPr/>
        </p:nvSpPr>
        <p:spPr>
          <a:xfrm>
            <a:off x="9360114" y="3899695"/>
            <a:ext cx="8111892" cy="2267371"/>
          </a:xfrm>
          <a:prstGeom prst="rect">
            <a:avLst/>
          </a:prstGeom>
        </p:spPr>
        <p:txBody>
          <a:bodyPr lIns="0" tIns="0" rIns="0" bIns="0" rtlCol="0" anchor="t">
            <a:spAutoFit/>
          </a:bodyPr>
          <a:lstStyle/>
          <a:p>
            <a:pPr algn="l">
              <a:lnSpc>
                <a:spcPts val="2556"/>
              </a:lnSpc>
            </a:pPr>
            <a:r>
              <a:rPr lang="en-US" sz="1997" spc="-37">
                <a:solidFill>
                  <a:srgbClr val="000000"/>
                </a:solidFill>
                <a:latin typeface="Clear Sans"/>
                <a:ea typeface="Clear Sans"/>
                <a:cs typeface="Clear Sans"/>
                <a:sym typeface="Clear Sans"/>
              </a:rPr>
              <a:t>Karyawan adalah aset sekaligus sumber daya perusahaan yang paling penting dalam mencapai seluruh tujuan yang telah direncanakan,dibutuhkan peran aktif karyawan untuk mendukung perusahaan melakukan peningkatan proses dan juga kualitas secara kontinyu yang mampu melahirkan produk atau layanan terbaik untuk para pelanggannya.</a:t>
            </a:r>
          </a:p>
          <a:p>
            <a:pPr marL="0" lvl="0" indent="0" algn="l">
              <a:lnSpc>
                <a:spcPts val="2794"/>
              </a:lnSpc>
            </a:pPr>
            <a:endParaRPr lang="en-US" sz="1997" spc="-37">
              <a:solidFill>
                <a:srgbClr val="000000"/>
              </a:solidFill>
              <a:latin typeface="Clear Sans"/>
              <a:ea typeface="Clear Sans"/>
              <a:cs typeface="Clear Sans"/>
              <a:sym typeface="Clear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4135200"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8489378" y="1517134"/>
            <a:ext cx="69734" cy="4067793"/>
          </a:xfrm>
          <a:prstGeom prst="line">
            <a:avLst/>
          </a:prstGeom>
          <a:ln w="19050" cap="flat">
            <a:solidFill>
              <a:srgbClr val="44A9EF"/>
            </a:solidFill>
            <a:prstDash val="solid"/>
            <a:headEnd type="none" w="sm" len="sm"/>
            <a:tailEnd type="none" w="sm" len="sm"/>
          </a:ln>
        </p:spPr>
      </p:sp>
      <p:grpSp>
        <p:nvGrpSpPr>
          <p:cNvPr id="6" name="Group 6"/>
          <p:cNvGrpSpPr/>
          <p:nvPr/>
        </p:nvGrpSpPr>
        <p:grpSpPr>
          <a:xfrm>
            <a:off x="7936124" y="1210918"/>
            <a:ext cx="1106508" cy="950905"/>
            <a:chOff x="0" y="0"/>
            <a:chExt cx="812800" cy="698500"/>
          </a:xfrm>
        </p:grpSpPr>
        <p:sp>
          <p:nvSpPr>
            <p:cNvPr id="7" name="Freeform 7"/>
            <p:cNvSpPr/>
            <p:nvPr/>
          </p:nvSpPr>
          <p:spPr>
            <a:xfrm>
              <a:off x="9405" y="0"/>
              <a:ext cx="793990" cy="698500"/>
            </a:xfrm>
            <a:custGeom>
              <a:avLst/>
              <a:gdLst/>
              <a:ahLst/>
              <a:cxnLst/>
              <a:rect l="l" t="t" r="r" b="b"/>
              <a:pathLst>
                <a:path w="793990" h="698500">
                  <a:moveTo>
                    <a:pt x="778765" y="391583"/>
                  </a:moveTo>
                  <a:lnTo>
                    <a:pt x="624825" y="656167"/>
                  </a:lnTo>
                  <a:cubicBezTo>
                    <a:pt x="609576" y="682376"/>
                    <a:pt x="581541" y="698500"/>
                    <a:pt x="551218" y="698500"/>
                  </a:cubicBezTo>
                  <a:lnTo>
                    <a:pt x="242772" y="698500"/>
                  </a:lnTo>
                  <a:cubicBezTo>
                    <a:pt x="212449" y="698500"/>
                    <a:pt x="184414" y="682376"/>
                    <a:pt x="169165" y="656167"/>
                  </a:cubicBezTo>
                  <a:lnTo>
                    <a:pt x="15225" y="391583"/>
                  </a:lnTo>
                  <a:cubicBezTo>
                    <a:pt x="0" y="365415"/>
                    <a:pt x="0" y="333085"/>
                    <a:pt x="15225" y="306917"/>
                  </a:cubicBezTo>
                  <a:lnTo>
                    <a:pt x="169165" y="42333"/>
                  </a:lnTo>
                  <a:cubicBezTo>
                    <a:pt x="184414" y="16124"/>
                    <a:pt x="212449" y="0"/>
                    <a:pt x="242772" y="0"/>
                  </a:cubicBezTo>
                  <a:lnTo>
                    <a:pt x="551218" y="0"/>
                  </a:lnTo>
                  <a:cubicBezTo>
                    <a:pt x="581541" y="0"/>
                    <a:pt x="609576" y="16124"/>
                    <a:pt x="624825" y="42333"/>
                  </a:cubicBezTo>
                  <a:lnTo>
                    <a:pt x="778765" y="306917"/>
                  </a:lnTo>
                  <a:cubicBezTo>
                    <a:pt x="793990" y="333085"/>
                    <a:pt x="793990" y="365415"/>
                    <a:pt x="778765" y="391583"/>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936124" y="4634023"/>
            <a:ext cx="1106508" cy="950905"/>
            <a:chOff x="0" y="0"/>
            <a:chExt cx="812800" cy="698500"/>
          </a:xfrm>
        </p:grpSpPr>
        <p:sp>
          <p:nvSpPr>
            <p:cNvPr id="10" name="Freeform 10"/>
            <p:cNvSpPr/>
            <p:nvPr/>
          </p:nvSpPr>
          <p:spPr>
            <a:xfrm>
              <a:off x="9405" y="0"/>
              <a:ext cx="793990" cy="698500"/>
            </a:xfrm>
            <a:custGeom>
              <a:avLst/>
              <a:gdLst/>
              <a:ahLst/>
              <a:cxnLst/>
              <a:rect l="l" t="t" r="r" b="b"/>
              <a:pathLst>
                <a:path w="793990" h="698500">
                  <a:moveTo>
                    <a:pt x="778765" y="391583"/>
                  </a:moveTo>
                  <a:lnTo>
                    <a:pt x="624825" y="656167"/>
                  </a:lnTo>
                  <a:cubicBezTo>
                    <a:pt x="609576" y="682376"/>
                    <a:pt x="581541" y="698500"/>
                    <a:pt x="551218" y="698500"/>
                  </a:cubicBezTo>
                  <a:lnTo>
                    <a:pt x="242772" y="698500"/>
                  </a:lnTo>
                  <a:cubicBezTo>
                    <a:pt x="212449" y="698500"/>
                    <a:pt x="184414" y="682376"/>
                    <a:pt x="169165" y="656167"/>
                  </a:cubicBezTo>
                  <a:lnTo>
                    <a:pt x="15225" y="391583"/>
                  </a:lnTo>
                  <a:cubicBezTo>
                    <a:pt x="0" y="365415"/>
                    <a:pt x="0" y="333085"/>
                    <a:pt x="15225" y="306917"/>
                  </a:cubicBezTo>
                  <a:lnTo>
                    <a:pt x="169165" y="42333"/>
                  </a:lnTo>
                  <a:cubicBezTo>
                    <a:pt x="184414" y="16124"/>
                    <a:pt x="212449" y="0"/>
                    <a:pt x="242772" y="0"/>
                  </a:cubicBezTo>
                  <a:lnTo>
                    <a:pt x="551218" y="0"/>
                  </a:lnTo>
                  <a:cubicBezTo>
                    <a:pt x="581541" y="0"/>
                    <a:pt x="609576" y="16124"/>
                    <a:pt x="624825" y="42333"/>
                  </a:cubicBezTo>
                  <a:lnTo>
                    <a:pt x="778765" y="306917"/>
                  </a:lnTo>
                  <a:cubicBezTo>
                    <a:pt x="793990" y="333085"/>
                    <a:pt x="793990" y="365415"/>
                    <a:pt x="778765" y="391583"/>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262586" y="-5215578"/>
            <a:ext cx="7129508" cy="6126921"/>
            <a:chOff x="0" y="0"/>
            <a:chExt cx="812800" cy="698500"/>
          </a:xfrm>
        </p:grpSpPr>
        <p:sp>
          <p:nvSpPr>
            <p:cNvPr id="13" name="Freeform 13"/>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86278" y="5542232"/>
            <a:ext cx="7548472" cy="6859674"/>
          </a:xfrm>
          <a:custGeom>
            <a:avLst/>
            <a:gdLst/>
            <a:ahLst/>
            <a:cxnLst/>
            <a:rect l="l" t="t" r="r" b="b"/>
            <a:pathLst>
              <a:path w="7548472" h="6859674">
                <a:moveTo>
                  <a:pt x="0" y="0"/>
                </a:moveTo>
                <a:lnTo>
                  <a:pt x="7548473" y="0"/>
                </a:lnTo>
                <a:lnTo>
                  <a:pt x="7548473" y="6859675"/>
                </a:lnTo>
                <a:lnTo>
                  <a:pt x="0" y="6859675"/>
                </a:lnTo>
                <a:lnTo>
                  <a:pt x="0" y="0"/>
                </a:lnTo>
                <a:close/>
              </a:path>
            </a:pathLst>
          </a:custGeom>
          <a:blipFill>
            <a:blip r:embed="rId2"/>
            <a:stretch>
              <a:fillRect/>
            </a:stretch>
          </a:blipFill>
        </p:spPr>
      </p:sp>
      <p:grpSp>
        <p:nvGrpSpPr>
          <p:cNvPr id="16" name="Group 16"/>
          <p:cNvGrpSpPr/>
          <p:nvPr/>
        </p:nvGrpSpPr>
        <p:grpSpPr>
          <a:xfrm>
            <a:off x="351158" y="5928973"/>
            <a:ext cx="6769646" cy="5817665"/>
            <a:chOff x="0" y="0"/>
            <a:chExt cx="812800" cy="698500"/>
          </a:xfrm>
        </p:grpSpPr>
        <p:sp>
          <p:nvSpPr>
            <p:cNvPr id="17" name="Freeform 17"/>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816209" y="6213105"/>
            <a:ext cx="5839545" cy="5181832"/>
            <a:chOff x="0" y="0"/>
            <a:chExt cx="4346359" cy="3856825"/>
          </a:xfrm>
        </p:grpSpPr>
        <p:sp>
          <p:nvSpPr>
            <p:cNvPr id="20" name="Freeform 20"/>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27994" r="-5196"/>
              </a:stretch>
            </a:blipFill>
          </p:spPr>
        </p:sp>
      </p:grpSp>
      <p:grpSp>
        <p:nvGrpSpPr>
          <p:cNvPr id="21" name="Group 21"/>
          <p:cNvGrpSpPr/>
          <p:nvPr/>
        </p:nvGrpSpPr>
        <p:grpSpPr>
          <a:xfrm>
            <a:off x="-4841704" y="6426507"/>
            <a:ext cx="7129508" cy="6126921"/>
            <a:chOff x="0" y="0"/>
            <a:chExt cx="812800" cy="698500"/>
          </a:xfrm>
        </p:grpSpPr>
        <p:sp>
          <p:nvSpPr>
            <p:cNvPr id="22" name="Freeform 22"/>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8155493" y="1315266"/>
            <a:ext cx="665138" cy="666805"/>
          </a:xfrm>
          <a:custGeom>
            <a:avLst/>
            <a:gdLst/>
            <a:ahLst/>
            <a:cxnLst/>
            <a:rect l="l" t="t" r="r" b="b"/>
            <a:pathLst>
              <a:path w="665138" h="666805">
                <a:moveTo>
                  <a:pt x="0" y="0"/>
                </a:moveTo>
                <a:lnTo>
                  <a:pt x="665137" y="0"/>
                </a:lnTo>
                <a:lnTo>
                  <a:pt x="665137" y="666805"/>
                </a:lnTo>
                <a:lnTo>
                  <a:pt x="0" y="666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a:off x="8075512" y="4695610"/>
            <a:ext cx="827731" cy="827731"/>
          </a:xfrm>
          <a:custGeom>
            <a:avLst/>
            <a:gdLst/>
            <a:ahLst/>
            <a:cxnLst/>
            <a:rect l="l" t="t" r="r" b="b"/>
            <a:pathLst>
              <a:path w="827731" h="827731">
                <a:moveTo>
                  <a:pt x="0" y="0"/>
                </a:moveTo>
                <a:lnTo>
                  <a:pt x="827731" y="0"/>
                </a:lnTo>
                <a:lnTo>
                  <a:pt x="827731" y="827731"/>
                </a:lnTo>
                <a:lnTo>
                  <a:pt x="0" y="8277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TextBox 26"/>
          <p:cNvSpPr txBox="1"/>
          <p:nvPr/>
        </p:nvSpPr>
        <p:spPr>
          <a:xfrm>
            <a:off x="816209" y="3669096"/>
            <a:ext cx="5535816" cy="1625054"/>
          </a:xfrm>
          <a:prstGeom prst="rect">
            <a:avLst/>
          </a:prstGeom>
        </p:spPr>
        <p:txBody>
          <a:bodyPr lIns="0" tIns="0" rIns="0" bIns="0" rtlCol="0" anchor="t">
            <a:spAutoFit/>
          </a:bodyPr>
          <a:lstStyle/>
          <a:p>
            <a:pPr marL="0" lvl="0" indent="0" algn="l">
              <a:lnSpc>
                <a:spcPts val="12464"/>
              </a:lnSpc>
            </a:pPr>
            <a:r>
              <a:rPr lang="en-US" sz="11541" spc="-288">
                <a:solidFill>
                  <a:srgbClr val="112D4E"/>
                </a:solidFill>
                <a:latin typeface="Barlow Bold"/>
                <a:ea typeface="Barlow Bold"/>
                <a:cs typeface="Barlow Bold"/>
                <a:sym typeface="Barlow Bold"/>
              </a:rPr>
              <a:t>Lanjutan</a:t>
            </a:r>
          </a:p>
        </p:txBody>
      </p:sp>
      <p:sp>
        <p:nvSpPr>
          <p:cNvPr id="27" name="TextBox 27"/>
          <p:cNvSpPr txBox="1"/>
          <p:nvPr/>
        </p:nvSpPr>
        <p:spPr>
          <a:xfrm>
            <a:off x="9360114" y="1157089"/>
            <a:ext cx="7212200" cy="480425"/>
          </a:xfrm>
          <a:prstGeom prst="rect">
            <a:avLst/>
          </a:prstGeom>
        </p:spPr>
        <p:txBody>
          <a:bodyPr lIns="0" tIns="0" rIns="0" bIns="0" rtlCol="0" anchor="t">
            <a:spAutoFit/>
          </a:bodyPr>
          <a:lstStyle/>
          <a:p>
            <a:pPr marL="0" lvl="0" indent="0" algn="l">
              <a:lnSpc>
                <a:spcPts val="3675"/>
              </a:lnSpc>
            </a:pPr>
            <a:r>
              <a:rPr lang="en-US" sz="3403" spc="-85">
                <a:solidFill>
                  <a:srgbClr val="112D4E"/>
                </a:solidFill>
                <a:latin typeface="Barlow Bold"/>
                <a:ea typeface="Barlow Bold"/>
                <a:cs typeface="Barlow Bold"/>
                <a:sym typeface="Barlow Bold"/>
              </a:rPr>
              <a:t>5. Pendekatan Strategi dan Sistematik</a:t>
            </a:r>
          </a:p>
        </p:txBody>
      </p:sp>
      <p:sp>
        <p:nvSpPr>
          <p:cNvPr id="28" name="TextBox 28"/>
          <p:cNvSpPr txBox="1"/>
          <p:nvPr/>
        </p:nvSpPr>
        <p:spPr>
          <a:xfrm>
            <a:off x="9360114" y="4879068"/>
            <a:ext cx="6001891" cy="480425"/>
          </a:xfrm>
          <a:prstGeom prst="rect">
            <a:avLst/>
          </a:prstGeom>
        </p:spPr>
        <p:txBody>
          <a:bodyPr lIns="0" tIns="0" rIns="0" bIns="0" rtlCol="0" anchor="t">
            <a:spAutoFit/>
          </a:bodyPr>
          <a:lstStyle/>
          <a:p>
            <a:pPr marL="0" lvl="0" indent="0" algn="l">
              <a:lnSpc>
                <a:spcPts val="3675"/>
              </a:lnSpc>
            </a:pPr>
            <a:r>
              <a:rPr lang="en-US" sz="3403" spc="-85">
                <a:solidFill>
                  <a:srgbClr val="112D4E"/>
                </a:solidFill>
                <a:latin typeface="Barlow Bold"/>
                <a:ea typeface="Barlow Bold"/>
                <a:cs typeface="Barlow Bold"/>
                <a:sym typeface="Barlow Bold"/>
              </a:rPr>
              <a:t>6. Peningkatan secara Kontinyu</a:t>
            </a:r>
          </a:p>
        </p:txBody>
      </p:sp>
      <p:sp>
        <p:nvSpPr>
          <p:cNvPr id="29" name="TextBox 29"/>
          <p:cNvSpPr txBox="1"/>
          <p:nvPr/>
        </p:nvSpPr>
        <p:spPr>
          <a:xfrm>
            <a:off x="9360114" y="1747109"/>
            <a:ext cx="7835023" cy="3032225"/>
          </a:xfrm>
          <a:prstGeom prst="rect">
            <a:avLst/>
          </a:prstGeom>
        </p:spPr>
        <p:txBody>
          <a:bodyPr lIns="0" tIns="0" rIns="0" bIns="0" rtlCol="0" anchor="t">
            <a:spAutoFit/>
          </a:bodyPr>
          <a:lstStyle/>
          <a:p>
            <a:pPr algn="l">
              <a:lnSpc>
                <a:spcPts val="3580"/>
              </a:lnSpc>
            </a:pPr>
            <a:r>
              <a:rPr lang="en-US" sz="2797" spc="-53">
                <a:solidFill>
                  <a:srgbClr val="000000"/>
                </a:solidFill>
                <a:latin typeface="Clear Sans"/>
                <a:ea typeface="Clear Sans"/>
                <a:cs typeface="Clear Sans"/>
                <a:sym typeface="Clear Sans"/>
              </a:rPr>
              <a:t>Pendekatan strategi dan sistematik untuk mencapai seluruh visi, misi, dan tujuan perusahaan. Manajemen strategis yang melakukan perumusan ataupun perencanaan strategi dalam mengintegrasikan seluruh konsep kualitas pada strategi perusahaan secara menyeluruh.</a:t>
            </a:r>
          </a:p>
          <a:p>
            <a:pPr marL="0" lvl="0" indent="0" algn="l">
              <a:lnSpc>
                <a:spcPts val="2794"/>
              </a:lnSpc>
            </a:pPr>
            <a:endParaRPr lang="en-US" sz="2797" spc="-53">
              <a:solidFill>
                <a:srgbClr val="000000"/>
              </a:solidFill>
              <a:latin typeface="Clear Sans"/>
              <a:ea typeface="Clear Sans"/>
              <a:cs typeface="Clear Sans"/>
              <a:sym typeface="Clear Sans"/>
            </a:endParaRPr>
          </a:p>
        </p:txBody>
      </p:sp>
      <p:sp>
        <p:nvSpPr>
          <p:cNvPr id="30" name="TextBox 30"/>
          <p:cNvSpPr txBox="1"/>
          <p:nvPr/>
        </p:nvSpPr>
        <p:spPr>
          <a:xfrm>
            <a:off x="9360114" y="5473425"/>
            <a:ext cx="8111892" cy="1856657"/>
          </a:xfrm>
          <a:prstGeom prst="rect">
            <a:avLst/>
          </a:prstGeom>
        </p:spPr>
        <p:txBody>
          <a:bodyPr lIns="0" tIns="0" rIns="0" bIns="0" rtlCol="0" anchor="t">
            <a:spAutoFit/>
          </a:bodyPr>
          <a:lstStyle/>
          <a:p>
            <a:pPr marL="0" lvl="0" indent="0" algn="l">
              <a:lnSpc>
                <a:spcPts val="3690"/>
              </a:lnSpc>
            </a:pPr>
            <a:r>
              <a:rPr lang="en-US" sz="2883" spc="-54">
                <a:solidFill>
                  <a:srgbClr val="000000"/>
                </a:solidFill>
                <a:latin typeface="Clear Sans"/>
                <a:ea typeface="Clear Sans"/>
                <a:cs typeface="Clear Sans"/>
                <a:sym typeface="Clear Sans"/>
              </a:rPr>
              <a:t>Peningkatan qualitas yang dilakukan secara kontinyu untuk mencapai tujuan perusahaan dan juga memenuhi harapan seluruh pihak yang berkaitan di dalamnya.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4316964" y="4299589"/>
            <a:ext cx="3715747" cy="4323778"/>
            <a:chOff x="0" y="0"/>
            <a:chExt cx="698500" cy="812800"/>
          </a:xfrm>
        </p:grpSpPr>
        <p:sp>
          <p:nvSpPr>
            <p:cNvPr id="3" name="Freeform 3"/>
            <p:cNvSpPr/>
            <p:nvPr/>
          </p:nvSpPr>
          <p:spPr>
            <a:xfrm>
              <a:off x="0" y="7908"/>
              <a:ext cx="698500" cy="796984"/>
            </a:xfrm>
            <a:custGeom>
              <a:avLst/>
              <a:gdLst/>
              <a:ahLst/>
              <a:cxnLst/>
              <a:rect l="l" t="t" r="r" b="b"/>
              <a:pathLst>
                <a:path w="698500" h="796984">
                  <a:moveTo>
                    <a:pt x="384846" y="12802"/>
                  </a:moveTo>
                  <a:lnTo>
                    <a:pt x="662904" y="174582"/>
                  </a:lnTo>
                  <a:cubicBezTo>
                    <a:pt x="684942" y="187404"/>
                    <a:pt x="698500" y="210978"/>
                    <a:pt x="698500" y="236475"/>
                  </a:cubicBezTo>
                  <a:lnTo>
                    <a:pt x="698500" y="560509"/>
                  </a:lnTo>
                  <a:cubicBezTo>
                    <a:pt x="698500" y="586006"/>
                    <a:pt x="684942" y="609580"/>
                    <a:pt x="662904" y="622402"/>
                  </a:cubicBezTo>
                  <a:lnTo>
                    <a:pt x="384846" y="784182"/>
                  </a:lnTo>
                  <a:cubicBezTo>
                    <a:pt x="362842" y="796984"/>
                    <a:pt x="335658" y="796984"/>
                    <a:pt x="313654" y="784182"/>
                  </a:cubicBezTo>
                  <a:lnTo>
                    <a:pt x="35596" y="622402"/>
                  </a:lnTo>
                  <a:cubicBezTo>
                    <a:pt x="13558" y="609580"/>
                    <a:pt x="0" y="586006"/>
                    <a:pt x="0" y="560509"/>
                  </a:cubicBezTo>
                  <a:lnTo>
                    <a:pt x="0" y="236475"/>
                  </a:lnTo>
                  <a:cubicBezTo>
                    <a:pt x="0" y="210978"/>
                    <a:pt x="13558" y="187404"/>
                    <a:pt x="35596" y="174582"/>
                  </a:cubicBezTo>
                  <a:lnTo>
                    <a:pt x="313654" y="12802"/>
                  </a:lnTo>
                  <a:cubicBezTo>
                    <a:pt x="335658" y="0"/>
                    <a:pt x="362842" y="0"/>
                    <a:pt x="384846" y="12802"/>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4" name="TextBox 4"/>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5" name="Freeform 5"/>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2"/>
            <a:stretch>
              <a:fillRect/>
            </a:stretch>
          </a:blipFill>
        </p:spPr>
      </p:sp>
      <p:sp>
        <p:nvSpPr>
          <p:cNvPr id="6" name="TextBox 6"/>
          <p:cNvSpPr txBox="1"/>
          <p:nvPr/>
        </p:nvSpPr>
        <p:spPr>
          <a:xfrm>
            <a:off x="841711" y="645369"/>
            <a:ext cx="8144447" cy="1972502"/>
          </a:xfrm>
          <a:prstGeom prst="rect">
            <a:avLst/>
          </a:prstGeom>
        </p:spPr>
        <p:txBody>
          <a:bodyPr lIns="0" tIns="0" rIns="0" bIns="0" rtlCol="0" anchor="t">
            <a:spAutoFit/>
          </a:bodyPr>
          <a:lstStyle/>
          <a:p>
            <a:pPr marL="0" lvl="0" indent="0" algn="l">
              <a:lnSpc>
                <a:spcPts val="7664"/>
              </a:lnSpc>
            </a:pPr>
            <a:r>
              <a:rPr lang="en-US" sz="7097" spc="-177" dirty="0" err="1">
                <a:solidFill>
                  <a:srgbClr val="112D4E"/>
                </a:solidFill>
                <a:latin typeface="Barlow Bold"/>
                <a:ea typeface="Barlow Bold"/>
                <a:cs typeface="Barlow Bold"/>
                <a:sym typeface="Barlow Bold"/>
              </a:rPr>
              <a:t>Pembentukan</a:t>
            </a:r>
            <a:r>
              <a:rPr lang="en-US" sz="7097" spc="-177" dirty="0">
                <a:solidFill>
                  <a:srgbClr val="112D4E"/>
                </a:solidFill>
                <a:latin typeface="Barlow Bold"/>
                <a:ea typeface="Barlow Bold"/>
                <a:cs typeface="Barlow Bold"/>
                <a:sym typeface="Barlow Bold"/>
              </a:rPr>
              <a:t> </a:t>
            </a:r>
            <a:r>
              <a:rPr lang="en-US" sz="7097" spc="-177" dirty="0" err="1">
                <a:solidFill>
                  <a:srgbClr val="112D4E"/>
                </a:solidFill>
                <a:latin typeface="Barlow Bold"/>
                <a:ea typeface="Barlow Bold"/>
                <a:cs typeface="Barlow Bold"/>
                <a:sym typeface="Barlow Bold"/>
              </a:rPr>
              <a:t>Fokus</a:t>
            </a:r>
            <a:r>
              <a:rPr lang="en-US" sz="7097" spc="-177" dirty="0">
                <a:solidFill>
                  <a:srgbClr val="112D4E"/>
                </a:solidFill>
                <a:latin typeface="Barlow Bold"/>
                <a:ea typeface="Barlow Bold"/>
                <a:cs typeface="Barlow Bold"/>
                <a:sym typeface="Barlow Bold"/>
              </a:rPr>
              <a:t> Pada </a:t>
            </a:r>
            <a:r>
              <a:rPr lang="en-US" sz="7097" spc="-177" dirty="0" err="1">
                <a:solidFill>
                  <a:srgbClr val="112D4E"/>
                </a:solidFill>
                <a:latin typeface="Barlow Bold"/>
                <a:ea typeface="Barlow Bold"/>
                <a:cs typeface="Barlow Bold"/>
                <a:sym typeface="Barlow Bold"/>
              </a:rPr>
              <a:t>pelanggan</a:t>
            </a:r>
            <a:endParaRPr lang="en-US" sz="7097" spc="-177" dirty="0">
              <a:solidFill>
                <a:srgbClr val="112D4E"/>
              </a:solidFill>
              <a:latin typeface="Barlow Bold"/>
              <a:ea typeface="Barlow Bold"/>
              <a:cs typeface="Barlow Bold"/>
              <a:sym typeface="Barlow Bold"/>
            </a:endParaRPr>
          </a:p>
        </p:txBody>
      </p:sp>
      <p:sp>
        <p:nvSpPr>
          <p:cNvPr id="7" name="TextBox 7"/>
          <p:cNvSpPr txBox="1"/>
          <p:nvPr/>
        </p:nvSpPr>
        <p:spPr>
          <a:xfrm>
            <a:off x="9144000" y="2001182"/>
            <a:ext cx="8115300" cy="1310888"/>
          </a:xfrm>
          <a:prstGeom prst="rect">
            <a:avLst/>
          </a:prstGeom>
        </p:spPr>
        <p:txBody>
          <a:bodyPr lIns="0" tIns="0" rIns="0" bIns="0" rtlCol="0" anchor="t">
            <a:spAutoFit/>
          </a:bodyPr>
          <a:lstStyle/>
          <a:p>
            <a:pPr marL="0" lvl="0" indent="0" algn="l">
              <a:lnSpc>
                <a:spcPts val="3546"/>
              </a:lnSpc>
            </a:pPr>
            <a:r>
              <a:rPr lang="en-US" sz="2244" spc="-42">
                <a:solidFill>
                  <a:srgbClr val="000000"/>
                </a:solidFill>
                <a:latin typeface="Clear Sans Bold Italics"/>
                <a:ea typeface="Clear Sans Bold Italics"/>
                <a:cs typeface="Clear Sans Bold Italics"/>
                <a:sym typeface="Clear Sans Bold Italics"/>
              </a:rPr>
              <a:t>Whitely dalam Goetsch dan Davis (1994:149-150)</a:t>
            </a:r>
            <a:r>
              <a:rPr lang="en-US" sz="2244" spc="-42">
                <a:solidFill>
                  <a:srgbClr val="000000"/>
                </a:solidFill>
                <a:latin typeface="Clear Sans"/>
                <a:ea typeface="Clear Sans"/>
                <a:cs typeface="Clear Sans"/>
                <a:sym typeface="Clear Sans"/>
              </a:rPr>
              <a:t> mengemukakan karakteristik organisasi yang sukses dalam membentuk fokus pada pelanggan, yaitu:</a:t>
            </a:r>
          </a:p>
        </p:txBody>
      </p:sp>
      <p:sp>
        <p:nvSpPr>
          <p:cNvPr id="8" name="TextBox 8"/>
          <p:cNvSpPr txBox="1"/>
          <p:nvPr/>
        </p:nvSpPr>
        <p:spPr>
          <a:xfrm>
            <a:off x="8531272" y="4090679"/>
            <a:ext cx="9419416" cy="5465926"/>
          </a:xfrm>
          <a:prstGeom prst="rect">
            <a:avLst/>
          </a:prstGeom>
        </p:spPr>
        <p:txBody>
          <a:bodyPr lIns="0" tIns="0" rIns="0" bIns="0" rtlCol="0" anchor="t">
            <a:spAutoFit/>
          </a:bodyPr>
          <a:lstStyle/>
          <a:p>
            <a:pPr marL="789446" lvl="1" indent="-394723" algn="l">
              <a:lnSpc>
                <a:spcPts val="3949"/>
              </a:lnSpc>
              <a:buFont typeface="Arial"/>
              <a:buChar char="•"/>
            </a:pPr>
            <a:r>
              <a:rPr lang="en-US" sz="3656">
                <a:solidFill>
                  <a:srgbClr val="112D4E"/>
                </a:solidFill>
                <a:latin typeface="Barlow Bold"/>
                <a:ea typeface="Barlow Bold"/>
                <a:cs typeface="Barlow Bold"/>
                <a:sym typeface="Barlow Bold"/>
              </a:rPr>
              <a:t>Visi, komitmen, dan suasana</a:t>
            </a:r>
          </a:p>
          <a:p>
            <a:pPr marL="789446" lvl="1" indent="-394723" algn="l">
              <a:lnSpc>
                <a:spcPts val="3949"/>
              </a:lnSpc>
              <a:buFont typeface="Arial"/>
              <a:buChar char="•"/>
            </a:pPr>
            <a:r>
              <a:rPr lang="en-US" sz="3656">
                <a:solidFill>
                  <a:srgbClr val="112D4E"/>
                </a:solidFill>
                <a:latin typeface="Barlow Bold"/>
                <a:ea typeface="Barlow Bold"/>
                <a:cs typeface="Barlow Bold"/>
                <a:sym typeface="Barlow Bold"/>
              </a:rPr>
              <a:t>Penjajaran dengan pelanggan</a:t>
            </a:r>
          </a:p>
          <a:p>
            <a:pPr marL="789446" lvl="1" indent="-394723" algn="l">
              <a:lnSpc>
                <a:spcPts val="3949"/>
              </a:lnSpc>
              <a:buFont typeface="Arial"/>
              <a:buChar char="•"/>
            </a:pPr>
            <a:r>
              <a:rPr lang="en-US" sz="3656">
                <a:solidFill>
                  <a:srgbClr val="112D4E"/>
                </a:solidFill>
                <a:latin typeface="Barlow Bold"/>
                <a:ea typeface="Barlow Bold"/>
                <a:cs typeface="Barlow Bold"/>
                <a:sym typeface="Barlow Bold"/>
              </a:rPr>
              <a:t>Kemauan untuk mengidentifikasi dan mengatasi permasalahan pelanggan</a:t>
            </a:r>
          </a:p>
          <a:p>
            <a:pPr marL="789446" lvl="1" indent="-394723" algn="l">
              <a:lnSpc>
                <a:spcPts val="3949"/>
              </a:lnSpc>
              <a:buFont typeface="Arial"/>
              <a:buChar char="•"/>
            </a:pPr>
            <a:r>
              <a:rPr lang="en-US" sz="3656">
                <a:solidFill>
                  <a:srgbClr val="112D4E"/>
                </a:solidFill>
                <a:latin typeface="Barlow Bold"/>
                <a:ea typeface="Barlow Bold"/>
                <a:cs typeface="Barlow Bold"/>
                <a:sym typeface="Barlow Bold"/>
              </a:rPr>
              <a:t>Memanfaatkan informasi dari pelanggan</a:t>
            </a:r>
          </a:p>
          <a:p>
            <a:pPr marL="789446" lvl="1" indent="-394723" algn="l">
              <a:lnSpc>
                <a:spcPts val="3949"/>
              </a:lnSpc>
              <a:buFont typeface="Arial"/>
              <a:buChar char="•"/>
            </a:pPr>
            <a:r>
              <a:rPr lang="en-US" sz="3656">
                <a:solidFill>
                  <a:srgbClr val="112D4E"/>
                </a:solidFill>
                <a:latin typeface="Barlow Bold"/>
                <a:ea typeface="Barlow Bold"/>
                <a:cs typeface="Barlow Bold"/>
                <a:sym typeface="Barlow Bold"/>
              </a:rPr>
              <a:t>Mendekati para pelanggan</a:t>
            </a:r>
          </a:p>
          <a:p>
            <a:pPr marL="789446" lvl="1" indent="-394723" algn="l">
              <a:lnSpc>
                <a:spcPts val="3949"/>
              </a:lnSpc>
              <a:buFont typeface="Arial"/>
              <a:buChar char="•"/>
            </a:pPr>
            <a:r>
              <a:rPr lang="en-US" sz="3656">
                <a:solidFill>
                  <a:srgbClr val="112D4E"/>
                </a:solidFill>
                <a:latin typeface="Barlow Bold"/>
                <a:ea typeface="Barlow Bold"/>
                <a:cs typeface="Barlow Bold"/>
                <a:sym typeface="Barlow Bold"/>
              </a:rPr>
              <a:t>Kemampuan, kesanggupan, dan pemberdayaan pegawai</a:t>
            </a:r>
          </a:p>
          <a:p>
            <a:pPr marL="789446" lvl="1" indent="-394723" algn="l">
              <a:lnSpc>
                <a:spcPts val="3949"/>
              </a:lnSpc>
              <a:buFont typeface="Arial"/>
              <a:buChar char="•"/>
            </a:pPr>
            <a:r>
              <a:rPr lang="en-US" sz="3656">
                <a:solidFill>
                  <a:srgbClr val="112D4E"/>
                </a:solidFill>
                <a:latin typeface="Barlow Bold"/>
                <a:ea typeface="Barlow Bold"/>
                <a:cs typeface="Barlow Bold"/>
                <a:sym typeface="Barlow Bold"/>
              </a:rPr>
              <a:t>Penyempurnaan produk dan proses secara terus-menerus</a:t>
            </a:r>
          </a:p>
          <a:p>
            <a:pPr marL="0" lvl="0" indent="0" algn="l">
              <a:lnSpc>
                <a:spcPts val="3949"/>
              </a:lnSpc>
            </a:pPr>
            <a:endParaRPr lang="en-US" sz="3656">
              <a:solidFill>
                <a:srgbClr val="112D4E"/>
              </a:solidFill>
              <a:latin typeface="Barlow Bold"/>
              <a:ea typeface="Barlow Bold"/>
              <a:cs typeface="Barlow Bold"/>
              <a:sym typeface="Barlow Bold"/>
            </a:endParaRPr>
          </a:p>
        </p:txBody>
      </p:sp>
      <p:sp>
        <p:nvSpPr>
          <p:cNvPr id="9" name="Freeform 9"/>
          <p:cNvSpPr/>
          <p:nvPr/>
        </p:nvSpPr>
        <p:spPr>
          <a:xfrm>
            <a:off x="1009650" y="3310779"/>
            <a:ext cx="6971016" cy="6334911"/>
          </a:xfrm>
          <a:custGeom>
            <a:avLst/>
            <a:gdLst/>
            <a:ahLst/>
            <a:cxnLst/>
            <a:rect l="l" t="t" r="r" b="b"/>
            <a:pathLst>
              <a:path w="6971016" h="6334911">
                <a:moveTo>
                  <a:pt x="0" y="0"/>
                </a:moveTo>
                <a:lnTo>
                  <a:pt x="6971016" y="0"/>
                </a:lnTo>
                <a:lnTo>
                  <a:pt x="6971016" y="6334911"/>
                </a:lnTo>
                <a:lnTo>
                  <a:pt x="0" y="6334911"/>
                </a:lnTo>
                <a:lnTo>
                  <a:pt x="0" y="0"/>
                </a:lnTo>
                <a:close/>
              </a:path>
            </a:pathLst>
          </a:custGeom>
          <a:blipFill>
            <a:blip r:embed="rId3"/>
            <a:stretch>
              <a:fillRect/>
            </a:stretch>
          </a:blipFill>
        </p:spPr>
      </p:sp>
      <p:grpSp>
        <p:nvGrpSpPr>
          <p:cNvPr id="10" name="Group 10"/>
          <p:cNvGrpSpPr/>
          <p:nvPr/>
        </p:nvGrpSpPr>
        <p:grpSpPr>
          <a:xfrm>
            <a:off x="1254267" y="3667934"/>
            <a:ext cx="6251770" cy="5372615"/>
            <a:chOff x="0" y="0"/>
            <a:chExt cx="812800" cy="698500"/>
          </a:xfrm>
        </p:grpSpPr>
        <p:sp>
          <p:nvSpPr>
            <p:cNvPr id="11" name="Freeform 11"/>
            <p:cNvSpPr/>
            <p:nvPr/>
          </p:nvSpPr>
          <p:spPr>
            <a:xfrm>
              <a:off x="9036" y="0"/>
              <a:ext cx="794728" cy="698500"/>
            </a:xfrm>
            <a:custGeom>
              <a:avLst/>
              <a:gdLst/>
              <a:ahLst/>
              <a:cxnLst/>
              <a:rect l="l" t="t" r="r" b="b"/>
              <a:pathLst>
                <a:path w="794728" h="698500">
                  <a:moveTo>
                    <a:pt x="780099" y="389924"/>
                  </a:moveTo>
                  <a:lnTo>
                    <a:pt x="624229" y="657826"/>
                  </a:lnTo>
                  <a:cubicBezTo>
                    <a:pt x="609577" y="683008"/>
                    <a:pt x="582641" y="698500"/>
                    <a:pt x="553506" y="698500"/>
                  </a:cubicBezTo>
                  <a:lnTo>
                    <a:pt x="241222" y="698500"/>
                  </a:lnTo>
                  <a:cubicBezTo>
                    <a:pt x="212087" y="698500"/>
                    <a:pt x="185151" y="683008"/>
                    <a:pt x="170499" y="657826"/>
                  </a:cubicBezTo>
                  <a:lnTo>
                    <a:pt x="14629" y="389924"/>
                  </a:lnTo>
                  <a:cubicBezTo>
                    <a:pt x="0" y="364781"/>
                    <a:pt x="0" y="333719"/>
                    <a:pt x="14629" y="308576"/>
                  </a:cubicBezTo>
                  <a:lnTo>
                    <a:pt x="170499" y="40674"/>
                  </a:lnTo>
                  <a:cubicBezTo>
                    <a:pt x="185151" y="15492"/>
                    <a:pt x="212087" y="0"/>
                    <a:pt x="241222" y="0"/>
                  </a:cubicBezTo>
                  <a:lnTo>
                    <a:pt x="553506" y="0"/>
                  </a:lnTo>
                  <a:cubicBezTo>
                    <a:pt x="582641" y="0"/>
                    <a:pt x="609577" y="15492"/>
                    <a:pt x="624229" y="40674"/>
                  </a:cubicBezTo>
                  <a:lnTo>
                    <a:pt x="780099" y="308576"/>
                  </a:lnTo>
                  <a:cubicBezTo>
                    <a:pt x="794728" y="333719"/>
                    <a:pt x="794728" y="364781"/>
                    <a:pt x="780099" y="389924"/>
                  </a:cubicBezTo>
                  <a:close/>
                </a:path>
              </a:pathLst>
            </a:custGeom>
            <a:gradFill rotWithShape="1">
              <a:gsLst>
                <a:gs pos="0">
                  <a:srgbClr val="3183ED">
                    <a:alpha val="100000"/>
                  </a:srgbClr>
                </a:gs>
                <a:gs pos="100000">
                  <a:srgbClr val="56CCF2">
                    <a:alpha val="100000"/>
                  </a:srgbClr>
                </a:gs>
              </a:gsLst>
              <a:lin ang="5400000"/>
            </a:gradFill>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755223" y="4045941"/>
            <a:ext cx="5227625" cy="4638833"/>
            <a:chOff x="0" y="0"/>
            <a:chExt cx="4346359" cy="3856825"/>
          </a:xfrm>
        </p:grpSpPr>
        <p:sp>
          <p:nvSpPr>
            <p:cNvPr id="14" name="Freeform 14"/>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562" t="-16370" r="-54432"/>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V="1">
            <a:off x="-972285" y="8073192"/>
            <a:ext cx="5145502" cy="3200931"/>
          </a:xfrm>
          <a:custGeom>
            <a:avLst/>
            <a:gdLst/>
            <a:ahLst/>
            <a:cxnLst/>
            <a:rect l="l" t="t" r="r" b="b"/>
            <a:pathLst>
              <a:path w="5145502" h="3200931">
                <a:moveTo>
                  <a:pt x="0" y="3200931"/>
                </a:moveTo>
                <a:lnTo>
                  <a:pt x="5145501" y="3200931"/>
                </a:lnTo>
                <a:lnTo>
                  <a:pt x="5145501" y="0"/>
                </a:lnTo>
                <a:lnTo>
                  <a:pt x="0" y="0"/>
                </a:lnTo>
                <a:lnTo>
                  <a:pt x="0" y="3200931"/>
                </a:lnTo>
                <a:close/>
              </a:path>
            </a:pathLst>
          </a:custGeom>
          <a:blipFill>
            <a:blip r:embed="rId2"/>
            <a:stretch>
              <a:fillRect/>
            </a:stretch>
          </a:blipFill>
        </p:spPr>
      </p:sp>
      <p:sp>
        <p:nvSpPr>
          <p:cNvPr id="3" name="Freeform 3"/>
          <p:cNvSpPr/>
          <p:nvPr/>
        </p:nvSpPr>
        <p:spPr>
          <a:xfrm rot="-5400000">
            <a:off x="14114784" y="8073192"/>
            <a:ext cx="5145502" cy="3200931"/>
          </a:xfrm>
          <a:custGeom>
            <a:avLst/>
            <a:gdLst/>
            <a:ahLst/>
            <a:cxnLst/>
            <a:rect l="l" t="t" r="r" b="b"/>
            <a:pathLst>
              <a:path w="5145502" h="3200931">
                <a:moveTo>
                  <a:pt x="0" y="0"/>
                </a:moveTo>
                <a:lnTo>
                  <a:pt x="5145501" y="0"/>
                </a:lnTo>
                <a:lnTo>
                  <a:pt x="5145501" y="3200931"/>
                </a:lnTo>
                <a:lnTo>
                  <a:pt x="0" y="3200931"/>
                </a:lnTo>
                <a:lnTo>
                  <a:pt x="0" y="0"/>
                </a:lnTo>
                <a:close/>
              </a:path>
            </a:pathLst>
          </a:custGeom>
          <a:blipFill>
            <a:blip r:embed="rId2"/>
            <a:stretch>
              <a:fillRect/>
            </a:stretch>
          </a:blipFill>
        </p:spPr>
      </p:sp>
      <p:sp>
        <p:nvSpPr>
          <p:cNvPr id="4" name="TextBox 4"/>
          <p:cNvSpPr txBox="1"/>
          <p:nvPr/>
        </p:nvSpPr>
        <p:spPr>
          <a:xfrm>
            <a:off x="2150540" y="1114425"/>
            <a:ext cx="8193219" cy="1205865"/>
          </a:xfrm>
          <a:prstGeom prst="rect">
            <a:avLst/>
          </a:prstGeom>
        </p:spPr>
        <p:txBody>
          <a:bodyPr lIns="0" tIns="0" rIns="0" bIns="0" rtlCol="0" anchor="t">
            <a:spAutoFit/>
          </a:bodyPr>
          <a:lstStyle/>
          <a:p>
            <a:pPr marL="0" lvl="0" indent="0" algn="ctr">
              <a:lnSpc>
                <a:spcPts val="9179"/>
              </a:lnSpc>
            </a:pPr>
            <a:r>
              <a:rPr lang="en-US" sz="8499" spc="-212" dirty="0" err="1">
                <a:solidFill>
                  <a:srgbClr val="112D4E"/>
                </a:solidFill>
                <a:latin typeface="Barlow Bold"/>
                <a:ea typeface="Barlow Bold"/>
                <a:cs typeface="Barlow Bold"/>
                <a:sym typeface="Barlow Bold"/>
              </a:rPr>
              <a:t>Karakteristik</a:t>
            </a:r>
            <a:r>
              <a:rPr lang="en-US" sz="8499" spc="-212" dirty="0">
                <a:solidFill>
                  <a:srgbClr val="112D4E"/>
                </a:solidFill>
                <a:latin typeface="Barlow Bold"/>
                <a:ea typeface="Barlow Bold"/>
                <a:cs typeface="Barlow Bold"/>
                <a:sym typeface="Barlow Bold"/>
              </a:rPr>
              <a:t> TQM</a:t>
            </a:r>
          </a:p>
        </p:txBody>
      </p:sp>
      <p:sp>
        <p:nvSpPr>
          <p:cNvPr id="5" name="TextBox 5"/>
          <p:cNvSpPr txBox="1"/>
          <p:nvPr/>
        </p:nvSpPr>
        <p:spPr>
          <a:xfrm>
            <a:off x="2150540" y="2677949"/>
            <a:ext cx="2685726" cy="405263"/>
          </a:xfrm>
          <a:prstGeom prst="rect">
            <a:avLst/>
          </a:prstGeom>
        </p:spPr>
        <p:txBody>
          <a:bodyPr lIns="0" tIns="0" rIns="0" bIns="0" rtlCol="0" anchor="t">
            <a:spAutoFit/>
          </a:bodyPr>
          <a:lstStyle/>
          <a:p>
            <a:pPr marL="0" lvl="0" indent="0" algn="l">
              <a:lnSpc>
                <a:spcPts val="3387"/>
              </a:lnSpc>
            </a:pPr>
            <a:r>
              <a:rPr lang="en-US" sz="2419">
                <a:solidFill>
                  <a:srgbClr val="000000"/>
                </a:solidFill>
                <a:latin typeface="Clear Sans Italics"/>
                <a:ea typeface="Clear Sans Italics"/>
                <a:cs typeface="Clear Sans Italics"/>
                <a:sym typeface="Clear Sans Italics"/>
              </a:rPr>
              <a:t>Goetsch dan Davis</a:t>
            </a:r>
          </a:p>
        </p:txBody>
      </p:sp>
      <p:sp>
        <p:nvSpPr>
          <p:cNvPr id="6" name="TextBox 6"/>
          <p:cNvSpPr txBox="1"/>
          <p:nvPr/>
        </p:nvSpPr>
        <p:spPr>
          <a:xfrm>
            <a:off x="1826164" y="3209466"/>
            <a:ext cx="15203087" cy="4940214"/>
          </a:xfrm>
          <a:prstGeom prst="rect">
            <a:avLst/>
          </a:prstGeom>
        </p:spPr>
        <p:txBody>
          <a:bodyPr lIns="0" tIns="0" rIns="0" bIns="0" rtlCol="0" anchor="t">
            <a:spAutoFit/>
          </a:bodyPr>
          <a:lstStyle/>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Fokus pada pelanggan;</a:t>
            </a:r>
            <a:r>
              <a:rPr lang="en-US" sz="3503">
                <a:solidFill>
                  <a:srgbClr val="000000"/>
                </a:solidFill>
                <a:latin typeface="Clear Sans"/>
                <a:ea typeface="Clear Sans"/>
                <a:cs typeface="Clear Sans"/>
                <a:sym typeface="Clear Sans"/>
              </a:rPr>
              <a:t> (internal dan eksternal)</a:t>
            </a:r>
          </a:p>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Obsesi terhadap kualitas;</a:t>
            </a:r>
            <a:r>
              <a:rPr lang="en-US" sz="3503">
                <a:solidFill>
                  <a:srgbClr val="000000"/>
                </a:solidFill>
                <a:latin typeface="Clear Sans"/>
                <a:ea typeface="Clear Sans"/>
                <a:cs typeface="Clear Sans"/>
                <a:sym typeface="Clear Sans"/>
              </a:rPr>
              <a:t> capaian level yg diminta pelanggan</a:t>
            </a:r>
          </a:p>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Pendekatan ilmiah;</a:t>
            </a:r>
            <a:r>
              <a:rPr lang="en-US" sz="3503">
                <a:solidFill>
                  <a:srgbClr val="000000"/>
                </a:solidFill>
                <a:latin typeface="Clear Sans"/>
                <a:ea typeface="Clear Sans"/>
                <a:cs typeface="Clear Sans"/>
                <a:sym typeface="Clear Sans"/>
              </a:rPr>
              <a:t> pengambilan keputusan berdasarkan hasil olah data, mencari penyebab masalah dan menyelesaikannya</a:t>
            </a:r>
          </a:p>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Komitmen jangka panjang;</a:t>
            </a:r>
            <a:r>
              <a:rPr lang="en-US" sz="3503">
                <a:solidFill>
                  <a:srgbClr val="000000"/>
                </a:solidFill>
                <a:latin typeface="Clear Sans"/>
                <a:ea typeface="Clear Sans"/>
                <a:cs typeface="Clear Sans"/>
                <a:sym typeface="Clear Sans"/>
              </a:rPr>
              <a:t> orientasi kedepan perusahaan </a:t>
            </a:r>
          </a:p>
          <a:p>
            <a:pPr marL="756379" lvl="1" indent="-378190" algn="l">
              <a:lnSpc>
                <a:spcPts val="4904"/>
              </a:lnSpc>
              <a:buFont typeface="Arial"/>
              <a:buChar char="•"/>
            </a:pPr>
            <a:r>
              <a:rPr lang="en-US" sz="3503">
                <a:solidFill>
                  <a:srgbClr val="000000"/>
                </a:solidFill>
                <a:latin typeface="Clear Sans Bold"/>
                <a:ea typeface="Clear Sans Bold"/>
                <a:cs typeface="Clear Sans Bold"/>
                <a:sym typeface="Clear Sans Bold"/>
              </a:rPr>
              <a:t>Kerjasama tim;</a:t>
            </a:r>
            <a:r>
              <a:rPr lang="en-US" sz="3503">
                <a:solidFill>
                  <a:srgbClr val="000000"/>
                </a:solidFill>
                <a:latin typeface="Clear Sans"/>
                <a:ea typeface="Clear Sans"/>
                <a:cs typeface="Clear Sans"/>
                <a:sym typeface="Clear Sans"/>
              </a:rPr>
              <a:t> pemikiran dari dua orang atau lebih cenderung lebih baik</a:t>
            </a:r>
          </a:p>
          <a:p>
            <a:pPr marL="0" lvl="0" indent="0" algn="l">
              <a:lnSpc>
                <a:spcPts val="4904"/>
              </a:lnSpc>
            </a:pPr>
            <a:endParaRPr lang="en-US" sz="3503">
              <a:solidFill>
                <a:srgbClr val="000000"/>
              </a:solidFill>
              <a:latin typeface="Clear Sans"/>
              <a:ea typeface="Clear Sans"/>
              <a:cs typeface="Clear Sans"/>
              <a:sym typeface="Clear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1081</Words>
  <Application>Microsoft Office PowerPoint</Application>
  <PresentationFormat>Custom</PresentationFormat>
  <Paragraphs>125</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Clear Sans Bold</vt:lpstr>
      <vt:lpstr>Canva Sans</vt:lpstr>
      <vt:lpstr>Poppins Semi-Bold</vt:lpstr>
      <vt:lpstr>Barlow Bold</vt:lpstr>
      <vt:lpstr>Clear Sans</vt:lpstr>
      <vt:lpstr>Calibri</vt:lpstr>
      <vt:lpstr>Clear Sans Italics</vt:lpstr>
      <vt:lpstr>Arial</vt:lpstr>
      <vt:lpstr>Clear Sans Bold Italics</vt:lpstr>
      <vt:lpstr>Barlow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P.7 TQM BERFOKUS PADA PELANGGAN</dc:title>
  <cp:lastModifiedBy>Hp</cp:lastModifiedBy>
  <cp:revision>3</cp:revision>
  <dcterms:created xsi:type="dcterms:W3CDTF">2006-08-16T00:00:00Z</dcterms:created>
  <dcterms:modified xsi:type="dcterms:W3CDTF">2024-09-11T05:30:38Z</dcterms:modified>
  <dc:identifier>DAGNoPV5wbQ</dc:identifier>
</cp:coreProperties>
</file>