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75"/>
    <p:restoredTop sz="94715"/>
  </p:normalViewPr>
  <p:slideViewPr>
    <p:cSldViewPr snapToGrid="0" snapToObjects="1">
      <p:cViewPr varScale="1">
        <p:scale>
          <a:sx n="122" d="100"/>
          <a:sy n="122" d="100"/>
        </p:scale>
        <p:origin x="6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97CF6-6417-8646-A3F8-FB8FC3FB88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F8690A-5F24-334D-8970-3D2ACCBCB9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F4CD0-F523-4646-A02F-896C78E47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7F44-422D-DD44-A4B2-BBBAE505ADDB}" type="datetimeFigureOut">
              <a:rPr lang="en-US" smtClean="0"/>
              <a:t>1/21/20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702C3-CB63-1B42-A9DF-969D646AF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3A103-B20F-DB43-8F74-31D7844C4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0AC83-61C6-0F4B-8B2F-A40A68E42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41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9C7B5-8E49-C74D-AC7D-AA1061268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7087D7-F20E-4946-B0D3-D7AE2E9327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F1E101-AC4E-9B44-92BF-645949C54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7F44-422D-DD44-A4B2-BBBAE505ADDB}" type="datetimeFigureOut">
              <a:rPr lang="en-US" smtClean="0"/>
              <a:t>1/21/20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9102E-68BD-DC48-A9E9-33B06B456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FD9DD-6AB5-0E4E-8C97-3EC447347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0AC83-61C6-0F4B-8B2F-A40A68E42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488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995643-0FD1-FE43-A8E9-97B53911F9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677E40-B44A-1E42-B7B9-998C9AE670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D556C-6CD8-894C-A27B-7F4E693B8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7F44-422D-DD44-A4B2-BBBAE505ADDB}" type="datetimeFigureOut">
              <a:rPr lang="en-US" smtClean="0"/>
              <a:t>1/21/20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0D61D1-E2F4-A941-8BD5-1E7728B53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87B17-E9B2-2242-B34C-F36519C16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0AC83-61C6-0F4B-8B2F-A40A68E42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090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CC04D-9CD6-1A45-83FA-7C442C6C0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A1947-F1FC-D043-8957-63AAB300EC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A4C0E-7118-5D4C-9E7F-74EE35746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7F44-422D-DD44-A4B2-BBBAE505ADDB}" type="datetimeFigureOut">
              <a:rPr lang="en-US" smtClean="0"/>
              <a:t>1/21/20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0DB22-5216-5145-B070-8966B1E8B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30708-6B5D-F843-BE4A-D422A1E3D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0AC83-61C6-0F4B-8B2F-A40A68E42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310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3D19F-4A48-704B-B4AB-3BD65DFFD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D0E62F-9278-344B-8A89-E28E488A58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B4EC8-FDCE-F645-8C59-6E4552B00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7F44-422D-DD44-A4B2-BBBAE505ADDB}" type="datetimeFigureOut">
              <a:rPr lang="en-US" smtClean="0"/>
              <a:t>1/21/20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9157B3-15EA-F147-AB50-3847DB07F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3A118-B4AB-7D4D-81C3-11FEED485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0AC83-61C6-0F4B-8B2F-A40A68E42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016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25CD6-CAA3-A14A-8D7C-51ECD438B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A5A3F-F10B-4C48-AAF7-0859D1B508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3398CA-1642-8243-A421-BE95959B76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28FE9A-25BA-3943-8F14-284599D8A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7F44-422D-DD44-A4B2-BBBAE505ADDB}" type="datetimeFigureOut">
              <a:rPr lang="en-US" smtClean="0"/>
              <a:t>1/21/20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36E915-E460-FC46-9534-1EB1309AF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379A88-2104-1A4F-BFC9-0F247836E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0AC83-61C6-0F4B-8B2F-A40A68E42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065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9EFDA-A0E2-FD4F-9D6C-637C51D55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B92066-4250-394E-B8E8-207EAA67B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C874AD-5248-DF49-BD41-0FB74C4F4A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DC51BE-4D0B-D342-8DF7-2BAA44847C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B95B2D-E752-C74B-8580-1961BF21A7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6A6A50-92DF-3441-A639-FDB337414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7F44-422D-DD44-A4B2-BBBAE505ADDB}" type="datetimeFigureOut">
              <a:rPr lang="en-US" smtClean="0"/>
              <a:t>1/21/20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FA9190-AECB-594B-8FE0-049F54009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6DB570-D900-F646-B1AC-B005EEE3E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0AC83-61C6-0F4B-8B2F-A40A68E42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933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5DDD6-2393-1D4F-863D-F421F9FF8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202558-7CC8-154C-8F96-E9E04770B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7F44-422D-DD44-A4B2-BBBAE505ADDB}" type="datetimeFigureOut">
              <a:rPr lang="en-US" smtClean="0"/>
              <a:t>1/21/20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1B6799-682F-1340-85A8-A63725FA8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3FBB78-41CC-5E4A-8D49-07EBE0B32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0AC83-61C6-0F4B-8B2F-A40A68E42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991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40BDCC-F8BB-E142-A0C5-FCD870858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7F44-422D-DD44-A4B2-BBBAE505ADDB}" type="datetimeFigureOut">
              <a:rPr lang="en-US" smtClean="0"/>
              <a:t>1/21/20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14E56A-5308-2A48-B978-FBB0CF13F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FF4F6D-F47A-5D4F-80B7-7367D8E2D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0AC83-61C6-0F4B-8B2F-A40A68E42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082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B628D-9DC1-8345-AE16-284E4E6CB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93516-AD86-3946-91DB-D0A540D42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E64A11-57ED-AF43-B2A1-2195A36802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229B29-C4BB-DB46-BBCB-8BC1C8D11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7F44-422D-DD44-A4B2-BBBAE505ADDB}" type="datetimeFigureOut">
              <a:rPr lang="en-US" smtClean="0"/>
              <a:t>1/21/20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0A897C-8B9B-CE48-BEA9-B52E5F045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FBDB0D-AFB6-7147-ABB8-5291A5A23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0AC83-61C6-0F4B-8B2F-A40A68E42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206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C7FEC-4A1A-864C-8167-B797314BF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E7E4CF-88B6-C340-9955-F8A87DF0AA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F1A2D7-68E9-3249-9CDD-67EF1CA7AB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AD835-B86D-4346-B949-38367DB0D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7F44-422D-DD44-A4B2-BBBAE505ADDB}" type="datetimeFigureOut">
              <a:rPr lang="en-US" smtClean="0"/>
              <a:t>1/21/20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D4BEF5-11A9-E14F-841A-6940471A6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95CA36-9F4A-7D4B-AC9C-4433A8D13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0AC83-61C6-0F4B-8B2F-A40A68E42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435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969CB2-BFA0-6B4A-B670-E68C546F4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3B0013-97EA-7F46-877B-153DFD93AE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F962E-287E-D340-8634-FE141C95EE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87F44-422D-DD44-A4B2-BBBAE505ADDB}" type="datetimeFigureOut">
              <a:rPr lang="en-US" smtClean="0"/>
              <a:t>1/21/20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BAB0A7-297E-664B-AB40-C3FB6711E3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2F85D-0C96-6D44-B847-AFC5FC6C68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0AC83-61C6-0F4B-8B2F-A40A68E42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204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274BD-41E8-9041-BA87-917D73CCC0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HUMAN RESOURCE 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9EB5A2-B4D1-D543-98D9-E3E43279A4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 OVERVIEW</a:t>
            </a:r>
          </a:p>
        </p:txBody>
      </p:sp>
    </p:spTree>
    <p:extLst>
      <p:ext uri="{BB962C8B-B14F-4D97-AF65-F5344CB8AC3E}">
        <p14:creationId xmlns:p14="http://schemas.microsoft.com/office/powerpoint/2010/main" val="4125935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ADA62-668C-F147-9D7F-5D1FD1E85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34F3D6-FA27-5244-92E7-38CCF997D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493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83D76-974E-3B41-B05F-8C099B992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085F3-014B-DC40-9F4A-C626C07C9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sz="3200" i="1" dirty="0"/>
              <a:t>Human resource management (HRM) </a:t>
            </a:r>
          </a:p>
          <a:p>
            <a:pPr lvl="1"/>
            <a:r>
              <a:rPr lang="en-ID" sz="2800" dirty="0"/>
              <a:t>is the utilization of employees to achieve organizational objectives. It is the business function of managing employees. </a:t>
            </a:r>
          </a:p>
          <a:p>
            <a:pPr lvl="1"/>
            <a:r>
              <a:rPr lang="en-ID" sz="2800" dirty="0"/>
              <a:t>HRM professionals embrace the idea that employees are essential to the success of organizations, and as such, they view employees as assets or human capital</a:t>
            </a:r>
          </a:p>
        </p:txBody>
      </p:sp>
    </p:spTree>
    <p:extLst>
      <p:ext uri="{BB962C8B-B14F-4D97-AF65-F5344CB8AC3E}">
        <p14:creationId xmlns:p14="http://schemas.microsoft.com/office/powerpoint/2010/main" val="3060889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9571F-BC84-3E40-9D17-1693A3159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1218A-7F2E-0044-B6A2-60D4C0F5D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/>
              <a:t>There are six functional areas associated with effective HRM: 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/>
              <a:t>staffing, 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/>
              <a:t>HR development, 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/>
              <a:t>performance management, 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/>
              <a:t>compensation, 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/>
              <a:t>safety and health, 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/>
              <a:t>employee and </a:t>
            </a:r>
            <a:r>
              <a:rPr lang="en-ID" dirty="0" err="1"/>
              <a:t>labor</a:t>
            </a:r>
            <a:r>
              <a:rPr lang="en-ID" dirty="0"/>
              <a:t> relations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192C60-3462-F840-8358-4F67E67F16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0412" y="2506662"/>
            <a:ext cx="496158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996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21469-5C0C-8D4A-85DF-1051C2656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i="1" dirty="0"/>
              <a:t>Who performs HRM activities?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9CA9B-C098-AE4D-B41C-909EF4394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D" i="1" dirty="0"/>
              <a:t>Human resource managers </a:t>
            </a:r>
          </a:p>
          <a:p>
            <a:pPr lvl="1">
              <a:buFont typeface="Wingdings" pitchFamily="2" charset="2"/>
              <a:buChar char="à"/>
            </a:pPr>
            <a:r>
              <a:rPr lang="en-ID" dirty="0"/>
              <a:t>individuals who normally act in an advisory or staff capacity, </a:t>
            </a:r>
          </a:p>
          <a:p>
            <a:pPr lvl="1">
              <a:buFont typeface="Wingdings" pitchFamily="2" charset="2"/>
              <a:buChar char="à"/>
            </a:pPr>
            <a:r>
              <a:rPr lang="en-ID" dirty="0"/>
              <a:t>working with other managers to help them deal with human resource matters. </a:t>
            </a:r>
          </a:p>
          <a:p>
            <a:r>
              <a:rPr lang="en-ID" i="1" dirty="0"/>
              <a:t>HR outsourcing </a:t>
            </a:r>
          </a:p>
          <a:p>
            <a:pPr marL="457200" lvl="1" indent="0">
              <a:buNone/>
            </a:pPr>
            <a:r>
              <a:rPr lang="en-ID" i="1" dirty="0">
                <a:sym typeface="Wingdings" pitchFamily="2" charset="2"/>
              </a:rPr>
              <a:t> </a:t>
            </a:r>
            <a:r>
              <a:rPr lang="en-ID" dirty="0"/>
              <a:t>the process of hiring an external provider to do the work that was previously done internally. </a:t>
            </a:r>
          </a:p>
          <a:p>
            <a:r>
              <a:rPr lang="en-ID" i="1" dirty="0"/>
              <a:t>HR shared service </a:t>
            </a:r>
            <a:r>
              <a:rPr lang="en-ID" i="1" dirty="0" err="1"/>
              <a:t>centers</a:t>
            </a:r>
            <a:r>
              <a:rPr lang="en-ID" i="1" dirty="0"/>
              <a:t> </a:t>
            </a:r>
          </a:p>
          <a:p>
            <a:pPr lvl="1">
              <a:buFont typeface="Wingdings" pitchFamily="2" charset="2"/>
              <a:buChar char="à"/>
            </a:pPr>
            <a:r>
              <a:rPr lang="en-ID" dirty="0"/>
              <a:t>take routine, transaction-based activities that are dispersed throughout the organization and consolidate them in one place. </a:t>
            </a:r>
          </a:p>
          <a:p>
            <a:r>
              <a:rPr lang="en-ID" dirty="0"/>
              <a:t>A </a:t>
            </a:r>
            <a:r>
              <a:rPr lang="en-ID" i="1" dirty="0"/>
              <a:t>professional employer organization </a:t>
            </a:r>
          </a:p>
          <a:p>
            <a:pPr marL="457200" lvl="1" indent="0">
              <a:buNone/>
            </a:pPr>
            <a:r>
              <a:rPr lang="en-ID" dirty="0">
                <a:sym typeface="Wingdings" pitchFamily="2" charset="2"/>
              </a:rPr>
              <a:t>--&gt; </a:t>
            </a:r>
            <a:r>
              <a:rPr lang="en-ID" dirty="0"/>
              <a:t>is a company that leases employees to other businesses</a:t>
            </a:r>
            <a:r>
              <a:rPr lang="en-ID" i="1" dirty="0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77875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E614-C30C-D045-8D63-FFB2A3508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b="1" dirty="0"/>
              <a:t>The elements of the dynamic HRM environment </a:t>
            </a:r>
            <a:endParaRPr lang="en-ID" dirty="0">
              <a:effectLst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6BD8A-169A-2941-BEAE-C1A0D9F08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D" dirty="0"/>
              <a:t>legal considerations, </a:t>
            </a:r>
          </a:p>
          <a:p>
            <a:r>
              <a:rPr lang="en-ID" dirty="0"/>
              <a:t>the </a:t>
            </a:r>
            <a:r>
              <a:rPr lang="en-ID" dirty="0" err="1"/>
              <a:t>labor</a:t>
            </a:r>
            <a:r>
              <a:rPr lang="en-ID" dirty="0"/>
              <a:t> market, </a:t>
            </a:r>
          </a:p>
          <a:p>
            <a:r>
              <a:rPr lang="en-ID" dirty="0"/>
              <a:t>society, </a:t>
            </a:r>
          </a:p>
          <a:p>
            <a:r>
              <a:rPr lang="en-ID" dirty="0"/>
              <a:t>political parties, </a:t>
            </a:r>
          </a:p>
          <a:p>
            <a:r>
              <a:rPr lang="en-ID" dirty="0"/>
              <a:t>unions, </a:t>
            </a:r>
          </a:p>
          <a:p>
            <a:r>
              <a:rPr lang="en-ID" dirty="0"/>
              <a:t>shareholders, </a:t>
            </a:r>
          </a:p>
          <a:p>
            <a:r>
              <a:rPr lang="en-ID" dirty="0"/>
              <a:t>competition, </a:t>
            </a:r>
          </a:p>
          <a:p>
            <a:r>
              <a:rPr lang="en-ID" dirty="0"/>
              <a:t>customers, </a:t>
            </a:r>
          </a:p>
          <a:p>
            <a:r>
              <a:rPr lang="en-ID" dirty="0"/>
              <a:t>technology, </a:t>
            </a:r>
          </a:p>
          <a:p>
            <a:r>
              <a:rPr lang="en-ID" dirty="0"/>
              <a:t>economy, </a:t>
            </a:r>
          </a:p>
          <a:p>
            <a:r>
              <a:rPr lang="en-ID" dirty="0"/>
              <a:t>and unanticipated events</a:t>
            </a:r>
            <a:endParaRPr lang="en-ID" dirty="0">
              <a:effectLst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EB4046-B8DD-F94D-8064-66EC2B4D5C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7412" y="1187669"/>
            <a:ext cx="6444588" cy="5651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596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8BD4D-48CA-354F-BFC2-9E5AC0C99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i="1" dirty="0"/>
              <a:t>Importance of corporate culture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00B30-3343-A34E-94A7-FDA5D4FA1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i="1" dirty="0"/>
              <a:t>Corporate culture </a:t>
            </a:r>
          </a:p>
          <a:p>
            <a:pPr lvl="1">
              <a:buFont typeface="Wingdings" pitchFamily="2" charset="2"/>
              <a:buChar char="à"/>
            </a:pPr>
            <a:r>
              <a:rPr lang="en-ID" dirty="0"/>
              <a:t>is the system of shared values, beliefs, and habits within an organization that interacts with the formal structure to produce </a:t>
            </a:r>
            <a:r>
              <a:rPr lang="en-ID" dirty="0" err="1"/>
              <a:t>behavioral</a:t>
            </a:r>
            <a:r>
              <a:rPr lang="en-ID" dirty="0"/>
              <a:t> norms. </a:t>
            </a:r>
          </a:p>
          <a:p>
            <a:pPr marL="457200" lvl="1" indent="0">
              <a:buNone/>
            </a:pPr>
            <a:endParaRPr lang="en-ID" dirty="0"/>
          </a:p>
          <a:p>
            <a:pPr marL="457200" lvl="1" indent="0">
              <a:buNone/>
            </a:pPr>
            <a:r>
              <a:rPr lang="en-ID" dirty="0"/>
              <a:t>Culture gives people a sense of how to behave and what they ought to be doing. </a:t>
            </a:r>
          </a:p>
          <a:p>
            <a:pPr marL="457200" lvl="1" indent="0">
              <a:buNone/>
            </a:pPr>
            <a:r>
              <a:rPr lang="en-ID" dirty="0"/>
              <a:t>It often affects job performance throughout the organization and consequently affects profitability. </a:t>
            </a:r>
            <a:endParaRPr lang="en-ID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20743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64E07-02CE-374D-9861-ED8AD8596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b="1" i="1" dirty="0"/>
              <a:t>HRM issues for small businesses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7A614-1BAD-F444-82BC-8EEE6F2A2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The same HR functions previously identified must be accomplished by small business, but the manner in which they are accomplished may be altered. </a:t>
            </a:r>
          </a:p>
          <a:p>
            <a:r>
              <a:rPr lang="en-ID" dirty="0"/>
              <a:t>Small businesses often do not have a formal HR unit or HRM specialists.</a:t>
            </a:r>
          </a:p>
          <a:p>
            <a:r>
              <a:rPr lang="en-ID" dirty="0"/>
              <a:t>Rather, other line managers in the company handle HR functions. </a:t>
            </a:r>
            <a:endParaRPr lang="en-ID" dirty="0">
              <a:effectLst/>
            </a:endParaRPr>
          </a:p>
          <a:p>
            <a:endParaRPr lang="en-ID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56228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E6B69-DFFE-2D44-A060-5762EE053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b="1" i="1" dirty="0"/>
              <a:t>HRM profession</a:t>
            </a:r>
            <a:endParaRPr lang="en-ID" dirty="0">
              <a:effectLst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019E8-A8E2-0649-AE54-0C449EC5A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D" dirty="0"/>
              <a:t>A </a:t>
            </a:r>
            <a:r>
              <a:rPr lang="en-ID" i="1" dirty="0"/>
              <a:t>profession </a:t>
            </a:r>
          </a:p>
          <a:p>
            <a:pPr marL="457200" lvl="1" indent="0">
              <a:buNone/>
            </a:pPr>
            <a:r>
              <a:rPr lang="en-ID" dirty="0">
                <a:sym typeface="Wingdings" pitchFamily="2" charset="2"/>
              </a:rPr>
              <a:t> </a:t>
            </a:r>
            <a:r>
              <a:rPr lang="en-ID" dirty="0"/>
              <a:t>a vocation characterized by the existence of a common body of knowledge and a procedure for certifying members. </a:t>
            </a:r>
            <a:endParaRPr lang="en-ID" dirty="0">
              <a:effectLst/>
            </a:endParaRPr>
          </a:p>
          <a:p>
            <a:r>
              <a:rPr lang="en-ID" i="1" dirty="0"/>
              <a:t>Executives </a:t>
            </a:r>
          </a:p>
          <a:p>
            <a:pPr marL="457200" lvl="1" indent="0">
              <a:buNone/>
            </a:pPr>
            <a:r>
              <a:rPr lang="en-ID" dirty="0">
                <a:sym typeface="Wingdings" pitchFamily="2" charset="2"/>
              </a:rPr>
              <a:t> </a:t>
            </a:r>
            <a:r>
              <a:rPr lang="en-ID" dirty="0"/>
              <a:t>top-level managers who report directly to the corporation’s CEO or the head of a major division. </a:t>
            </a:r>
            <a:endParaRPr lang="en-ID" dirty="0">
              <a:effectLst/>
            </a:endParaRPr>
          </a:p>
          <a:p>
            <a:r>
              <a:rPr lang="en-ID" i="1" dirty="0"/>
              <a:t>Generalists </a:t>
            </a:r>
            <a:r>
              <a:rPr lang="en-ID" dirty="0"/>
              <a:t>(who are often executives) </a:t>
            </a:r>
          </a:p>
          <a:p>
            <a:pPr marL="457200" lvl="1" indent="0">
              <a:buNone/>
            </a:pPr>
            <a:r>
              <a:rPr lang="en-ID" dirty="0">
                <a:sym typeface="Wingdings" pitchFamily="2" charset="2"/>
              </a:rPr>
              <a:t> </a:t>
            </a:r>
            <a:r>
              <a:rPr lang="en-ID" dirty="0"/>
              <a:t>persons who perform tasks in a wide variety of HR-related areas. </a:t>
            </a:r>
            <a:endParaRPr lang="en-ID" dirty="0">
              <a:effectLst/>
            </a:endParaRPr>
          </a:p>
          <a:p>
            <a:r>
              <a:rPr lang="en-ID" dirty="0"/>
              <a:t>A </a:t>
            </a:r>
            <a:r>
              <a:rPr lang="en-ID" i="1" dirty="0"/>
              <a:t>specialist </a:t>
            </a:r>
          </a:p>
          <a:p>
            <a:pPr marL="457200" lvl="1" indent="0">
              <a:buNone/>
            </a:pPr>
            <a:r>
              <a:rPr lang="en-ID" dirty="0">
                <a:sym typeface="Wingdings" pitchFamily="2" charset="2"/>
              </a:rPr>
              <a:t> </a:t>
            </a:r>
            <a:r>
              <a:rPr lang="en-ID" dirty="0"/>
              <a:t>an HR executive, manager, or nonmanager who typically is concerned with only one of the functional areas of HRM. </a:t>
            </a:r>
            <a:endParaRPr lang="en-ID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48193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BDCE5DA8-173B-034E-9841-8249C2D492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4400" y="1257300"/>
            <a:ext cx="52832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130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417</Words>
  <Application>Microsoft Macintosh PowerPoint</Application>
  <PresentationFormat>Widescreen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HUMAN RESOURCE MANAGEMENT</vt:lpstr>
      <vt:lpstr>DEFINED</vt:lpstr>
      <vt:lpstr>FUNCTIONS</vt:lpstr>
      <vt:lpstr>Who performs HRM activities?</vt:lpstr>
      <vt:lpstr>The elements of the dynamic HRM environment </vt:lpstr>
      <vt:lpstr>Importance of corporate culture </vt:lpstr>
      <vt:lpstr>HRM issues for small businesses</vt:lpstr>
      <vt:lpstr>HRM profession</vt:lpstr>
      <vt:lpstr>PowerPoint Presentation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RESOURCE MANAGEMENT</dc:title>
  <dc:creator>Microsoft Office User</dc:creator>
  <cp:lastModifiedBy>Microsoft Office User</cp:lastModifiedBy>
  <cp:revision>4</cp:revision>
  <dcterms:created xsi:type="dcterms:W3CDTF">2020-01-21T02:03:53Z</dcterms:created>
  <dcterms:modified xsi:type="dcterms:W3CDTF">2020-01-21T02:37:59Z</dcterms:modified>
</cp:coreProperties>
</file>