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44" r:id="rId4"/>
  </p:sldMasterIdLst>
  <p:notesMasterIdLst>
    <p:notesMasterId r:id="rId17"/>
  </p:notesMasterIdLst>
  <p:sldIdLst>
    <p:sldId id="266" r:id="rId5"/>
    <p:sldId id="258" r:id="rId6"/>
    <p:sldId id="260" r:id="rId7"/>
    <p:sldId id="261" r:id="rId8"/>
    <p:sldId id="262" r:id="rId9"/>
    <p:sldId id="277" r:id="rId10"/>
    <p:sldId id="278" r:id="rId11"/>
    <p:sldId id="279" r:id="rId12"/>
    <p:sldId id="280" r:id="rId13"/>
    <p:sldId id="281" r:id="rId14"/>
    <p:sldId id="263"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1" d="100"/>
          <a:sy n="71" d="100"/>
        </p:scale>
        <p:origin x="6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8C067-BE7E-4372-8E32-168F04C07264}" type="datetimeFigureOut">
              <a:rPr lang="en-ID" smtClean="0"/>
              <a:t>22/07/2024</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B0C11-3A9C-439B-9EB9-E4A08531C13F}" type="slidenum">
              <a:rPr lang="en-ID" smtClean="0"/>
              <a:t>‹#›</a:t>
            </a:fld>
            <a:endParaRPr lang="en-ID"/>
          </a:p>
        </p:txBody>
      </p:sp>
    </p:spTree>
    <p:extLst>
      <p:ext uri="{BB962C8B-B14F-4D97-AF65-F5344CB8AC3E}">
        <p14:creationId xmlns:p14="http://schemas.microsoft.com/office/powerpoint/2010/main" val="2716716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52605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6685531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840049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32800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9078953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10804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322263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898110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BE4421-670D-4D2B-9646-D52AF91284D7}"/>
              </a:ext>
            </a:extLst>
          </p:cNvPr>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C3CE2299-3815-4599-8A68-A66C2200803A}"/>
              </a:ext>
            </a:extLst>
          </p:cNvPr>
          <p:cNvSpPr/>
          <p:nvPr userDrawn="1"/>
        </p:nvSpPr>
        <p:spPr>
          <a:xfrm>
            <a:off x="5086349" y="557213"/>
            <a:ext cx="7105651" cy="6858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ln>
                <a:solidFill>
                  <a:sysClr val="windowText" lastClr="000000"/>
                </a:solidFill>
              </a:ln>
              <a:solidFill>
                <a:schemeClr val="tx1"/>
              </a:solidFill>
            </a:endParaRPr>
          </a:p>
        </p:txBody>
      </p:sp>
      <p:sp>
        <p:nvSpPr>
          <p:cNvPr id="9" name="Title 1">
            <a:extLst>
              <a:ext uri="{FF2B5EF4-FFF2-40B4-BE49-F238E27FC236}">
                <a16:creationId xmlns:a16="http://schemas.microsoft.com/office/drawing/2014/main" id="{AFCF177A-B993-40D3-B99E-9ECEA955E704}"/>
              </a:ext>
            </a:extLst>
          </p:cNvPr>
          <p:cNvSpPr>
            <a:spLocks noGrp="1"/>
          </p:cNvSpPr>
          <p:nvPr>
            <p:ph type="title"/>
          </p:nvPr>
        </p:nvSpPr>
        <p:spPr>
          <a:xfrm>
            <a:off x="5188528" y="557214"/>
            <a:ext cx="7003472" cy="685800"/>
          </a:xfrm>
        </p:spPr>
        <p:txBody>
          <a:bodyPr/>
          <a:lstStyle/>
          <a:p>
            <a:r>
              <a:rPr lang="en-US" dirty="0"/>
              <a:t>Click to edit Master title style</a:t>
            </a:r>
            <a:endParaRPr lang="en-ID" dirty="0"/>
          </a:p>
        </p:txBody>
      </p:sp>
    </p:spTree>
    <p:extLst>
      <p:ext uri="{BB962C8B-B14F-4D97-AF65-F5344CB8AC3E}">
        <p14:creationId xmlns:p14="http://schemas.microsoft.com/office/powerpoint/2010/main" val="3764776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BE4421-670D-4D2B-9646-D52AF91284D7}"/>
              </a:ext>
            </a:extLst>
          </p:cNvPr>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C3CE2299-3815-4599-8A68-A66C2200803A}"/>
              </a:ext>
            </a:extLst>
          </p:cNvPr>
          <p:cNvSpPr/>
          <p:nvPr userDrawn="1"/>
        </p:nvSpPr>
        <p:spPr>
          <a:xfrm>
            <a:off x="5086349" y="557213"/>
            <a:ext cx="7105651" cy="6858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ln>
                <a:solidFill>
                  <a:sysClr val="windowText" lastClr="000000"/>
                </a:solidFill>
              </a:ln>
              <a:solidFill>
                <a:schemeClr val="tx1"/>
              </a:solidFill>
            </a:endParaRPr>
          </a:p>
        </p:txBody>
      </p:sp>
      <p:sp>
        <p:nvSpPr>
          <p:cNvPr id="9" name="Title 1">
            <a:extLst>
              <a:ext uri="{FF2B5EF4-FFF2-40B4-BE49-F238E27FC236}">
                <a16:creationId xmlns:a16="http://schemas.microsoft.com/office/drawing/2014/main" id="{AFCF177A-B993-40D3-B99E-9ECEA955E704}"/>
              </a:ext>
            </a:extLst>
          </p:cNvPr>
          <p:cNvSpPr>
            <a:spLocks noGrp="1"/>
          </p:cNvSpPr>
          <p:nvPr>
            <p:ph type="title"/>
          </p:nvPr>
        </p:nvSpPr>
        <p:spPr>
          <a:xfrm>
            <a:off x="5188528" y="557214"/>
            <a:ext cx="7003472" cy="685800"/>
          </a:xfrm>
        </p:spPr>
        <p:txBody>
          <a:bodyPr/>
          <a:lstStyle/>
          <a:p>
            <a:r>
              <a:rPr lang="en-US" dirty="0"/>
              <a:t>Click to edit Master title style</a:t>
            </a:r>
            <a:endParaRPr lang="en-ID" dirty="0"/>
          </a:p>
        </p:txBody>
      </p:sp>
    </p:spTree>
    <p:extLst>
      <p:ext uri="{BB962C8B-B14F-4D97-AF65-F5344CB8AC3E}">
        <p14:creationId xmlns:p14="http://schemas.microsoft.com/office/powerpoint/2010/main" val="714170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BE4421-670D-4D2B-9646-D52AF91284D7}"/>
              </a:ext>
            </a:extLst>
          </p:cNvPr>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C3CE2299-3815-4599-8A68-A66C2200803A}"/>
              </a:ext>
            </a:extLst>
          </p:cNvPr>
          <p:cNvSpPr/>
          <p:nvPr userDrawn="1"/>
        </p:nvSpPr>
        <p:spPr>
          <a:xfrm>
            <a:off x="5086349" y="557213"/>
            <a:ext cx="7105651" cy="6858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ln>
                <a:solidFill>
                  <a:sysClr val="windowText" lastClr="000000"/>
                </a:solidFill>
              </a:ln>
              <a:solidFill>
                <a:schemeClr val="tx1"/>
              </a:solidFill>
            </a:endParaRPr>
          </a:p>
        </p:txBody>
      </p:sp>
      <p:sp>
        <p:nvSpPr>
          <p:cNvPr id="9" name="Title 1">
            <a:extLst>
              <a:ext uri="{FF2B5EF4-FFF2-40B4-BE49-F238E27FC236}">
                <a16:creationId xmlns:a16="http://schemas.microsoft.com/office/drawing/2014/main" id="{AFCF177A-B993-40D3-B99E-9ECEA955E704}"/>
              </a:ext>
            </a:extLst>
          </p:cNvPr>
          <p:cNvSpPr>
            <a:spLocks noGrp="1"/>
          </p:cNvSpPr>
          <p:nvPr>
            <p:ph type="title"/>
          </p:nvPr>
        </p:nvSpPr>
        <p:spPr>
          <a:xfrm>
            <a:off x="5188528" y="557214"/>
            <a:ext cx="7003472" cy="685800"/>
          </a:xfrm>
        </p:spPr>
        <p:txBody>
          <a:bodyPr/>
          <a:lstStyle/>
          <a:p>
            <a:r>
              <a:rPr lang="en-US" dirty="0"/>
              <a:t>Click to edit Master title style</a:t>
            </a:r>
            <a:endParaRPr lang="en-ID" dirty="0"/>
          </a:p>
        </p:txBody>
      </p:sp>
    </p:spTree>
    <p:extLst>
      <p:ext uri="{BB962C8B-B14F-4D97-AF65-F5344CB8AC3E}">
        <p14:creationId xmlns:p14="http://schemas.microsoft.com/office/powerpoint/2010/main" val="28664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7008422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BE4421-670D-4D2B-9646-D52AF91284D7}"/>
              </a:ext>
            </a:extLst>
          </p:cNvPr>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C3CE2299-3815-4599-8A68-A66C2200803A}"/>
              </a:ext>
            </a:extLst>
          </p:cNvPr>
          <p:cNvSpPr/>
          <p:nvPr userDrawn="1"/>
        </p:nvSpPr>
        <p:spPr>
          <a:xfrm>
            <a:off x="5086349" y="557213"/>
            <a:ext cx="7105651" cy="6858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ln>
                <a:solidFill>
                  <a:sysClr val="windowText" lastClr="000000"/>
                </a:solidFill>
              </a:ln>
              <a:solidFill>
                <a:schemeClr val="tx1"/>
              </a:solidFill>
            </a:endParaRPr>
          </a:p>
        </p:txBody>
      </p:sp>
      <p:sp>
        <p:nvSpPr>
          <p:cNvPr id="9" name="Title 1">
            <a:extLst>
              <a:ext uri="{FF2B5EF4-FFF2-40B4-BE49-F238E27FC236}">
                <a16:creationId xmlns:a16="http://schemas.microsoft.com/office/drawing/2014/main" id="{AFCF177A-B993-40D3-B99E-9ECEA955E704}"/>
              </a:ext>
            </a:extLst>
          </p:cNvPr>
          <p:cNvSpPr>
            <a:spLocks noGrp="1"/>
          </p:cNvSpPr>
          <p:nvPr>
            <p:ph type="title"/>
          </p:nvPr>
        </p:nvSpPr>
        <p:spPr>
          <a:xfrm>
            <a:off x="5188528" y="557214"/>
            <a:ext cx="7003472" cy="685800"/>
          </a:xfrm>
        </p:spPr>
        <p:txBody>
          <a:bodyPr/>
          <a:lstStyle/>
          <a:p>
            <a:r>
              <a:rPr lang="en-US" dirty="0"/>
              <a:t>Click to edit Master title style</a:t>
            </a:r>
            <a:endParaRPr lang="en-ID" dirty="0"/>
          </a:p>
        </p:txBody>
      </p:sp>
    </p:spTree>
    <p:extLst>
      <p:ext uri="{BB962C8B-B14F-4D97-AF65-F5344CB8AC3E}">
        <p14:creationId xmlns:p14="http://schemas.microsoft.com/office/powerpoint/2010/main" val="4234446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BE4421-670D-4D2B-9646-D52AF91284D7}"/>
              </a:ext>
            </a:extLst>
          </p:cNvPr>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C3CE2299-3815-4599-8A68-A66C2200803A}"/>
              </a:ext>
            </a:extLst>
          </p:cNvPr>
          <p:cNvSpPr/>
          <p:nvPr userDrawn="1"/>
        </p:nvSpPr>
        <p:spPr>
          <a:xfrm>
            <a:off x="5086349" y="557213"/>
            <a:ext cx="7105651" cy="6858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ln>
                <a:solidFill>
                  <a:sysClr val="windowText" lastClr="000000"/>
                </a:solidFill>
              </a:ln>
              <a:solidFill>
                <a:schemeClr val="tx1"/>
              </a:solidFill>
            </a:endParaRPr>
          </a:p>
        </p:txBody>
      </p:sp>
      <p:sp>
        <p:nvSpPr>
          <p:cNvPr id="9" name="Title 1">
            <a:extLst>
              <a:ext uri="{FF2B5EF4-FFF2-40B4-BE49-F238E27FC236}">
                <a16:creationId xmlns:a16="http://schemas.microsoft.com/office/drawing/2014/main" id="{AFCF177A-B993-40D3-B99E-9ECEA955E704}"/>
              </a:ext>
            </a:extLst>
          </p:cNvPr>
          <p:cNvSpPr>
            <a:spLocks noGrp="1"/>
          </p:cNvSpPr>
          <p:nvPr>
            <p:ph type="title"/>
          </p:nvPr>
        </p:nvSpPr>
        <p:spPr>
          <a:xfrm>
            <a:off x="5188528" y="557214"/>
            <a:ext cx="7003472" cy="685800"/>
          </a:xfrm>
        </p:spPr>
        <p:txBody>
          <a:bodyPr/>
          <a:lstStyle/>
          <a:p>
            <a:r>
              <a:rPr lang="en-US" dirty="0"/>
              <a:t>Click to edit Master title style</a:t>
            </a:r>
            <a:endParaRPr lang="en-ID" dirty="0"/>
          </a:p>
        </p:txBody>
      </p:sp>
    </p:spTree>
    <p:extLst>
      <p:ext uri="{BB962C8B-B14F-4D97-AF65-F5344CB8AC3E}">
        <p14:creationId xmlns:p14="http://schemas.microsoft.com/office/powerpoint/2010/main" val="218631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BE4421-670D-4D2B-9646-D52AF91284D7}"/>
              </a:ext>
            </a:extLst>
          </p:cNvPr>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C3CE2299-3815-4599-8A68-A66C2200803A}"/>
              </a:ext>
            </a:extLst>
          </p:cNvPr>
          <p:cNvSpPr/>
          <p:nvPr userDrawn="1"/>
        </p:nvSpPr>
        <p:spPr>
          <a:xfrm>
            <a:off x="5086349" y="557213"/>
            <a:ext cx="7105651" cy="6858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ln>
                <a:solidFill>
                  <a:sysClr val="windowText" lastClr="000000"/>
                </a:solidFill>
              </a:ln>
              <a:solidFill>
                <a:schemeClr val="tx1"/>
              </a:solidFill>
            </a:endParaRPr>
          </a:p>
        </p:txBody>
      </p:sp>
      <p:sp>
        <p:nvSpPr>
          <p:cNvPr id="9" name="Title 1">
            <a:extLst>
              <a:ext uri="{FF2B5EF4-FFF2-40B4-BE49-F238E27FC236}">
                <a16:creationId xmlns:a16="http://schemas.microsoft.com/office/drawing/2014/main" id="{AFCF177A-B993-40D3-B99E-9ECEA955E704}"/>
              </a:ext>
            </a:extLst>
          </p:cNvPr>
          <p:cNvSpPr>
            <a:spLocks noGrp="1"/>
          </p:cNvSpPr>
          <p:nvPr>
            <p:ph type="title"/>
          </p:nvPr>
        </p:nvSpPr>
        <p:spPr>
          <a:xfrm>
            <a:off x="5188528" y="557214"/>
            <a:ext cx="7003472" cy="685800"/>
          </a:xfrm>
        </p:spPr>
        <p:txBody>
          <a:bodyPr/>
          <a:lstStyle/>
          <a:p>
            <a:r>
              <a:rPr lang="en-US" dirty="0"/>
              <a:t>Click to edit Master title style</a:t>
            </a:r>
            <a:endParaRPr lang="en-ID" dirty="0"/>
          </a:p>
        </p:txBody>
      </p:sp>
    </p:spTree>
    <p:extLst>
      <p:ext uri="{BB962C8B-B14F-4D97-AF65-F5344CB8AC3E}">
        <p14:creationId xmlns:p14="http://schemas.microsoft.com/office/powerpoint/2010/main" val="3681492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BE4421-670D-4D2B-9646-D52AF91284D7}"/>
              </a:ext>
            </a:extLst>
          </p:cNvPr>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C3CE2299-3815-4599-8A68-A66C2200803A}"/>
              </a:ext>
            </a:extLst>
          </p:cNvPr>
          <p:cNvSpPr/>
          <p:nvPr userDrawn="1"/>
        </p:nvSpPr>
        <p:spPr>
          <a:xfrm>
            <a:off x="5086349" y="557213"/>
            <a:ext cx="7105651" cy="6858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ln>
                <a:solidFill>
                  <a:sysClr val="windowText" lastClr="000000"/>
                </a:solidFill>
              </a:ln>
              <a:solidFill>
                <a:schemeClr val="tx1"/>
              </a:solidFill>
            </a:endParaRPr>
          </a:p>
        </p:txBody>
      </p:sp>
      <p:sp>
        <p:nvSpPr>
          <p:cNvPr id="9" name="Title 1">
            <a:extLst>
              <a:ext uri="{FF2B5EF4-FFF2-40B4-BE49-F238E27FC236}">
                <a16:creationId xmlns:a16="http://schemas.microsoft.com/office/drawing/2014/main" id="{AFCF177A-B993-40D3-B99E-9ECEA955E704}"/>
              </a:ext>
            </a:extLst>
          </p:cNvPr>
          <p:cNvSpPr>
            <a:spLocks noGrp="1"/>
          </p:cNvSpPr>
          <p:nvPr>
            <p:ph type="title"/>
          </p:nvPr>
        </p:nvSpPr>
        <p:spPr>
          <a:xfrm>
            <a:off x="5188528" y="557214"/>
            <a:ext cx="7003472" cy="685800"/>
          </a:xfrm>
        </p:spPr>
        <p:txBody>
          <a:bodyPr/>
          <a:lstStyle/>
          <a:p>
            <a:r>
              <a:rPr lang="en-US" dirty="0"/>
              <a:t>Click to edit Master title style</a:t>
            </a:r>
            <a:endParaRPr lang="en-ID" dirty="0"/>
          </a:p>
        </p:txBody>
      </p:sp>
    </p:spTree>
    <p:extLst>
      <p:ext uri="{BB962C8B-B14F-4D97-AF65-F5344CB8AC3E}">
        <p14:creationId xmlns:p14="http://schemas.microsoft.com/office/powerpoint/2010/main" val="606707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BE4421-670D-4D2B-9646-D52AF91284D7}"/>
              </a:ext>
            </a:extLst>
          </p:cNvPr>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C3CE2299-3815-4599-8A68-A66C2200803A}"/>
              </a:ext>
            </a:extLst>
          </p:cNvPr>
          <p:cNvSpPr/>
          <p:nvPr userDrawn="1"/>
        </p:nvSpPr>
        <p:spPr>
          <a:xfrm>
            <a:off x="5086349" y="557213"/>
            <a:ext cx="7105651" cy="6858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ln>
                <a:solidFill>
                  <a:sysClr val="windowText" lastClr="000000"/>
                </a:solidFill>
              </a:ln>
              <a:solidFill>
                <a:schemeClr val="tx1"/>
              </a:solidFill>
            </a:endParaRPr>
          </a:p>
        </p:txBody>
      </p:sp>
      <p:sp>
        <p:nvSpPr>
          <p:cNvPr id="9" name="Title 1">
            <a:extLst>
              <a:ext uri="{FF2B5EF4-FFF2-40B4-BE49-F238E27FC236}">
                <a16:creationId xmlns:a16="http://schemas.microsoft.com/office/drawing/2014/main" id="{AFCF177A-B993-40D3-B99E-9ECEA955E704}"/>
              </a:ext>
            </a:extLst>
          </p:cNvPr>
          <p:cNvSpPr>
            <a:spLocks noGrp="1"/>
          </p:cNvSpPr>
          <p:nvPr>
            <p:ph type="title"/>
          </p:nvPr>
        </p:nvSpPr>
        <p:spPr>
          <a:xfrm>
            <a:off x="5188528" y="557214"/>
            <a:ext cx="7003472" cy="685800"/>
          </a:xfrm>
        </p:spPr>
        <p:txBody>
          <a:bodyPr/>
          <a:lstStyle/>
          <a:p>
            <a:r>
              <a:rPr lang="en-US" dirty="0"/>
              <a:t>Click to edit Master title style</a:t>
            </a:r>
            <a:endParaRPr lang="en-ID" dirty="0"/>
          </a:p>
        </p:txBody>
      </p:sp>
    </p:spTree>
    <p:extLst>
      <p:ext uri="{BB962C8B-B14F-4D97-AF65-F5344CB8AC3E}">
        <p14:creationId xmlns:p14="http://schemas.microsoft.com/office/powerpoint/2010/main" val="4238699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BE4421-670D-4D2B-9646-D52AF91284D7}"/>
              </a:ext>
            </a:extLst>
          </p:cNvPr>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C3CE2299-3815-4599-8A68-A66C2200803A}"/>
              </a:ext>
            </a:extLst>
          </p:cNvPr>
          <p:cNvSpPr/>
          <p:nvPr userDrawn="1"/>
        </p:nvSpPr>
        <p:spPr>
          <a:xfrm>
            <a:off x="5086349" y="557213"/>
            <a:ext cx="7105651" cy="6858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ln>
                <a:solidFill>
                  <a:sysClr val="windowText" lastClr="000000"/>
                </a:solidFill>
              </a:ln>
              <a:solidFill>
                <a:schemeClr val="tx1"/>
              </a:solidFill>
            </a:endParaRPr>
          </a:p>
        </p:txBody>
      </p:sp>
      <p:sp>
        <p:nvSpPr>
          <p:cNvPr id="9" name="Title 1">
            <a:extLst>
              <a:ext uri="{FF2B5EF4-FFF2-40B4-BE49-F238E27FC236}">
                <a16:creationId xmlns:a16="http://schemas.microsoft.com/office/drawing/2014/main" id="{AFCF177A-B993-40D3-B99E-9ECEA955E704}"/>
              </a:ext>
            </a:extLst>
          </p:cNvPr>
          <p:cNvSpPr>
            <a:spLocks noGrp="1"/>
          </p:cNvSpPr>
          <p:nvPr>
            <p:ph type="title"/>
          </p:nvPr>
        </p:nvSpPr>
        <p:spPr>
          <a:xfrm>
            <a:off x="5188528" y="557214"/>
            <a:ext cx="7003472" cy="685800"/>
          </a:xfrm>
        </p:spPr>
        <p:txBody>
          <a:bodyPr/>
          <a:lstStyle/>
          <a:p>
            <a:r>
              <a:rPr lang="en-US" dirty="0"/>
              <a:t>Click to edit Master title style</a:t>
            </a:r>
            <a:endParaRPr lang="en-ID" dirty="0"/>
          </a:p>
        </p:txBody>
      </p:sp>
    </p:spTree>
    <p:extLst>
      <p:ext uri="{BB962C8B-B14F-4D97-AF65-F5344CB8AC3E}">
        <p14:creationId xmlns:p14="http://schemas.microsoft.com/office/powerpoint/2010/main" val="2426965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BE4421-670D-4D2B-9646-D52AF91284D7}"/>
              </a:ext>
            </a:extLst>
          </p:cNvPr>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C3CE2299-3815-4599-8A68-A66C2200803A}"/>
              </a:ext>
            </a:extLst>
          </p:cNvPr>
          <p:cNvSpPr/>
          <p:nvPr userDrawn="1"/>
        </p:nvSpPr>
        <p:spPr>
          <a:xfrm>
            <a:off x="5086349" y="557213"/>
            <a:ext cx="7105651" cy="6858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600" dirty="0">
              <a:ln>
                <a:solidFill>
                  <a:sysClr val="windowText" lastClr="000000"/>
                </a:solidFill>
              </a:ln>
              <a:solidFill>
                <a:schemeClr val="tx1"/>
              </a:solidFill>
            </a:endParaRPr>
          </a:p>
        </p:txBody>
      </p:sp>
      <p:sp>
        <p:nvSpPr>
          <p:cNvPr id="9" name="Title 1">
            <a:extLst>
              <a:ext uri="{FF2B5EF4-FFF2-40B4-BE49-F238E27FC236}">
                <a16:creationId xmlns:a16="http://schemas.microsoft.com/office/drawing/2014/main" id="{AFCF177A-B993-40D3-B99E-9ECEA955E704}"/>
              </a:ext>
            </a:extLst>
          </p:cNvPr>
          <p:cNvSpPr>
            <a:spLocks noGrp="1"/>
          </p:cNvSpPr>
          <p:nvPr>
            <p:ph type="title"/>
          </p:nvPr>
        </p:nvSpPr>
        <p:spPr>
          <a:xfrm>
            <a:off x="5188528" y="557214"/>
            <a:ext cx="7003472" cy="685800"/>
          </a:xfrm>
        </p:spPr>
        <p:txBody>
          <a:bodyPr/>
          <a:lstStyle/>
          <a:p>
            <a:r>
              <a:rPr lang="en-US" dirty="0"/>
              <a:t>Click to edit Master title style</a:t>
            </a:r>
            <a:endParaRPr lang="en-ID" dirty="0"/>
          </a:p>
        </p:txBody>
      </p:sp>
    </p:spTree>
    <p:extLst>
      <p:ext uri="{BB962C8B-B14F-4D97-AF65-F5344CB8AC3E}">
        <p14:creationId xmlns:p14="http://schemas.microsoft.com/office/powerpoint/2010/main" val="356168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64654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450594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7/22/2024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391060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7/22/2024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61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7/22/2024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36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474630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7/22/2024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248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2D6E202-B606-4609-B914-27C9371A1F6D}" type="datetime1">
              <a:rPr lang="en-US" smtClean="0"/>
              <a:t>7/22/2024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92120347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5d7-CuqbEUM"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628429" y="1028801"/>
            <a:ext cx="4813072" cy="3494791"/>
          </a:xfrm>
        </p:spPr>
        <p:txBody>
          <a:bodyPr>
            <a:noAutofit/>
          </a:bodyPr>
          <a:lstStyle/>
          <a:p>
            <a:r>
              <a:rPr lang="en-US" sz="4000" dirty="0" err="1"/>
              <a:t>Pertemuan</a:t>
            </a:r>
            <a:r>
              <a:rPr lang="en-US" sz="4000"/>
              <a:t> 11</a:t>
            </a:r>
            <a:br>
              <a:rPr lang="en-US" sz="4000" dirty="0"/>
            </a:br>
            <a:r>
              <a:rPr lang="en-US" sz="4000" dirty="0" err="1"/>
              <a:t>Pengembangan</a:t>
            </a:r>
            <a:r>
              <a:rPr lang="en-US" sz="4000" dirty="0"/>
              <a:t> </a:t>
            </a:r>
            <a:r>
              <a:rPr lang="en-US" sz="4000" dirty="0" err="1"/>
              <a:t>Fisik</a:t>
            </a:r>
            <a:r>
              <a:rPr lang="en-US" sz="4000" dirty="0"/>
              <a:t> </a:t>
            </a:r>
            <a:r>
              <a:rPr lang="en-US" sz="4000" dirty="0" err="1"/>
              <a:t>Motorik</a:t>
            </a:r>
            <a:r>
              <a:rPr lang="en-US" sz="4000" dirty="0"/>
              <a:t> AUD</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Noor </a:t>
            </a:r>
            <a:r>
              <a:rPr lang="en-US" dirty="0" err="1"/>
              <a:t>baiti</a:t>
            </a:r>
            <a:r>
              <a:rPr lang="en-US" dirty="0"/>
              <a:t>, </a:t>
            </a:r>
            <a:r>
              <a:rPr lang="en-US" dirty="0" err="1"/>
              <a:t>m.pd</a:t>
            </a:r>
            <a:endParaRPr lang="en-US" dirty="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
            <a:ext cx="6096000" cy="6857990"/>
          </a:xfrm>
          <a:prstGeom prst="rect">
            <a:avLst/>
          </a:prstGeom>
        </p:spPr>
      </p:pic>
      <p:pic>
        <p:nvPicPr>
          <p:cNvPr id="7" name="Picture 6">
            <a:extLst>
              <a:ext uri="{FF2B5EF4-FFF2-40B4-BE49-F238E27FC236}">
                <a16:creationId xmlns:a16="http://schemas.microsoft.com/office/drawing/2014/main" id="{C1183630-F70B-4DFB-8BDA-AB1D5B88A108}"/>
              </a:ext>
            </a:extLst>
          </p:cNvPr>
          <p:cNvPicPr>
            <a:picLocks noChangeAspect="1"/>
          </p:cNvPicPr>
          <p:nvPr/>
        </p:nvPicPr>
        <p:blipFill>
          <a:blip r:embed="rId3"/>
          <a:stretch>
            <a:fillRect/>
          </a:stretch>
        </p:blipFill>
        <p:spPr>
          <a:xfrm>
            <a:off x="7541057" y="11322"/>
            <a:ext cx="769359" cy="778665"/>
          </a:xfrm>
          <a:prstGeom prst="rect">
            <a:avLst/>
          </a:prstGeom>
        </p:spPr>
      </p:pic>
      <p:pic>
        <p:nvPicPr>
          <p:cNvPr id="8" name="Picture 7">
            <a:extLst>
              <a:ext uri="{FF2B5EF4-FFF2-40B4-BE49-F238E27FC236}">
                <a16:creationId xmlns:a16="http://schemas.microsoft.com/office/drawing/2014/main" id="{68C7A4F1-D104-4FFD-96F3-81D96EC77C70}"/>
              </a:ext>
            </a:extLst>
          </p:cNvPr>
          <p:cNvPicPr>
            <a:picLocks noChangeAspect="1"/>
          </p:cNvPicPr>
          <p:nvPr/>
        </p:nvPicPr>
        <p:blipFill>
          <a:blip r:embed="rId4"/>
          <a:stretch>
            <a:fillRect/>
          </a:stretch>
        </p:blipFill>
        <p:spPr>
          <a:xfrm>
            <a:off x="9735366" y="57846"/>
            <a:ext cx="769359" cy="825825"/>
          </a:xfrm>
          <a:prstGeom prst="rect">
            <a:avLst/>
          </a:prstGeom>
        </p:spPr>
      </p:pic>
      <p:pic>
        <p:nvPicPr>
          <p:cNvPr id="9" name="Picture 8">
            <a:extLst>
              <a:ext uri="{FF2B5EF4-FFF2-40B4-BE49-F238E27FC236}">
                <a16:creationId xmlns:a16="http://schemas.microsoft.com/office/drawing/2014/main" id="{C219FA03-B926-46AE-B83A-B82E62AF9158}"/>
              </a:ext>
            </a:extLst>
          </p:cNvPr>
          <p:cNvPicPr>
            <a:picLocks noChangeAspect="1"/>
          </p:cNvPicPr>
          <p:nvPr/>
        </p:nvPicPr>
        <p:blipFill>
          <a:blip r:embed="rId5"/>
          <a:stretch>
            <a:fillRect/>
          </a:stretch>
        </p:blipFill>
        <p:spPr>
          <a:xfrm>
            <a:off x="8373671" y="0"/>
            <a:ext cx="1322588" cy="990222"/>
          </a:xfrm>
          <a:prstGeom prst="rect">
            <a:avLst/>
          </a:prstGeom>
        </p:spPr>
      </p:pic>
      <p:sp>
        <p:nvSpPr>
          <p:cNvPr id="10" name="TextBox 9">
            <a:extLst>
              <a:ext uri="{FF2B5EF4-FFF2-40B4-BE49-F238E27FC236}">
                <a16:creationId xmlns:a16="http://schemas.microsoft.com/office/drawing/2014/main" id="{384501A0-1090-4177-A938-CC09FC83920F}"/>
              </a:ext>
            </a:extLst>
          </p:cNvPr>
          <p:cNvSpPr txBox="1"/>
          <p:nvPr/>
        </p:nvSpPr>
        <p:spPr>
          <a:xfrm>
            <a:off x="10543832" y="171945"/>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4648" y="404665"/>
            <a:ext cx="3823048" cy="836737"/>
          </a:xfrm>
        </p:spPr>
        <p:txBody>
          <a:bodyPr/>
          <a:lstStyle/>
          <a:p>
            <a:r>
              <a:rPr lang="id-ID" dirty="0"/>
              <a:t>Tari rakyat</a:t>
            </a:r>
          </a:p>
        </p:txBody>
      </p:sp>
      <p:sp>
        <p:nvSpPr>
          <p:cNvPr id="3" name="Content Placeholder 2"/>
          <p:cNvSpPr>
            <a:spLocks noGrp="1"/>
          </p:cNvSpPr>
          <p:nvPr>
            <p:ph idx="1"/>
          </p:nvPr>
        </p:nvSpPr>
        <p:spPr>
          <a:xfrm>
            <a:off x="2423593" y="2492896"/>
            <a:ext cx="7358063" cy="794742"/>
          </a:xfrm>
        </p:spPr>
        <p:txBody>
          <a:bodyPr>
            <a:normAutofit/>
          </a:bodyPr>
          <a:lstStyle/>
          <a:p>
            <a:r>
              <a:rPr lang="id-ID" dirty="0"/>
              <a:t> Tarian rakyat adalah tarian tradisional baik tarian nasional maupun daerah.</a:t>
            </a:r>
          </a:p>
          <a:p>
            <a:pPr marL="0" indent="0">
              <a:buNone/>
            </a:pPr>
            <a:endParaRPr lang="id-ID" dirty="0"/>
          </a:p>
        </p:txBody>
      </p:sp>
      <p:pic>
        <p:nvPicPr>
          <p:cNvPr id="4" name="Picture 3">
            <a:extLst>
              <a:ext uri="{FF2B5EF4-FFF2-40B4-BE49-F238E27FC236}">
                <a16:creationId xmlns:a16="http://schemas.microsoft.com/office/drawing/2014/main" id="{DE9B1FF3-E6F7-43B9-A323-11C67EBCF71F}"/>
              </a:ext>
            </a:extLst>
          </p:cNvPr>
          <p:cNvPicPr>
            <a:picLocks noChangeAspect="1"/>
          </p:cNvPicPr>
          <p:nvPr/>
        </p:nvPicPr>
        <p:blipFill>
          <a:blip r:embed="rId2"/>
          <a:stretch>
            <a:fillRect/>
          </a:stretch>
        </p:blipFill>
        <p:spPr>
          <a:xfrm>
            <a:off x="709951" y="-66494"/>
            <a:ext cx="769359" cy="778665"/>
          </a:xfrm>
          <a:prstGeom prst="rect">
            <a:avLst/>
          </a:prstGeom>
        </p:spPr>
      </p:pic>
      <p:pic>
        <p:nvPicPr>
          <p:cNvPr id="5" name="Picture 4">
            <a:extLst>
              <a:ext uri="{FF2B5EF4-FFF2-40B4-BE49-F238E27FC236}">
                <a16:creationId xmlns:a16="http://schemas.microsoft.com/office/drawing/2014/main" id="{6D9756BC-A73E-4F67-B0E8-D3937E5D0AC6}"/>
              </a:ext>
            </a:extLst>
          </p:cNvPr>
          <p:cNvPicPr>
            <a:picLocks noChangeAspect="1"/>
          </p:cNvPicPr>
          <p:nvPr/>
        </p:nvPicPr>
        <p:blipFill>
          <a:blip r:embed="rId3"/>
          <a:stretch>
            <a:fillRect/>
          </a:stretch>
        </p:blipFill>
        <p:spPr>
          <a:xfrm>
            <a:off x="2904260" y="-19970"/>
            <a:ext cx="769359" cy="825825"/>
          </a:xfrm>
          <a:prstGeom prst="rect">
            <a:avLst/>
          </a:prstGeom>
        </p:spPr>
      </p:pic>
      <p:pic>
        <p:nvPicPr>
          <p:cNvPr id="6" name="Picture 5">
            <a:extLst>
              <a:ext uri="{FF2B5EF4-FFF2-40B4-BE49-F238E27FC236}">
                <a16:creationId xmlns:a16="http://schemas.microsoft.com/office/drawing/2014/main" id="{EADFC2A1-6E8B-4C28-A337-72602B3B04A4}"/>
              </a:ext>
            </a:extLst>
          </p:cNvPr>
          <p:cNvPicPr>
            <a:picLocks noChangeAspect="1"/>
          </p:cNvPicPr>
          <p:nvPr/>
        </p:nvPicPr>
        <p:blipFill>
          <a:blip r:embed="rId4"/>
          <a:stretch>
            <a:fillRect/>
          </a:stretch>
        </p:blipFill>
        <p:spPr>
          <a:xfrm>
            <a:off x="1542565" y="-77816"/>
            <a:ext cx="1322588" cy="990222"/>
          </a:xfrm>
          <a:prstGeom prst="rect">
            <a:avLst/>
          </a:prstGeom>
        </p:spPr>
      </p:pic>
      <p:sp>
        <p:nvSpPr>
          <p:cNvPr id="7" name="TextBox 6">
            <a:extLst>
              <a:ext uri="{FF2B5EF4-FFF2-40B4-BE49-F238E27FC236}">
                <a16:creationId xmlns:a16="http://schemas.microsoft.com/office/drawing/2014/main" id="{3059C04E-87D6-471C-9A44-14B16E5E74E3}"/>
              </a:ext>
            </a:extLst>
          </p:cNvPr>
          <p:cNvSpPr txBox="1"/>
          <p:nvPr/>
        </p:nvSpPr>
        <p:spPr>
          <a:xfrm>
            <a:off x="3712726" y="94129"/>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2856334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8459" y="861865"/>
            <a:ext cx="7358063" cy="1052761"/>
          </a:xfrm>
        </p:spPr>
        <p:txBody>
          <a:bodyPr>
            <a:noAutofit/>
          </a:bodyPr>
          <a:lstStyle/>
          <a:p>
            <a:r>
              <a:rPr lang="id-ID" sz="2000" dirty="0"/>
              <a:t>Strategi mengajarkan gerak ritmis di PAUD</a:t>
            </a:r>
          </a:p>
        </p:txBody>
      </p:sp>
      <p:sp>
        <p:nvSpPr>
          <p:cNvPr id="3" name="Content Placeholder 2"/>
          <p:cNvSpPr>
            <a:spLocks noGrp="1"/>
          </p:cNvSpPr>
          <p:nvPr>
            <p:ph idx="1"/>
          </p:nvPr>
        </p:nvSpPr>
        <p:spPr>
          <a:xfrm>
            <a:off x="2044045" y="2503729"/>
            <a:ext cx="7358063" cy="3601235"/>
          </a:xfrm>
        </p:spPr>
        <p:txBody>
          <a:bodyPr>
            <a:normAutofit/>
          </a:bodyPr>
          <a:lstStyle/>
          <a:p>
            <a:pPr marL="0" indent="0" algn="just">
              <a:buNone/>
            </a:pPr>
            <a:r>
              <a:rPr lang="id-ID" dirty="0"/>
              <a:t>Pendekatan dalam gerak berirama harus menekankan pada metodologi yang kreatif dan fleksibel yang menempatkan proses gerakan dan ekspresi diri terhadap irama lebih penting daripada pola gerak yang dihasilkan. Anak seharusnya menemukan cara baru dalam melakukan sesuatu dan bergerak mengikuti irama membuat anak bebas berimajinasio dan berani menghadapi tantangan baru</a:t>
            </a:r>
          </a:p>
        </p:txBody>
      </p:sp>
      <p:pic>
        <p:nvPicPr>
          <p:cNvPr id="4" name="Picture 3">
            <a:extLst>
              <a:ext uri="{FF2B5EF4-FFF2-40B4-BE49-F238E27FC236}">
                <a16:creationId xmlns:a16="http://schemas.microsoft.com/office/drawing/2014/main" id="{2C054A55-BDB3-4EB1-B990-9FD5EAC37C07}"/>
              </a:ext>
            </a:extLst>
          </p:cNvPr>
          <p:cNvPicPr>
            <a:picLocks noChangeAspect="1"/>
          </p:cNvPicPr>
          <p:nvPr/>
        </p:nvPicPr>
        <p:blipFill>
          <a:blip r:embed="rId2"/>
          <a:stretch>
            <a:fillRect/>
          </a:stretch>
        </p:blipFill>
        <p:spPr>
          <a:xfrm>
            <a:off x="709951" y="-66494"/>
            <a:ext cx="769359" cy="778665"/>
          </a:xfrm>
          <a:prstGeom prst="rect">
            <a:avLst/>
          </a:prstGeom>
        </p:spPr>
      </p:pic>
      <p:pic>
        <p:nvPicPr>
          <p:cNvPr id="5" name="Picture 4">
            <a:extLst>
              <a:ext uri="{FF2B5EF4-FFF2-40B4-BE49-F238E27FC236}">
                <a16:creationId xmlns:a16="http://schemas.microsoft.com/office/drawing/2014/main" id="{F77CCDB8-49FA-4CD9-ACAB-1B46FCF6CB5B}"/>
              </a:ext>
            </a:extLst>
          </p:cNvPr>
          <p:cNvPicPr>
            <a:picLocks noChangeAspect="1"/>
          </p:cNvPicPr>
          <p:nvPr/>
        </p:nvPicPr>
        <p:blipFill>
          <a:blip r:embed="rId3"/>
          <a:stretch>
            <a:fillRect/>
          </a:stretch>
        </p:blipFill>
        <p:spPr>
          <a:xfrm>
            <a:off x="2904260" y="-19970"/>
            <a:ext cx="769359" cy="825825"/>
          </a:xfrm>
          <a:prstGeom prst="rect">
            <a:avLst/>
          </a:prstGeom>
        </p:spPr>
      </p:pic>
      <p:pic>
        <p:nvPicPr>
          <p:cNvPr id="6" name="Picture 5">
            <a:extLst>
              <a:ext uri="{FF2B5EF4-FFF2-40B4-BE49-F238E27FC236}">
                <a16:creationId xmlns:a16="http://schemas.microsoft.com/office/drawing/2014/main" id="{7EF59040-0FCA-429A-982D-FD77D4C6910F}"/>
              </a:ext>
            </a:extLst>
          </p:cNvPr>
          <p:cNvPicPr>
            <a:picLocks noChangeAspect="1"/>
          </p:cNvPicPr>
          <p:nvPr/>
        </p:nvPicPr>
        <p:blipFill>
          <a:blip r:embed="rId4"/>
          <a:stretch>
            <a:fillRect/>
          </a:stretch>
        </p:blipFill>
        <p:spPr>
          <a:xfrm>
            <a:off x="1542565" y="-77816"/>
            <a:ext cx="1322588" cy="990222"/>
          </a:xfrm>
          <a:prstGeom prst="rect">
            <a:avLst/>
          </a:prstGeom>
        </p:spPr>
      </p:pic>
      <p:sp>
        <p:nvSpPr>
          <p:cNvPr id="7" name="TextBox 6">
            <a:extLst>
              <a:ext uri="{FF2B5EF4-FFF2-40B4-BE49-F238E27FC236}">
                <a16:creationId xmlns:a16="http://schemas.microsoft.com/office/drawing/2014/main" id="{0ADF8883-237C-495F-9665-535DDEEBE901}"/>
              </a:ext>
            </a:extLst>
          </p:cNvPr>
          <p:cNvSpPr txBox="1"/>
          <p:nvPr/>
        </p:nvSpPr>
        <p:spPr>
          <a:xfrm>
            <a:off x="3712726" y="94129"/>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2400604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4736" y="381672"/>
            <a:ext cx="5767264" cy="1196777"/>
          </a:xfrm>
        </p:spPr>
        <p:txBody>
          <a:bodyPr/>
          <a:lstStyle/>
          <a:p>
            <a:r>
              <a:rPr lang="id-ID" sz="3600" dirty="0"/>
              <a:t>Gerak berirama pada Anak usia dini</a:t>
            </a:r>
          </a:p>
        </p:txBody>
      </p:sp>
      <p:sp>
        <p:nvSpPr>
          <p:cNvPr id="3" name="Content Placeholder 2"/>
          <p:cNvSpPr>
            <a:spLocks noGrp="1"/>
          </p:cNvSpPr>
          <p:nvPr>
            <p:ph idx="1"/>
          </p:nvPr>
        </p:nvSpPr>
        <p:spPr>
          <a:xfrm>
            <a:off x="2257456" y="2575737"/>
            <a:ext cx="7358063" cy="3636803"/>
          </a:xfrm>
        </p:spPr>
        <p:txBody>
          <a:bodyPr>
            <a:normAutofit/>
          </a:bodyPr>
          <a:lstStyle/>
          <a:p>
            <a:pPr algn="l"/>
            <a:r>
              <a:rPr lang="id-ID" sz="2800" dirty="0"/>
              <a:t>Simak video berikut</a:t>
            </a:r>
          </a:p>
          <a:p>
            <a:pPr algn="l"/>
            <a:endParaRPr lang="id-ID" sz="2800" dirty="0"/>
          </a:p>
          <a:p>
            <a:pPr marL="0" indent="0">
              <a:buNone/>
            </a:pPr>
            <a:r>
              <a:rPr lang="id-ID" sz="2800" dirty="0">
                <a:hlinkClick r:id="rId2"/>
              </a:rPr>
              <a:t>https://www.youtube.com/watch?v=5d7-CuqbEUM</a:t>
            </a:r>
            <a:r>
              <a:rPr lang="id-ID" sz="2800" dirty="0"/>
              <a:t> </a:t>
            </a:r>
          </a:p>
        </p:txBody>
      </p:sp>
      <p:pic>
        <p:nvPicPr>
          <p:cNvPr id="4" name="Picture 3">
            <a:extLst>
              <a:ext uri="{FF2B5EF4-FFF2-40B4-BE49-F238E27FC236}">
                <a16:creationId xmlns:a16="http://schemas.microsoft.com/office/drawing/2014/main" id="{AF133EF8-3733-4578-A93B-DA6F42B1D791}"/>
              </a:ext>
            </a:extLst>
          </p:cNvPr>
          <p:cNvPicPr>
            <a:picLocks noChangeAspect="1"/>
          </p:cNvPicPr>
          <p:nvPr/>
        </p:nvPicPr>
        <p:blipFill>
          <a:blip r:embed="rId3"/>
          <a:stretch>
            <a:fillRect/>
          </a:stretch>
        </p:blipFill>
        <p:spPr>
          <a:xfrm>
            <a:off x="709951" y="-66494"/>
            <a:ext cx="769359" cy="778665"/>
          </a:xfrm>
          <a:prstGeom prst="rect">
            <a:avLst/>
          </a:prstGeom>
        </p:spPr>
      </p:pic>
      <p:pic>
        <p:nvPicPr>
          <p:cNvPr id="5" name="Picture 4">
            <a:extLst>
              <a:ext uri="{FF2B5EF4-FFF2-40B4-BE49-F238E27FC236}">
                <a16:creationId xmlns:a16="http://schemas.microsoft.com/office/drawing/2014/main" id="{54C73B01-9611-4789-9E95-3C3CAAAD40C2}"/>
              </a:ext>
            </a:extLst>
          </p:cNvPr>
          <p:cNvPicPr>
            <a:picLocks noChangeAspect="1"/>
          </p:cNvPicPr>
          <p:nvPr/>
        </p:nvPicPr>
        <p:blipFill>
          <a:blip r:embed="rId4"/>
          <a:stretch>
            <a:fillRect/>
          </a:stretch>
        </p:blipFill>
        <p:spPr>
          <a:xfrm>
            <a:off x="2904260" y="-19970"/>
            <a:ext cx="769359" cy="825825"/>
          </a:xfrm>
          <a:prstGeom prst="rect">
            <a:avLst/>
          </a:prstGeom>
        </p:spPr>
      </p:pic>
      <p:pic>
        <p:nvPicPr>
          <p:cNvPr id="6" name="Picture 5">
            <a:extLst>
              <a:ext uri="{FF2B5EF4-FFF2-40B4-BE49-F238E27FC236}">
                <a16:creationId xmlns:a16="http://schemas.microsoft.com/office/drawing/2014/main" id="{01EADF68-D928-4D3E-AE64-5BB987453E3F}"/>
              </a:ext>
            </a:extLst>
          </p:cNvPr>
          <p:cNvPicPr>
            <a:picLocks noChangeAspect="1"/>
          </p:cNvPicPr>
          <p:nvPr/>
        </p:nvPicPr>
        <p:blipFill>
          <a:blip r:embed="rId5"/>
          <a:stretch>
            <a:fillRect/>
          </a:stretch>
        </p:blipFill>
        <p:spPr>
          <a:xfrm>
            <a:off x="1542565" y="-77816"/>
            <a:ext cx="1322588" cy="990222"/>
          </a:xfrm>
          <a:prstGeom prst="rect">
            <a:avLst/>
          </a:prstGeom>
        </p:spPr>
      </p:pic>
      <p:sp>
        <p:nvSpPr>
          <p:cNvPr id="7" name="TextBox 6">
            <a:extLst>
              <a:ext uri="{FF2B5EF4-FFF2-40B4-BE49-F238E27FC236}">
                <a16:creationId xmlns:a16="http://schemas.microsoft.com/office/drawing/2014/main" id="{19F74065-9B22-411B-B969-0D76F2A064D2}"/>
              </a:ext>
            </a:extLst>
          </p:cNvPr>
          <p:cNvSpPr txBox="1"/>
          <p:nvPr/>
        </p:nvSpPr>
        <p:spPr>
          <a:xfrm>
            <a:off x="3712726" y="94129"/>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613639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1904" y="-171400"/>
            <a:ext cx="5767264" cy="1988865"/>
          </a:xfrm>
        </p:spPr>
        <p:txBody>
          <a:bodyPr/>
          <a:lstStyle/>
          <a:p>
            <a:endParaRPr lang="id-ID" sz="3600" dirty="0"/>
          </a:p>
        </p:txBody>
      </p:sp>
      <p:sp>
        <p:nvSpPr>
          <p:cNvPr id="3" name="Content Placeholder 2"/>
          <p:cNvSpPr>
            <a:spLocks noGrp="1"/>
          </p:cNvSpPr>
          <p:nvPr>
            <p:ph idx="1"/>
          </p:nvPr>
        </p:nvSpPr>
        <p:spPr>
          <a:xfrm>
            <a:off x="2063553" y="2276872"/>
            <a:ext cx="7358063" cy="794742"/>
          </a:xfrm>
        </p:spPr>
        <p:txBody>
          <a:bodyPr>
            <a:normAutofit/>
          </a:bodyPr>
          <a:lstStyle/>
          <a:p>
            <a:pPr marL="0" indent="0" algn="just">
              <a:buNone/>
            </a:pPr>
            <a:r>
              <a:rPr lang="en-ID" dirty="0">
                <a:solidFill>
                  <a:schemeClr val="tx1"/>
                </a:solidFill>
              </a:rPr>
              <a:t>Sub-CPMK7: Mampu </a:t>
            </a:r>
            <a:r>
              <a:rPr lang="en-ID" dirty="0" err="1">
                <a:solidFill>
                  <a:schemeClr val="tx1"/>
                </a:solidFill>
              </a:rPr>
              <a:t>merancang</a:t>
            </a:r>
            <a:r>
              <a:rPr lang="en-ID" dirty="0">
                <a:solidFill>
                  <a:schemeClr val="tx1"/>
                </a:solidFill>
              </a:rPr>
              <a:t> </a:t>
            </a:r>
            <a:r>
              <a:rPr lang="en-ID" dirty="0" err="1">
                <a:solidFill>
                  <a:schemeClr val="tx1"/>
                </a:solidFill>
              </a:rPr>
              <a:t>gerak</a:t>
            </a:r>
            <a:r>
              <a:rPr lang="en-ID" dirty="0">
                <a:solidFill>
                  <a:schemeClr val="tx1"/>
                </a:solidFill>
              </a:rPr>
              <a:t> </a:t>
            </a:r>
            <a:r>
              <a:rPr lang="en-ID" dirty="0" err="1">
                <a:solidFill>
                  <a:schemeClr val="tx1"/>
                </a:solidFill>
              </a:rPr>
              <a:t>ritmis</a:t>
            </a:r>
            <a:r>
              <a:rPr lang="en-ID" dirty="0">
                <a:solidFill>
                  <a:schemeClr val="tx1"/>
                </a:solidFill>
              </a:rPr>
              <a:t> </a:t>
            </a:r>
            <a:r>
              <a:rPr lang="en-ID" dirty="0" err="1">
                <a:solidFill>
                  <a:schemeClr val="tx1"/>
                </a:solidFill>
              </a:rPr>
              <a:t>anak</a:t>
            </a:r>
            <a:r>
              <a:rPr lang="en-ID" dirty="0">
                <a:solidFill>
                  <a:schemeClr val="tx1"/>
                </a:solidFill>
              </a:rPr>
              <a:t> </a:t>
            </a:r>
            <a:r>
              <a:rPr lang="en-ID" dirty="0" err="1">
                <a:solidFill>
                  <a:schemeClr val="tx1"/>
                </a:solidFill>
              </a:rPr>
              <a:t>usia</a:t>
            </a:r>
            <a:r>
              <a:rPr lang="en-ID" dirty="0">
                <a:solidFill>
                  <a:schemeClr val="tx1"/>
                </a:solidFill>
              </a:rPr>
              <a:t> </a:t>
            </a:r>
            <a:r>
              <a:rPr lang="en-ID" dirty="0" err="1">
                <a:solidFill>
                  <a:schemeClr val="tx1"/>
                </a:solidFill>
              </a:rPr>
              <a:t>dini</a:t>
            </a:r>
            <a:r>
              <a:rPr lang="en-ID" dirty="0">
                <a:solidFill>
                  <a:schemeClr val="tx1"/>
                </a:solidFill>
              </a:rPr>
              <a:t> dan </a:t>
            </a:r>
            <a:r>
              <a:rPr lang="en-ID" dirty="0" err="1">
                <a:solidFill>
                  <a:schemeClr val="tx1"/>
                </a:solidFill>
              </a:rPr>
              <a:t>mempresentasikann</a:t>
            </a:r>
            <a:r>
              <a:rPr lang="en-ID" dirty="0">
                <a:solidFill>
                  <a:schemeClr val="tx1"/>
                </a:solidFill>
              </a:rPr>
              <a:t> </a:t>
            </a:r>
            <a:r>
              <a:rPr lang="en-ID" dirty="0" err="1">
                <a:solidFill>
                  <a:schemeClr val="tx1"/>
                </a:solidFill>
              </a:rPr>
              <a:t>ya</a:t>
            </a:r>
            <a:r>
              <a:rPr lang="en-ID" dirty="0">
                <a:solidFill>
                  <a:schemeClr val="tx1"/>
                </a:solidFill>
              </a:rPr>
              <a:t> </a:t>
            </a:r>
            <a:r>
              <a:rPr lang="en-ID" dirty="0" err="1">
                <a:solidFill>
                  <a:schemeClr val="tx1"/>
                </a:solidFill>
              </a:rPr>
              <a:t>dengan</a:t>
            </a:r>
            <a:r>
              <a:rPr lang="en-ID" dirty="0">
                <a:solidFill>
                  <a:schemeClr val="tx1"/>
                </a:solidFill>
              </a:rPr>
              <a:t> </a:t>
            </a:r>
            <a:r>
              <a:rPr lang="en-ID" dirty="0" err="1">
                <a:solidFill>
                  <a:schemeClr val="tx1"/>
                </a:solidFill>
              </a:rPr>
              <a:t>tangungjawab</a:t>
            </a:r>
            <a:r>
              <a:rPr lang="en-ID" dirty="0">
                <a:solidFill>
                  <a:schemeClr val="tx1"/>
                </a:solidFill>
              </a:rPr>
              <a:t> (C6,A3,P3)</a:t>
            </a:r>
            <a:endParaRPr lang="id-ID" dirty="0">
              <a:solidFill>
                <a:schemeClr val="tx1"/>
              </a:solidFill>
            </a:endParaRPr>
          </a:p>
        </p:txBody>
      </p:sp>
      <p:pic>
        <p:nvPicPr>
          <p:cNvPr id="4" name="Picture 3">
            <a:extLst>
              <a:ext uri="{FF2B5EF4-FFF2-40B4-BE49-F238E27FC236}">
                <a16:creationId xmlns:a16="http://schemas.microsoft.com/office/drawing/2014/main" id="{6647DE35-1CAB-4568-9F4D-D8A9FD6892D3}"/>
              </a:ext>
            </a:extLst>
          </p:cNvPr>
          <p:cNvPicPr>
            <a:picLocks noChangeAspect="1"/>
          </p:cNvPicPr>
          <p:nvPr/>
        </p:nvPicPr>
        <p:blipFill>
          <a:blip r:embed="rId2"/>
          <a:stretch>
            <a:fillRect/>
          </a:stretch>
        </p:blipFill>
        <p:spPr>
          <a:xfrm>
            <a:off x="1409199" y="11322"/>
            <a:ext cx="769359" cy="778665"/>
          </a:xfrm>
          <a:prstGeom prst="rect">
            <a:avLst/>
          </a:prstGeom>
        </p:spPr>
      </p:pic>
      <p:pic>
        <p:nvPicPr>
          <p:cNvPr id="5" name="Picture 4">
            <a:extLst>
              <a:ext uri="{FF2B5EF4-FFF2-40B4-BE49-F238E27FC236}">
                <a16:creationId xmlns:a16="http://schemas.microsoft.com/office/drawing/2014/main" id="{F728CFA0-1CFF-448C-8DA2-3C13343E3632}"/>
              </a:ext>
            </a:extLst>
          </p:cNvPr>
          <p:cNvPicPr>
            <a:picLocks noChangeAspect="1"/>
          </p:cNvPicPr>
          <p:nvPr/>
        </p:nvPicPr>
        <p:blipFill>
          <a:blip r:embed="rId3"/>
          <a:stretch>
            <a:fillRect/>
          </a:stretch>
        </p:blipFill>
        <p:spPr>
          <a:xfrm>
            <a:off x="3603508" y="57846"/>
            <a:ext cx="769359" cy="825825"/>
          </a:xfrm>
          <a:prstGeom prst="rect">
            <a:avLst/>
          </a:prstGeom>
        </p:spPr>
      </p:pic>
      <p:pic>
        <p:nvPicPr>
          <p:cNvPr id="6" name="Picture 5">
            <a:extLst>
              <a:ext uri="{FF2B5EF4-FFF2-40B4-BE49-F238E27FC236}">
                <a16:creationId xmlns:a16="http://schemas.microsoft.com/office/drawing/2014/main" id="{37DB7D50-919D-4DDA-8945-2DC8DE8D8E56}"/>
              </a:ext>
            </a:extLst>
          </p:cNvPr>
          <p:cNvPicPr>
            <a:picLocks noChangeAspect="1"/>
          </p:cNvPicPr>
          <p:nvPr/>
        </p:nvPicPr>
        <p:blipFill>
          <a:blip r:embed="rId4"/>
          <a:stretch>
            <a:fillRect/>
          </a:stretch>
        </p:blipFill>
        <p:spPr>
          <a:xfrm>
            <a:off x="2241813" y="0"/>
            <a:ext cx="1322588" cy="990222"/>
          </a:xfrm>
          <a:prstGeom prst="rect">
            <a:avLst/>
          </a:prstGeom>
        </p:spPr>
      </p:pic>
      <p:sp>
        <p:nvSpPr>
          <p:cNvPr id="7" name="TextBox 6">
            <a:extLst>
              <a:ext uri="{FF2B5EF4-FFF2-40B4-BE49-F238E27FC236}">
                <a16:creationId xmlns:a16="http://schemas.microsoft.com/office/drawing/2014/main" id="{E25AC307-693D-44A2-8E50-45F650A30F00}"/>
              </a:ext>
            </a:extLst>
          </p:cNvPr>
          <p:cNvSpPr txBox="1"/>
          <p:nvPr/>
        </p:nvSpPr>
        <p:spPr>
          <a:xfrm>
            <a:off x="4411974" y="171945"/>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4179721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1114" y="260649"/>
            <a:ext cx="6046887" cy="1252017"/>
          </a:xfrm>
        </p:spPr>
        <p:txBody>
          <a:bodyPr>
            <a:normAutofit fontScale="90000"/>
          </a:bodyPr>
          <a:lstStyle/>
          <a:p>
            <a:r>
              <a:rPr lang="id-ID" sz="4400" dirty="0"/>
              <a:t>Pengertian Gerak Ritmis </a:t>
            </a:r>
          </a:p>
        </p:txBody>
      </p:sp>
      <p:sp>
        <p:nvSpPr>
          <p:cNvPr id="4" name="Subtitle 3"/>
          <p:cNvSpPr>
            <a:spLocks noGrp="1"/>
          </p:cNvSpPr>
          <p:nvPr>
            <p:ph type="subTitle" idx="1"/>
          </p:nvPr>
        </p:nvSpPr>
        <p:spPr>
          <a:xfrm>
            <a:off x="1698322" y="2365358"/>
            <a:ext cx="7704856" cy="1752451"/>
          </a:xfrm>
        </p:spPr>
        <p:txBody>
          <a:bodyPr>
            <a:normAutofit/>
          </a:bodyPr>
          <a:lstStyle/>
          <a:p>
            <a:pPr algn="just"/>
            <a:r>
              <a:rPr lang="id-ID" cap="none" dirty="0"/>
              <a:t>kegiatan aktivitas ritmik dilakukan untuk melatih motorik kasar dan halus. latihan gerakan yang baik membuat anak dapat bergerak dengan mudah dan luwes dalam mengatasi tantangan lingkungan seperti ruang dan waktu. </a:t>
            </a:r>
          </a:p>
          <a:p>
            <a:pPr algn="just"/>
            <a:endParaRPr lang="id-ID" cap="none" dirty="0"/>
          </a:p>
        </p:txBody>
      </p:sp>
      <p:pic>
        <p:nvPicPr>
          <p:cNvPr id="5" name="Picture 4">
            <a:extLst>
              <a:ext uri="{FF2B5EF4-FFF2-40B4-BE49-F238E27FC236}">
                <a16:creationId xmlns:a16="http://schemas.microsoft.com/office/drawing/2014/main" id="{B725CF48-2CAA-48BF-8002-93BD4BA79061}"/>
              </a:ext>
            </a:extLst>
          </p:cNvPr>
          <p:cNvPicPr>
            <a:picLocks noChangeAspect="1"/>
          </p:cNvPicPr>
          <p:nvPr/>
        </p:nvPicPr>
        <p:blipFill>
          <a:blip r:embed="rId2"/>
          <a:stretch>
            <a:fillRect/>
          </a:stretch>
        </p:blipFill>
        <p:spPr>
          <a:xfrm>
            <a:off x="400669" y="132346"/>
            <a:ext cx="769359" cy="778665"/>
          </a:xfrm>
          <a:prstGeom prst="rect">
            <a:avLst/>
          </a:prstGeom>
        </p:spPr>
      </p:pic>
      <p:pic>
        <p:nvPicPr>
          <p:cNvPr id="6" name="Picture 5">
            <a:extLst>
              <a:ext uri="{FF2B5EF4-FFF2-40B4-BE49-F238E27FC236}">
                <a16:creationId xmlns:a16="http://schemas.microsoft.com/office/drawing/2014/main" id="{D5E2AA5B-D168-4C14-A8BD-3A4D3EE6C5CC}"/>
              </a:ext>
            </a:extLst>
          </p:cNvPr>
          <p:cNvPicPr>
            <a:picLocks noChangeAspect="1"/>
          </p:cNvPicPr>
          <p:nvPr/>
        </p:nvPicPr>
        <p:blipFill>
          <a:blip r:embed="rId3"/>
          <a:stretch>
            <a:fillRect/>
          </a:stretch>
        </p:blipFill>
        <p:spPr>
          <a:xfrm>
            <a:off x="2594978" y="178870"/>
            <a:ext cx="769359" cy="825825"/>
          </a:xfrm>
          <a:prstGeom prst="rect">
            <a:avLst/>
          </a:prstGeom>
        </p:spPr>
      </p:pic>
      <p:pic>
        <p:nvPicPr>
          <p:cNvPr id="7" name="Picture 6">
            <a:extLst>
              <a:ext uri="{FF2B5EF4-FFF2-40B4-BE49-F238E27FC236}">
                <a16:creationId xmlns:a16="http://schemas.microsoft.com/office/drawing/2014/main" id="{3649A97C-8BEF-479C-9110-5B938B5E47FF}"/>
              </a:ext>
            </a:extLst>
          </p:cNvPr>
          <p:cNvPicPr>
            <a:picLocks noChangeAspect="1"/>
          </p:cNvPicPr>
          <p:nvPr/>
        </p:nvPicPr>
        <p:blipFill>
          <a:blip r:embed="rId4"/>
          <a:stretch>
            <a:fillRect/>
          </a:stretch>
        </p:blipFill>
        <p:spPr>
          <a:xfrm>
            <a:off x="1233283" y="121024"/>
            <a:ext cx="1322588" cy="990222"/>
          </a:xfrm>
          <a:prstGeom prst="rect">
            <a:avLst/>
          </a:prstGeom>
        </p:spPr>
      </p:pic>
      <p:sp>
        <p:nvSpPr>
          <p:cNvPr id="8" name="TextBox 7">
            <a:extLst>
              <a:ext uri="{FF2B5EF4-FFF2-40B4-BE49-F238E27FC236}">
                <a16:creationId xmlns:a16="http://schemas.microsoft.com/office/drawing/2014/main" id="{6FF8130B-EB61-4D97-8898-1E04CD9B7646}"/>
              </a:ext>
            </a:extLst>
          </p:cNvPr>
          <p:cNvSpPr txBox="1"/>
          <p:nvPr/>
        </p:nvSpPr>
        <p:spPr>
          <a:xfrm>
            <a:off x="3403444" y="292969"/>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1121407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0051" y="527911"/>
            <a:ext cx="7358063" cy="953567"/>
          </a:xfrm>
        </p:spPr>
        <p:txBody>
          <a:bodyPr/>
          <a:lstStyle/>
          <a:p>
            <a:r>
              <a:rPr lang="id-ID" sz="3600" dirty="0"/>
              <a:t>Unsur-unsur gerak ritmis</a:t>
            </a:r>
          </a:p>
        </p:txBody>
      </p:sp>
      <p:sp>
        <p:nvSpPr>
          <p:cNvPr id="3" name="Content Placeholder 2"/>
          <p:cNvSpPr>
            <a:spLocks noGrp="1"/>
          </p:cNvSpPr>
          <p:nvPr>
            <p:ph idx="1"/>
          </p:nvPr>
        </p:nvSpPr>
        <p:spPr>
          <a:xfrm>
            <a:off x="2100864" y="2065621"/>
            <a:ext cx="7358063" cy="3474568"/>
          </a:xfrm>
        </p:spPr>
        <p:txBody>
          <a:bodyPr>
            <a:normAutofit/>
          </a:bodyPr>
          <a:lstStyle/>
          <a:p>
            <a:pPr marL="0" indent="0" algn="just">
              <a:buNone/>
            </a:pPr>
            <a:r>
              <a:rPr lang="id-ID" dirty="0"/>
              <a:t>Dalam aktivitas ritmik terdapat tiga komponen yaitu:</a:t>
            </a:r>
          </a:p>
          <a:p>
            <a:pPr algn="just"/>
            <a:r>
              <a:rPr lang="id-ID" dirty="0"/>
              <a:t>Gerakan</a:t>
            </a:r>
          </a:p>
          <a:p>
            <a:pPr algn="just"/>
            <a:r>
              <a:rPr lang="id-ID" dirty="0"/>
              <a:t>Irama</a:t>
            </a:r>
          </a:p>
          <a:p>
            <a:pPr algn="just"/>
            <a:r>
              <a:rPr lang="id-ID" dirty="0"/>
              <a:t>Kreativitas</a:t>
            </a:r>
          </a:p>
          <a:p>
            <a:pPr marL="0" indent="0" algn="just">
              <a:buNone/>
            </a:pPr>
            <a:r>
              <a:rPr lang="id-ID" dirty="0"/>
              <a:t>Akitivitas di kelas seperti pengembangan kognitif, abahasa, sosial dan emosional serta nilai-nilai agama dan moral dapat dipadukan dengan aktivitas gerak berirama. </a:t>
            </a:r>
          </a:p>
        </p:txBody>
      </p:sp>
      <p:pic>
        <p:nvPicPr>
          <p:cNvPr id="4" name="Picture 3">
            <a:extLst>
              <a:ext uri="{FF2B5EF4-FFF2-40B4-BE49-F238E27FC236}">
                <a16:creationId xmlns:a16="http://schemas.microsoft.com/office/drawing/2014/main" id="{535F0CB4-4F86-472B-B067-CBB3489F3EE3}"/>
              </a:ext>
            </a:extLst>
          </p:cNvPr>
          <p:cNvPicPr>
            <a:picLocks noChangeAspect="1"/>
          </p:cNvPicPr>
          <p:nvPr/>
        </p:nvPicPr>
        <p:blipFill>
          <a:blip r:embed="rId2"/>
          <a:stretch>
            <a:fillRect/>
          </a:stretch>
        </p:blipFill>
        <p:spPr>
          <a:xfrm>
            <a:off x="400669" y="132346"/>
            <a:ext cx="769359" cy="778665"/>
          </a:xfrm>
          <a:prstGeom prst="rect">
            <a:avLst/>
          </a:prstGeom>
        </p:spPr>
      </p:pic>
      <p:pic>
        <p:nvPicPr>
          <p:cNvPr id="5" name="Picture 4">
            <a:extLst>
              <a:ext uri="{FF2B5EF4-FFF2-40B4-BE49-F238E27FC236}">
                <a16:creationId xmlns:a16="http://schemas.microsoft.com/office/drawing/2014/main" id="{A59155F4-58BC-4EA7-A124-D0C350EC5252}"/>
              </a:ext>
            </a:extLst>
          </p:cNvPr>
          <p:cNvPicPr>
            <a:picLocks noChangeAspect="1"/>
          </p:cNvPicPr>
          <p:nvPr/>
        </p:nvPicPr>
        <p:blipFill>
          <a:blip r:embed="rId3"/>
          <a:stretch>
            <a:fillRect/>
          </a:stretch>
        </p:blipFill>
        <p:spPr>
          <a:xfrm>
            <a:off x="2594978" y="178870"/>
            <a:ext cx="769359" cy="825825"/>
          </a:xfrm>
          <a:prstGeom prst="rect">
            <a:avLst/>
          </a:prstGeom>
        </p:spPr>
      </p:pic>
      <p:pic>
        <p:nvPicPr>
          <p:cNvPr id="6" name="Picture 5">
            <a:extLst>
              <a:ext uri="{FF2B5EF4-FFF2-40B4-BE49-F238E27FC236}">
                <a16:creationId xmlns:a16="http://schemas.microsoft.com/office/drawing/2014/main" id="{80337750-ACA3-4D9E-9009-C86156B3ED1E}"/>
              </a:ext>
            </a:extLst>
          </p:cNvPr>
          <p:cNvPicPr>
            <a:picLocks noChangeAspect="1"/>
          </p:cNvPicPr>
          <p:nvPr/>
        </p:nvPicPr>
        <p:blipFill>
          <a:blip r:embed="rId4"/>
          <a:stretch>
            <a:fillRect/>
          </a:stretch>
        </p:blipFill>
        <p:spPr>
          <a:xfrm>
            <a:off x="1233283" y="121024"/>
            <a:ext cx="1322588" cy="990222"/>
          </a:xfrm>
          <a:prstGeom prst="rect">
            <a:avLst/>
          </a:prstGeom>
        </p:spPr>
      </p:pic>
      <p:sp>
        <p:nvSpPr>
          <p:cNvPr id="7" name="TextBox 6">
            <a:extLst>
              <a:ext uri="{FF2B5EF4-FFF2-40B4-BE49-F238E27FC236}">
                <a16:creationId xmlns:a16="http://schemas.microsoft.com/office/drawing/2014/main" id="{03054A98-245D-4E4E-BD55-3D6A1A2272EA}"/>
              </a:ext>
            </a:extLst>
          </p:cNvPr>
          <p:cNvSpPr txBox="1"/>
          <p:nvPr/>
        </p:nvSpPr>
        <p:spPr>
          <a:xfrm>
            <a:off x="3540644" y="332657"/>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286347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363" y="660159"/>
            <a:ext cx="7358063" cy="692919"/>
          </a:xfrm>
        </p:spPr>
        <p:txBody>
          <a:bodyPr>
            <a:normAutofit fontScale="90000"/>
          </a:bodyPr>
          <a:lstStyle/>
          <a:p>
            <a:r>
              <a:rPr lang="id-ID" sz="4000" dirty="0"/>
              <a:t>Bentuk-bentuk gerak ritmis</a:t>
            </a:r>
          </a:p>
        </p:txBody>
      </p:sp>
      <p:sp>
        <p:nvSpPr>
          <p:cNvPr id="3" name="Content Placeholder 2"/>
          <p:cNvSpPr>
            <a:spLocks noGrp="1"/>
          </p:cNvSpPr>
          <p:nvPr>
            <p:ph idx="1"/>
          </p:nvPr>
        </p:nvSpPr>
        <p:spPr>
          <a:xfrm>
            <a:off x="2279577" y="2132855"/>
            <a:ext cx="7358063" cy="3945215"/>
          </a:xfrm>
        </p:spPr>
        <p:txBody>
          <a:bodyPr>
            <a:normAutofit/>
          </a:bodyPr>
          <a:lstStyle/>
          <a:p>
            <a:pPr algn="just"/>
            <a:r>
              <a:rPr lang="id-ID" dirty="0"/>
              <a:t>Irama kreatif</a:t>
            </a:r>
          </a:p>
          <a:p>
            <a:pPr algn="just"/>
            <a:r>
              <a:rPr lang="id-ID" dirty="0"/>
              <a:t>Irama dasar</a:t>
            </a:r>
          </a:p>
          <a:p>
            <a:pPr algn="just"/>
            <a:r>
              <a:rPr lang="id-ID" dirty="0"/>
              <a:t>Mengulangi dan meniru ketukan </a:t>
            </a:r>
          </a:p>
          <a:p>
            <a:pPr algn="just"/>
            <a:r>
              <a:rPr lang="id-ID" dirty="0"/>
              <a:t>Gerak dan lagu</a:t>
            </a:r>
          </a:p>
          <a:p>
            <a:pPr algn="just"/>
            <a:r>
              <a:rPr lang="id-ID" dirty="0"/>
              <a:t>Tarian rakyat</a:t>
            </a:r>
          </a:p>
          <a:p>
            <a:pPr algn="just"/>
            <a:endParaRPr lang="id-ID" dirty="0"/>
          </a:p>
        </p:txBody>
      </p:sp>
      <p:pic>
        <p:nvPicPr>
          <p:cNvPr id="4" name="Picture 3">
            <a:extLst>
              <a:ext uri="{FF2B5EF4-FFF2-40B4-BE49-F238E27FC236}">
                <a16:creationId xmlns:a16="http://schemas.microsoft.com/office/drawing/2014/main" id="{D1FA2F1E-E449-4390-938C-64522C433F8B}"/>
              </a:ext>
            </a:extLst>
          </p:cNvPr>
          <p:cNvPicPr>
            <a:picLocks noChangeAspect="1"/>
          </p:cNvPicPr>
          <p:nvPr/>
        </p:nvPicPr>
        <p:blipFill>
          <a:blip r:embed="rId2"/>
          <a:stretch>
            <a:fillRect/>
          </a:stretch>
        </p:blipFill>
        <p:spPr>
          <a:xfrm>
            <a:off x="400669" y="132346"/>
            <a:ext cx="769359" cy="778665"/>
          </a:xfrm>
          <a:prstGeom prst="rect">
            <a:avLst/>
          </a:prstGeom>
        </p:spPr>
      </p:pic>
      <p:pic>
        <p:nvPicPr>
          <p:cNvPr id="5" name="Picture 4">
            <a:extLst>
              <a:ext uri="{FF2B5EF4-FFF2-40B4-BE49-F238E27FC236}">
                <a16:creationId xmlns:a16="http://schemas.microsoft.com/office/drawing/2014/main" id="{1298F5AE-CE16-4A86-91FA-35736A5F5D0A}"/>
              </a:ext>
            </a:extLst>
          </p:cNvPr>
          <p:cNvPicPr>
            <a:picLocks noChangeAspect="1"/>
          </p:cNvPicPr>
          <p:nvPr/>
        </p:nvPicPr>
        <p:blipFill>
          <a:blip r:embed="rId3"/>
          <a:stretch>
            <a:fillRect/>
          </a:stretch>
        </p:blipFill>
        <p:spPr>
          <a:xfrm>
            <a:off x="2594978" y="178870"/>
            <a:ext cx="769359" cy="825825"/>
          </a:xfrm>
          <a:prstGeom prst="rect">
            <a:avLst/>
          </a:prstGeom>
        </p:spPr>
      </p:pic>
      <p:pic>
        <p:nvPicPr>
          <p:cNvPr id="6" name="Picture 5">
            <a:extLst>
              <a:ext uri="{FF2B5EF4-FFF2-40B4-BE49-F238E27FC236}">
                <a16:creationId xmlns:a16="http://schemas.microsoft.com/office/drawing/2014/main" id="{494806AE-9C15-4050-8FEB-8137D2C8825C}"/>
              </a:ext>
            </a:extLst>
          </p:cNvPr>
          <p:cNvPicPr>
            <a:picLocks noChangeAspect="1"/>
          </p:cNvPicPr>
          <p:nvPr/>
        </p:nvPicPr>
        <p:blipFill>
          <a:blip r:embed="rId4"/>
          <a:stretch>
            <a:fillRect/>
          </a:stretch>
        </p:blipFill>
        <p:spPr>
          <a:xfrm>
            <a:off x="1233283" y="121024"/>
            <a:ext cx="1322588" cy="990222"/>
          </a:xfrm>
          <a:prstGeom prst="rect">
            <a:avLst/>
          </a:prstGeom>
        </p:spPr>
      </p:pic>
      <p:sp>
        <p:nvSpPr>
          <p:cNvPr id="7" name="TextBox 6">
            <a:extLst>
              <a:ext uri="{FF2B5EF4-FFF2-40B4-BE49-F238E27FC236}">
                <a16:creationId xmlns:a16="http://schemas.microsoft.com/office/drawing/2014/main" id="{1B49061E-4EFF-4A94-8195-A7D95A65CF9E}"/>
              </a:ext>
            </a:extLst>
          </p:cNvPr>
          <p:cNvSpPr txBox="1"/>
          <p:nvPr/>
        </p:nvSpPr>
        <p:spPr>
          <a:xfrm>
            <a:off x="3403444" y="292969"/>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856724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2104" y="332657"/>
            <a:ext cx="3463008" cy="1052761"/>
          </a:xfrm>
        </p:spPr>
        <p:txBody>
          <a:bodyPr>
            <a:normAutofit fontScale="90000"/>
          </a:bodyPr>
          <a:lstStyle/>
          <a:p>
            <a:r>
              <a:rPr lang="id-ID" sz="4400" dirty="0"/>
              <a:t>Irama kreatif</a:t>
            </a:r>
          </a:p>
        </p:txBody>
      </p:sp>
      <p:sp>
        <p:nvSpPr>
          <p:cNvPr id="3" name="Content Placeholder 2"/>
          <p:cNvSpPr>
            <a:spLocks noGrp="1"/>
          </p:cNvSpPr>
          <p:nvPr>
            <p:ph idx="1"/>
          </p:nvPr>
        </p:nvSpPr>
        <p:spPr>
          <a:xfrm>
            <a:off x="2279577" y="1844823"/>
            <a:ext cx="7358063" cy="3547447"/>
          </a:xfrm>
        </p:spPr>
        <p:txBody>
          <a:bodyPr>
            <a:normAutofit/>
          </a:bodyPr>
          <a:lstStyle/>
          <a:p>
            <a:pPr algn="just"/>
            <a:r>
              <a:rPr lang="id-ID" dirty="0"/>
              <a:t>Irama kreatif meliputi irama bebass dan ekspresif, irama teridentifikasi, dan irama dramatisasi. Dalam irama bebas dan ekspresif anak-anak bergerak saat mereka termotivasi untuk bergerak, menghasilkan gerakan yang tidak beraturan. Dalam irama teridentifikasi anak bergerak berdasarkan identitas tertentu (menirukan gerakan sesuatu atau seseorang) ketika irama ini dimainkan. Dalam irama dramatisasi anak bergerak berdasarkan cerita atau situasi tertentu (hanya spenggal cerita).</a:t>
            </a:r>
          </a:p>
        </p:txBody>
      </p:sp>
      <p:pic>
        <p:nvPicPr>
          <p:cNvPr id="4" name="Picture 3">
            <a:extLst>
              <a:ext uri="{FF2B5EF4-FFF2-40B4-BE49-F238E27FC236}">
                <a16:creationId xmlns:a16="http://schemas.microsoft.com/office/drawing/2014/main" id="{6EB53EB4-BB93-4E74-90DC-B6D675A25089}"/>
              </a:ext>
            </a:extLst>
          </p:cNvPr>
          <p:cNvPicPr>
            <a:picLocks noChangeAspect="1"/>
          </p:cNvPicPr>
          <p:nvPr/>
        </p:nvPicPr>
        <p:blipFill>
          <a:blip r:embed="rId2"/>
          <a:stretch>
            <a:fillRect/>
          </a:stretch>
        </p:blipFill>
        <p:spPr>
          <a:xfrm>
            <a:off x="709951" y="-160623"/>
            <a:ext cx="769359" cy="778665"/>
          </a:xfrm>
          <a:prstGeom prst="rect">
            <a:avLst/>
          </a:prstGeom>
        </p:spPr>
      </p:pic>
      <p:pic>
        <p:nvPicPr>
          <p:cNvPr id="5" name="Picture 4">
            <a:extLst>
              <a:ext uri="{FF2B5EF4-FFF2-40B4-BE49-F238E27FC236}">
                <a16:creationId xmlns:a16="http://schemas.microsoft.com/office/drawing/2014/main" id="{33691F5E-441B-4546-A8F5-5D77063C0483}"/>
              </a:ext>
            </a:extLst>
          </p:cNvPr>
          <p:cNvPicPr>
            <a:picLocks noChangeAspect="1"/>
          </p:cNvPicPr>
          <p:nvPr/>
        </p:nvPicPr>
        <p:blipFill>
          <a:blip r:embed="rId3"/>
          <a:stretch>
            <a:fillRect/>
          </a:stretch>
        </p:blipFill>
        <p:spPr>
          <a:xfrm>
            <a:off x="2904260" y="-114099"/>
            <a:ext cx="769359" cy="825825"/>
          </a:xfrm>
          <a:prstGeom prst="rect">
            <a:avLst/>
          </a:prstGeom>
        </p:spPr>
      </p:pic>
      <p:pic>
        <p:nvPicPr>
          <p:cNvPr id="6" name="Picture 5">
            <a:extLst>
              <a:ext uri="{FF2B5EF4-FFF2-40B4-BE49-F238E27FC236}">
                <a16:creationId xmlns:a16="http://schemas.microsoft.com/office/drawing/2014/main" id="{728A5F52-8FC5-4377-BFEE-ED6F6AA0598E}"/>
              </a:ext>
            </a:extLst>
          </p:cNvPr>
          <p:cNvPicPr>
            <a:picLocks noChangeAspect="1"/>
          </p:cNvPicPr>
          <p:nvPr/>
        </p:nvPicPr>
        <p:blipFill>
          <a:blip r:embed="rId4"/>
          <a:stretch>
            <a:fillRect/>
          </a:stretch>
        </p:blipFill>
        <p:spPr>
          <a:xfrm>
            <a:off x="1542565" y="-171945"/>
            <a:ext cx="1322588" cy="990222"/>
          </a:xfrm>
          <a:prstGeom prst="rect">
            <a:avLst/>
          </a:prstGeom>
        </p:spPr>
      </p:pic>
      <p:sp>
        <p:nvSpPr>
          <p:cNvPr id="7" name="TextBox 6">
            <a:extLst>
              <a:ext uri="{FF2B5EF4-FFF2-40B4-BE49-F238E27FC236}">
                <a16:creationId xmlns:a16="http://schemas.microsoft.com/office/drawing/2014/main" id="{AC7470EC-972D-4262-AE4A-C9737BC938A3}"/>
              </a:ext>
            </a:extLst>
          </p:cNvPr>
          <p:cNvSpPr txBox="1"/>
          <p:nvPr/>
        </p:nvSpPr>
        <p:spPr>
          <a:xfrm>
            <a:off x="3712726" y="0"/>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3699320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9224" y="1596681"/>
            <a:ext cx="4111080" cy="980753"/>
          </a:xfrm>
        </p:spPr>
        <p:txBody>
          <a:bodyPr/>
          <a:lstStyle/>
          <a:p>
            <a:r>
              <a:rPr lang="id-ID" dirty="0"/>
              <a:t>Irama dasar</a:t>
            </a:r>
          </a:p>
        </p:txBody>
      </p:sp>
      <p:sp>
        <p:nvSpPr>
          <p:cNvPr id="3" name="Content Placeholder 2"/>
          <p:cNvSpPr>
            <a:spLocks noGrp="1"/>
          </p:cNvSpPr>
          <p:nvPr>
            <p:ph idx="1"/>
          </p:nvPr>
        </p:nvSpPr>
        <p:spPr>
          <a:xfrm>
            <a:off x="2198895" y="3429000"/>
            <a:ext cx="7358063" cy="3167027"/>
          </a:xfrm>
        </p:spPr>
        <p:txBody>
          <a:bodyPr>
            <a:normAutofit/>
          </a:bodyPr>
          <a:lstStyle/>
          <a:p>
            <a:r>
              <a:rPr lang="id-ID" dirty="0"/>
              <a:t>Irama dasar berpusat pada keterampilan gerak dasar. Sebagian besar terdiri dari jenis gerakan lokomator, tetapi juga meliputi beberapa gerakan nonlokomator.</a:t>
            </a:r>
          </a:p>
        </p:txBody>
      </p:sp>
      <p:pic>
        <p:nvPicPr>
          <p:cNvPr id="4" name="Picture 3">
            <a:extLst>
              <a:ext uri="{FF2B5EF4-FFF2-40B4-BE49-F238E27FC236}">
                <a16:creationId xmlns:a16="http://schemas.microsoft.com/office/drawing/2014/main" id="{4052FB46-302C-4F89-983E-01E8F56F7C2E}"/>
              </a:ext>
            </a:extLst>
          </p:cNvPr>
          <p:cNvPicPr>
            <a:picLocks noChangeAspect="1"/>
          </p:cNvPicPr>
          <p:nvPr/>
        </p:nvPicPr>
        <p:blipFill>
          <a:blip r:embed="rId2"/>
          <a:stretch>
            <a:fillRect/>
          </a:stretch>
        </p:blipFill>
        <p:spPr>
          <a:xfrm>
            <a:off x="709951" y="-66494"/>
            <a:ext cx="769359" cy="778665"/>
          </a:xfrm>
          <a:prstGeom prst="rect">
            <a:avLst/>
          </a:prstGeom>
        </p:spPr>
      </p:pic>
      <p:pic>
        <p:nvPicPr>
          <p:cNvPr id="5" name="Picture 4">
            <a:extLst>
              <a:ext uri="{FF2B5EF4-FFF2-40B4-BE49-F238E27FC236}">
                <a16:creationId xmlns:a16="http://schemas.microsoft.com/office/drawing/2014/main" id="{41C99313-C21A-4DB1-BD3D-579A8DD6F6DF}"/>
              </a:ext>
            </a:extLst>
          </p:cNvPr>
          <p:cNvPicPr>
            <a:picLocks noChangeAspect="1"/>
          </p:cNvPicPr>
          <p:nvPr/>
        </p:nvPicPr>
        <p:blipFill>
          <a:blip r:embed="rId3"/>
          <a:stretch>
            <a:fillRect/>
          </a:stretch>
        </p:blipFill>
        <p:spPr>
          <a:xfrm>
            <a:off x="2904260" y="-19970"/>
            <a:ext cx="769359" cy="825825"/>
          </a:xfrm>
          <a:prstGeom prst="rect">
            <a:avLst/>
          </a:prstGeom>
        </p:spPr>
      </p:pic>
      <p:pic>
        <p:nvPicPr>
          <p:cNvPr id="6" name="Picture 5">
            <a:extLst>
              <a:ext uri="{FF2B5EF4-FFF2-40B4-BE49-F238E27FC236}">
                <a16:creationId xmlns:a16="http://schemas.microsoft.com/office/drawing/2014/main" id="{4DA19098-3894-4858-AB30-634B15D5FBA4}"/>
              </a:ext>
            </a:extLst>
          </p:cNvPr>
          <p:cNvPicPr>
            <a:picLocks noChangeAspect="1"/>
          </p:cNvPicPr>
          <p:nvPr/>
        </p:nvPicPr>
        <p:blipFill>
          <a:blip r:embed="rId4"/>
          <a:stretch>
            <a:fillRect/>
          </a:stretch>
        </p:blipFill>
        <p:spPr>
          <a:xfrm>
            <a:off x="1542565" y="-77816"/>
            <a:ext cx="1322588" cy="990222"/>
          </a:xfrm>
          <a:prstGeom prst="rect">
            <a:avLst/>
          </a:prstGeom>
        </p:spPr>
      </p:pic>
      <p:sp>
        <p:nvSpPr>
          <p:cNvPr id="7" name="TextBox 6">
            <a:extLst>
              <a:ext uri="{FF2B5EF4-FFF2-40B4-BE49-F238E27FC236}">
                <a16:creationId xmlns:a16="http://schemas.microsoft.com/office/drawing/2014/main" id="{2C042603-C540-42CD-B043-1A7357F3CC84}"/>
              </a:ext>
            </a:extLst>
          </p:cNvPr>
          <p:cNvSpPr txBox="1"/>
          <p:nvPr/>
        </p:nvSpPr>
        <p:spPr>
          <a:xfrm>
            <a:off x="3712726" y="94129"/>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62672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2968" y="475802"/>
            <a:ext cx="3679032" cy="1268785"/>
          </a:xfrm>
        </p:spPr>
        <p:txBody>
          <a:bodyPr>
            <a:normAutofit fontScale="90000"/>
          </a:bodyPr>
          <a:lstStyle/>
          <a:p>
            <a:r>
              <a:rPr lang="id-ID" sz="4000" dirty="0"/>
              <a:t>Mengulangi ketukan</a:t>
            </a:r>
          </a:p>
        </p:txBody>
      </p:sp>
      <p:sp>
        <p:nvSpPr>
          <p:cNvPr id="3" name="Content Placeholder 2"/>
          <p:cNvSpPr>
            <a:spLocks noGrp="1"/>
          </p:cNvSpPr>
          <p:nvPr>
            <p:ph idx="1"/>
          </p:nvPr>
        </p:nvSpPr>
        <p:spPr>
          <a:xfrm>
            <a:off x="2270903" y="2518047"/>
            <a:ext cx="7358063" cy="4931624"/>
          </a:xfrm>
        </p:spPr>
        <p:txBody>
          <a:bodyPr>
            <a:normAutofit/>
          </a:bodyPr>
          <a:lstStyle/>
          <a:p>
            <a:pPr algn="just"/>
            <a:r>
              <a:rPr lang="id-ID" dirty="0"/>
              <a:t>Tujuan dari kegiatan ini selain untuk melatih fisik anak juga agar anak mampu meniru secara tepat ketukan yang diperdengarkan serta mengembangkan kemampuan mendengar yang lebih baik untuk mengembangkan pendengar anak.</a:t>
            </a:r>
            <a:endParaRPr lang="en-US" dirty="0"/>
          </a:p>
          <a:p>
            <a:pPr algn="just"/>
            <a:br>
              <a:rPr lang="id-ID" dirty="0"/>
            </a:br>
            <a:br>
              <a:rPr lang="id-ID" dirty="0"/>
            </a:br>
            <a:endParaRPr lang="id-ID" dirty="0"/>
          </a:p>
        </p:txBody>
      </p:sp>
      <p:pic>
        <p:nvPicPr>
          <p:cNvPr id="4" name="Picture 3">
            <a:extLst>
              <a:ext uri="{FF2B5EF4-FFF2-40B4-BE49-F238E27FC236}">
                <a16:creationId xmlns:a16="http://schemas.microsoft.com/office/drawing/2014/main" id="{997E7BBA-8F43-46A6-A1CC-28526D314849}"/>
              </a:ext>
            </a:extLst>
          </p:cNvPr>
          <p:cNvPicPr>
            <a:picLocks noChangeAspect="1"/>
          </p:cNvPicPr>
          <p:nvPr/>
        </p:nvPicPr>
        <p:blipFill>
          <a:blip r:embed="rId2"/>
          <a:stretch>
            <a:fillRect/>
          </a:stretch>
        </p:blipFill>
        <p:spPr>
          <a:xfrm>
            <a:off x="709951" y="-66494"/>
            <a:ext cx="769359" cy="778665"/>
          </a:xfrm>
          <a:prstGeom prst="rect">
            <a:avLst/>
          </a:prstGeom>
        </p:spPr>
      </p:pic>
      <p:pic>
        <p:nvPicPr>
          <p:cNvPr id="5" name="Picture 4">
            <a:extLst>
              <a:ext uri="{FF2B5EF4-FFF2-40B4-BE49-F238E27FC236}">
                <a16:creationId xmlns:a16="http://schemas.microsoft.com/office/drawing/2014/main" id="{01F3FA02-07D1-4162-94A1-BCE128C3052C}"/>
              </a:ext>
            </a:extLst>
          </p:cNvPr>
          <p:cNvPicPr>
            <a:picLocks noChangeAspect="1"/>
          </p:cNvPicPr>
          <p:nvPr/>
        </p:nvPicPr>
        <p:blipFill>
          <a:blip r:embed="rId3"/>
          <a:stretch>
            <a:fillRect/>
          </a:stretch>
        </p:blipFill>
        <p:spPr>
          <a:xfrm>
            <a:off x="2904260" y="-19970"/>
            <a:ext cx="769359" cy="825825"/>
          </a:xfrm>
          <a:prstGeom prst="rect">
            <a:avLst/>
          </a:prstGeom>
        </p:spPr>
      </p:pic>
      <p:pic>
        <p:nvPicPr>
          <p:cNvPr id="6" name="Picture 5">
            <a:extLst>
              <a:ext uri="{FF2B5EF4-FFF2-40B4-BE49-F238E27FC236}">
                <a16:creationId xmlns:a16="http://schemas.microsoft.com/office/drawing/2014/main" id="{CAD263F5-898E-44F0-A42C-F7DF9C0855FA}"/>
              </a:ext>
            </a:extLst>
          </p:cNvPr>
          <p:cNvPicPr>
            <a:picLocks noChangeAspect="1"/>
          </p:cNvPicPr>
          <p:nvPr/>
        </p:nvPicPr>
        <p:blipFill>
          <a:blip r:embed="rId4"/>
          <a:stretch>
            <a:fillRect/>
          </a:stretch>
        </p:blipFill>
        <p:spPr>
          <a:xfrm>
            <a:off x="1542565" y="-77816"/>
            <a:ext cx="1322588" cy="990222"/>
          </a:xfrm>
          <a:prstGeom prst="rect">
            <a:avLst/>
          </a:prstGeom>
        </p:spPr>
      </p:pic>
      <p:sp>
        <p:nvSpPr>
          <p:cNvPr id="7" name="TextBox 6">
            <a:extLst>
              <a:ext uri="{FF2B5EF4-FFF2-40B4-BE49-F238E27FC236}">
                <a16:creationId xmlns:a16="http://schemas.microsoft.com/office/drawing/2014/main" id="{1FCE6D3D-085E-4C74-A3E6-853014525037}"/>
              </a:ext>
            </a:extLst>
          </p:cNvPr>
          <p:cNvSpPr txBox="1"/>
          <p:nvPr/>
        </p:nvSpPr>
        <p:spPr>
          <a:xfrm>
            <a:off x="3712726" y="94129"/>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1034035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3674" y="404665"/>
            <a:ext cx="3895056" cy="980753"/>
          </a:xfrm>
        </p:spPr>
        <p:txBody>
          <a:bodyPr>
            <a:normAutofit fontScale="90000"/>
          </a:bodyPr>
          <a:lstStyle/>
          <a:p>
            <a:r>
              <a:rPr lang="id-ID" sz="4000" dirty="0"/>
              <a:t>Gerak dan lagu</a:t>
            </a:r>
          </a:p>
        </p:txBody>
      </p:sp>
      <p:sp>
        <p:nvSpPr>
          <p:cNvPr id="3" name="Content Placeholder 2"/>
          <p:cNvSpPr>
            <a:spLocks noGrp="1"/>
          </p:cNvSpPr>
          <p:nvPr>
            <p:ph idx="1"/>
          </p:nvPr>
        </p:nvSpPr>
        <p:spPr>
          <a:xfrm>
            <a:off x="2416968" y="2256492"/>
            <a:ext cx="7358063" cy="3418167"/>
          </a:xfrm>
        </p:spPr>
        <p:txBody>
          <a:bodyPr>
            <a:normAutofit/>
          </a:bodyPr>
          <a:lstStyle/>
          <a:p>
            <a:r>
              <a:rPr lang="id-ID" dirty="0"/>
              <a:t>Gerak dan lagu gerak dan lagu adalah gerakan yang dilakukan anak berdasarkan syair lagu yang biasanya dinyanyikan oleh anak secara bersam-sama.</a:t>
            </a:r>
          </a:p>
        </p:txBody>
      </p:sp>
      <p:pic>
        <p:nvPicPr>
          <p:cNvPr id="4" name="Picture 3">
            <a:extLst>
              <a:ext uri="{FF2B5EF4-FFF2-40B4-BE49-F238E27FC236}">
                <a16:creationId xmlns:a16="http://schemas.microsoft.com/office/drawing/2014/main" id="{F4036582-B40C-481C-A7FD-DF6863AB7399}"/>
              </a:ext>
            </a:extLst>
          </p:cNvPr>
          <p:cNvPicPr>
            <a:picLocks noChangeAspect="1"/>
          </p:cNvPicPr>
          <p:nvPr/>
        </p:nvPicPr>
        <p:blipFill>
          <a:blip r:embed="rId2"/>
          <a:stretch>
            <a:fillRect/>
          </a:stretch>
        </p:blipFill>
        <p:spPr>
          <a:xfrm>
            <a:off x="709951" y="-66494"/>
            <a:ext cx="769359" cy="778665"/>
          </a:xfrm>
          <a:prstGeom prst="rect">
            <a:avLst/>
          </a:prstGeom>
        </p:spPr>
      </p:pic>
      <p:pic>
        <p:nvPicPr>
          <p:cNvPr id="5" name="Picture 4">
            <a:extLst>
              <a:ext uri="{FF2B5EF4-FFF2-40B4-BE49-F238E27FC236}">
                <a16:creationId xmlns:a16="http://schemas.microsoft.com/office/drawing/2014/main" id="{67211A07-23FC-4F7D-820F-D9EB0E0B2111}"/>
              </a:ext>
            </a:extLst>
          </p:cNvPr>
          <p:cNvPicPr>
            <a:picLocks noChangeAspect="1"/>
          </p:cNvPicPr>
          <p:nvPr/>
        </p:nvPicPr>
        <p:blipFill>
          <a:blip r:embed="rId3"/>
          <a:stretch>
            <a:fillRect/>
          </a:stretch>
        </p:blipFill>
        <p:spPr>
          <a:xfrm>
            <a:off x="2904260" y="-19970"/>
            <a:ext cx="769359" cy="825825"/>
          </a:xfrm>
          <a:prstGeom prst="rect">
            <a:avLst/>
          </a:prstGeom>
        </p:spPr>
      </p:pic>
      <p:pic>
        <p:nvPicPr>
          <p:cNvPr id="6" name="Picture 5">
            <a:extLst>
              <a:ext uri="{FF2B5EF4-FFF2-40B4-BE49-F238E27FC236}">
                <a16:creationId xmlns:a16="http://schemas.microsoft.com/office/drawing/2014/main" id="{D29211E0-7BB8-4F9F-8B4D-DCFC466822DB}"/>
              </a:ext>
            </a:extLst>
          </p:cNvPr>
          <p:cNvPicPr>
            <a:picLocks noChangeAspect="1"/>
          </p:cNvPicPr>
          <p:nvPr/>
        </p:nvPicPr>
        <p:blipFill>
          <a:blip r:embed="rId4"/>
          <a:stretch>
            <a:fillRect/>
          </a:stretch>
        </p:blipFill>
        <p:spPr>
          <a:xfrm>
            <a:off x="1542565" y="-77816"/>
            <a:ext cx="1322588" cy="990222"/>
          </a:xfrm>
          <a:prstGeom prst="rect">
            <a:avLst/>
          </a:prstGeom>
        </p:spPr>
      </p:pic>
      <p:sp>
        <p:nvSpPr>
          <p:cNvPr id="7" name="TextBox 6">
            <a:extLst>
              <a:ext uri="{FF2B5EF4-FFF2-40B4-BE49-F238E27FC236}">
                <a16:creationId xmlns:a16="http://schemas.microsoft.com/office/drawing/2014/main" id="{6E05A991-ACC0-4BFE-9371-BAF7E233CEC5}"/>
              </a:ext>
            </a:extLst>
          </p:cNvPr>
          <p:cNvSpPr txBox="1"/>
          <p:nvPr/>
        </p:nvSpPr>
        <p:spPr>
          <a:xfrm>
            <a:off x="3712726" y="94129"/>
            <a:ext cx="3127245" cy="646331"/>
          </a:xfrm>
          <a:prstGeom prst="rect">
            <a:avLst/>
          </a:prstGeom>
          <a:noFill/>
        </p:spPr>
        <p:txBody>
          <a:bodyPr wrap="square">
            <a:spAutoFit/>
          </a:bodyPr>
          <a:lstStyle/>
          <a:p>
            <a:r>
              <a:rPr lang="en-US" sz="1200" b="0" cap="none" spc="0" dirty="0" err="1">
                <a:ln w="0"/>
                <a:solidFill>
                  <a:schemeClr val="tx1"/>
                </a:solidFill>
                <a:effectLst>
                  <a:outerShdw blurRad="38100" dist="19050" dir="2700000" algn="tl" rotWithShape="0">
                    <a:schemeClr val="dk1">
                      <a:alpha val="40000"/>
                    </a:schemeClr>
                  </a:outerShdw>
                </a:effectLst>
              </a:rPr>
              <a:t>Universitas</a:t>
            </a:r>
            <a:r>
              <a:rPr lang="en-US" sz="1200" b="0" cap="none" spc="0" dirty="0">
                <a:ln w="0"/>
                <a:solidFill>
                  <a:schemeClr val="tx1"/>
                </a:solidFill>
                <a:effectLst>
                  <a:outerShdw blurRad="38100" dist="19050" dir="2700000" algn="tl" rotWithShape="0">
                    <a:schemeClr val="dk1">
                      <a:alpha val="40000"/>
                    </a:schemeClr>
                  </a:outerShdw>
                </a:effectLst>
              </a:rPr>
              <a:t> </a:t>
            </a:r>
          </a:p>
          <a:p>
            <a:r>
              <a:rPr lang="en-US" sz="1200" b="0" cap="none" spc="0" dirty="0">
                <a:ln w="0"/>
                <a:solidFill>
                  <a:schemeClr val="tx1"/>
                </a:solidFill>
                <a:effectLst>
                  <a:outerShdw blurRad="38100" dist="19050" dir="2700000" algn="tl" rotWithShape="0">
                    <a:schemeClr val="dk1">
                      <a:alpha val="40000"/>
                    </a:schemeClr>
                  </a:outerShdw>
                </a:effectLst>
              </a:rPr>
              <a:t>Muhammadiyah </a:t>
            </a:r>
          </a:p>
          <a:p>
            <a:r>
              <a:rPr lang="en-US" sz="12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247466766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407</Words>
  <Application>Microsoft Office PowerPoint</Application>
  <PresentationFormat>Widescreen</PresentationFormat>
  <Paragraphs>70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 3</vt:lpstr>
      <vt:lpstr>Wisp</vt:lpstr>
      <vt:lpstr>Pertemuan 11 Pengembangan Fisik Motorik AUD</vt:lpstr>
      <vt:lpstr>PowerPoint Presentation</vt:lpstr>
      <vt:lpstr>Pengertian Gerak Ritmis </vt:lpstr>
      <vt:lpstr>Unsur-unsur gerak ritmis</vt:lpstr>
      <vt:lpstr>Bentuk-bentuk gerak ritmis</vt:lpstr>
      <vt:lpstr>Irama kreatif</vt:lpstr>
      <vt:lpstr>Irama dasar</vt:lpstr>
      <vt:lpstr>Mengulangi ketukan</vt:lpstr>
      <vt:lpstr>Gerak dan lagu</vt:lpstr>
      <vt:lpstr>Tari rakyat</vt:lpstr>
      <vt:lpstr>Strategi mengajarkan gerak ritmis di PAUD</vt:lpstr>
      <vt:lpstr>Gerak berirama pada Anak usia dini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2024-07-21T16:55:07Z</dcterms:created>
  <dcterms:modified xsi:type="dcterms:W3CDTF">2024-07-21T17:03:56Z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