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8" d="100"/>
          <a:sy n="68" d="100"/>
        </p:scale>
        <p:origin x="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51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690095" y="795994"/>
            <a:ext cx="7556421" cy="1956435"/>
          </a:xfrm>
          <a:prstGeom prst="rect">
            <a:avLst/>
          </a:prstGeom>
          <a:noFill/>
          <a:ln/>
        </p:spPr>
        <p:txBody>
          <a:bodyPr wrap="square" rtlCol="0" anchor="t"/>
          <a:lstStyle/>
          <a:p>
            <a:pPr marL="0" indent="0">
              <a:lnSpc>
                <a:spcPts val="7702"/>
              </a:lnSpc>
              <a:buNone/>
            </a:pPr>
            <a:r>
              <a:rPr lang="en-US" sz="6162" b="1" dirty="0">
                <a:solidFill>
                  <a:srgbClr val="231971"/>
                </a:solidFill>
                <a:latin typeface="Outfit" pitchFamily="34" charset="0"/>
                <a:ea typeface="Outfit" pitchFamily="34" charset="-122"/>
                <a:cs typeface="Outfit" pitchFamily="34" charset="-120"/>
              </a:rPr>
              <a:t>Model Pembelajaran Case Base Learning</a:t>
            </a:r>
            <a:endParaRPr lang="en-US" sz="6162" dirty="0"/>
          </a:p>
        </p:txBody>
      </p:sp>
      <p:sp>
        <p:nvSpPr>
          <p:cNvPr id="6" name="Text 2"/>
          <p:cNvSpPr/>
          <p:nvPr/>
        </p:nvSpPr>
        <p:spPr>
          <a:xfrm>
            <a:off x="793790" y="4355783"/>
            <a:ext cx="7556421" cy="1814513"/>
          </a:xfrm>
          <a:prstGeom prst="rect">
            <a:avLst/>
          </a:prstGeom>
          <a:noFill/>
          <a:ln/>
        </p:spPr>
        <p:txBody>
          <a:bodyPr wrap="square" rtlCol="0" anchor="t"/>
          <a:lstStyle/>
          <a:p>
            <a:pPr marL="0" indent="0">
              <a:lnSpc>
                <a:spcPts val="2858"/>
              </a:lnSpc>
              <a:buNone/>
            </a:pPr>
            <a:r>
              <a:rPr lang="en-US" sz="1786" dirty="0">
                <a:solidFill>
                  <a:srgbClr val="2A2742"/>
                </a:solidFill>
                <a:latin typeface="Arimo" pitchFamily="34" charset="0"/>
                <a:ea typeface="Arimo" pitchFamily="34" charset="-122"/>
                <a:cs typeface="Arimo" pitchFamily="34" charset="-120"/>
              </a:rPr>
              <a:t>Model Case Base Learning adalah pendekatan pembelajaran yang </a:t>
            </a:r>
            <a:r>
              <a:rPr lang="en-US" sz="1786" dirty="0" err="1">
                <a:solidFill>
                  <a:srgbClr val="2A2742"/>
                </a:solidFill>
                <a:latin typeface="Arimo" pitchFamily="34" charset="0"/>
                <a:ea typeface="Arimo" pitchFamily="34" charset="-122"/>
                <a:cs typeface="Arimo" pitchFamily="34" charset="-120"/>
              </a:rPr>
              <a:t>penyelesaian</a:t>
            </a:r>
            <a:r>
              <a:rPr lang="en-US" sz="1786" dirty="0">
                <a:solidFill>
                  <a:srgbClr val="2A2742"/>
                </a:solidFill>
                <a:latin typeface="Arimo" pitchFamily="34" charset="0"/>
                <a:ea typeface="Arimo" pitchFamily="34" charset="-122"/>
                <a:cs typeface="Arimo" pitchFamily="34" charset="-120"/>
              </a:rPr>
              <a:t> masalah dengan menggunakan pengalaman masa lampau. Model ini melibatkan proses pencarian, pemilihan, dan adaptasi kasus serupa yang telah terdokumentasi dalam basis data untuk menemukan solusi yang tepat.</a:t>
            </a:r>
            <a:endParaRPr lang="en-US" sz="17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p:cNvPicPr>
            <a:picLocks noChangeAspect="1"/>
          </p:cNvPicPr>
          <p:nvPr/>
        </p:nvPicPr>
        <p:blipFill>
          <a:blip r:embed="rId4"/>
          <a:stretch>
            <a:fillRect/>
          </a:stretch>
        </p:blipFill>
        <p:spPr>
          <a:xfrm>
            <a:off x="0" y="0"/>
            <a:ext cx="14630400" cy="2487454"/>
          </a:xfrm>
          <a:prstGeom prst="rect">
            <a:avLst/>
          </a:prstGeom>
        </p:spPr>
      </p:pic>
      <p:sp>
        <p:nvSpPr>
          <p:cNvPr id="5" name="Text 1"/>
          <p:cNvSpPr/>
          <p:nvPr/>
        </p:nvSpPr>
        <p:spPr>
          <a:xfrm>
            <a:off x="735568" y="3663791"/>
            <a:ext cx="12475369" cy="621863"/>
          </a:xfrm>
          <a:prstGeom prst="rect">
            <a:avLst/>
          </a:prstGeom>
          <a:noFill/>
          <a:ln/>
        </p:spPr>
        <p:txBody>
          <a:bodyPr wrap="none" rtlCol="0" anchor="t"/>
          <a:lstStyle/>
          <a:p>
            <a:pPr marL="0" indent="0">
              <a:lnSpc>
                <a:spcPts val="4897"/>
              </a:lnSpc>
              <a:buNone/>
            </a:pPr>
            <a:r>
              <a:rPr lang="en-US" sz="3917" b="1" dirty="0">
                <a:solidFill>
                  <a:srgbClr val="231971"/>
                </a:solidFill>
                <a:latin typeface="Outfit" pitchFamily="34" charset="0"/>
                <a:ea typeface="Outfit" pitchFamily="34" charset="-122"/>
                <a:cs typeface="Outfit" pitchFamily="34" charset="-120"/>
              </a:rPr>
              <a:t>Kesimpulan dan Saran Penerapan Case Base Learning</a:t>
            </a:r>
            <a:endParaRPr lang="en-US" sz="3917" dirty="0"/>
          </a:p>
        </p:txBody>
      </p:sp>
      <p:sp>
        <p:nvSpPr>
          <p:cNvPr id="6" name="Text 2"/>
          <p:cNvSpPr/>
          <p:nvPr/>
        </p:nvSpPr>
        <p:spPr>
          <a:xfrm>
            <a:off x="735568" y="4584144"/>
            <a:ext cx="13159145" cy="636508"/>
          </a:xfrm>
          <a:prstGeom prst="rect">
            <a:avLst/>
          </a:prstGeom>
          <a:noFill/>
          <a:ln/>
        </p:spPr>
        <p:txBody>
          <a:bodyPr wrap="square" rtlCol="0" anchor="t"/>
          <a:lstStyle/>
          <a:p>
            <a:pPr marL="0" indent="0">
              <a:lnSpc>
                <a:spcPts val="2507"/>
              </a:lnSpc>
              <a:buNone/>
            </a:pPr>
            <a:r>
              <a:rPr lang="en-US" sz="1567" dirty="0">
                <a:solidFill>
                  <a:srgbClr val="2A2742"/>
                </a:solidFill>
                <a:latin typeface="Arimo" pitchFamily="34" charset="0"/>
                <a:ea typeface="Arimo" pitchFamily="34" charset="-122"/>
                <a:cs typeface="Arimo" pitchFamily="34" charset="-120"/>
              </a:rPr>
              <a:t>Case Base Learning adalah model pembelajaran yang efektif untuk meningkatkan kemampuan berpikir kritis, memecahkan masalah, dan belajar aktif pada siswa. Penerapan Case Base Learning membutuhkan persiapan yang matang dan ketersediaan kasus yang relevan.</a:t>
            </a:r>
            <a:endParaRPr lang="en-US" sz="1567" dirty="0"/>
          </a:p>
        </p:txBody>
      </p:sp>
      <p:sp>
        <p:nvSpPr>
          <p:cNvPr id="7" name="Shape 3"/>
          <p:cNvSpPr/>
          <p:nvPr/>
        </p:nvSpPr>
        <p:spPr>
          <a:xfrm>
            <a:off x="735568" y="5668327"/>
            <a:ext cx="447675" cy="447675"/>
          </a:xfrm>
          <a:prstGeom prst="roundRect">
            <a:avLst>
              <a:gd name="adj" fmla="val 18670"/>
            </a:avLst>
          </a:prstGeom>
          <a:solidFill>
            <a:srgbClr val="E9E6FA"/>
          </a:solidFill>
          <a:ln w="7620">
            <a:solidFill>
              <a:srgbClr val="BDB8DF"/>
            </a:solidFill>
            <a:prstDash val="solid"/>
          </a:ln>
        </p:spPr>
      </p:sp>
      <p:sp>
        <p:nvSpPr>
          <p:cNvPr id="8" name="Text 4"/>
          <p:cNvSpPr/>
          <p:nvPr/>
        </p:nvSpPr>
        <p:spPr>
          <a:xfrm>
            <a:off x="901184" y="5742861"/>
            <a:ext cx="116443" cy="298490"/>
          </a:xfrm>
          <a:prstGeom prst="rect">
            <a:avLst/>
          </a:prstGeom>
          <a:noFill/>
          <a:ln/>
        </p:spPr>
        <p:txBody>
          <a:bodyPr wrap="none" rtlCol="0" anchor="t"/>
          <a:lstStyle/>
          <a:p>
            <a:pPr marL="0" indent="0" algn="ctr">
              <a:lnSpc>
                <a:spcPts val="2350"/>
              </a:lnSpc>
              <a:buNone/>
            </a:pPr>
            <a:r>
              <a:rPr lang="en-US" sz="2350" b="1" dirty="0">
                <a:solidFill>
                  <a:srgbClr val="2A2742"/>
                </a:solidFill>
                <a:latin typeface="Outfit" pitchFamily="34" charset="0"/>
                <a:ea typeface="Outfit" pitchFamily="34" charset="-122"/>
                <a:cs typeface="Outfit" pitchFamily="34" charset="-120"/>
              </a:rPr>
              <a:t>1</a:t>
            </a:r>
            <a:endParaRPr lang="en-US" sz="2350" dirty="0"/>
          </a:p>
        </p:txBody>
      </p:sp>
      <p:sp>
        <p:nvSpPr>
          <p:cNvPr id="9" name="Text 5"/>
          <p:cNvSpPr/>
          <p:nvPr/>
        </p:nvSpPr>
        <p:spPr>
          <a:xfrm>
            <a:off x="1382197" y="5668327"/>
            <a:ext cx="2496979" cy="310872"/>
          </a:xfrm>
          <a:prstGeom prst="rect">
            <a:avLst/>
          </a:prstGeom>
          <a:noFill/>
          <a:ln/>
        </p:spPr>
        <p:txBody>
          <a:bodyPr wrap="none" rtlCol="0" anchor="t"/>
          <a:lstStyle/>
          <a:p>
            <a:pPr marL="0" indent="0">
              <a:lnSpc>
                <a:spcPts val="2448"/>
              </a:lnSpc>
              <a:buNone/>
            </a:pPr>
            <a:r>
              <a:rPr lang="en-US" sz="1959" b="1" dirty="0">
                <a:solidFill>
                  <a:srgbClr val="2A2742"/>
                </a:solidFill>
                <a:latin typeface="Outfit" pitchFamily="34" charset="0"/>
                <a:ea typeface="Outfit" pitchFamily="34" charset="-122"/>
                <a:cs typeface="Outfit" pitchFamily="34" charset="-120"/>
              </a:rPr>
              <a:t>Melakukan Penelitian</a:t>
            </a:r>
            <a:endParaRPr lang="en-US" sz="1959" dirty="0"/>
          </a:p>
        </p:txBody>
      </p:sp>
      <p:sp>
        <p:nvSpPr>
          <p:cNvPr id="10" name="Text 6"/>
          <p:cNvSpPr/>
          <p:nvPr/>
        </p:nvSpPr>
        <p:spPr>
          <a:xfrm>
            <a:off x="1382197" y="6098500"/>
            <a:ext cx="3607118" cy="954762"/>
          </a:xfrm>
          <a:prstGeom prst="rect">
            <a:avLst/>
          </a:prstGeom>
          <a:noFill/>
          <a:ln/>
        </p:spPr>
        <p:txBody>
          <a:bodyPr wrap="square" rtlCol="0" anchor="t"/>
          <a:lstStyle/>
          <a:p>
            <a:pPr marL="0" indent="0">
              <a:lnSpc>
                <a:spcPts val="2507"/>
              </a:lnSpc>
              <a:buNone/>
            </a:pPr>
            <a:r>
              <a:rPr lang="en-US" sz="1567" dirty="0">
                <a:solidFill>
                  <a:srgbClr val="2A2742"/>
                </a:solidFill>
                <a:latin typeface="Arimo" pitchFamily="34" charset="0"/>
                <a:ea typeface="Arimo" pitchFamily="34" charset="-122"/>
                <a:cs typeface="Arimo" pitchFamily="34" charset="-120"/>
              </a:rPr>
              <a:t>Guru perlu melakukan penelitian untuk menemukan kasus-kasus yang relevan dengan materi pembelajaran.</a:t>
            </a:r>
            <a:endParaRPr lang="en-US" sz="1567" dirty="0"/>
          </a:p>
        </p:txBody>
      </p:sp>
      <p:sp>
        <p:nvSpPr>
          <p:cNvPr id="11" name="Shape 7"/>
          <p:cNvSpPr/>
          <p:nvPr/>
        </p:nvSpPr>
        <p:spPr>
          <a:xfrm>
            <a:off x="5188268" y="5668327"/>
            <a:ext cx="447675" cy="447675"/>
          </a:xfrm>
          <a:prstGeom prst="roundRect">
            <a:avLst>
              <a:gd name="adj" fmla="val 18670"/>
            </a:avLst>
          </a:prstGeom>
          <a:solidFill>
            <a:srgbClr val="E9E6FA"/>
          </a:solidFill>
          <a:ln w="7620">
            <a:solidFill>
              <a:srgbClr val="BDB8DF"/>
            </a:solidFill>
            <a:prstDash val="solid"/>
          </a:ln>
        </p:spPr>
      </p:sp>
      <p:sp>
        <p:nvSpPr>
          <p:cNvPr id="12" name="Text 8"/>
          <p:cNvSpPr/>
          <p:nvPr/>
        </p:nvSpPr>
        <p:spPr>
          <a:xfrm>
            <a:off x="5326142" y="5742861"/>
            <a:ext cx="171926" cy="298490"/>
          </a:xfrm>
          <a:prstGeom prst="rect">
            <a:avLst/>
          </a:prstGeom>
          <a:noFill/>
          <a:ln/>
        </p:spPr>
        <p:txBody>
          <a:bodyPr wrap="none" rtlCol="0" anchor="t"/>
          <a:lstStyle/>
          <a:p>
            <a:pPr marL="0" indent="0" algn="ctr">
              <a:lnSpc>
                <a:spcPts val="2350"/>
              </a:lnSpc>
              <a:buNone/>
            </a:pPr>
            <a:r>
              <a:rPr lang="en-US" sz="2350" b="1" dirty="0">
                <a:solidFill>
                  <a:srgbClr val="2A2742"/>
                </a:solidFill>
                <a:latin typeface="Outfit" pitchFamily="34" charset="0"/>
                <a:ea typeface="Outfit" pitchFamily="34" charset="-122"/>
                <a:cs typeface="Outfit" pitchFamily="34" charset="-120"/>
              </a:rPr>
              <a:t>2</a:t>
            </a:r>
            <a:endParaRPr lang="en-US" sz="2350" dirty="0"/>
          </a:p>
        </p:txBody>
      </p:sp>
      <p:sp>
        <p:nvSpPr>
          <p:cNvPr id="13" name="Text 9"/>
          <p:cNvSpPr/>
          <p:nvPr/>
        </p:nvSpPr>
        <p:spPr>
          <a:xfrm>
            <a:off x="5834896" y="5668327"/>
            <a:ext cx="2739152" cy="310872"/>
          </a:xfrm>
          <a:prstGeom prst="rect">
            <a:avLst/>
          </a:prstGeom>
          <a:noFill/>
          <a:ln/>
        </p:spPr>
        <p:txBody>
          <a:bodyPr wrap="none" rtlCol="0" anchor="t"/>
          <a:lstStyle/>
          <a:p>
            <a:pPr marL="0" indent="0">
              <a:lnSpc>
                <a:spcPts val="2448"/>
              </a:lnSpc>
              <a:buNone/>
            </a:pPr>
            <a:r>
              <a:rPr lang="en-US" sz="1959" b="1" dirty="0">
                <a:solidFill>
                  <a:srgbClr val="2A2742"/>
                </a:solidFill>
                <a:latin typeface="Outfit" pitchFamily="34" charset="0"/>
                <a:ea typeface="Outfit" pitchFamily="34" charset="-122"/>
                <a:cs typeface="Outfit" pitchFamily="34" charset="-120"/>
              </a:rPr>
              <a:t>Membangun Basis Data</a:t>
            </a:r>
            <a:endParaRPr lang="en-US" sz="1959" dirty="0"/>
          </a:p>
        </p:txBody>
      </p:sp>
      <p:sp>
        <p:nvSpPr>
          <p:cNvPr id="14" name="Text 10"/>
          <p:cNvSpPr/>
          <p:nvPr/>
        </p:nvSpPr>
        <p:spPr>
          <a:xfrm>
            <a:off x="5834896" y="6098500"/>
            <a:ext cx="3607118" cy="954762"/>
          </a:xfrm>
          <a:prstGeom prst="rect">
            <a:avLst/>
          </a:prstGeom>
          <a:noFill/>
          <a:ln/>
        </p:spPr>
        <p:txBody>
          <a:bodyPr wrap="square" rtlCol="0" anchor="t"/>
          <a:lstStyle/>
          <a:p>
            <a:pPr marL="0" indent="0">
              <a:lnSpc>
                <a:spcPts val="2507"/>
              </a:lnSpc>
              <a:buNone/>
            </a:pPr>
            <a:r>
              <a:rPr lang="en-US" sz="1567" dirty="0">
                <a:solidFill>
                  <a:srgbClr val="2A2742"/>
                </a:solidFill>
                <a:latin typeface="Arimo" pitchFamily="34" charset="0"/>
                <a:ea typeface="Arimo" pitchFamily="34" charset="-122"/>
                <a:cs typeface="Arimo" pitchFamily="34" charset="-120"/>
              </a:rPr>
              <a:t>Guru perlu membangun basis data yang berisi kasus-kasus yang telah terdokumentasi dengan baik.</a:t>
            </a:r>
            <a:endParaRPr lang="en-US" sz="1567" dirty="0"/>
          </a:p>
        </p:txBody>
      </p:sp>
      <p:sp>
        <p:nvSpPr>
          <p:cNvPr id="15" name="Shape 11"/>
          <p:cNvSpPr/>
          <p:nvPr/>
        </p:nvSpPr>
        <p:spPr>
          <a:xfrm>
            <a:off x="9640967" y="5668327"/>
            <a:ext cx="447675" cy="447675"/>
          </a:xfrm>
          <a:prstGeom prst="roundRect">
            <a:avLst>
              <a:gd name="adj" fmla="val 18670"/>
            </a:avLst>
          </a:prstGeom>
          <a:solidFill>
            <a:srgbClr val="E9E6FA"/>
          </a:solidFill>
          <a:ln w="7620">
            <a:solidFill>
              <a:srgbClr val="BDB8DF"/>
            </a:solidFill>
            <a:prstDash val="solid"/>
          </a:ln>
        </p:spPr>
      </p:sp>
      <p:sp>
        <p:nvSpPr>
          <p:cNvPr id="16" name="Text 12"/>
          <p:cNvSpPr/>
          <p:nvPr/>
        </p:nvSpPr>
        <p:spPr>
          <a:xfrm>
            <a:off x="9779913" y="5742861"/>
            <a:ext cx="169783" cy="298490"/>
          </a:xfrm>
          <a:prstGeom prst="rect">
            <a:avLst/>
          </a:prstGeom>
          <a:noFill/>
          <a:ln/>
        </p:spPr>
        <p:txBody>
          <a:bodyPr wrap="none" rtlCol="0" anchor="t"/>
          <a:lstStyle/>
          <a:p>
            <a:pPr marL="0" indent="0" algn="ctr">
              <a:lnSpc>
                <a:spcPts val="2350"/>
              </a:lnSpc>
              <a:buNone/>
            </a:pPr>
            <a:r>
              <a:rPr lang="en-US" sz="2350" b="1" dirty="0">
                <a:solidFill>
                  <a:srgbClr val="2A2742"/>
                </a:solidFill>
                <a:latin typeface="Outfit" pitchFamily="34" charset="0"/>
                <a:ea typeface="Outfit" pitchFamily="34" charset="-122"/>
                <a:cs typeface="Outfit" pitchFamily="34" charset="-120"/>
              </a:rPr>
              <a:t>3</a:t>
            </a:r>
            <a:endParaRPr lang="en-US" sz="2350" dirty="0"/>
          </a:p>
        </p:txBody>
      </p:sp>
      <p:sp>
        <p:nvSpPr>
          <p:cNvPr id="17" name="Text 13"/>
          <p:cNvSpPr/>
          <p:nvPr/>
        </p:nvSpPr>
        <p:spPr>
          <a:xfrm>
            <a:off x="10287595" y="5668327"/>
            <a:ext cx="2487454" cy="310872"/>
          </a:xfrm>
          <a:prstGeom prst="rect">
            <a:avLst/>
          </a:prstGeom>
          <a:noFill/>
          <a:ln/>
        </p:spPr>
        <p:txBody>
          <a:bodyPr wrap="none" rtlCol="0" anchor="t"/>
          <a:lstStyle/>
          <a:p>
            <a:pPr marL="0" indent="0">
              <a:lnSpc>
                <a:spcPts val="2448"/>
              </a:lnSpc>
              <a:buNone/>
            </a:pPr>
            <a:r>
              <a:rPr lang="en-US" sz="1959" b="1" dirty="0">
                <a:solidFill>
                  <a:srgbClr val="2A2742"/>
                </a:solidFill>
                <a:latin typeface="Outfit" pitchFamily="34" charset="0"/>
                <a:ea typeface="Outfit" pitchFamily="34" charset="-122"/>
                <a:cs typeface="Outfit" pitchFamily="34" charset="-120"/>
              </a:rPr>
              <a:t>Melatih Siswa</a:t>
            </a:r>
            <a:endParaRPr lang="en-US" sz="1959" dirty="0"/>
          </a:p>
        </p:txBody>
      </p:sp>
      <p:sp>
        <p:nvSpPr>
          <p:cNvPr id="18" name="Text 14"/>
          <p:cNvSpPr/>
          <p:nvPr/>
        </p:nvSpPr>
        <p:spPr>
          <a:xfrm>
            <a:off x="10287595" y="6098500"/>
            <a:ext cx="3607118" cy="954762"/>
          </a:xfrm>
          <a:prstGeom prst="rect">
            <a:avLst/>
          </a:prstGeom>
          <a:noFill/>
          <a:ln/>
        </p:spPr>
        <p:txBody>
          <a:bodyPr wrap="square" rtlCol="0" anchor="t"/>
          <a:lstStyle/>
          <a:p>
            <a:pPr marL="0" indent="0">
              <a:lnSpc>
                <a:spcPts val="2507"/>
              </a:lnSpc>
              <a:buNone/>
            </a:pPr>
            <a:r>
              <a:rPr lang="en-US" sz="1567" dirty="0">
                <a:solidFill>
                  <a:srgbClr val="2A2742"/>
                </a:solidFill>
                <a:latin typeface="Arimo" pitchFamily="34" charset="0"/>
                <a:ea typeface="Arimo" pitchFamily="34" charset="-122"/>
                <a:cs typeface="Arimo" pitchFamily="34" charset="-120"/>
              </a:rPr>
              <a:t>Guru perlu melatih siswa untuk menggunakan Case Base Learning dengan baik.</a:t>
            </a:r>
            <a:endParaRPr lang="en-US" sz="156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721638" y="731044"/>
            <a:ext cx="6680478" cy="644366"/>
          </a:xfrm>
          <a:prstGeom prst="rect">
            <a:avLst/>
          </a:prstGeom>
          <a:noFill/>
          <a:ln/>
        </p:spPr>
        <p:txBody>
          <a:bodyPr wrap="none" rtlCol="0" anchor="t"/>
          <a:lstStyle/>
          <a:p>
            <a:pPr marL="0" indent="0">
              <a:lnSpc>
                <a:spcPts val="5074"/>
              </a:lnSpc>
              <a:buNone/>
            </a:pPr>
            <a:r>
              <a:rPr lang="en-US" sz="4059" b="1" dirty="0">
                <a:solidFill>
                  <a:srgbClr val="231971"/>
                </a:solidFill>
                <a:latin typeface="Outfit" pitchFamily="34" charset="0"/>
                <a:ea typeface="Outfit" pitchFamily="34" charset="-122"/>
                <a:cs typeface="Outfit" pitchFamily="34" charset="-120"/>
              </a:rPr>
              <a:t>Definisi Case Base Learning</a:t>
            </a:r>
            <a:endParaRPr lang="en-US" sz="4059" dirty="0"/>
          </a:p>
        </p:txBody>
      </p:sp>
      <p:sp>
        <p:nvSpPr>
          <p:cNvPr id="6" name="Text 2"/>
          <p:cNvSpPr/>
          <p:nvPr/>
        </p:nvSpPr>
        <p:spPr>
          <a:xfrm>
            <a:off x="721638" y="1684615"/>
            <a:ext cx="7700724" cy="1319689"/>
          </a:xfrm>
          <a:prstGeom prst="rect">
            <a:avLst/>
          </a:prstGeom>
          <a:noFill/>
          <a:ln/>
        </p:spPr>
        <p:txBody>
          <a:bodyPr wrap="square" rtlCol="0" anchor="t"/>
          <a:lstStyle/>
          <a:p>
            <a:pPr marL="0" indent="0">
              <a:lnSpc>
                <a:spcPts val="2598"/>
              </a:lnSpc>
              <a:buNone/>
            </a:pPr>
            <a:r>
              <a:rPr lang="en-US" sz="1624" dirty="0">
                <a:solidFill>
                  <a:srgbClr val="2A2742"/>
                </a:solidFill>
                <a:latin typeface="Arimo" pitchFamily="34" charset="0"/>
                <a:ea typeface="Arimo" pitchFamily="34" charset="-122"/>
                <a:cs typeface="Arimo" pitchFamily="34" charset="-120"/>
              </a:rPr>
              <a:t>Case Base Learning (CBL) adalah pendekatan pembelajaran yang memfokuskan pada penggunaan pengalaman masa lalu untuk menyelesaikan masalah baru. Model ini melibatkan proses pencocokan kasus-kasus serupa dari basis data untuk menemukan solusi yang tepat.</a:t>
            </a:r>
            <a:endParaRPr lang="en-US" sz="1624" dirty="0"/>
          </a:p>
        </p:txBody>
      </p:sp>
      <p:sp>
        <p:nvSpPr>
          <p:cNvPr id="7" name="Shape 3"/>
          <p:cNvSpPr/>
          <p:nvPr/>
        </p:nvSpPr>
        <p:spPr>
          <a:xfrm>
            <a:off x="721638" y="3236238"/>
            <a:ext cx="3747373" cy="2522934"/>
          </a:xfrm>
          <a:prstGeom prst="roundRect">
            <a:avLst>
              <a:gd name="adj" fmla="val 3433"/>
            </a:avLst>
          </a:prstGeom>
          <a:solidFill>
            <a:srgbClr val="E9E6FA"/>
          </a:solidFill>
          <a:ln w="7620">
            <a:solidFill>
              <a:srgbClr val="BDB8DF"/>
            </a:solidFill>
            <a:prstDash val="solid"/>
          </a:ln>
        </p:spPr>
      </p:sp>
      <p:sp>
        <p:nvSpPr>
          <p:cNvPr id="8" name="Text 4"/>
          <p:cNvSpPr/>
          <p:nvPr/>
        </p:nvSpPr>
        <p:spPr>
          <a:xfrm>
            <a:off x="935355" y="3449955"/>
            <a:ext cx="2577584" cy="322183"/>
          </a:xfrm>
          <a:prstGeom prst="rect">
            <a:avLst/>
          </a:prstGeom>
          <a:noFill/>
          <a:ln/>
        </p:spPr>
        <p:txBody>
          <a:bodyPr wrap="none" rtlCol="0" anchor="t"/>
          <a:lstStyle/>
          <a:p>
            <a:pPr marL="0" indent="0">
              <a:lnSpc>
                <a:spcPts val="2537"/>
              </a:lnSpc>
              <a:buNone/>
            </a:pPr>
            <a:r>
              <a:rPr lang="en-US" sz="2030" b="1" dirty="0">
                <a:solidFill>
                  <a:srgbClr val="2A2742"/>
                </a:solidFill>
                <a:latin typeface="Outfit" pitchFamily="34" charset="0"/>
                <a:ea typeface="Outfit" pitchFamily="34" charset="-122"/>
                <a:cs typeface="Outfit" pitchFamily="34" charset="-120"/>
              </a:rPr>
              <a:t>Basis Data</a:t>
            </a:r>
            <a:endParaRPr lang="en-US" sz="2030" dirty="0"/>
          </a:p>
        </p:txBody>
      </p:sp>
      <p:sp>
        <p:nvSpPr>
          <p:cNvPr id="9" name="Text 5"/>
          <p:cNvSpPr/>
          <p:nvPr/>
        </p:nvSpPr>
        <p:spPr>
          <a:xfrm>
            <a:off x="935355" y="3895844"/>
            <a:ext cx="3319939" cy="1649611"/>
          </a:xfrm>
          <a:prstGeom prst="rect">
            <a:avLst/>
          </a:prstGeom>
          <a:noFill/>
          <a:ln/>
        </p:spPr>
        <p:txBody>
          <a:bodyPr wrap="square" rtlCol="0" anchor="t"/>
          <a:lstStyle/>
          <a:p>
            <a:pPr marL="0" indent="0">
              <a:lnSpc>
                <a:spcPts val="2598"/>
              </a:lnSpc>
              <a:buNone/>
            </a:pPr>
            <a:r>
              <a:rPr lang="en-US" sz="1624" dirty="0">
                <a:solidFill>
                  <a:srgbClr val="2A2742"/>
                </a:solidFill>
                <a:latin typeface="Arimo" pitchFamily="34" charset="0"/>
                <a:ea typeface="Arimo" pitchFamily="34" charset="-122"/>
                <a:cs typeface="Arimo" pitchFamily="34" charset="-120"/>
              </a:rPr>
              <a:t>Basis data berisi koleksi kasus-kasus yang telah terdokumentasi dan dapat digunakan sebagai referensi untuk menyelesaikan masalah baru.</a:t>
            </a:r>
            <a:endParaRPr lang="en-US" sz="1624" dirty="0"/>
          </a:p>
        </p:txBody>
      </p:sp>
      <p:sp>
        <p:nvSpPr>
          <p:cNvPr id="10" name="Shape 6"/>
          <p:cNvSpPr/>
          <p:nvPr/>
        </p:nvSpPr>
        <p:spPr>
          <a:xfrm>
            <a:off x="4675108" y="3236238"/>
            <a:ext cx="3747373" cy="2522934"/>
          </a:xfrm>
          <a:prstGeom prst="roundRect">
            <a:avLst>
              <a:gd name="adj" fmla="val 3433"/>
            </a:avLst>
          </a:prstGeom>
          <a:solidFill>
            <a:srgbClr val="E9E6FA"/>
          </a:solidFill>
          <a:ln w="7620">
            <a:solidFill>
              <a:srgbClr val="BDB8DF"/>
            </a:solidFill>
            <a:prstDash val="solid"/>
          </a:ln>
        </p:spPr>
      </p:sp>
      <p:sp>
        <p:nvSpPr>
          <p:cNvPr id="11" name="Text 7"/>
          <p:cNvSpPr/>
          <p:nvPr/>
        </p:nvSpPr>
        <p:spPr>
          <a:xfrm>
            <a:off x="4888825" y="3449955"/>
            <a:ext cx="2577584" cy="322183"/>
          </a:xfrm>
          <a:prstGeom prst="rect">
            <a:avLst/>
          </a:prstGeom>
          <a:noFill/>
          <a:ln/>
        </p:spPr>
        <p:txBody>
          <a:bodyPr wrap="none" rtlCol="0" anchor="t"/>
          <a:lstStyle/>
          <a:p>
            <a:pPr marL="0" indent="0">
              <a:lnSpc>
                <a:spcPts val="2537"/>
              </a:lnSpc>
              <a:buNone/>
            </a:pPr>
            <a:r>
              <a:rPr lang="en-US" sz="2030" b="1" dirty="0">
                <a:solidFill>
                  <a:srgbClr val="2A2742"/>
                </a:solidFill>
                <a:latin typeface="Outfit" pitchFamily="34" charset="0"/>
                <a:ea typeface="Outfit" pitchFamily="34" charset="-122"/>
                <a:cs typeface="Outfit" pitchFamily="34" charset="-120"/>
              </a:rPr>
              <a:t>Pencocokan Kasus</a:t>
            </a:r>
            <a:endParaRPr lang="en-US" sz="2030" dirty="0"/>
          </a:p>
        </p:txBody>
      </p:sp>
      <p:sp>
        <p:nvSpPr>
          <p:cNvPr id="12" name="Text 8"/>
          <p:cNvSpPr/>
          <p:nvPr/>
        </p:nvSpPr>
        <p:spPr>
          <a:xfrm>
            <a:off x="4888825" y="3895844"/>
            <a:ext cx="3319939" cy="989767"/>
          </a:xfrm>
          <a:prstGeom prst="rect">
            <a:avLst/>
          </a:prstGeom>
          <a:noFill/>
          <a:ln/>
        </p:spPr>
        <p:txBody>
          <a:bodyPr wrap="square" rtlCol="0" anchor="t"/>
          <a:lstStyle/>
          <a:p>
            <a:pPr marL="0" indent="0">
              <a:lnSpc>
                <a:spcPts val="2598"/>
              </a:lnSpc>
              <a:buNone/>
            </a:pPr>
            <a:r>
              <a:rPr lang="en-US" sz="1624" dirty="0">
                <a:solidFill>
                  <a:srgbClr val="2A2742"/>
                </a:solidFill>
                <a:latin typeface="Arimo" pitchFamily="34" charset="0"/>
                <a:ea typeface="Arimo" pitchFamily="34" charset="-122"/>
                <a:cs typeface="Arimo" pitchFamily="34" charset="-120"/>
              </a:rPr>
              <a:t>Proses mencari dan memilih kasus yang paling mirip dengan masalah yang sedang dihadapi.</a:t>
            </a:r>
            <a:endParaRPr lang="en-US" sz="1624" dirty="0"/>
          </a:p>
        </p:txBody>
      </p:sp>
      <p:sp>
        <p:nvSpPr>
          <p:cNvPr id="13" name="Shape 9"/>
          <p:cNvSpPr/>
          <p:nvPr/>
        </p:nvSpPr>
        <p:spPr>
          <a:xfrm>
            <a:off x="721638" y="5965269"/>
            <a:ext cx="7700724" cy="1533168"/>
          </a:xfrm>
          <a:prstGeom prst="roundRect">
            <a:avLst>
              <a:gd name="adj" fmla="val 5649"/>
            </a:avLst>
          </a:prstGeom>
          <a:solidFill>
            <a:srgbClr val="E9E6FA"/>
          </a:solidFill>
          <a:ln w="7620">
            <a:solidFill>
              <a:srgbClr val="BDB8DF"/>
            </a:solidFill>
            <a:prstDash val="solid"/>
          </a:ln>
        </p:spPr>
      </p:sp>
      <p:sp>
        <p:nvSpPr>
          <p:cNvPr id="14" name="Text 10"/>
          <p:cNvSpPr/>
          <p:nvPr/>
        </p:nvSpPr>
        <p:spPr>
          <a:xfrm>
            <a:off x="935355" y="6178987"/>
            <a:ext cx="2577584" cy="322183"/>
          </a:xfrm>
          <a:prstGeom prst="rect">
            <a:avLst/>
          </a:prstGeom>
          <a:noFill/>
          <a:ln/>
        </p:spPr>
        <p:txBody>
          <a:bodyPr wrap="none" rtlCol="0" anchor="t"/>
          <a:lstStyle/>
          <a:p>
            <a:pPr marL="0" indent="0">
              <a:lnSpc>
                <a:spcPts val="2537"/>
              </a:lnSpc>
              <a:buNone/>
            </a:pPr>
            <a:r>
              <a:rPr lang="en-US" sz="2030" b="1" dirty="0">
                <a:solidFill>
                  <a:srgbClr val="2A2742"/>
                </a:solidFill>
                <a:latin typeface="Outfit" pitchFamily="34" charset="0"/>
                <a:ea typeface="Outfit" pitchFamily="34" charset="-122"/>
                <a:cs typeface="Outfit" pitchFamily="34" charset="-120"/>
              </a:rPr>
              <a:t>Adaptasi Kasus</a:t>
            </a:r>
            <a:endParaRPr lang="en-US" sz="2030" dirty="0"/>
          </a:p>
        </p:txBody>
      </p:sp>
      <p:sp>
        <p:nvSpPr>
          <p:cNvPr id="15" name="Text 11"/>
          <p:cNvSpPr/>
          <p:nvPr/>
        </p:nvSpPr>
        <p:spPr>
          <a:xfrm>
            <a:off x="935355" y="6624876"/>
            <a:ext cx="7273290" cy="659844"/>
          </a:xfrm>
          <a:prstGeom prst="rect">
            <a:avLst/>
          </a:prstGeom>
          <a:noFill/>
          <a:ln/>
        </p:spPr>
        <p:txBody>
          <a:bodyPr wrap="square" rtlCol="0" anchor="t"/>
          <a:lstStyle/>
          <a:p>
            <a:pPr marL="0" indent="0">
              <a:lnSpc>
                <a:spcPts val="2598"/>
              </a:lnSpc>
              <a:buNone/>
            </a:pPr>
            <a:r>
              <a:rPr lang="en-US" sz="1624" dirty="0">
                <a:solidFill>
                  <a:srgbClr val="2A2742"/>
                </a:solidFill>
                <a:latin typeface="Arimo" pitchFamily="34" charset="0"/>
                <a:ea typeface="Arimo" pitchFamily="34" charset="-122"/>
                <a:cs typeface="Arimo" pitchFamily="34" charset="-120"/>
              </a:rPr>
              <a:t>Proses memodifikasi solusi yang diperoleh dari kasus serupa agar sesuai dengan kebutuhan masalah yang sedang dihadapi.</a:t>
            </a:r>
            <a:endParaRPr lang="en-US" sz="1624"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187440" y="712946"/>
            <a:ext cx="7741920" cy="1251823"/>
          </a:xfrm>
          <a:prstGeom prst="rect">
            <a:avLst/>
          </a:prstGeom>
          <a:noFill/>
          <a:ln/>
        </p:spPr>
        <p:txBody>
          <a:bodyPr wrap="square" rtlCol="0" anchor="t"/>
          <a:lstStyle/>
          <a:p>
            <a:pPr marL="0" indent="0">
              <a:lnSpc>
                <a:spcPts val="4929"/>
              </a:lnSpc>
              <a:buNone/>
            </a:pPr>
            <a:r>
              <a:rPr lang="en-US" sz="3943" b="1" dirty="0">
                <a:solidFill>
                  <a:srgbClr val="231971"/>
                </a:solidFill>
                <a:latin typeface="Outfit" pitchFamily="34" charset="0"/>
                <a:ea typeface="Outfit" pitchFamily="34" charset="-122"/>
                <a:cs typeface="Outfit" pitchFamily="34" charset="-120"/>
              </a:rPr>
              <a:t>Tujuan Penerapan Case Base Learning</a:t>
            </a:r>
            <a:endParaRPr lang="en-US" sz="3943" dirty="0"/>
          </a:p>
        </p:txBody>
      </p:sp>
      <p:sp>
        <p:nvSpPr>
          <p:cNvPr id="6" name="Text 2"/>
          <p:cNvSpPr/>
          <p:nvPr/>
        </p:nvSpPr>
        <p:spPr>
          <a:xfrm>
            <a:off x="6187439" y="2265164"/>
            <a:ext cx="7886779" cy="961192"/>
          </a:xfrm>
          <a:prstGeom prst="rect">
            <a:avLst/>
          </a:prstGeom>
          <a:noFill/>
          <a:ln/>
        </p:spPr>
        <p:txBody>
          <a:bodyPr wrap="square" rtlCol="0" anchor="t"/>
          <a:lstStyle/>
          <a:p>
            <a:pPr marL="0" indent="0">
              <a:lnSpc>
                <a:spcPts val="2524"/>
              </a:lnSpc>
              <a:buNone/>
            </a:pPr>
            <a:r>
              <a:rPr lang="en-US" sz="1577" dirty="0">
                <a:solidFill>
                  <a:srgbClr val="2A2742"/>
                </a:solidFill>
                <a:latin typeface="Arimo" pitchFamily="34" charset="0"/>
                <a:ea typeface="Arimo" pitchFamily="34" charset="-122"/>
                <a:cs typeface="Arimo" pitchFamily="34" charset="-120"/>
              </a:rPr>
              <a:t>Tujuan penerapan Case Base Learning adalah untuk membantu siswa mengembangkan kemampuan berpikir kritis, memecahkan masalah, dan mengambil keputusan yang efektif.</a:t>
            </a:r>
            <a:endParaRPr lang="en-US" sz="1577" dirty="0"/>
          </a:p>
        </p:txBody>
      </p:sp>
      <p:sp>
        <p:nvSpPr>
          <p:cNvPr id="7" name="Shape 3"/>
          <p:cNvSpPr/>
          <p:nvPr/>
        </p:nvSpPr>
        <p:spPr>
          <a:xfrm>
            <a:off x="6187440" y="3676888"/>
            <a:ext cx="450652" cy="450652"/>
          </a:xfrm>
          <a:prstGeom prst="roundRect">
            <a:avLst>
              <a:gd name="adj" fmla="val 18668"/>
            </a:avLst>
          </a:prstGeom>
          <a:solidFill>
            <a:srgbClr val="E9E6FA"/>
          </a:solidFill>
          <a:ln w="7620">
            <a:solidFill>
              <a:srgbClr val="BDB8DF"/>
            </a:solidFill>
            <a:prstDash val="solid"/>
          </a:ln>
        </p:spPr>
      </p:sp>
      <p:sp>
        <p:nvSpPr>
          <p:cNvPr id="8" name="Text 4"/>
          <p:cNvSpPr/>
          <p:nvPr/>
        </p:nvSpPr>
        <p:spPr>
          <a:xfrm>
            <a:off x="6354128" y="3751898"/>
            <a:ext cx="117157" cy="300514"/>
          </a:xfrm>
          <a:prstGeom prst="rect">
            <a:avLst/>
          </a:prstGeom>
          <a:noFill/>
          <a:ln/>
        </p:spPr>
        <p:txBody>
          <a:bodyPr wrap="none" rtlCol="0" anchor="t"/>
          <a:lstStyle/>
          <a:p>
            <a:pPr marL="0" indent="0" algn="ctr">
              <a:lnSpc>
                <a:spcPts val="2366"/>
              </a:lnSpc>
              <a:buNone/>
            </a:pPr>
            <a:r>
              <a:rPr lang="en-US" sz="2366" b="1" dirty="0">
                <a:solidFill>
                  <a:srgbClr val="2A2742"/>
                </a:solidFill>
                <a:latin typeface="Outfit" pitchFamily="34" charset="0"/>
                <a:ea typeface="Outfit" pitchFamily="34" charset="-122"/>
                <a:cs typeface="Outfit" pitchFamily="34" charset="-120"/>
              </a:rPr>
              <a:t>1</a:t>
            </a:r>
            <a:endParaRPr lang="en-US" sz="2366" dirty="0"/>
          </a:p>
        </p:txBody>
      </p:sp>
      <p:sp>
        <p:nvSpPr>
          <p:cNvPr id="9" name="Text 5"/>
          <p:cNvSpPr/>
          <p:nvPr/>
        </p:nvSpPr>
        <p:spPr>
          <a:xfrm>
            <a:off x="6838355" y="3676888"/>
            <a:ext cx="3119914" cy="938689"/>
          </a:xfrm>
          <a:prstGeom prst="rect">
            <a:avLst/>
          </a:prstGeom>
          <a:noFill/>
          <a:ln/>
        </p:spPr>
        <p:txBody>
          <a:bodyPr wrap="square" rtlCol="0" anchor="t"/>
          <a:lstStyle/>
          <a:p>
            <a:pPr marL="0" indent="0">
              <a:lnSpc>
                <a:spcPts val="2464"/>
              </a:lnSpc>
              <a:buNone/>
            </a:pPr>
            <a:r>
              <a:rPr lang="en-US" sz="1972" b="1" dirty="0">
                <a:solidFill>
                  <a:srgbClr val="2A2742"/>
                </a:solidFill>
                <a:latin typeface="Outfit" pitchFamily="34" charset="0"/>
                <a:ea typeface="Outfit" pitchFamily="34" charset="-122"/>
                <a:cs typeface="Outfit" pitchFamily="34" charset="-120"/>
              </a:rPr>
              <a:t>Meningkatkan Kemampuan Pemecahan Masalah</a:t>
            </a:r>
            <a:endParaRPr lang="en-US" sz="1972" dirty="0"/>
          </a:p>
        </p:txBody>
      </p:sp>
      <p:sp>
        <p:nvSpPr>
          <p:cNvPr id="10" name="Text 6"/>
          <p:cNvSpPr/>
          <p:nvPr/>
        </p:nvSpPr>
        <p:spPr>
          <a:xfrm>
            <a:off x="6838355" y="4332683"/>
            <a:ext cx="3119914" cy="1281589"/>
          </a:xfrm>
          <a:prstGeom prst="rect">
            <a:avLst/>
          </a:prstGeom>
          <a:noFill/>
          <a:ln/>
        </p:spPr>
        <p:txBody>
          <a:bodyPr wrap="square" rtlCol="0" anchor="t"/>
          <a:lstStyle/>
          <a:p>
            <a:pPr marL="0" indent="0">
              <a:lnSpc>
                <a:spcPts val="2524"/>
              </a:lnSpc>
              <a:buNone/>
            </a:pPr>
            <a:r>
              <a:rPr lang="en-US" sz="1577" dirty="0">
                <a:solidFill>
                  <a:srgbClr val="2A2742"/>
                </a:solidFill>
                <a:latin typeface="Arimo" pitchFamily="34" charset="0"/>
                <a:ea typeface="Arimo" pitchFamily="34" charset="-122"/>
                <a:cs typeface="Arimo" pitchFamily="34" charset="-120"/>
              </a:rPr>
              <a:t>Siswa dilatih untuk mengidentifikasi masalah, menganalisis kasus serupa, dan menerapkan solusi yang relevan.</a:t>
            </a:r>
            <a:endParaRPr lang="en-US" sz="1577" dirty="0"/>
          </a:p>
        </p:txBody>
      </p:sp>
      <p:sp>
        <p:nvSpPr>
          <p:cNvPr id="11" name="Shape 7"/>
          <p:cNvSpPr/>
          <p:nvPr/>
        </p:nvSpPr>
        <p:spPr>
          <a:xfrm>
            <a:off x="10158532" y="3676888"/>
            <a:ext cx="450652" cy="450652"/>
          </a:xfrm>
          <a:prstGeom prst="roundRect">
            <a:avLst>
              <a:gd name="adj" fmla="val 18668"/>
            </a:avLst>
          </a:prstGeom>
          <a:solidFill>
            <a:srgbClr val="E9E6FA"/>
          </a:solidFill>
          <a:ln w="7620">
            <a:solidFill>
              <a:srgbClr val="BDB8DF"/>
            </a:solidFill>
            <a:prstDash val="solid"/>
          </a:ln>
        </p:spPr>
      </p:sp>
      <p:sp>
        <p:nvSpPr>
          <p:cNvPr id="12" name="Text 8"/>
          <p:cNvSpPr/>
          <p:nvPr/>
        </p:nvSpPr>
        <p:spPr>
          <a:xfrm>
            <a:off x="10297239" y="3751898"/>
            <a:ext cx="173117" cy="300514"/>
          </a:xfrm>
          <a:prstGeom prst="rect">
            <a:avLst/>
          </a:prstGeom>
          <a:noFill/>
          <a:ln/>
        </p:spPr>
        <p:txBody>
          <a:bodyPr wrap="none" rtlCol="0" anchor="t"/>
          <a:lstStyle/>
          <a:p>
            <a:pPr marL="0" indent="0" algn="ctr">
              <a:lnSpc>
                <a:spcPts val="2366"/>
              </a:lnSpc>
              <a:buNone/>
            </a:pPr>
            <a:r>
              <a:rPr lang="en-US" sz="2366" b="1" dirty="0">
                <a:solidFill>
                  <a:srgbClr val="2A2742"/>
                </a:solidFill>
                <a:latin typeface="Outfit" pitchFamily="34" charset="0"/>
                <a:ea typeface="Outfit" pitchFamily="34" charset="-122"/>
                <a:cs typeface="Outfit" pitchFamily="34" charset="-120"/>
              </a:rPr>
              <a:t>2</a:t>
            </a:r>
            <a:endParaRPr lang="en-US" sz="2366" dirty="0"/>
          </a:p>
        </p:txBody>
      </p:sp>
      <p:sp>
        <p:nvSpPr>
          <p:cNvPr id="13" name="Text 9"/>
          <p:cNvSpPr/>
          <p:nvPr/>
        </p:nvSpPr>
        <p:spPr>
          <a:xfrm>
            <a:off x="10809446" y="3676888"/>
            <a:ext cx="3119914" cy="938689"/>
          </a:xfrm>
          <a:prstGeom prst="rect">
            <a:avLst/>
          </a:prstGeom>
          <a:noFill/>
          <a:ln/>
        </p:spPr>
        <p:txBody>
          <a:bodyPr wrap="square" rtlCol="0" anchor="t"/>
          <a:lstStyle/>
          <a:p>
            <a:pPr marL="0" indent="0">
              <a:lnSpc>
                <a:spcPts val="2464"/>
              </a:lnSpc>
              <a:buNone/>
            </a:pPr>
            <a:r>
              <a:rPr lang="en-US" sz="1972" b="1" dirty="0">
                <a:solidFill>
                  <a:srgbClr val="2A2742"/>
                </a:solidFill>
                <a:latin typeface="Outfit" pitchFamily="34" charset="0"/>
                <a:ea typeface="Outfit" pitchFamily="34" charset="-122"/>
                <a:cs typeface="Outfit" pitchFamily="34" charset="-120"/>
              </a:rPr>
              <a:t>Meningkatkan Kemampuan Berpikir Kritis</a:t>
            </a:r>
            <a:endParaRPr lang="en-US" sz="1972" dirty="0"/>
          </a:p>
        </p:txBody>
      </p:sp>
      <p:sp>
        <p:nvSpPr>
          <p:cNvPr id="14" name="Text 10"/>
          <p:cNvSpPr/>
          <p:nvPr/>
        </p:nvSpPr>
        <p:spPr>
          <a:xfrm>
            <a:off x="10809446" y="4735711"/>
            <a:ext cx="3119914" cy="1281589"/>
          </a:xfrm>
          <a:prstGeom prst="rect">
            <a:avLst/>
          </a:prstGeom>
          <a:noFill/>
          <a:ln/>
        </p:spPr>
        <p:txBody>
          <a:bodyPr wrap="square" rtlCol="0" anchor="t"/>
          <a:lstStyle/>
          <a:p>
            <a:pPr marL="0" indent="0">
              <a:lnSpc>
                <a:spcPts val="2524"/>
              </a:lnSpc>
              <a:buNone/>
            </a:pPr>
            <a:r>
              <a:rPr lang="en-US" sz="1577" dirty="0">
                <a:solidFill>
                  <a:srgbClr val="2A2742"/>
                </a:solidFill>
                <a:latin typeface="Arimo" pitchFamily="34" charset="0"/>
                <a:ea typeface="Arimo" pitchFamily="34" charset="-122"/>
                <a:cs typeface="Arimo" pitchFamily="34" charset="-120"/>
              </a:rPr>
              <a:t>Siswa didorong untuk menganalisis kasus, mengevaluasi solusi, dan membuat keputusan yang logis.</a:t>
            </a:r>
            <a:endParaRPr lang="en-US" sz="1577" dirty="0"/>
          </a:p>
        </p:txBody>
      </p:sp>
      <p:sp>
        <p:nvSpPr>
          <p:cNvPr id="15" name="Shape 11"/>
          <p:cNvSpPr/>
          <p:nvPr/>
        </p:nvSpPr>
        <p:spPr>
          <a:xfrm>
            <a:off x="6187440" y="6442829"/>
            <a:ext cx="450652" cy="450652"/>
          </a:xfrm>
          <a:prstGeom prst="roundRect">
            <a:avLst>
              <a:gd name="adj" fmla="val 18668"/>
            </a:avLst>
          </a:prstGeom>
          <a:solidFill>
            <a:srgbClr val="E9E6FA"/>
          </a:solidFill>
          <a:ln w="7620">
            <a:solidFill>
              <a:srgbClr val="BDB8DF"/>
            </a:solidFill>
            <a:prstDash val="solid"/>
          </a:ln>
        </p:spPr>
      </p:sp>
      <p:sp>
        <p:nvSpPr>
          <p:cNvPr id="16" name="Text 12"/>
          <p:cNvSpPr/>
          <p:nvPr/>
        </p:nvSpPr>
        <p:spPr>
          <a:xfrm>
            <a:off x="6327219" y="6517838"/>
            <a:ext cx="170974" cy="300514"/>
          </a:xfrm>
          <a:prstGeom prst="rect">
            <a:avLst/>
          </a:prstGeom>
          <a:noFill/>
          <a:ln/>
        </p:spPr>
        <p:txBody>
          <a:bodyPr wrap="none" rtlCol="0" anchor="t"/>
          <a:lstStyle/>
          <a:p>
            <a:pPr marL="0" indent="0" algn="ctr">
              <a:lnSpc>
                <a:spcPts val="2366"/>
              </a:lnSpc>
              <a:buNone/>
            </a:pPr>
            <a:r>
              <a:rPr lang="en-US" sz="2366" b="1" dirty="0">
                <a:solidFill>
                  <a:srgbClr val="2A2742"/>
                </a:solidFill>
                <a:latin typeface="Outfit" pitchFamily="34" charset="0"/>
                <a:ea typeface="Outfit" pitchFamily="34" charset="-122"/>
                <a:cs typeface="Outfit" pitchFamily="34" charset="-120"/>
              </a:rPr>
              <a:t>3</a:t>
            </a:r>
            <a:endParaRPr lang="en-US" sz="2366" dirty="0"/>
          </a:p>
        </p:txBody>
      </p:sp>
      <p:sp>
        <p:nvSpPr>
          <p:cNvPr id="17" name="Text 13"/>
          <p:cNvSpPr/>
          <p:nvPr/>
        </p:nvSpPr>
        <p:spPr>
          <a:xfrm>
            <a:off x="6838355" y="6442829"/>
            <a:ext cx="3942517" cy="312896"/>
          </a:xfrm>
          <a:prstGeom prst="rect">
            <a:avLst/>
          </a:prstGeom>
          <a:noFill/>
          <a:ln/>
        </p:spPr>
        <p:txBody>
          <a:bodyPr wrap="none" rtlCol="0" anchor="t"/>
          <a:lstStyle/>
          <a:p>
            <a:pPr marL="0" indent="0">
              <a:lnSpc>
                <a:spcPts val="2464"/>
              </a:lnSpc>
              <a:buNone/>
            </a:pPr>
            <a:r>
              <a:rPr lang="en-US" sz="1972" b="1" dirty="0">
                <a:solidFill>
                  <a:srgbClr val="2A2742"/>
                </a:solidFill>
                <a:latin typeface="Outfit" pitchFamily="34" charset="0"/>
                <a:ea typeface="Outfit" pitchFamily="34" charset="-122"/>
                <a:cs typeface="Outfit" pitchFamily="34" charset="-120"/>
              </a:rPr>
              <a:t>Memperkuat Pemahaman Konsep</a:t>
            </a:r>
            <a:endParaRPr lang="en-US" sz="1972" dirty="0"/>
          </a:p>
        </p:txBody>
      </p:sp>
      <p:sp>
        <p:nvSpPr>
          <p:cNvPr id="18" name="Text 14"/>
          <p:cNvSpPr/>
          <p:nvPr/>
        </p:nvSpPr>
        <p:spPr>
          <a:xfrm>
            <a:off x="6838355" y="6875859"/>
            <a:ext cx="7091005" cy="640794"/>
          </a:xfrm>
          <a:prstGeom prst="rect">
            <a:avLst/>
          </a:prstGeom>
          <a:noFill/>
          <a:ln/>
        </p:spPr>
        <p:txBody>
          <a:bodyPr wrap="square" rtlCol="0" anchor="t"/>
          <a:lstStyle/>
          <a:p>
            <a:pPr marL="0" indent="0">
              <a:lnSpc>
                <a:spcPts val="2524"/>
              </a:lnSpc>
              <a:buNone/>
            </a:pPr>
            <a:r>
              <a:rPr lang="en-US" sz="1577" dirty="0">
                <a:solidFill>
                  <a:srgbClr val="2A2742"/>
                </a:solidFill>
                <a:latin typeface="Arimo" pitchFamily="34" charset="0"/>
                <a:ea typeface="Arimo" pitchFamily="34" charset="-122"/>
                <a:cs typeface="Arimo" pitchFamily="34" charset="-120"/>
              </a:rPr>
              <a:t>Siswa dapat memahami konsep lebih dalam dengan mempelajari kasus-kasus nyata yang terkait dengan konsep tersebut.</a:t>
            </a:r>
            <a:endParaRPr lang="en-US" sz="157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sp>
        <p:nvSpPr>
          <p:cNvPr id="4" name="Text 1"/>
          <p:cNvSpPr/>
          <p:nvPr/>
        </p:nvSpPr>
        <p:spPr>
          <a:xfrm>
            <a:off x="793790" y="1992749"/>
            <a:ext cx="11006733" cy="708779"/>
          </a:xfrm>
          <a:prstGeom prst="rect">
            <a:avLst/>
          </a:prstGeom>
          <a:noFill/>
          <a:ln/>
        </p:spPr>
        <p:txBody>
          <a:bodyPr wrap="none" rtlCol="0" anchor="t"/>
          <a:lstStyle/>
          <a:p>
            <a:pPr marL="0" indent="0">
              <a:lnSpc>
                <a:spcPts val="5581"/>
              </a:lnSpc>
              <a:buNone/>
            </a:pPr>
            <a:r>
              <a:rPr lang="en-US" sz="4465" b="1" dirty="0">
                <a:solidFill>
                  <a:srgbClr val="231971"/>
                </a:solidFill>
                <a:latin typeface="Outfit" pitchFamily="34" charset="0"/>
                <a:ea typeface="Outfit" pitchFamily="34" charset="-122"/>
                <a:cs typeface="Outfit" pitchFamily="34" charset="-120"/>
              </a:rPr>
              <a:t>Prinsip-prinsip Dasar Case Base Learning</a:t>
            </a:r>
            <a:endParaRPr lang="en-US" sz="4465" dirty="0"/>
          </a:p>
        </p:txBody>
      </p:sp>
      <p:sp>
        <p:nvSpPr>
          <p:cNvPr id="5" name="Text 2"/>
          <p:cNvSpPr/>
          <p:nvPr/>
        </p:nvSpPr>
        <p:spPr>
          <a:xfrm>
            <a:off x="793790" y="3155156"/>
            <a:ext cx="13042821" cy="362903"/>
          </a:xfrm>
          <a:prstGeom prst="rect">
            <a:avLst/>
          </a:prstGeom>
          <a:noFill/>
          <a:ln/>
        </p:spPr>
        <p:txBody>
          <a:bodyPr wrap="none" rtlCol="0" anchor="t"/>
          <a:lstStyle/>
          <a:p>
            <a:pPr marL="0" indent="0">
              <a:lnSpc>
                <a:spcPts val="2858"/>
              </a:lnSpc>
              <a:buNone/>
            </a:pPr>
            <a:r>
              <a:rPr lang="en-US" sz="1786" dirty="0">
                <a:solidFill>
                  <a:srgbClr val="2A2742"/>
                </a:solidFill>
                <a:latin typeface="Arimo" pitchFamily="34" charset="0"/>
                <a:ea typeface="Arimo" pitchFamily="34" charset="-122"/>
                <a:cs typeface="Arimo" pitchFamily="34" charset="-120"/>
              </a:rPr>
              <a:t>Prinsip-prinsip dasar Case Base Learning mencakup representasi kasus, pencocokan kasus, adaptasi kasus, dan evaluasi kasus.</a:t>
            </a:r>
            <a:endParaRPr lang="en-US" sz="1786" dirty="0"/>
          </a:p>
        </p:txBody>
      </p:sp>
      <p:sp>
        <p:nvSpPr>
          <p:cNvPr id="6" name="Text 3"/>
          <p:cNvSpPr/>
          <p:nvPr/>
        </p:nvSpPr>
        <p:spPr>
          <a:xfrm>
            <a:off x="793790" y="4000024"/>
            <a:ext cx="2835235" cy="354330"/>
          </a:xfrm>
          <a:prstGeom prst="rect">
            <a:avLst/>
          </a:prstGeom>
          <a:noFill/>
          <a:ln/>
        </p:spPr>
        <p:txBody>
          <a:bodyPr wrap="none" rtlCol="0" anchor="t"/>
          <a:lstStyle/>
          <a:p>
            <a:pPr marL="0" indent="0">
              <a:lnSpc>
                <a:spcPts val="2791"/>
              </a:lnSpc>
              <a:buNone/>
            </a:pPr>
            <a:r>
              <a:rPr lang="en-US" sz="2233" b="1" dirty="0">
                <a:solidFill>
                  <a:srgbClr val="231971"/>
                </a:solidFill>
                <a:latin typeface="Outfit" pitchFamily="34" charset="0"/>
                <a:ea typeface="Outfit" pitchFamily="34" charset="-122"/>
                <a:cs typeface="Outfit" pitchFamily="34" charset="-120"/>
              </a:rPr>
              <a:t>Representasi Kasus</a:t>
            </a:r>
            <a:endParaRPr lang="en-US" sz="2233" dirty="0"/>
          </a:p>
        </p:txBody>
      </p:sp>
      <p:sp>
        <p:nvSpPr>
          <p:cNvPr id="7" name="Text 4"/>
          <p:cNvSpPr/>
          <p:nvPr/>
        </p:nvSpPr>
        <p:spPr>
          <a:xfrm>
            <a:off x="793790" y="4581168"/>
            <a:ext cx="3978116" cy="1088708"/>
          </a:xfrm>
          <a:prstGeom prst="rect">
            <a:avLst/>
          </a:prstGeom>
          <a:noFill/>
          <a:ln/>
        </p:spPr>
        <p:txBody>
          <a:bodyPr wrap="square" rtlCol="0" anchor="t"/>
          <a:lstStyle/>
          <a:p>
            <a:pPr marL="0" indent="0">
              <a:lnSpc>
                <a:spcPts val="2858"/>
              </a:lnSpc>
              <a:buNone/>
            </a:pPr>
            <a:r>
              <a:rPr lang="en-US" sz="1786" dirty="0">
                <a:solidFill>
                  <a:srgbClr val="2A2742"/>
                </a:solidFill>
                <a:latin typeface="Arimo" pitchFamily="34" charset="0"/>
                <a:ea typeface="Arimo" pitchFamily="34" charset="-122"/>
                <a:cs typeface="Arimo" pitchFamily="34" charset="-120"/>
              </a:rPr>
              <a:t>Proses mendokumentasikan informasi penting dari kasus-kasus yang telah terjadi.</a:t>
            </a:r>
            <a:endParaRPr lang="en-US" sz="1786" dirty="0"/>
          </a:p>
        </p:txBody>
      </p:sp>
      <p:sp>
        <p:nvSpPr>
          <p:cNvPr id="8" name="Text 5"/>
          <p:cNvSpPr/>
          <p:nvPr/>
        </p:nvSpPr>
        <p:spPr>
          <a:xfrm>
            <a:off x="5332928" y="4000024"/>
            <a:ext cx="2835235" cy="354330"/>
          </a:xfrm>
          <a:prstGeom prst="rect">
            <a:avLst/>
          </a:prstGeom>
          <a:noFill/>
          <a:ln/>
        </p:spPr>
        <p:txBody>
          <a:bodyPr wrap="none" rtlCol="0" anchor="t"/>
          <a:lstStyle/>
          <a:p>
            <a:pPr marL="0" indent="0">
              <a:lnSpc>
                <a:spcPts val="2791"/>
              </a:lnSpc>
              <a:buNone/>
            </a:pPr>
            <a:r>
              <a:rPr lang="en-US" sz="2233" b="1" dirty="0">
                <a:solidFill>
                  <a:srgbClr val="231971"/>
                </a:solidFill>
                <a:latin typeface="Outfit" pitchFamily="34" charset="0"/>
                <a:ea typeface="Outfit" pitchFamily="34" charset="-122"/>
                <a:cs typeface="Outfit" pitchFamily="34" charset="-120"/>
              </a:rPr>
              <a:t>Pencocokan Kasus</a:t>
            </a:r>
            <a:endParaRPr lang="en-US" sz="2233" dirty="0"/>
          </a:p>
        </p:txBody>
      </p:sp>
      <p:sp>
        <p:nvSpPr>
          <p:cNvPr id="9" name="Text 6"/>
          <p:cNvSpPr/>
          <p:nvPr/>
        </p:nvSpPr>
        <p:spPr>
          <a:xfrm>
            <a:off x="5332928" y="4581168"/>
            <a:ext cx="3978116" cy="1088708"/>
          </a:xfrm>
          <a:prstGeom prst="rect">
            <a:avLst/>
          </a:prstGeom>
          <a:noFill/>
          <a:ln/>
        </p:spPr>
        <p:txBody>
          <a:bodyPr wrap="square" rtlCol="0" anchor="t"/>
          <a:lstStyle/>
          <a:p>
            <a:pPr marL="0" indent="0">
              <a:lnSpc>
                <a:spcPts val="2858"/>
              </a:lnSpc>
              <a:buNone/>
            </a:pPr>
            <a:r>
              <a:rPr lang="en-US" sz="1786" dirty="0">
                <a:solidFill>
                  <a:srgbClr val="2A2742"/>
                </a:solidFill>
                <a:latin typeface="Arimo" pitchFamily="34" charset="0"/>
                <a:ea typeface="Arimo" pitchFamily="34" charset="-122"/>
                <a:cs typeface="Arimo" pitchFamily="34" charset="-120"/>
              </a:rPr>
              <a:t>Proses mencari dan memilih kasus yang paling mirip dengan masalah yang sedang dihadapi.</a:t>
            </a:r>
            <a:endParaRPr lang="en-US" sz="1786" dirty="0"/>
          </a:p>
        </p:txBody>
      </p:sp>
      <p:sp>
        <p:nvSpPr>
          <p:cNvPr id="10" name="Text 7"/>
          <p:cNvSpPr/>
          <p:nvPr/>
        </p:nvSpPr>
        <p:spPr>
          <a:xfrm>
            <a:off x="9872067" y="4000024"/>
            <a:ext cx="2835235" cy="354330"/>
          </a:xfrm>
          <a:prstGeom prst="rect">
            <a:avLst/>
          </a:prstGeom>
          <a:noFill/>
          <a:ln/>
        </p:spPr>
        <p:txBody>
          <a:bodyPr wrap="none" rtlCol="0" anchor="t"/>
          <a:lstStyle/>
          <a:p>
            <a:pPr marL="0" indent="0">
              <a:lnSpc>
                <a:spcPts val="2791"/>
              </a:lnSpc>
              <a:buNone/>
            </a:pPr>
            <a:r>
              <a:rPr lang="en-US" sz="2233" b="1" dirty="0">
                <a:solidFill>
                  <a:srgbClr val="231971"/>
                </a:solidFill>
                <a:latin typeface="Outfit" pitchFamily="34" charset="0"/>
                <a:ea typeface="Outfit" pitchFamily="34" charset="-122"/>
                <a:cs typeface="Outfit" pitchFamily="34" charset="-120"/>
              </a:rPr>
              <a:t>Adaptasi Kasus</a:t>
            </a:r>
            <a:endParaRPr lang="en-US" sz="2233" dirty="0"/>
          </a:p>
        </p:txBody>
      </p:sp>
      <p:sp>
        <p:nvSpPr>
          <p:cNvPr id="11" name="Text 8"/>
          <p:cNvSpPr/>
          <p:nvPr/>
        </p:nvSpPr>
        <p:spPr>
          <a:xfrm>
            <a:off x="9872067" y="4581168"/>
            <a:ext cx="3978116" cy="1451610"/>
          </a:xfrm>
          <a:prstGeom prst="rect">
            <a:avLst/>
          </a:prstGeom>
          <a:noFill/>
          <a:ln/>
        </p:spPr>
        <p:txBody>
          <a:bodyPr wrap="square" rtlCol="0" anchor="t"/>
          <a:lstStyle/>
          <a:p>
            <a:pPr marL="0" indent="0">
              <a:lnSpc>
                <a:spcPts val="2858"/>
              </a:lnSpc>
              <a:buNone/>
            </a:pPr>
            <a:r>
              <a:rPr lang="en-US" sz="1786" dirty="0">
                <a:solidFill>
                  <a:srgbClr val="2A2742"/>
                </a:solidFill>
                <a:latin typeface="Arimo" pitchFamily="34" charset="0"/>
                <a:ea typeface="Arimo" pitchFamily="34" charset="-122"/>
                <a:cs typeface="Arimo" pitchFamily="34" charset="-120"/>
              </a:rPr>
              <a:t>Proses memodifikasi solusi yang diperoleh dari kasus serupa agar sesuai dengan kebutuhan masalah yang sedang dihadapi.</a:t>
            </a:r>
            <a:endParaRPr lang="en-US" sz="1786"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1291473" y="0"/>
            <a:ext cx="14630400" cy="8229600"/>
          </a:xfrm>
          <a:prstGeom prst="rect">
            <a:avLst/>
          </a:prstGeom>
          <a:solidFill>
            <a:srgbClr val="FAFAFA">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080165" y="603885"/>
            <a:ext cx="5231963" cy="530066"/>
          </a:xfrm>
          <a:prstGeom prst="rect">
            <a:avLst/>
          </a:prstGeom>
          <a:noFill/>
          <a:ln/>
        </p:spPr>
        <p:txBody>
          <a:bodyPr wrap="none" rtlCol="0" anchor="t"/>
          <a:lstStyle/>
          <a:p>
            <a:pPr marL="0" indent="0">
              <a:lnSpc>
                <a:spcPts val="4174"/>
              </a:lnSpc>
              <a:buNone/>
            </a:pPr>
            <a:r>
              <a:rPr lang="en-US" sz="3340" b="1" dirty="0">
                <a:solidFill>
                  <a:srgbClr val="231971"/>
                </a:solidFill>
                <a:latin typeface="Outfit" pitchFamily="34" charset="0"/>
                <a:ea typeface="Outfit" pitchFamily="34" charset="-122"/>
                <a:cs typeface="Outfit" pitchFamily="34" charset="-120"/>
              </a:rPr>
              <a:t>Sintak Case Base Learning</a:t>
            </a:r>
            <a:endParaRPr lang="en-US" sz="3340" dirty="0"/>
          </a:p>
        </p:txBody>
      </p:sp>
      <p:sp>
        <p:nvSpPr>
          <p:cNvPr id="6" name="Text 2"/>
          <p:cNvSpPr/>
          <p:nvPr/>
        </p:nvSpPr>
        <p:spPr>
          <a:xfrm>
            <a:off x="6080165" y="1388388"/>
            <a:ext cx="7956471" cy="542925"/>
          </a:xfrm>
          <a:prstGeom prst="rect">
            <a:avLst/>
          </a:prstGeom>
          <a:noFill/>
          <a:ln/>
        </p:spPr>
        <p:txBody>
          <a:bodyPr wrap="square" rtlCol="0" anchor="t"/>
          <a:lstStyle/>
          <a:p>
            <a:pPr marL="0" indent="0">
              <a:lnSpc>
                <a:spcPts val="2137"/>
              </a:lnSpc>
              <a:buNone/>
            </a:pPr>
            <a:r>
              <a:rPr lang="en-US" sz="1336" dirty="0">
                <a:solidFill>
                  <a:srgbClr val="2A2742"/>
                </a:solidFill>
                <a:latin typeface="Arimo" pitchFamily="34" charset="0"/>
                <a:ea typeface="Arimo" pitchFamily="34" charset="-122"/>
                <a:cs typeface="Arimo" pitchFamily="34" charset="-120"/>
              </a:rPr>
              <a:t>Sintak Case Base Learning terdiri dari beberapa tahapan, yaitu presentasi kasus, analisis kasus, identifikasi solusi, dan refleksi.</a:t>
            </a:r>
            <a:endParaRPr lang="en-US" sz="1336" dirty="0"/>
          </a:p>
        </p:txBody>
      </p:sp>
      <p:sp>
        <p:nvSpPr>
          <p:cNvPr id="7" name="Shape 3"/>
          <p:cNvSpPr/>
          <p:nvPr/>
        </p:nvSpPr>
        <p:spPr>
          <a:xfrm>
            <a:off x="6323171" y="2122051"/>
            <a:ext cx="22860" cy="5503545"/>
          </a:xfrm>
          <a:prstGeom prst="roundRect">
            <a:avLst>
              <a:gd name="adj" fmla="val 311692"/>
            </a:avLst>
          </a:prstGeom>
          <a:solidFill>
            <a:srgbClr val="BDB8DF"/>
          </a:solidFill>
          <a:ln/>
        </p:spPr>
      </p:sp>
      <p:sp>
        <p:nvSpPr>
          <p:cNvPr id="8" name="Shape 4"/>
          <p:cNvSpPr/>
          <p:nvPr/>
        </p:nvSpPr>
        <p:spPr>
          <a:xfrm>
            <a:off x="6502539" y="2492097"/>
            <a:ext cx="593765" cy="22860"/>
          </a:xfrm>
          <a:prstGeom prst="roundRect">
            <a:avLst>
              <a:gd name="adj" fmla="val 311692"/>
            </a:avLst>
          </a:prstGeom>
          <a:solidFill>
            <a:srgbClr val="BDB8DF"/>
          </a:solidFill>
          <a:ln/>
        </p:spPr>
      </p:sp>
      <p:sp>
        <p:nvSpPr>
          <p:cNvPr id="9" name="Shape 5"/>
          <p:cNvSpPr/>
          <p:nvPr/>
        </p:nvSpPr>
        <p:spPr>
          <a:xfrm>
            <a:off x="6143804" y="2312789"/>
            <a:ext cx="381595" cy="381595"/>
          </a:xfrm>
          <a:prstGeom prst="roundRect">
            <a:avLst>
              <a:gd name="adj" fmla="val 18672"/>
            </a:avLst>
          </a:prstGeom>
          <a:solidFill>
            <a:srgbClr val="E9E6FA"/>
          </a:solidFill>
          <a:ln w="7620">
            <a:solidFill>
              <a:srgbClr val="BDB8DF"/>
            </a:solidFill>
            <a:prstDash val="solid"/>
          </a:ln>
        </p:spPr>
      </p:sp>
      <p:sp>
        <p:nvSpPr>
          <p:cNvPr id="10" name="Text 6"/>
          <p:cNvSpPr/>
          <p:nvPr/>
        </p:nvSpPr>
        <p:spPr>
          <a:xfrm>
            <a:off x="6284893" y="2376368"/>
            <a:ext cx="99298" cy="254437"/>
          </a:xfrm>
          <a:prstGeom prst="rect">
            <a:avLst/>
          </a:prstGeom>
          <a:noFill/>
          <a:ln/>
        </p:spPr>
        <p:txBody>
          <a:bodyPr wrap="none" rtlCol="0" anchor="t"/>
          <a:lstStyle/>
          <a:p>
            <a:pPr marL="0" indent="0" algn="ctr">
              <a:lnSpc>
                <a:spcPts val="2004"/>
              </a:lnSpc>
              <a:buNone/>
            </a:pPr>
            <a:r>
              <a:rPr lang="en-US" sz="2004" b="1" dirty="0">
                <a:solidFill>
                  <a:srgbClr val="2A2742"/>
                </a:solidFill>
                <a:latin typeface="Outfit" pitchFamily="34" charset="0"/>
                <a:ea typeface="Outfit" pitchFamily="34" charset="-122"/>
                <a:cs typeface="Outfit" pitchFamily="34" charset="-120"/>
              </a:rPr>
              <a:t>1</a:t>
            </a:r>
            <a:endParaRPr lang="en-US" sz="2004" dirty="0"/>
          </a:p>
        </p:txBody>
      </p:sp>
      <p:sp>
        <p:nvSpPr>
          <p:cNvPr id="11" name="Text 7"/>
          <p:cNvSpPr/>
          <p:nvPr/>
        </p:nvSpPr>
        <p:spPr>
          <a:xfrm>
            <a:off x="7267575" y="2291596"/>
            <a:ext cx="2120503" cy="265033"/>
          </a:xfrm>
          <a:prstGeom prst="rect">
            <a:avLst/>
          </a:prstGeom>
          <a:noFill/>
          <a:ln/>
        </p:spPr>
        <p:txBody>
          <a:bodyPr wrap="none" rtlCol="0" anchor="t"/>
          <a:lstStyle/>
          <a:p>
            <a:pPr marL="0" indent="0" algn="l">
              <a:lnSpc>
                <a:spcPts val="2087"/>
              </a:lnSpc>
              <a:buNone/>
            </a:pPr>
            <a:r>
              <a:rPr lang="en-US" sz="1670" b="1" dirty="0" err="1">
                <a:solidFill>
                  <a:srgbClr val="2A2742"/>
                </a:solidFill>
                <a:latin typeface="Outfit" pitchFamily="34" charset="0"/>
                <a:ea typeface="Outfit" pitchFamily="34" charset="-122"/>
                <a:cs typeface="Outfit" pitchFamily="34" charset="-120"/>
              </a:rPr>
              <a:t>Pengenalan</a:t>
            </a:r>
            <a:r>
              <a:rPr lang="en-US" sz="1670" b="1" dirty="0">
                <a:solidFill>
                  <a:srgbClr val="2A2742"/>
                </a:solidFill>
                <a:latin typeface="Outfit" pitchFamily="34" charset="0"/>
                <a:ea typeface="Outfit" pitchFamily="34" charset="-122"/>
                <a:cs typeface="Outfit" pitchFamily="34" charset="-120"/>
              </a:rPr>
              <a:t> </a:t>
            </a:r>
            <a:r>
              <a:rPr lang="en-US" sz="1670" b="1" dirty="0" err="1">
                <a:solidFill>
                  <a:srgbClr val="2A2742"/>
                </a:solidFill>
                <a:latin typeface="Outfit" pitchFamily="34" charset="0"/>
                <a:ea typeface="Outfit" pitchFamily="34" charset="-122"/>
                <a:cs typeface="Outfit" pitchFamily="34" charset="-120"/>
              </a:rPr>
              <a:t>Kasus</a:t>
            </a:r>
            <a:endParaRPr lang="en-US" sz="1670" dirty="0"/>
          </a:p>
        </p:txBody>
      </p:sp>
      <p:sp>
        <p:nvSpPr>
          <p:cNvPr id="12" name="Text 8"/>
          <p:cNvSpPr/>
          <p:nvPr/>
        </p:nvSpPr>
        <p:spPr>
          <a:xfrm>
            <a:off x="7267575" y="2658308"/>
            <a:ext cx="6769060" cy="542925"/>
          </a:xfrm>
          <a:prstGeom prst="rect">
            <a:avLst/>
          </a:prstGeom>
          <a:noFill/>
          <a:ln/>
        </p:spPr>
        <p:txBody>
          <a:bodyPr wrap="square" rtlCol="0" anchor="t"/>
          <a:lstStyle/>
          <a:p>
            <a:pPr marL="0" indent="0" algn="l">
              <a:lnSpc>
                <a:spcPts val="2137"/>
              </a:lnSpc>
              <a:buNone/>
            </a:pPr>
            <a:r>
              <a:rPr lang="en-US" sz="1336" dirty="0">
                <a:solidFill>
                  <a:srgbClr val="2A2742"/>
                </a:solidFill>
                <a:latin typeface="Arimo" pitchFamily="34" charset="0"/>
                <a:ea typeface="Arimo" pitchFamily="34" charset="-122"/>
                <a:cs typeface="Arimo" pitchFamily="34" charset="-120"/>
              </a:rPr>
              <a:t>Guru mempresentasikan kasus yang akan dipelajari dan memberikan informasi yang diperlukan.</a:t>
            </a:r>
            <a:endParaRPr lang="en-US" sz="1336" dirty="0"/>
          </a:p>
        </p:txBody>
      </p:sp>
      <p:sp>
        <p:nvSpPr>
          <p:cNvPr id="13" name="Shape 9"/>
          <p:cNvSpPr/>
          <p:nvPr/>
        </p:nvSpPr>
        <p:spPr>
          <a:xfrm>
            <a:off x="6502539" y="3910370"/>
            <a:ext cx="593765" cy="22860"/>
          </a:xfrm>
          <a:prstGeom prst="roundRect">
            <a:avLst>
              <a:gd name="adj" fmla="val 311692"/>
            </a:avLst>
          </a:prstGeom>
          <a:solidFill>
            <a:srgbClr val="BDB8DF"/>
          </a:solidFill>
          <a:ln/>
        </p:spPr>
      </p:sp>
      <p:sp>
        <p:nvSpPr>
          <p:cNvPr id="14" name="Shape 10"/>
          <p:cNvSpPr/>
          <p:nvPr/>
        </p:nvSpPr>
        <p:spPr>
          <a:xfrm>
            <a:off x="6143804" y="3731062"/>
            <a:ext cx="381595" cy="381595"/>
          </a:xfrm>
          <a:prstGeom prst="roundRect">
            <a:avLst>
              <a:gd name="adj" fmla="val 18672"/>
            </a:avLst>
          </a:prstGeom>
          <a:solidFill>
            <a:srgbClr val="E9E6FA"/>
          </a:solidFill>
          <a:ln w="7620">
            <a:solidFill>
              <a:srgbClr val="BDB8DF"/>
            </a:solidFill>
            <a:prstDash val="solid"/>
          </a:ln>
        </p:spPr>
      </p:sp>
      <p:sp>
        <p:nvSpPr>
          <p:cNvPr id="15" name="Text 11"/>
          <p:cNvSpPr/>
          <p:nvPr/>
        </p:nvSpPr>
        <p:spPr>
          <a:xfrm>
            <a:off x="6261318" y="3794641"/>
            <a:ext cx="146566" cy="254437"/>
          </a:xfrm>
          <a:prstGeom prst="rect">
            <a:avLst/>
          </a:prstGeom>
          <a:noFill/>
          <a:ln/>
        </p:spPr>
        <p:txBody>
          <a:bodyPr wrap="none" rtlCol="0" anchor="t"/>
          <a:lstStyle/>
          <a:p>
            <a:pPr marL="0" indent="0" algn="ctr">
              <a:lnSpc>
                <a:spcPts val="2004"/>
              </a:lnSpc>
              <a:buNone/>
            </a:pPr>
            <a:r>
              <a:rPr lang="en-US" sz="2004" b="1" dirty="0">
                <a:solidFill>
                  <a:srgbClr val="2A2742"/>
                </a:solidFill>
                <a:latin typeface="Outfit" pitchFamily="34" charset="0"/>
                <a:ea typeface="Outfit" pitchFamily="34" charset="-122"/>
                <a:cs typeface="Outfit" pitchFamily="34" charset="-120"/>
              </a:rPr>
              <a:t>2</a:t>
            </a:r>
            <a:endParaRPr lang="en-US" sz="2004" dirty="0"/>
          </a:p>
        </p:txBody>
      </p:sp>
      <p:sp>
        <p:nvSpPr>
          <p:cNvPr id="16" name="Text 12"/>
          <p:cNvSpPr/>
          <p:nvPr/>
        </p:nvSpPr>
        <p:spPr>
          <a:xfrm>
            <a:off x="7267575" y="3709868"/>
            <a:ext cx="2120503" cy="265033"/>
          </a:xfrm>
          <a:prstGeom prst="rect">
            <a:avLst/>
          </a:prstGeom>
          <a:noFill/>
          <a:ln/>
        </p:spPr>
        <p:txBody>
          <a:bodyPr wrap="none" rtlCol="0" anchor="t"/>
          <a:lstStyle/>
          <a:p>
            <a:pPr marL="0" indent="0" algn="l">
              <a:lnSpc>
                <a:spcPts val="2087"/>
              </a:lnSpc>
              <a:buNone/>
            </a:pPr>
            <a:r>
              <a:rPr lang="en-US" sz="1670" b="1" dirty="0">
                <a:solidFill>
                  <a:srgbClr val="2A2742"/>
                </a:solidFill>
                <a:latin typeface="Outfit" pitchFamily="34" charset="0"/>
                <a:ea typeface="Outfit" pitchFamily="34" charset="-122"/>
                <a:cs typeface="Outfit" pitchFamily="34" charset="-120"/>
              </a:rPr>
              <a:t>Analisis Kasus</a:t>
            </a:r>
            <a:endParaRPr lang="en-US" sz="1670" dirty="0"/>
          </a:p>
        </p:txBody>
      </p:sp>
      <p:sp>
        <p:nvSpPr>
          <p:cNvPr id="17" name="Text 13"/>
          <p:cNvSpPr/>
          <p:nvPr/>
        </p:nvSpPr>
        <p:spPr>
          <a:xfrm>
            <a:off x="7267575" y="4076581"/>
            <a:ext cx="6769060" cy="542925"/>
          </a:xfrm>
          <a:prstGeom prst="rect">
            <a:avLst/>
          </a:prstGeom>
          <a:noFill/>
          <a:ln/>
        </p:spPr>
        <p:txBody>
          <a:bodyPr wrap="square" rtlCol="0" anchor="t"/>
          <a:lstStyle/>
          <a:p>
            <a:pPr marL="0" indent="0" algn="l">
              <a:lnSpc>
                <a:spcPts val="2137"/>
              </a:lnSpc>
              <a:buNone/>
            </a:pPr>
            <a:r>
              <a:rPr lang="en-US" sz="1336" dirty="0">
                <a:solidFill>
                  <a:srgbClr val="2A2742"/>
                </a:solidFill>
                <a:latin typeface="Arimo" pitchFamily="34" charset="0"/>
                <a:ea typeface="Arimo" pitchFamily="34" charset="-122"/>
                <a:cs typeface="Arimo" pitchFamily="34" charset="-120"/>
              </a:rPr>
              <a:t>Siswa menganalisis kasus dengan mengajukan pertanyaan, mengidentifikasi masalah, dan mencari informasi tambahan.</a:t>
            </a:r>
            <a:endParaRPr lang="en-US" sz="1336" dirty="0"/>
          </a:p>
        </p:txBody>
      </p:sp>
      <p:sp>
        <p:nvSpPr>
          <p:cNvPr id="18" name="Shape 14"/>
          <p:cNvSpPr/>
          <p:nvPr/>
        </p:nvSpPr>
        <p:spPr>
          <a:xfrm>
            <a:off x="6502539" y="5328642"/>
            <a:ext cx="593765" cy="22860"/>
          </a:xfrm>
          <a:prstGeom prst="roundRect">
            <a:avLst>
              <a:gd name="adj" fmla="val 311692"/>
            </a:avLst>
          </a:prstGeom>
          <a:solidFill>
            <a:srgbClr val="BDB8DF"/>
          </a:solidFill>
          <a:ln/>
        </p:spPr>
      </p:sp>
      <p:sp>
        <p:nvSpPr>
          <p:cNvPr id="19" name="Shape 15"/>
          <p:cNvSpPr/>
          <p:nvPr/>
        </p:nvSpPr>
        <p:spPr>
          <a:xfrm>
            <a:off x="6143804" y="5149334"/>
            <a:ext cx="381595" cy="381595"/>
          </a:xfrm>
          <a:prstGeom prst="roundRect">
            <a:avLst>
              <a:gd name="adj" fmla="val 18672"/>
            </a:avLst>
          </a:prstGeom>
          <a:solidFill>
            <a:srgbClr val="E9E6FA"/>
          </a:solidFill>
          <a:ln w="7620">
            <a:solidFill>
              <a:srgbClr val="BDB8DF"/>
            </a:solidFill>
            <a:prstDash val="solid"/>
          </a:ln>
        </p:spPr>
      </p:sp>
      <p:sp>
        <p:nvSpPr>
          <p:cNvPr id="20" name="Text 16"/>
          <p:cNvSpPr/>
          <p:nvPr/>
        </p:nvSpPr>
        <p:spPr>
          <a:xfrm>
            <a:off x="6262152" y="5212913"/>
            <a:ext cx="144780" cy="254437"/>
          </a:xfrm>
          <a:prstGeom prst="rect">
            <a:avLst/>
          </a:prstGeom>
          <a:noFill/>
          <a:ln/>
        </p:spPr>
        <p:txBody>
          <a:bodyPr wrap="none" rtlCol="0" anchor="t"/>
          <a:lstStyle/>
          <a:p>
            <a:pPr marL="0" indent="0" algn="ctr">
              <a:lnSpc>
                <a:spcPts val="2004"/>
              </a:lnSpc>
              <a:buNone/>
            </a:pPr>
            <a:r>
              <a:rPr lang="en-US" sz="2004" b="1" dirty="0">
                <a:solidFill>
                  <a:srgbClr val="2A2742"/>
                </a:solidFill>
                <a:latin typeface="Outfit" pitchFamily="34" charset="0"/>
                <a:ea typeface="Outfit" pitchFamily="34" charset="-122"/>
                <a:cs typeface="Outfit" pitchFamily="34" charset="-120"/>
              </a:rPr>
              <a:t>3</a:t>
            </a:r>
            <a:endParaRPr lang="en-US" sz="2004" dirty="0"/>
          </a:p>
        </p:txBody>
      </p:sp>
      <p:sp>
        <p:nvSpPr>
          <p:cNvPr id="21" name="Text 17"/>
          <p:cNvSpPr/>
          <p:nvPr/>
        </p:nvSpPr>
        <p:spPr>
          <a:xfrm>
            <a:off x="7267575" y="5128141"/>
            <a:ext cx="2120503" cy="265033"/>
          </a:xfrm>
          <a:prstGeom prst="rect">
            <a:avLst/>
          </a:prstGeom>
          <a:noFill/>
          <a:ln/>
        </p:spPr>
        <p:txBody>
          <a:bodyPr wrap="none" rtlCol="0" anchor="t"/>
          <a:lstStyle/>
          <a:p>
            <a:pPr marL="0" indent="0" algn="l">
              <a:lnSpc>
                <a:spcPts val="2087"/>
              </a:lnSpc>
              <a:buNone/>
            </a:pPr>
            <a:r>
              <a:rPr lang="en-US" sz="1670" b="1" dirty="0">
                <a:solidFill>
                  <a:srgbClr val="2A2742"/>
                </a:solidFill>
                <a:latin typeface="Outfit" pitchFamily="34" charset="0"/>
                <a:ea typeface="Outfit" pitchFamily="34" charset="-122"/>
                <a:cs typeface="Outfit" pitchFamily="34" charset="-120"/>
              </a:rPr>
              <a:t>Identifikasi Solusi</a:t>
            </a:r>
            <a:endParaRPr lang="en-US" sz="1670" dirty="0"/>
          </a:p>
        </p:txBody>
      </p:sp>
      <p:sp>
        <p:nvSpPr>
          <p:cNvPr id="22" name="Text 18"/>
          <p:cNvSpPr/>
          <p:nvPr/>
        </p:nvSpPr>
        <p:spPr>
          <a:xfrm>
            <a:off x="7267575" y="5494853"/>
            <a:ext cx="6769060" cy="542925"/>
          </a:xfrm>
          <a:prstGeom prst="rect">
            <a:avLst/>
          </a:prstGeom>
          <a:noFill/>
          <a:ln/>
        </p:spPr>
        <p:txBody>
          <a:bodyPr wrap="square" rtlCol="0" anchor="t"/>
          <a:lstStyle/>
          <a:p>
            <a:pPr marL="0" indent="0" algn="l">
              <a:lnSpc>
                <a:spcPts val="2137"/>
              </a:lnSpc>
              <a:buNone/>
            </a:pPr>
            <a:r>
              <a:rPr lang="en-US" sz="1336" dirty="0">
                <a:solidFill>
                  <a:srgbClr val="2A2742"/>
                </a:solidFill>
                <a:latin typeface="Arimo" pitchFamily="34" charset="0"/>
                <a:ea typeface="Arimo" pitchFamily="34" charset="-122"/>
                <a:cs typeface="Arimo" pitchFamily="34" charset="-120"/>
              </a:rPr>
              <a:t>Siswa mencari dan memilih solusi yang relevan dari kasus-kasus serupa yang telah dipelajari.</a:t>
            </a:r>
            <a:endParaRPr lang="en-US" sz="1336" dirty="0"/>
          </a:p>
        </p:txBody>
      </p:sp>
      <p:sp>
        <p:nvSpPr>
          <p:cNvPr id="23" name="Shape 19"/>
          <p:cNvSpPr/>
          <p:nvPr/>
        </p:nvSpPr>
        <p:spPr>
          <a:xfrm>
            <a:off x="6502539" y="6746915"/>
            <a:ext cx="593765" cy="22860"/>
          </a:xfrm>
          <a:prstGeom prst="roundRect">
            <a:avLst>
              <a:gd name="adj" fmla="val 311692"/>
            </a:avLst>
          </a:prstGeom>
          <a:solidFill>
            <a:srgbClr val="BDB8DF"/>
          </a:solidFill>
          <a:ln/>
        </p:spPr>
      </p:sp>
      <p:sp>
        <p:nvSpPr>
          <p:cNvPr id="24" name="Shape 20"/>
          <p:cNvSpPr/>
          <p:nvPr/>
        </p:nvSpPr>
        <p:spPr>
          <a:xfrm>
            <a:off x="6143804" y="6567607"/>
            <a:ext cx="381595" cy="381595"/>
          </a:xfrm>
          <a:prstGeom prst="roundRect">
            <a:avLst>
              <a:gd name="adj" fmla="val 18672"/>
            </a:avLst>
          </a:prstGeom>
          <a:solidFill>
            <a:srgbClr val="E9E6FA"/>
          </a:solidFill>
          <a:ln w="7620">
            <a:solidFill>
              <a:srgbClr val="BDB8DF"/>
            </a:solidFill>
            <a:prstDash val="solid"/>
          </a:ln>
        </p:spPr>
      </p:sp>
      <p:sp>
        <p:nvSpPr>
          <p:cNvPr id="25" name="Text 21"/>
          <p:cNvSpPr/>
          <p:nvPr/>
        </p:nvSpPr>
        <p:spPr>
          <a:xfrm>
            <a:off x="6256556" y="6631186"/>
            <a:ext cx="155972" cy="254437"/>
          </a:xfrm>
          <a:prstGeom prst="rect">
            <a:avLst/>
          </a:prstGeom>
          <a:noFill/>
          <a:ln/>
        </p:spPr>
        <p:txBody>
          <a:bodyPr wrap="none" rtlCol="0" anchor="t"/>
          <a:lstStyle/>
          <a:p>
            <a:pPr marL="0" indent="0" algn="ctr">
              <a:lnSpc>
                <a:spcPts val="2004"/>
              </a:lnSpc>
              <a:buNone/>
            </a:pPr>
            <a:r>
              <a:rPr lang="en-US" sz="2004" b="1" dirty="0">
                <a:solidFill>
                  <a:srgbClr val="2A2742"/>
                </a:solidFill>
                <a:latin typeface="Outfit" pitchFamily="34" charset="0"/>
                <a:ea typeface="Outfit" pitchFamily="34" charset="-122"/>
                <a:cs typeface="Outfit" pitchFamily="34" charset="-120"/>
              </a:rPr>
              <a:t>4</a:t>
            </a:r>
            <a:endParaRPr lang="en-US" sz="2004" dirty="0"/>
          </a:p>
        </p:txBody>
      </p:sp>
      <p:sp>
        <p:nvSpPr>
          <p:cNvPr id="26" name="Text 22"/>
          <p:cNvSpPr/>
          <p:nvPr/>
        </p:nvSpPr>
        <p:spPr>
          <a:xfrm>
            <a:off x="7267575" y="6546413"/>
            <a:ext cx="2120503" cy="265033"/>
          </a:xfrm>
          <a:prstGeom prst="rect">
            <a:avLst/>
          </a:prstGeom>
          <a:noFill/>
          <a:ln/>
        </p:spPr>
        <p:txBody>
          <a:bodyPr wrap="none" rtlCol="0" anchor="t"/>
          <a:lstStyle/>
          <a:p>
            <a:pPr marL="0" indent="0" algn="l">
              <a:lnSpc>
                <a:spcPts val="2087"/>
              </a:lnSpc>
              <a:buNone/>
            </a:pPr>
            <a:r>
              <a:rPr lang="en-US" sz="1670" b="1" dirty="0">
                <a:solidFill>
                  <a:srgbClr val="2A2742"/>
                </a:solidFill>
                <a:latin typeface="Outfit" pitchFamily="34" charset="0"/>
                <a:ea typeface="Outfit" pitchFamily="34" charset="-122"/>
                <a:cs typeface="Outfit" pitchFamily="34" charset="-120"/>
              </a:rPr>
              <a:t>PRESENTASI</a:t>
            </a:r>
            <a:endParaRPr lang="en-US" sz="1670" dirty="0"/>
          </a:p>
        </p:txBody>
      </p:sp>
      <p:sp>
        <p:nvSpPr>
          <p:cNvPr id="27" name="Text 23"/>
          <p:cNvSpPr/>
          <p:nvPr/>
        </p:nvSpPr>
        <p:spPr>
          <a:xfrm>
            <a:off x="7267575" y="6913126"/>
            <a:ext cx="6769060" cy="542925"/>
          </a:xfrm>
          <a:prstGeom prst="rect">
            <a:avLst/>
          </a:prstGeom>
          <a:noFill/>
          <a:ln/>
        </p:spPr>
        <p:txBody>
          <a:bodyPr wrap="square" rtlCol="0" anchor="t"/>
          <a:lstStyle/>
          <a:p>
            <a:pPr marL="0" indent="0" algn="l">
              <a:lnSpc>
                <a:spcPts val="2137"/>
              </a:lnSpc>
              <a:buNone/>
            </a:pPr>
            <a:r>
              <a:rPr lang="en-US" sz="1336" dirty="0">
                <a:solidFill>
                  <a:srgbClr val="2A2742"/>
                </a:solidFill>
                <a:latin typeface="Arimo" pitchFamily="34" charset="0"/>
                <a:ea typeface="Arimo" pitchFamily="34" charset="-122"/>
                <a:cs typeface="Arimo" pitchFamily="34" charset="-120"/>
              </a:rPr>
              <a:t>Siswa merefleksikan proses pembelajaran dan mengevaluasi efektivitas solusi yang dipilih.</a:t>
            </a:r>
            <a:endParaRPr lang="en-US" sz="1336" dirty="0"/>
          </a:p>
        </p:txBody>
      </p:sp>
      <p:sp>
        <p:nvSpPr>
          <p:cNvPr id="28" name="Rectangle 27">
            <a:extLst>
              <a:ext uri="{FF2B5EF4-FFF2-40B4-BE49-F238E27FC236}">
                <a16:creationId xmlns:a16="http://schemas.microsoft.com/office/drawing/2014/main" id="{3853C807-3EF8-9063-2339-A1945AD647A5}"/>
              </a:ext>
            </a:extLst>
          </p:cNvPr>
          <p:cNvSpPr/>
          <p:nvPr/>
        </p:nvSpPr>
        <p:spPr>
          <a:xfrm>
            <a:off x="6080165" y="7456051"/>
            <a:ext cx="8135456" cy="6455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 </a:t>
            </a:r>
            <a:r>
              <a:rPr lang="en-US" dirty="0" err="1"/>
              <a:t>Evaluasi</a:t>
            </a:r>
            <a:r>
              <a:rPr lang="en-US" dirty="0"/>
              <a:t> : </a:t>
            </a:r>
            <a:r>
              <a:rPr lang="en-US" dirty="0" err="1"/>
              <a:t>Terima</a:t>
            </a:r>
            <a:r>
              <a:rPr lang="en-US" dirty="0"/>
              <a:t> </a:t>
            </a:r>
            <a:r>
              <a:rPr lang="en-US" dirty="0" err="1"/>
              <a:t>Umpan</a:t>
            </a:r>
            <a:r>
              <a:rPr lang="en-US" dirty="0"/>
              <a:t> </a:t>
            </a:r>
            <a:r>
              <a:rPr lang="en-US" dirty="0" err="1"/>
              <a:t>balik</a:t>
            </a:r>
            <a:r>
              <a:rPr lang="en-US" dirty="0"/>
              <a:t> </a:t>
            </a:r>
            <a:r>
              <a:rPr lang="en-US" dirty="0" err="1"/>
              <a:t>dari</a:t>
            </a:r>
            <a:r>
              <a:rPr lang="en-US" dirty="0"/>
              <a:t> </a:t>
            </a:r>
            <a:r>
              <a:rPr lang="en-US" dirty="0" err="1"/>
              <a:t>dosen</a:t>
            </a:r>
            <a:r>
              <a:rPr lang="en-US" dirty="0"/>
              <a:t> dan </a:t>
            </a:r>
            <a:r>
              <a:rPr lang="en-US" dirty="0" err="1"/>
              <a:t>teman</a:t>
            </a:r>
            <a:r>
              <a:rPr lang="en-US" dirty="0"/>
              <a:t> </a:t>
            </a:r>
            <a:r>
              <a:rPr lang="en-US" dirty="0" err="1"/>
              <a:t>sejawat</a:t>
            </a:r>
            <a:r>
              <a:rPr lang="en-US" dirty="0"/>
              <a:t>, </a:t>
            </a:r>
            <a:r>
              <a:rPr lang="en-US" dirty="0" err="1"/>
              <a:t>refleksikan</a:t>
            </a:r>
            <a:r>
              <a:rPr lang="en-US" dirty="0"/>
              <a:t> </a:t>
            </a:r>
            <a:r>
              <a:rPr lang="en-US" dirty="0" err="1"/>
              <a:t>tentang</a:t>
            </a:r>
            <a:r>
              <a:rPr lang="en-US" dirty="0"/>
              <a:t> </a:t>
            </a:r>
            <a:r>
              <a:rPr lang="en-US" dirty="0" err="1"/>
              <a:t>efektivitas</a:t>
            </a:r>
            <a:r>
              <a:rPr lang="en-US" dirty="0"/>
              <a:t> Solusi dan proses </a:t>
            </a:r>
            <a:r>
              <a:rPr lang="en-US"/>
              <a:t>analisis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p:cNvPicPr>
            <a:picLocks noChangeAspect="1"/>
          </p:cNvPicPr>
          <p:nvPr/>
        </p:nvPicPr>
        <p:blipFill>
          <a:blip r:embed="rId4"/>
          <a:stretch>
            <a:fillRect/>
          </a:stretch>
        </p:blipFill>
        <p:spPr>
          <a:xfrm>
            <a:off x="0" y="0"/>
            <a:ext cx="14630400" cy="2566749"/>
          </a:xfrm>
          <a:prstGeom prst="rect">
            <a:avLst/>
          </a:prstGeom>
        </p:spPr>
      </p:pic>
      <p:sp>
        <p:nvSpPr>
          <p:cNvPr id="5" name="Text 1"/>
          <p:cNvSpPr/>
          <p:nvPr/>
        </p:nvSpPr>
        <p:spPr>
          <a:xfrm>
            <a:off x="718661" y="3291483"/>
            <a:ext cx="11633002" cy="641747"/>
          </a:xfrm>
          <a:prstGeom prst="rect">
            <a:avLst/>
          </a:prstGeom>
          <a:noFill/>
          <a:ln/>
        </p:spPr>
        <p:txBody>
          <a:bodyPr wrap="none" rtlCol="0" anchor="t"/>
          <a:lstStyle/>
          <a:p>
            <a:pPr marL="0" indent="0">
              <a:lnSpc>
                <a:spcPts val="5053"/>
              </a:lnSpc>
              <a:buNone/>
            </a:pPr>
            <a:r>
              <a:rPr lang="en-US" sz="4042" b="1" dirty="0">
                <a:solidFill>
                  <a:srgbClr val="231971"/>
                </a:solidFill>
                <a:latin typeface="Outfit" pitchFamily="34" charset="0"/>
                <a:ea typeface="Outfit" pitchFamily="34" charset="-122"/>
                <a:cs typeface="Outfit" pitchFamily="34" charset="-120"/>
              </a:rPr>
              <a:t>Peran Guru dan Siswa dalam Case Base Learning</a:t>
            </a:r>
            <a:endParaRPr lang="en-US" sz="4042" dirty="0"/>
          </a:p>
        </p:txBody>
      </p:sp>
      <p:sp>
        <p:nvSpPr>
          <p:cNvPr id="6" name="Text 2"/>
          <p:cNvSpPr/>
          <p:nvPr/>
        </p:nvSpPr>
        <p:spPr>
          <a:xfrm>
            <a:off x="718661" y="4241125"/>
            <a:ext cx="13193078" cy="328613"/>
          </a:xfrm>
          <a:prstGeom prst="rect">
            <a:avLst/>
          </a:prstGeom>
          <a:noFill/>
          <a:ln/>
        </p:spPr>
        <p:txBody>
          <a:bodyPr wrap="none" rtlCol="0" anchor="t"/>
          <a:lstStyle/>
          <a:p>
            <a:pPr marL="0" indent="0">
              <a:lnSpc>
                <a:spcPts val="2587"/>
              </a:lnSpc>
              <a:buNone/>
            </a:pPr>
            <a:r>
              <a:rPr lang="en-US" sz="1617" dirty="0">
                <a:solidFill>
                  <a:srgbClr val="2A2742"/>
                </a:solidFill>
                <a:latin typeface="Arimo" pitchFamily="34" charset="0"/>
                <a:ea typeface="Arimo" pitchFamily="34" charset="-122"/>
                <a:cs typeface="Arimo" pitchFamily="34" charset="-120"/>
              </a:rPr>
              <a:t>Dalam Case Base Learning, guru berperan sebagai fasilitator dan pembimbing, sedangkan siswa berperan aktif dalam proses pembelajaran.</a:t>
            </a:r>
            <a:endParaRPr lang="en-US" sz="1617" dirty="0"/>
          </a:p>
        </p:txBody>
      </p:sp>
      <p:sp>
        <p:nvSpPr>
          <p:cNvPr id="7" name="Shape 3"/>
          <p:cNvSpPr/>
          <p:nvPr/>
        </p:nvSpPr>
        <p:spPr>
          <a:xfrm>
            <a:off x="718661" y="4800719"/>
            <a:ext cx="13193078" cy="2704148"/>
          </a:xfrm>
          <a:prstGeom prst="roundRect">
            <a:avLst>
              <a:gd name="adj" fmla="val 3189"/>
            </a:avLst>
          </a:prstGeom>
          <a:noFill/>
          <a:ln w="7620">
            <a:solidFill>
              <a:srgbClr val="000000">
                <a:alpha val="8000"/>
              </a:srgbClr>
            </a:solidFill>
            <a:prstDash val="solid"/>
          </a:ln>
        </p:spPr>
      </p:sp>
      <p:sp>
        <p:nvSpPr>
          <p:cNvPr id="8" name="Shape 4"/>
          <p:cNvSpPr/>
          <p:nvPr/>
        </p:nvSpPr>
        <p:spPr>
          <a:xfrm>
            <a:off x="726281" y="4808339"/>
            <a:ext cx="13177837" cy="590074"/>
          </a:xfrm>
          <a:prstGeom prst="rect">
            <a:avLst/>
          </a:prstGeom>
          <a:solidFill>
            <a:srgbClr val="FFFFFF">
              <a:alpha val="4000"/>
            </a:srgbClr>
          </a:solidFill>
          <a:ln/>
        </p:spPr>
      </p:sp>
      <p:sp>
        <p:nvSpPr>
          <p:cNvPr id="9" name="Text 5"/>
          <p:cNvSpPr/>
          <p:nvPr/>
        </p:nvSpPr>
        <p:spPr>
          <a:xfrm>
            <a:off x="931545" y="4939070"/>
            <a:ext cx="6174581" cy="328613"/>
          </a:xfrm>
          <a:prstGeom prst="rect">
            <a:avLst/>
          </a:prstGeom>
          <a:noFill/>
          <a:ln/>
        </p:spPr>
        <p:txBody>
          <a:bodyPr wrap="none" rtlCol="0" anchor="t"/>
          <a:lstStyle/>
          <a:p>
            <a:pPr marL="0" indent="0">
              <a:lnSpc>
                <a:spcPts val="2587"/>
              </a:lnSpc>
              <a:buNone/>
            </a:pPr>
            <a:r>
              <a:rPr lang="en-US" sz="1617" dirty="0">
                <a:solidFill>
                  <a:srgbClr val="2A2742"/>
                </a:solidFill>
                <a:latin typeface="Arimo" pitchFamily="34" charset="0"/>
                <a:ea typeface="Arimo" pitchFamily="34" charset="-122"/>
                <a:cs typeface="Arimo" pitchFamily="34" charset="-120"/>
              </a:rPr>
              <a:t>Guru</a:t>
            </a:r>
            <a:endParaRPr lang="en-US" sz="1617" dirty="0"/>
          </a:p>
        </p:txBody>
      </p:sp>
      <p:sp>
        <p:nvSpPr>
          <p:cNvPr id="10" name="Text 6"/>
          <p:cNvSpPr/>
          <p:nvPr/>
        </p:nvSpPr>
        <p:spPr>
          <a:xfrm>
            <a:off x="7524274" y="4939070"/>
            <a:ext cx="6174581" cy="328613"/>
          </a:xfrm>
          <a:prstGeom prst="rect">
            <a:avLst/>
          </a:prstGeom>
          <a:noFill/>
          <a:ln/>
        </p:spPr>
        <p:txBody>
          <a:bodyPr wrap="none" rtlCol="0" anchor="t"/>
          <a:lstStyle/>
          <a:p>
            <a:pPr marL="0" indent="0">
              <a:lnSpc>
                <a:spcPts val="2587"/>
              </a:lnSpc>
              <a:buNone/>
            </a:pPr>
            <a:r>
              <a:rPr lang="en-US" sz="1617" dirty="0">
                <a:solidFill>
                  <a:srgbClr val="2A2742"/>
                </a:solidFill>
                <a:latin typeface="Arimo" pitchFamily="34" charset="0"/>
                <a:ea typeface="Arimo" pitchFamily="34" charset="-122"/>
                <a:cs typeface="Arimo" pitchFamily="34" charset="-120"/>
              </a:rPr>
              <a:t>Siswa</a:t>
            </a:r>
            <a:endParaRPr lang="en-US" sz="1617" dirty="0"/>
          </a:p>
        </p:txBody>
      </p:sp>
      <p:sp>
        <p:nvSpPr>
          <p:cNvPr id="11" name="Shape 7"/>
          <p:cNvSpPr/>
          <p:nvPr/>
        </p:nvSpPr>
        <p:spPr>
          <a:xfrm>
            <a:off x="726281" y="5398413"/>
            <a:ext cx="13177837" cy="590074"/>
          </a:xfrm>
          <a:prstGeom prst="rect">
            <a:avLst/>
          </a:prstGeom>
          <a:solidFill>
            <a:srgbClr val="000000">
              <a:alpha val="4000"/>
            </a:srgbClr>
          </a:solidFill>
          <a:ln/>
        </p:spPr>
      </p:sp>
      <p:sp>
        <p:nvSpPr>
          <p:cNvPr id="12" name="Text 8"/>
          <p:cNvSpPr/>
          <p:nvPr/>
        </p:nvSpPr>
        <p:spPr>
          <a:xfrm>
            <a:off x="931545" y="5529143"/>
            <a:ext cx="6174581" cy="328613"/>
          </a:xfrm>
          <a:prstGeom prst="rect">
            <a:avLst/>
          </a:prstGeom>
          <a:noFill/>
          <a:ln/>
        </p:spPr>
        <p:txBody>
          <a:bodyPr wrap="none" rtlCol="0" anchor="t"/>
          <a:lstStyle/>
          <a:p>
            <a:pPr marL="0" indent="0">
              <a:lnSpc>
                <a:spcPts val="2587"/>
              </a:lnSpc>
              <a:buNone/>
            </a:pPr>
            <a:r>
              <a:rPr lang="en-US" sz="1617" dirty="0">
                <a:solidFill>
                  <a:srgbClr val="2A2742"/>
                </a:solidFill>
                <a:latin typeface="Arimo" pitchFamily="34" charset="0"/>
                <a:ea typeface="Arimo" pitchFamily="34" charset="-122"/>
                <a:cs typeface="Arimo" pitchFamily="34" charset="-120"/>
              </a:rPr>
              <a:t>Memilih dan mempresentasikan kasus</a:t>
            </a:r>
            <a:endParaRPr lang="en-US" sz="1617" dirty="0"/>
          </a:p>
        </p:txBody>
      </p:sp>
      <p:sp>
        <p:nvSpPr>
          <p:cNvPr id="13" name="Text 9"/>
          <p:cNvSpPr/>
          <p:nvPr/>
        </p:nvSpPr>
        <p:spPr>
          <a:xfrm>
            <a:off x="7524274" y="5529143"/>
            <a:ext cx="6174581" cy="328613"/>
          </a:xfrm>
          <a:prstGeom prst="rect">
            <a:avLst/>
          </a:prstGeom>
          <a:noFill/>
          <a:ln/>
        </p:spPr>
        <p:txBody>
          <a:bodyPr wrap="none" rtlCol="0" anchor="t"/>
          <a:lstStyle/>
          <a:p>
            <a:pPr marL="0" indent="0">
              <a:lnSpc>
                <a:spcPts val="2587"/>
              </a:lnSpc>
              <a:buNone/>
            </a:pPr>
            <a:r>
              <a:rPr lang="en-US" sz="1617" dirty="0">
                <a:solidFill>
                  <a:srgbClr val="2A2742"/>
                </a:solidFill>
                <a:latin typeface="Arimo" pitchFamily="34" charset="0"/>
                <a:ea typeface="Arimo" pitchFamily="34" charset="-122"/>
                <a:cs typeface="Arimo" pitchFamily="34" charset="-120"/>
              </a:rPr>
              <a:t>Menganalisis kasus dan mengajukan pertanyaan</a:t>
            </a:r>
            <a:endParaRPr lang="en-US" sz="1617" dirty="0"/>
          </a:p>
        </p:txBody>
      </p:sp>
      <p:sp>
        <p:nvSpPr>
          <p:cNvPr id="14" name="Shape 10"/>
          <p:cNvSpPr/>
          <p:nvPr/>
        </p:nvSpPr>
        <p:spPr>
          <a:xfrm>
            <a:off x="726281" y="5988487"/>
            <a:ext cx="13177837" cy="590074"/>
          </a:xfrm>
          <a:prstGeom prst="rect">
            <a:avLst/>
          </a:prstGeom>
          <a:solidFill>
            <a:srgbClr val="FFFFFF">
              <a:alpha val="4000"/>
            </a:srgbClr>
          </a:solidFill>
          <a:ln/>
        </p:spPr>
      </p:sp>
      <p:sp>
        <p:nvSpPr>
          <p:cNvPr id="15" name="Text 11"/>
          <p:cNvSpPr/>
          <p:nvPr/>
        </p:nvSpPr>
        <p:spPr>
          <a:xfrm>
            <a:off x="931545" y="6119217"/>
            <a:ext cx="6174581" cy="328613"/>
          </a:xfrm>
          <a:prstGeom prst="rect">
            <a:avLst/>
          </a:prstGeom>
          <a:noFill/>
          <a:ln/>
        </p:spPr>
        <p:txBody>
          <a:bodyPr wrap="none" rtlCol="0" anchor="t"/>
          <a:lstStyle/>
          <a:p>
            <a:pPr marL="0" indent="0">
              <a:lnSpc>
                <a:spcPts val="2587"/>
              </a:lnSpc>
              <a:buNone/>
            </a:pPr>
            <a:r>
              <a:rPr lang="en-US" sz="1617" dirty="0">
                <a:solidFill>
                  <a:srgbClr val="2A2742"/>
                </a:solidFill>
                <a:latin typeface="Arimo" pitchFamily="34" charset="0"/>
                <a:ea typeface="Arimo" pitchFamily="34" charset="-122"/>
                <a:cs typeface="Arimo" pitchFamily="34" charset="-120"/>
              </a:rPr>
              <a:t>Membimbing siswa dalam mencari solusi</a:t>
            </a:r>
            <a:endParaRPr lang="en-US" sz="1617" dirty="0"/>
          </a:p>
        </p:txBody>
      </p:sp>
      <p:sp>
        <p:nvSpPr>
          <p:cNvPr id="16" name="Text 12"/>
          <p:cNvSpPr/>
          <p:nvPr/>
        </p:nvSpPr>
        <p:spPr>
          <a:xfrm>
            <a:off x="7524274" y="6119217"/>
            <a:ext cx="6174581" cy="328613"/>
          </a:xfrm>
          <a:prstGeom prst="rect">
            <a:avLst/>
          </a:prstGeom>
          <a:noFill/>
          <a:ln/>
        </p:spPr>
        <p:txBody>
          <a:bodyPr wrap="none" rtlCol="0" anchor="t"/>
          <a:lstStyle/>
          <a:p>
            <a:pPr marL="0" indent="0">
              <a:lnSpc>
                <a:spcPts val="2587"/>
              </a:lnSpc>
              <a:buNone/>
            </a:pPr>
            <a:r>
              <a:rPr lang="en-US" sz="1617" dirty="0">
                <a:solidFill>
                  <a:srgbClr val="2A2742"/>
                </a:solidFill>
                <a:latin typeface="Arimo" pitchFamily="34" charset="0"/>
                <a:ea typeface="Arimo" pitchFamily="34" charset="-122"/>
                <a:cs typeface="Arimo" pitchFamily="34" charset="-120"/>
              </a:rPr>
              <a:t>Mencari dan memilih solusi dari kasus serupa</a:t>
            </a:r>
            <a:endParaRPr lang="en-US" sz="1617" dirty="0"/>
          </a:p>
        </p:txBody>
      </p:sp>
      <p:sp>
        <p:nvSpPr>
          <p:cNvPr id="17" name="Shape 13"/>
          <p:cNvSpPr/>
          <p:nvPr/>
        </p:nvSpPr>
        <p:spPr>
          <a:xfrm>
            <a:off x="726281" y="6578560"/>
            <a:ext cx="13177837" cy="918686"/>
          </a:xfrm>
          <a:prstGeom prst="rect">
            <a:avLst/>
          </a:prstGeom>
          <a:solidFill>
            <a:srgbClr val="000000">
              <a:alpha val="4000"/>
            </a:srgbClr>
          </a:solidFill>
          <a:ln/>
        </p:spPr>
      </p:sp>
      <p:sp>
        <p:nvSpPr>
          <p:cNvPr id="18" name="Text 14"/>
          <p:cNvSpPr/>
          <p:nvPr/>
        </p:nvSpPr>
        <p:spPr>
          <a:xfrm>
            <a:off x="931545" y="6709291"/>
            <a:ext cx="6174581" cy="328613"/>
          </a:xfrm>
          <a:prstGeom prst="rect">
            <a:avLst/>
          </a:prstGeom>
          <a:noFill/>
          <a:ln/>
        </p:spPr>
        <p:txBody>
          <a:bodyPr wrap="none" rtlCol="0" anchor="t"/>
          <a:lstStyle/>
          <a:p>
            <a:pPr marL="0" indent="0">
              <a:lnSpc>
                <a:spcPts val="2587"/>
              </a:lnSpc>
              <a:buNone/>
            </a:pPr>
            <a:r>
              <a:rPr lang="en-US" sz="1617" dirty="0">
                <a:solidFill>
                  <a:srgbClr val="2A2742"/>
                </a:solidFill>
                <a:latin typeface="Arimo" pitchFamily="34" charset="0"/>
                <a:ea typeface="Arimo" pitchFamily="34" charset="-122"/>
                <a:cs typeface="Arimo" pitchFamily="34" charset="-120"/>
              </a:rPr>
              <a:t>Mengevaluasi hasil pembelajaran</a:t>
            </a:r>
            <a:endParaRPr lang="en-US" sz="1617" dirty="0"/>
          </a:p>
        </p:txBody>
      </p:sp>
      <p:sp>
        <p:nvSpPr>
          <p:cNvPr id="19" name="Text 15"/>
          <p:cNvSpPr/>
          <p:nvPr/>
        </p:nvSpPr>
        <p:spPr>
          <a:xfrm>
            <a:off x="7524274" y="6709291"/>
            <a:ext cx="6174581" cy="657225"/>
          </a:xfrm>
          <a:prstGeom prst="rect">
            <a:avLst/>
          </a:prstGeom>
          <a:noFill/>
          <a:ln/>
        </p:spPr>
        <p:txBody>
          <a:bodyPr wrap="square" rtlCol="0" anchor="t"/>
          <a:lstStyle/>
          <a:p>
            <a:pPr marL="0" indent="0">
              <a:lnSpc>
                <a:spcPts val="2587"/>
              </a:lnSpc>
              <a:buNone/>
            </a:pPr>
            <a:r>
              <a:rPr lang="en-US" sz="1617" dirty="0">
                <a:solidFill>
                  <a:srgbClr val="2A2742"/>
                </a:solidFill>
                <a:latin typeface="Arimo" pitchFamily="34" charset="0"/>
                <a:ea typeface="Arimo" pitchFamily="34" charset="-122"/>
                <a:cs typeface="Arimo" pitchFamily="34" charset="-120"/>
              </a:rPr>
              <a:t>Merefleksikan proses pembelajaran dan mengevaluasi solusi yang dipilih</a:t>
            </a:r>
            <a:endParaRPr lang="en-US" sz="1617"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042779" y="1195149"/>
            <a:ext cx="7687985" cy="496729"/>
          </a:xfrm>
          <a:prstGeom prst="rect">
            <a:avLst/>
          </a:prstGeom>
          <a:noFill/>
          <a:ln/>
        </p:spPr>
        <p:txBody>
          <a:bodyPr wrap="none" rtlCol="0" anchor="t"/>
          <a:lstStyle/>
          <a:p>
            <a:pPr marL="0" indent="0">
              <a:lnSpc>
                <a:spcPts val="3912"/>
              </a:lnSpc>
              <a:buNone/>
            </a:pPr>
            <a:r>
              <a:rPr lang="en-US" sz="3129" b="1" dirty="0">
                <a:solidFill>
                  <a:srgbClr val="231971"/>
                </a:solidFill>
                <a:latin typeface="Outfit" pitchFamily="34" charset="0"/>
                <a:ea typeface="Outfit" pitchFamily="34" charset="-122"/>
                <a:cs typeface="Outfit" pitchFamily="34" charset="-120"/>
              </a:rPr>
              <a:t>Kelebihan Penerapan Case Base Learning</a:t>
            </a:r>
            <a:endParaRPr lang="en-US" sz="3129" dirty="0"/>
          </a:p>
        </p:txBody>
      </p:sp>
      <p:sp>
        <p:nvSpPr>
          <p:cNvPr id="6" name="Text 2"/>
          <p:cNvSpPr/>
          <p:nvPr/>
        </p:nvSpPr>
        <p:spPr>
          <a:xfrm>
            <a:off x="6042779" y="1930241"/>
            <a:ext cx="8031242" cy="508635"/>
          </a:xfrm>
          <a:prstGeom prst="rect">
            <a:avLst/>
          </a:prstGeom>
          <a:noFill/>
          <a:ln/>
        </p:spPr>
        <p:txBody>
          <a:bodyPr wrap="square" rtlCol="0" anchor="t"/>
          <a:lstStyle/>
          <a:p>
            <a:pPr marL="0" indent="0">
              <a:lnSpc>
                <a:spcPts val="2003"/>
              </a:lnSpc>
              <a:buNone/>
            </a:pPr>
            <a:r>
              <a:rPr lang="en-US" sz="1252" dirty="0">
                <a:solidFill>
                  <a:srgbClr val="2A2742"/>
                </a:solidFill>
                <a:latin typeface="Arimo" pitchFamily="34" charset="0"/>
                <a:ea typeface="Arimo" pitchFamily="34" charset="-122"/>
                <a:cs typeface="Arimo" pitchFamily="34" charset="-120"/>
              </a:rPr>
              <a:t>Kelebihan penerapan Case Base Learning adalah dapat meningkatkan kemampuan berpikir kritis, memecahkan masalah, dan belajar aktif pada siswa.</a:t>
            </a:r>
            <a:endParaRPr lang="en-US" sz="1252" dirty="0"/>
          </a:p>
        </p:txBody>
      </p:sp>
      <p:pic>
        <p:nvPicPr>
          <p:cNvPr id="7" name="Image 2" descr="preencoded.png"/>
          <p:cNvPicPr>
            <a:picLocks noChangeAspect="1"/>
          </p:cNvPicPr>
          <p:nvPr/>
        </p:nvPicPr>
        <p:blipFill>
          <a:blip r:embed="rId5"/>
          <a:stretch>
            <a:fillRect/>
          </a:stretch>
        </p:blipFill>
        <p:spPr>
          <a:xfrm>
            <a:off x="6042779" y="2617708"/>
            <a:ext cx="397312" cy="397312"/>
          </a:xfrm>
          <a:prstGeom prst="rect">
            <a:avLst/>
          </a:prstGeom>
        </p:spPr>
      </p:pic>
      <p:sp>
        <p:nvSpPr>
          <p:cNvPr id="8" name="Text 3"/>
          <p:cNvSpPr/>
          <p:nvPr/>
        </p:nvSpPr>
        <p:spPr>
          <a:xfrm>
            <a:off x="6042779" y="3173968"/>
            <a:ext cx="1987034" cy="248364"/>
          </a:xfrm>
          <a:prstGeom prst="rect">
            <a:avLst/>
          </a:prstGeom>
          <a:noFill/>
          <a:ln/>
        </p:spPr>
        <p:txBody>
          <a:bodyPr wrap="none" rtlCol="0" anchor="t"/>
          <a:lstStyle/>
          <a:p>
            <a:pPr marL="0" indent="0" algn="l">
              <a:lnSpc>
                <a:spcPts val="1956"/>
              </a:lnSpc>
              <a:buNone/>
            </a:pPr>
            <a:r>
              <a:rPr lang="en-US" sz="1565" b="1" dirty="0">
                <a:solidFill>
                  <a:srgbClr val="2A2742"/>
                </a:solidFill>
                <a:latin typeface="Outfit" pitchFamily="34" charset="0"/>
                <a:ea typeface="Outfit" pitchFamily="34" charset="-122"/>
                <a:cs typeface="Outfit" pitchFamily="34" charset="-120"/>
              </a:rPr>
              <a:t>Pembelajaran Aktif</a:t>
            </a:r>
            <a:endParaRPr lang="en-US" sz="1565" dirty="0"/>
          </a:p>
        </p:txBody>
      </p:sp>
      <p:sp>
        <p:nvSpPr>
          <p:cNvPr id="9" name="Text 4"/>
          <p:cNvSpPr/>
          <p:nvPr/>
        </p:nvSpPr>
        <p:spPr>
          <a:xfrm>
            <a:off x="6042779" y="3517702"/>
            <a:ext cx="8031242" cy="254317"/>
          </a:xfrm>
          <a:prstGeom prst="rect">
            <a:avLst/>
          </a:prstGeom>
          <a:noFill/>
          <a:ln/>
        </p:spPr>
        <p:txBody>
          <a:bodyPr wrap="none" rtlCol="0" anchor="t"/>
          <a:lstStyle/>
          <a:p>
            <a:pPr marL="0" indent="0" algn="l">
              <a:lnSpc>
                <a:spcPts val="2003"/>
              </a:lnSpc>
              <a:buNone/>
            </a:pPr>
            <a:r>
              <a:rPr lang="en-US" sz="1252" dirty="0">
                <a:solidFill>
                  <a:srgbClr val="2A2742"/>
                </a:solidFill>
                <a:latin typeface="Arimo" pitchFamily="34" charset="0"/>
                <a:ea typeface="Arimo" pitchFamily="34" charset="-122"/>
                <a:cs typeface="Arimo" pitchFamily="34" charset="-120"/>
              </a:rPr>
              <a:t>Siswa terlibat aktif dalam proses pembelajaran dan terlibat dalam pemecahan masalah.</a:t>
            </a:r>
            <a:endParaRPr lang="en-US" sz="1252" dirty="0"/>
          </a:p>
        </p:txBody>
      </p:sp>
      <p:pic>
        <p:nvPicPr>
          <p:cNvPr id="10" name="Image 3" descr="preencoded.png"/>
          <p:cNvPicPr>
            <a:picLocks noChangeAspect="1"/>
          </p:cNvPicPr>
          <p:nvPr/>
        </p:nvPicPr>
        <p:blipFill>
          <a:blip r:embed="rId6"/>
          <a:stretch>
            <a:fillRect/>
          </a:stretch>
        </p:blipFill>
        <p:spPr>
          <a:xfrm>
            <a:off x="6042779" y="4248864"/>
            <a:ext cx="397312" cy="397312"/>
          </a:xfrm>
          <a:prstGeom prst="rect">
            <a:avLst/>
          </a:prstGeom>
        </p:spPr>
      </p:pic>
      <p:sp>
        <p:nvSpPr>
          <p:cNvPr id="11" name="Text 5"/>
          <p:cNvSpPr/>
          <p:nvPr/>
        </p:nvSpPr>
        <p:spPr>
          <a:xfrm>
            <a:off x="6042779" y="4805124"/>
            <a:ext cx="2821662" cy="248364"/>
          </a:xfrm>
          <a:prstGeom prst="rect">
            <a:avLst/>
          </a:prstGeom>
          <a:noFill/>
          <a:ln/>
        </p:spPr>
        <p:txBody>
          <a:bodyPr wrap="none" rtlCol="0" anchor="t"/>
          <a:lstStyle/>
          <a:p>
            <a:pPr marL="0" indent="0" algn="l">
              <a:lnSpc>
                <a:spcPts val="1956"/>
              </a:lnSpc>
              <a:buNone/>
            </a:pPr>
            <a:r>
              <a:rPr lang="en-US" sz="1565" b="1" dirty="0">
                <a:solidFill>
                  <a:srgbClr val="2A2742"/>
                </a:solidFill>
                <a:latin typeface="Outfit" pitchFamily="34" charset="0"/>
                <a:ea typeface="Outfit" pitchFamily="34" charset="-122"/>
                <a:cs typeface="Outfit" pitchFamily="34" charset="-120"/>
              </a:rPr>
              <a:t>Relevansi dengan Dunia Nyata</a:t>
            </a:r>
            <a:endParaRPr lang="en-US" sz="1565" dirty="0"/>
          </a:p>
        </p:txBody>
      </p:sp>
      <p:sp>
        <p:nvSpPr>
          <p:cNvPr id="12" name="Text 6"/>
          <p:cNvSpPr/>
          <p:nvPr/>
        </p:nvSpPr>
        <p:spPr>
          <a:xfrm>
            <a:off x="6042779" y="5148858"/>
            <a:ext cx="8031242" cy="254317"/>
          </a:xfrm>
          <a:prstGeom prst="rect">
            <a:avLst/>
          </a:prstGeom>
          <a:noFill/>
          <a:ln/>
        </p:spPr>
        <p:txBody>
          <a:bodyPr wrap="none" rtlCol="0" anchor="t"/>
          <a:lstStyle/>
          <a:p>
            <a:pPr marL="0" indent="0" algn="l">
              <a:lnSpc>
                <a:spcPts val="2003"/>
              </a:lnSpc>
              <a:buNone/>
            </a:pPr>
            <a:r>
              <a:rPr lang="en-US" sz="1252" dirty="0">
                <a:solidFill>
                  <a:srgbClr val="2A2742"/>
                </a:solidFill>
                <a:latin typeface="Arimo" pitchFamily="34" charset="0"/>
                <a:ea typeface="Arimo" pitchFamily="34" charset="-122"/>
                <a:cs typeface="Arimo" pitchFamily="34" charset="-120"/>
              </a:rPr>
              <a:t>Case Base Learning menggunakan kasus-kasus nyata yang relevan dengan kehidupan sehari-hari.</a:t>
            </a:r>
            <a:endParaRPr lang="en-US" sz="1252" dirty="0"/>
          </a:p>
        </p:txBody>
      </p:sp>
      <p:pic>
        <p:nvPicPr>
          <p:cNvPr id="13" name="Image 4" descr="preencoded.png"/>
          <p:cNvPicPr>
            <a:picLocks noChangeAspect="1"/>
          </p:cNvPicPr>
          <p:nvPr/>
        </p:nvPicPr>
        <p:blipFill>
          <a:blip r:embed="rId7"/>
          <a:stretch>
            <a:fillRect/>
          </a:stretch>
        </p:blipFill>
        <p:spPr>
          <a:xfrm>
            <a:off x="6042779" y="5880021"/>
            <a:ext cx="397312" cy="397312"/>
          </a:xfrm>
          <a:prstGeom prst="rect">
            <a:avLst/>
          </a:prstGeom>
        </p:spPr>
      </p:pic>
      <p:sp>
        <p:nvSpPr>
          <p:cNvPr id="14" name="Text 7"/>
          <p:cNvSpPr/>
          <p:nvPr/>
        </p:nvSpPr>
        <p:spPr>
          <a:xfrm>
            <a:off x="6042779" y="6436281"/>
            <a:ext cx="3892510" cy="248364"/>
          </a:xfrm>
          <a:prstGeom prst="rect">
            <a:avLst/>
          </a:prstGeom>
          <a:noFill/>
          <a:ln/>
        </p:spPr>
        <p:txBody>
          <a:bodyPr wrap="none" rtlCol="0" anchor="t"/>
          <a:lstStyle/>
          <a:p>
            <a:pPr marL="0" indent="0" algn="l">
              <a:lnSpc>
                <a:spcPts val="1956"/>
              </a:lnSpc>
              <a:buNone/>
            </a:pPr>
            <a:r>
              <a:rPr lang="en-US" sz="1565" b="1" dirty="0">
                <a:solidFill>
                  <a:srgbClr val="2A2742"/>
                </a:solidFill>
                <a:latin typeface="Outfit" pitchFamily="34" charset="0"/>
                <a:ea typeface="Outfit" pitchFamily="34" charset="-122"/>
                <a:cs typeface="Outfit" pitchFamily="34" charset="-120"/>
              </a:rPr>
              <a:t>Meningkatkan Kemampuan Berpikir Kritis</a:t>
            </a:r>
            <a:endParaRPr lang="en-US" sz="1565" dirty="0"/>
          </a:p>
        </p:txBody>
      </p:sp>
      <p:sp>
        <p:nvSpPr>
          <p:cNvPr id="15" name="Text 8"/>
          <p:cNvSpPr/>
          <p:nvPr/>
        </p:nvSpPr>
        <p:spPr>
          <a:xfrm>
            <a:off x="6042779" y="6780014"/>
            <a:ext cx="8031242" cy="254317"/>
          </a:xfrm>
          <a:prstGeom prst="rect">
            <a:avLst/>
          </a:prstGeom>
          <a:noFill/>
          <a:ln/>
        </p:spPr>
        <p:txBody>
          <a:bodyPr wrap="none" rtlCol="0" anchor="t"/>
          <a:lstStyle/>
          <a:p>
            <a:pPr marL="0" indent="0" algn="l">
              <a:lnSpc>
                <a:spcPts val="2003"/>
              </a:lnSpc>
              <a:buNone/>
            </a:pPr>
            <a:r>
              <a:rPr lang="en-US" sz="1252" dirty="0">
                <a:solidFill>
                  <a:srgbClr val="2A2742"/>
                </a:solidFill>
                <a:latin typeface="Arimo" pitchFamily="34" charset="0"/>
                <a:ea typeface="Arimo" pitchFamily="34" charset="-122"/>
                <a:cs typeface="Arimo" pitchFamily="34" charset="-120"/>
              </a:rPr>
              <a:t>Siswa dilatih untuk menganalisis kasus, mengevaluasi solusi, dan membuat keputusan yang logis.</a:t>
            </a:r>
            <a:endParaRPr lang="en-US" sz="125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053376" y="1192530"/>
            <a:ext cx="8010049" cy="1012508"/>
          </a:xfrm>
          <a:prstGeom prst="rect">
            <a:avLst/>
          </a:prstGeom>
          <a:noFill/>
          <a:ln/>
        </p:spPr>
        <p:txBody>
          <a:bodyPr wrap="square" rtlCol="0" anchor="t"/>
          <a:lstStyle/>
          <a:p>
            <a:pPr marL="0" indent="0">
              <a:lnSpc>
                <a:spcPts val="3987"/>
              </a:lnSpc>
              <a:buNone/>
            </a:pPr>
            <a:r>
              <a:rPr lang="en-US" sz="3189" b="1" dirty="0">
                <a:solidFill>
                  <a:srgbClr val="231971"/>
                </a:solidFill>
                <a:latin typeface="Outfit" pitchFamily="34" charset="0"/>
                <a:ea typeface="Outfit" pitchFamily="34" charset="-122"/>
                <a:cs typeface="Outfit" pitchFamily="34" charset="-120"/>
              </a:rPr>
              <a:t>Tantangan dalam Implementasi Case Base Learning</a:t>
            </a:r>
            <a:endParaRPr lang="en-US" sz="3189" dirty="0"/>
          </a:p>
        </p:txBody>
      </p:sp>
      <p:sp>
        <p:nvSpPr>
          <p:cNvPr id="6" name="Text 2"/>
          <p:cNvSpPr/>
          <p:nvPr/>
        </p:nvSpPr>
        <p:spPr>
          <a:xfrm>
            <a:off x="6053376" y="2448044"/>
            <a:ext cx="8010049" cy="518398"/>
          </a:xfrm>
          <a:prstGeom prst="rect">
            <a:avLst/>
          </a:prstGeom>
          <a:noFill/>
          <a:ln/>
        </p:spPr>
        <p:txBody>
          <a:bodyPr wrap="square" rtlCol="0" anchor="t"/>
          <a:lstStyle/>
          <a:p>
            <a:pPr marL="0" indent="0">
              <a:lnSpc>
                <a:spcPts val="2041"/>
              </a:lnSpc>
              <a:buNone/>
            </a:pPr>
            <a:r>
              <a:rPr lang="en-US" sz="1276" dirty="0">
                <a:solidFill>
                  <a:srgbClr val="2A2742"/>
                </a:solidFill>
                <a:latin typeface="Arimo" pitchFamily="34" charset="0"/>
                <a:ea typeface="Arimo" pitchFamily="34" charset="-122"/>
                <a:cs typeface="Arimo" pitchFamily="34" charset="-120"/>
              </a:rPr>
              <a:t>Tantangan dalam implementasi Case Base Learning mencakup ketersediaan kasus yang relevan, waktu yang dibutuhkan untuk membangun basis data, dan kesulitan dalam mengadaptasi kasus yang ada.</a:t>
            </a:r>
            <a:endParaRPr lang="en-US" sz="1276" dirty="0"/>
          </a:p>
        </p:txBody>
      </p:sp>
      <p:pic>
        <p:nvPicPr>
          <p:cNvPr id="7" name="Image 2" descr="preencoded.png"/>
          <p:cNvPicPr>
            <a:picLocks noChangeAspect="1"/>
          </p:cNvPicPr>
          <p:nvPr/>
        </p:nvPicPr>
        <p:blipFill>
          <a:blip r:embed="rId5"/>
          <a:stretch>
            <a:fillRect/>
          </a:stretch>
        </p:blipFill>
        <p:spPr>
          <a:xfrm>
            <a:off x="6053376" y="3148608"/>
            <a:ext cx="809982" cy="1296114"/>
          </a:xfrm>
          <a:prstGeom prst="rect">
            <a:avLst/>
          </a:prstGeom>
        </p:spPr>
      </p:pic>
      <p:sp>
        <p:nvSpPr>
          <p:cNvPr id="8" name="Text 3"/>
          <p:cNvSpPr/>
          <p:nvPr/>
        </p:nvSpPr>
        <p:spPr>
          <a:xfrm>
            <a:off x="7106364" y="3310533"/>
            <a:ext cx="2025134" cy="253127"/>
          </a:xfrm>
          <a:prstGeom prst="rect">
            <a:avLst/>
          </a:prstGeom>
          <a:noFill/>
          <a:ln/>
        </p:spPr>
        <p:txBody>
          <a:bodyPr wrap="none" rtlCol="0" anchor="t"/>
          <a:lstStyle/>
          <a:p>
            <a:pPr marL="0" indent="0" algn="l">
              <a:lnSpc>
                <a:spcPts val="1993"/>
              </a:lnSpc>
              <a:buNone/>
            </a:pPr>
            <a:r>
              <a:rPr lang="en-US" sz="1595" b="1" dirty="0">
                <a:solidFill>
                  <a:srgbClr val="2A2742"/>
                </a:solidFill>
                <a:latin typeface="Outfit" pitchFamily="34" charset="0"/>
                <a:ea typeface="Outfit" pitchFamily="34" charset="-122"/>
                <a:cs typeface="Outfit" pitchFamily="34" charset="-120"/>
              </a:rPr>
              <a:t>Ketersediaan Kasus</a:t>
            </a:r>
            <a:endParaRPr lang="en-US" sz="1595" dirty="0"/>
          </a:p>
        </p:txBody>
      </p:sp>
      <p:sp>
        <p:nvSpPr>
          <p:cNvPr id="9" name="Text 4"/>
          <p:cNvSpPr/>
          <p:nvPr/>
        </p:nvSpPr>
        <p:spPr>
          <a:xfrm>
            <a:off x="7106364" y="3660815"/>
            <a:ext cx="6957060" cy="518398"/>
          </a:xfrm>
          <a:prstGeom prst="rect">
            <a:avLst/>
          </a:prstGeom>
          <a:noFill/>
          <a:ln/>
        </p:spPr>
        <p:txBody>
          <a:bodyPr wrap="square" rtlCol="0" anchor="t"/>
          <a:lstStyle/>
          <a:p>
            <a:pPr marL="0" indent="0" algn="l">
              <a:lnSpc>
                <a:spcPts val="2041"/>
              </a:lnSpc>
              <a:buNone/>
            </a:pPr>
            <a:r>
              <a:rPr lang="en-US" sz="1276" dirty="0">
                <a:solidFill>
                  <a:srgbClr val="2A2742"/>
                </a:solidFill>
                <a:latin typeface="Arimo" pitchFamily="34" charset="0"/>
                <a:ea typeface="Arimo" pitchFamily="34" charset="-122"/>
                <a:cs typeface="Arimo" pitchFamily="34" charset="-120"/>
              </a:rPr>
              <a:t>Membutuhkan banyak kasus yang relevan dan terdokumentasi dengan baik untuk membangun basis data yang efektif.</a:t>
            </a:r>
            <a:endParaRPr lang="en-US" sz="1276" dirty="0"/>
          </a:p>
        </p:txBody>
      </p:sp>
      <p:pic>
        <p:nvPicPr>
          <p:cNvPr id="10" name="Image 3" descr="preencoded.png"/>
          <p:cNvPicPr>
            <a:picLocks noChangeAspect="1"/>
          </p:cNvPicPr>
          <p:nvPr/>
        </p:nvPicPr>
        <p:blipFill>
          <a:blip r:embed="rId6"/>
          <a:stretch>
            <a:fillRect/>
          </a:stretch>
        </p:blipFill>
        <p:spPr>
          <a:xfrm>
            <a:off x="6053376" y="4444722"/>
            <a:ext cx="809982" cy="1296114"/>
          </a:xfrm>
          <a:prstGeom prst="rect">
            <a:avLst/>
          </a:prstGeom>
        </p:spPr>
      </p:pic>
      <p:sp>
        <p:nvSpPr>
          <p:cNvPr id="11" name="Text 5"/>
          <p:cNvSpPr/>
          <p:nvPr/>
        </p:nvSpPr>
        <p:spPr>
          <a:xfrm>
            <a:off x="7106364" y="4606647"/>
            <a:ext cx="2025134" cy="253127"/>
          </a:xfrm>
          <a:prstGeom prst="rect">
            <a:avLst/>
          </a:prstGeom>
          <a:noFill/>
          <a:ln/>
        </p:spPr>
        <p:txBody>
          <a:bodyPr wrap="none" rtlCol="0" anchor="t"/>
          <a:lstStyle/>
          <a:p>
            <a:pPr marL="0" indent="0" algn="l">
              <a:lnSpc>
                <a:spcPts val="1993"/>
              </a:lnSpc>
              <a:buNone/>
            </a:pPr>
            <a:r>
              <a:rPr lang="en-US" sz="1595" b="1" dirty="0">
                <a:solidFill>
                  <a:srgbClr val="2A2742"/>
                </a:solidFill>
                <a:latin typeface="Outfit" pitchFamily="34" charset="0"/>
                <a:ea typeface="Outfit" pitchFamily="34" charset="-122"/>
                <a:cs typeface="Outfit" pitchFamily="34" charset="-120"/>
              </a:rPr>
              <a:t>Waktu</a:t>
            </a:r>
            <a:endParaRPr lang="en-US" sz="1595" dirty="0"/>
          </a:p>
        </p:txBody>
      </p:sp>
      <p:sp>
        <p:nvSpPr>
          <p:cNvPr id="12" name="Text 6"/>
          <p:cNvSpPr/>
          <p:nvPr/>
        </p:nvSpPr>
        <p:spPr>
          <a:xfrm>
            <a:off x="7106364" y="4956929"/>
            <a:ext cx="6957060" cy="518398"/>
          </a:xfrm>
          <a:prstGeom prst="rect">
            <a:avLst/>
          </a:prstGeom>
          <a:noFill/>
          <a:ln/>
        </p:spPr>
        <p:txBody>
          <a:bodyPr wrap="square" rtlCol="0" anchor="t"/>
          <a:lstStyle/>
          <a:p>
            <a:pPr marL="0" indent="0" algn="l">
              <a:lnSpc>
                <a:spcPts val="2041"/>
              </a:lnSpc>
              <a:buNone/>
            </a:pPr>
            <a:r>
              <a:rPr lang="en-US" sz="1276" dirty="0">
                <a:solidFill>
                  <a:srgbClr val="2A2742"/>
                </a:solidFill>
                <a:latin typeface="Arimo" pitchFamily="34" charset="0"/>
                <a:ea typeface="Arimo" pitchFamily="34" charset="-122"/>
                <a:cs typeface="Arimo" pitchFamily="34" charset="-120"/>
              </a:rPr>
              <a:t>Membutuhkan waktu yang cukup untuk membangun basis data dan mengelola proses pembelajaran Case Base Learning.</a:t>
            </a:r>
            <a:endParaRPr lang="en-US" sz="1276" dirty="0"/>
          </a:p>
        </p:txBody>
      </p:sp>
      <p:pic>
        <p:nvPicPr>
          <p:cNvPr id="13" name="Image 4" descr="preencoded.png"/>
          <p:cNvPicPr>
            <a:picLocks noChangeAspect="1"/>
          </p:cNvPicPr>
          <p:nvPr/>
        </p:nvPicPr>
        <p:blipFill>
          <a:blip r:embed="rId7"/>
          <a:stretch>
            <a:fillRect/>
          </a:stretch>
        </p:blipFill>
        <p:spPr>
          <a:xfrm>
            <a:off x="6053376" y="5740837"/>
            <a:ext cx="809982" cy="1296114"/>
          </a:xfrm>
          <a:prstGeom prst="rect">
            <a:avLst/>
          </a:prstGeom>
        </p:spPr>
      </p:pic>
      <p:sp>
        <p:nvSpPr>
          <p:cNvPr id="14" name="Text 7"/>
          <p:cNvSpPr/>
          <p:nvPr/>
        </p:nvSpPr>
        <p:spPr>
          <a:xfrm>
            <a:off x="7106364" y="5902762"/>
            <a:ext cx="2025134" cy="253127"/>
          </a:xfrm>
          <a:prstGeom prst="rect">
            <a:avLst/>
          </a:prstGeom>
          <a:noFill/>
          <a:ln/>
        </p:spPr>
        <p:txBody>
          <a:bodyPr wrap="none" rtlCol="0" anchor="t"/>
          <a:lstStyle/>
          <a:p>
            <a:pPr marL="0" indent="0" algn="l">
              <a:lnSpc>
                <a:spcPts val="1993"/>
              </a:lnSpc>
              <a:buNone/>
            </a:pPr>
            <a:r>
              <a:rPr lang="en-US" sz="1595" b="1" dirty="0">
                <a:solidFill>
                  <a:srgbClr val="2A2742"/>
                </a:solidFill>
                <a:latin typeface="Outfit" pitchFamily="34" charset="0"/>
                <a:ea typeface="Outfit" pitchFamily="34" charset="-122"/>
                <a:cs typeface="Outfit" pitchFamily="34" charset="-120"/>
              </a:rPr>
              <a:t>Adaptasi Kasus</a:t>
            </a:r>
            <a:endParaRPr lang="en-US" sz="1595" dirty="0"/>
          </a:p>
        </p:txBody>
      </p:sp>
      <p:sp>
        <p:nvSpPr>
          <p:cNvPr id="15" name="Text 8"/>
          <p:cNvSpPr/>
          <p:nvPr/>
        </p:nvSpPr>
        <p:spPr>
          <a:xfrm>
            <a:off x="7106364" y="6253043"/>
            <a:ext cx="6957060" cy="518398"/>
          </a:xfrm>
          <a:prstGeom prst="rect">
            <a:avLst/>
          </a:prstGeom>
          <a:noFill/>
          <a:ln/>
        </p:spPr>
        <p:txBody>
          <a:bodyPr wrap="square" rtlCol="0" anchor="t"/>
          <a:lstStyle/>
          <a:p>
            <a:pPr marL="0" indent="0" algn="l">
              <a:lnSpc>
                <a:spcPts val="2041"/>
              </a:lnSpc>
              <a:buNone/>
            </a:pPr>
            <a:r>
              <a:rPr lang="en-US" sz="1276" dirty="0">
                <a:solidFill>
                  <a:srgbClr val="2A2742"/>
                </a:solidFill>
                <a:latin typeface="Arimo" pitchFamily="34" charset="0"/>
                <a:ea typeface="Arimo" pitchFamily="34" charset="-122"/>
                <a:cs typeface="Arimo" pitchFamily="34" charset="-120"/>
              </a:rPr>
              <a:t>Membutuhkan kemampuan untuk mengadaptasi kasus yang ada agar sesuai dengan kebutuhan masalah yang sedang dihadapi.</a:t>
            </a:r>
            <a:endParaRPr lang="en-US" sz="1276"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529280"/>
          </a:xfrm>
          <a:prstGeom prst="rect">
            <a:avLst/>
          </a:prstGeom>
          <a:solidFill>
            <a:srgbClr val="FAFAFA">
              <a:alpha val="75000"/>
            </a:srgbClr>
          </a:solidFill>
          <a:ln/>
        </p:spPr>
      </p:sp>
      <p:sp>
        <p:nvSpPr>
          <p:cNvPr id="4" name="Text 1"/>
          <p:cNvSpPr/>
          <p:nvPr/>
        </p:nvSpPr>
        <p:spPr>
          <a:xfrm>
            <a:off x="741045" y="582216"/>
            <a:ext cx="11579662" cy="661630"/>
          </a:xfrm>
          <a:prstGeom prst="rect">
            <a:avLst/>
          </a:prstGeom>
          <a:noFill/>
          <a:ln/>
        </p:spPr>
        <p:txBody>
          <a:bodyPr wrap="none" rtlCol="0" anchor="t"/>
          <a:lstStyle/>
          <a:p>
            <a:pPr marL="0" indent="0">
              <a:lnSpc>
                <a:spcPts val="5210"/>
              </a:lnSpc>
              <a:buNone/>
            </a:pPr>
            <a:r>
              <a:rPr lang="en-US" sz="4168" b="1" dirty="0">
                <a:solidFill>
                  <a:srgbClr val="231971"/>
                </a:solidFill>
                <a:latin typeface="Outfit" pitchFamily="34" charset="0"/>
                <a:ea typeface="Outfit" pitchFamily="34" charset="-122"/>
                <a:cs typeface="Outfit" pitchFamily="34" charset="-120"/>
              </a:rPr>
              <a:t>Contoh Penerapan Case Base Learning di Kelas</a:t>
            </a:r>
            <a:endParaRPr lang="en-US" sz="4168" dirty="0"/>
          </a:p>
        </p:txBody>
      </p:sp>
      <p:sp>
        <p:nvSpPr>
          <p:cNvPr id="5" name="Text 2"/>
          <p:cNvSpPr/>
          <p:nvPr/>
        </p:nvSpPr>
        <p:spPr>
          <a:xfrm>
            <a:off x="741045" y="1667232"/>
            <a:ext cx="13148310" cy="677228"/>
          </a:xfrm>
          <a:prstGeom prst="rect">
            <a:avLst/>
          </a:prstGeom>
          <a:noFill/>
          <a:ln/>
        </p:spPr>
        <p:txBody>
          <a:bodyPr wrap="square" rtlCol="0" anchor="t"/>
          <a:lstStyle/>
          <a:p>
            <a:pPr marL="0" indent="0">
              <a:lnSpc>
                <a:spcPts val="2667"/>
              </a:lnSpc>
              <a:buNone/>
            </a:pPr>
            <a:r>
              <a:rPr lang="en-US" sz="1667" dirty="0">
                <a:solidFill>
                  <a:srgbClr val="2A2742"/>
                </a:solidFill>
                <a:latin typeface="Arimo" pitchFamily="34" charset="0"/>
                <a:ea typeface="Arimo" pitchFamily="34" charset="-122"/>
                <a:cs typeface="Arimo" pitchFamily="34" charset="-120"/>
              </a:rPr>
              <a:t>Contoh penerapan Case Base Learning di kelas adalah dengan menggunakan kasus-kasus ilmiah untuk membantu siswa memecahkan masalah sains.</a:t>
            </a:r>
            <a:endParaRPr lang="en-US" sz="1667" dirty="0"/>
          </a:p>
        </p:txBody>
      </p:sp>
      <p:pic>
        <p:nvPicPr>
          <p:cNvPr id="6" name="Image 1" descr="preencoded.png"/>
          <p:cNvPicPr>
            <a:picLocks noChangeAspect="1"/>
          </p:cNvPicPr>
          <p:nvPr/>
        </p:nvPicPr>
        <p:blipFill>
          <a:blip r:embed="rId4"/>
          <a:stretch>
            <a:fillRect/>
          </a:stretch>
        </p:blipFill>
        <p:spPr>
          <a:xfrm>
            <a:off x="741045" y="2582585"/>
            <a:ext cx="6415326" cy="3964900"/>
          </a:xfrm>
          <a:prstGeom prst="rect">
            <a:avLst/>
          </a:prstGeom>
        </p:spPr>
      </p:pic>
      <p:sp>
        <p:nvSpPr>
          <p:cNvPr id="7" name="Text 3"/>
          <p:cNvSpPr/>
          <p:nvPr/>
        </p:nvSpPr>
        <p:spPr>
          <a:xfrm>
            <a:off x="741045" y="6812042"/>
            <a:ext cx="2646640" cy="330756"/>
          </a:xfrm>
          <a:prstGeom prst="rect">
            <a:avLst/>
          </a:prstGeom>
          <a:noFill/>
          <a:ln/>
        </p:spPr>
        <p:txBody>
          <a:bodyPr wrap="none" rtlCol="0" anchor="t"/>
          <a:lstStyle/>
          <a:p>
            <a:pPr marL="0" indent="0" algn="l">
              <a:lnSpc>
                <a:spcPts val="2605"/>
              </a:lnSpc>
              <a:buNone/>
            </a:pPr>
            <a:r>
              <a:rPr lang="en-US" sz="2084" b="1" dirty="0">
                <a:solidFill>
                  <a:srgbClr val="2A2742"/>
                </a:solidFill>
                <a:latin typeface="Outfit" pitchFamily="34" charset="0"/>
                <a:ea typeface="Outfit" pitchFamily="34" charset="-122"/>
                <a:cs typeface="Outfit" pitchFamily="34" charset="-120"/>
              </a:rPr>
              <a:t>Presentasi Kasus</a:t>
            </a:r>
            <a:endParaRPr lang="en-US" sz="2084" dirty="0"/>
          </a:p>
        </p:txBody>
      </p:sp>
      <p:sp>
        <p:nvSpPr>
          <p:cNvPr id="8" name="Text 4"/>
          <p:cNvSpPr/>
          <p:nvPr/>
        </p:nvSpPr>
        <p:spPr>
          <a:xfrm>
            <a:off x="741045" y="7269718"/>
            <a:ext cx="6415326" cy="677228"/>
          </a:xfrm>
          <a:prstGeom prst="rect">
            <a:avLst/>
          </a:prstGeom>
          <a:noFill/>
          <a:ln/>
        </p:spPr>
        <p:txBody>
          <a:bodyPr wrap="square" rtlCol="0" anchor="t"/>
          <a:lstStyle/>
          <a:p>
            <a:pPr marL="0" indent="0" algn="l">
              <a:lnSpc>
                <a:spcPts val="2667"/>
              </a:lnSpc>
              <a:buNone/>
            </a:pPr>
            <a:r>
              <a:rPr lang="en-US" sz="1667" dirty="0">
                <a:solidFill>
                  <a:srgbClr val="2A2742"/>
                </a:solidFill>
                <a:latin typeface="Arimo" pitchFamily="34" charset="0"/>
                <a:ea typeface="Arimo" pitchFamily="34" charset="-122"/>
                <a:cs typeface="Arimo" pitchFamily="34" charset="-120"/>
              </a:rPr>
              <a:t>Siswa mempresentasikan kasus tentang percobaan ilmiah yang pernah dilakukan.</a:t>
            </a:r>
            <a:endParaRPr lang="en-US" sz="1667" dirty="0"/>
          </a:p>
        </p:txBody>
      </p:sp>
      <p:pic>
        <p:nvPicPr>
          <p:cNvPr id="9" name="Image 2" descr="preencoded.png"/>
          <p:cNvPicPr>
            <a:picLocks noChangeAspect="1"/>
          </p:cNvPicPr>
          <p:nvPr/>
        </p:nvPicPr>
        <p:blipFill>
          <a:blip r:embed="rId5"/>
          <a:stretch>
            <a:fillRect/>
          </a:stretch>
        </p:blipFill>
        <p:spPr>
          <a:xfrm>
            <a:off x="7473910" y="2582585"/>
            <a:ext cx="6415445" cy="3965019"/>
          </a:xfrm>
          <a:prstGeom prst="rect">
            <a:avLst/>
          </a:prstGeom>
        </p:spPr>
      </p:pic>
      <p:sp>
        <p:nvSpPr>
          <p:cNvPr id="10" name="Text 5"/>
          <p:cNvSpPr/>
          <p:nvPr/>
        </p:nvSpPr>
        <p:spPr>
          <a:xfrm>
            <a:off x="7473910" y="6812161"/>
            <a:ext cx="2646640" cy="330756"/>
          </a:xfrm>
          <a:prstGeom prst="rect">
            <a:avLst/>
          </a:prstGeom>
          <a:noFill/>
          <a:ln/>
        </p:spPr>
        <p:txBody>
          <a:bodyPr wrap="none" rtlCol="0" anchor="t"/>
          <a:lstStyle/>
          <a:p>
            <a:pPr marL="0" indent="0" algn="l">
              <a:lnSpc>
                <a:spcPts val="2605"/>
              </a:lnSpc>
              <a:buNone/>
            </a:pPr>
            <a:r>
              <a:rPr lang="en-US" sz="2084" b="1" dirty="0">
                <a:solidFill>
                  <a:srgbClr val="2A2742"/>
                </a:solidFill>
                <a:latin typeface="Outfit" pitchFamily="34" charset="0"/>
                <a:ea typeface="Outfit" pitchFamily="34" charset="-122"/>
                <a:cs typeface="Outfit" pitchFamily="34" charset="-120"/>
              </a:rPr>
              <a:t>Analisis Kasus</a:t>
            </a:r>
            <a:endParaRPr lang="en-US" sz="2084" dirty="0"/>
          </a:p>
        </p:txBody>
      </p:sp>
      <p:sp>
        <p:nvSpPr>
          <p:cNvPr id="11" name="Text 6"/>
          <p:cNvSpPr/>
          <p:nvPr/>
        </p:nvSpPr>
        <p:spPr>
          <a:xfrm>
            <a:off x="7473910" y="7269837"/>
            <a:ext cx="6415445" cy="677228"/>
          </a:xfrm>
          <a:prstGeom prst="rect">
            <a:avLst/>
          </a:prstGeom>
          <a:noFill/>
          <a:ln/>
        </p:spPr>
        <p:txBody>
          <a:bodyPr wrap="square" rtlCol="0" anchor="t"/>
          <a:lstStyle/>
          <a:p>
            <a:pPr marL="0" indent="0" algn="l">
              <a:lnSpc>
                <a:spcPts val="2667"/>
              </a:lnSpc>
              <a:buNone/>
            </a:pPr>
            <a:r>
              <a:rPr lang="en-US" sz="1667" dirty="0">
                <a:solidFill>
                  <a:srgbClr val="2A2742"/>
                </a:solidFill>
                <a:latin typeface="Arimo" pitchFamily="34" charset="0"/>
                <a:ea typeface="Arimo" pitchFamily="34" charset="-122"/>
                <a:cs typeface="Arimo" pitchFamily="34" charset="-120"/>
              </a:rPr>
              <a:t>Siswa menganalisis kasus dan mengidentifikasi masalah yang dihadapi.</a:t>
            </a:r>
            <a:endParaRPr lang="en-US" sz="1667"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786</Words>
  <Application>Microsoft Office PowerPoint</Application>
  <PresentationFormat>Custom</PresentationFormat>
  <Paragraphs>97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Arimo</vt:lpstr>
      <vt:lpstr>Outfit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desy eka muliani</cp:lastModifiedBy>
  <cp:revision>4</cp:revision>
  <dcterms:created xsi:type="dcterms:W3CDTF">2024-08-23T12:59:33Z</dcterms:created>
  <dcterms:modified xsi:type="dcterms:W3CDTF">2024-08-31T04:05:49Z</dcterms:modified>
</cp:coreProperties>
</file>