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52"/>
  </p:handoutMasterIdLst>
  <p:sldIdLst>
    <p:sldId id="256" r:id="rId3"/>
    <p:sldId id="265" r:id="rId4"/>
    <p:sldId id="266" r:id="rId5"/>
    <p:sldId id="257" r:id="rId6"/>
    <p:sldId id="258" r:id="rId7"/>
    <p:sldId id="267" r:id="rId8"/>
    <p:sldId id="268" r:id="rId9"/>
    <p:sldId id="269" r:id="rId10"/>
    <p:sldId id="270" r:id="rId11"/>
    <p:sldId id="271" r:id="rId12"/>
    <p:sldId id="259" r:id="rId13"/>
    <p:sldId id="260" r:id="rId14"/>
    <p:sldId id="272" r:id="rId15"/>
    <p:sldId id="273" r:id="rId16"/>
    <p:sldId id="274" r:id="rId17"/>
    <p:sldId id="262" r:id="rId18"/>
    <p:sldId id="263" r:id="rId19"/>
    <p:sldId id="275" r:id="rId20"/>
    <p:sldId id="264" r:id="rId21"/>
    <p:sldId id="283" r:id="rId22"/>
    <p:sldId id="278" r:id="rId23"/>
    <p:sldId id="284" r:id="rId24"/>
    <p:sldId id="282" r:id="rId25"/>
    <p:sldId id="285" r:id="rId26"/>
    <p:sldId id="276" r:id="rId27"/>
    <p:sldId id="281" r:id="rId28"/>
    <p:sldId id="277" r:id="rId29"/>
    <p:sldId id="279" r:id="rId30"/>
    <p:sldId id="280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2" r:id="rId45"/>
    <p:sldId id="311" r:id="rId46"/>
    <p:sldId id="312" r:id="rId47"/>
    <p:sldId id="307" r:id="rId48"/>
    <p:sldId id="317" r:id="rId49"/>
    <p:sldId id="319" r:id="rId50"/>
    <p:sldId id="32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85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4A7AD-3705-4006-A01A-83861E016012}" type="doc">
      <dgm:prSet loTypeId="urn:diagrams.loki3.com/Bracket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71C4292B-72C2-4347-A3CC-5EF0D2ADEEF1}">
      <dgm:prSet phldrT="[Text]"/>
      <dgm:spPr/>
      <dgm:t>
        <a:bodyPr/>
        <a:lstStyle/>
        <a:p>
          <a:r>
            <a:rPr lang="en-US" dirty="0">
              <a:latin typeface="Bodoni MT" panose="02070603080606020203" pitchFamily="18" charset="0"/>
            </a:rPr>
            <a:t>CP 1</a:t>
          </a:r>
          <a:endParaRPr lang="en-ID" dirty="0">
            <a:latin typeface="Bodoni MT" panose="02070603080606020203" pitchFamily="18" charset="0"/>
          </a:endParaRPr>
        </a:p>
      </dgm:t>
    </dgm:pt>
    <dgm:pt modelId="{5D2EA3D3-D8C2-48B8-A076-3F6338677FBA}" type="parTrans" cxnId="{566BE4F4-5D9A-4265-82BC-7A1605F101E3}">
      <dgm:prSet/>
      <dgm:spPr/>
      <dgm:t>
        <a:bodyPr/>
        <a:lstStyle/>
        <a:p>
          <a:endParaRPr lang="en-ID"/>
        </a:p>
      </dgm:t>
    </dgm:pt>
    <dgm:pt modelId="{962DA8D6-5675-4428-894D-2A66A0AFDD81}" type="sibTrans" cxnId="{566BE4F4-5D9A-4265-82BC-7A1605F101E3}">
      <dgm:prSet/>
      <dgm:spPr/>
      <dgm:t>
        <a:bodyPr/>
        <a:lstStyle/>
        <a:p>
          <a:endParaRPr lang="en-ID"/>
        </a:p>
      </dgm:t>
    </dgm:pt>
    <dgm:pt modelId="{5F6451D4-38C5-4DB3-809E-7FA9D8404DF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Mahasiswa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mampu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melakukan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pengkajian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Trauma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kepala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dan spinal</a:t>
          </a:r>
          <a:endParaRPr lang="en-ID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8471C802-8F67-482F-A2E7-423F11625CFE}" type="parTrans" cxnId="{6CCE634F-60BC-46FD-B00C-7D51D7E1D640}">
      <dgm:prSet/>
      <dgm:spPr/>
      <dgm:t>
        <a:bodyPr/>
        <a:lstStyle/>
        <a:p>
          <a:endParaRPr lang="en-ID"/>
        </a:p>
      </dgm:t>
    </dgm:pt>
    <dgm:pt modelId="{AFA1190A-8BF7-4333-9360-85FCBE491D5E}" type="sibTrans" cxnId="{6CCE634F-60BC-46FD-B00C-7D51D7E1D640}">
      <dgm:prSet/>
      <dgm:spPr/>
      <dgm:t>
        <a:bodyPr/>
        <a:lstStyle/>
        <a:p>
          <a:endParaRPr lang="en-ID"/>
        </a:p>
      </dgm:t>
    </dgm:pt>
    <dgm:pt modelId="{07B73D0A-A21C-45A6-AFED-919AF2233685}">
      <dgm:prSet phldrT="[Text]"/>
      <dgm:spPr/>
      <dgm:t>
        <a:bodyPr/>
        <a:lstStyle/>
        <a:p>
          <a:r>
            <a:rPr lang="en-US" dirty="0">
              <a:latin typeface="Bodoni MT" panose="02070603080606020203" pitchFamily="18" charset="0"/>
            </a:rPr>
            <a:t>CP 2</a:t>
          </a:r>
          <a:endParaRPr lang="en-ID" dirty="0">
            <a:latin typeface="Bodoni MT" panose="02070603080606020203" pitchFamily="18" charset="0"/>
          </a:endParaRPr>
        </a:p>
      </dgm:t>
    </dgm:pt>
    <dgm:pt modelId="{ACD4E02C-0495-4563-BBB8-CC789589E312}" type="parTrans" cxnId="{3CC3BADC-041B-44D2-BB0A-6EC2A308E040}">
      <dgm:prSet/>
      <dgm:spPr/>
      <dgm:t>
        <a:bodyPr/>
        <a:lstStyle/>
        <a:p>
          <a:endParaRPr lang="en-ID"/>
        </a:p>
      </dgm:t>
    </dgm:pt>
    <dgm:pt modelId="{9F944A91-962E-4FBD-8F67-F1ED2C7B7DC7}" type="sibTrans" cxnId="{3CC3BADC-041B-44D2-BB0A-6EC2A308E040}">
      <dgm:prSet/>
      <dgm:spPr/>
      <dgm:t>
        <a:bodyPr/>
        <a:lstStyle/>
        <a:p>
          <a:endParaRPr lang="en-ID"/>
        </a:p>
      </dgm:t>
    </dgm:pt>
    <dgm:pt modelId="{A07CF8D0-7631-4A2E-B67F-4F6DDAD74E5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Mahasiswa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mampu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melakukan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penatalaksanaan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resusitasi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pada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pasien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trauma </a:t>
          </a:r>
          <a:r>
            <a:rPr lang="en-US" dirty="0" err="1">
              <a:solidFill>
                <a:schemeClr val="tx1"/>
              </a:solidFill>
              <a:latin typeface="Bodoni MT" panose="02070603080606020203" pitchFamily="18" charset="0"/>
            </a:rPr>
            <a:t>kepala</a:t>
          </a:r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 dan spinal</a:t>
          </a:r>
          <a:endParaRPr lang="en-ID" i="1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2B864FC6-09A7-459C-A11B-984172431910}" type="parTrans" cxnId="{709DAFDF-A81C-4A29-B2A8-A5C42343EE43}">
      <dgm:prSet/>
      <dgm:spPr/>
      <dgm:t>
        <a:bodyPr/>
        <a:lstStyle/>
        <a:p>
          <a:endParaRPr lang="en-ID"/>
        </a:p>
      </dgm:t>
    </dgm:pt>
    <dgm:pt modelId="{4AFE9A70-E7DE-4AEB-ACDD-9C9F64047197}" type="sibTrans" cxnId="{709DAFDF-A81C-4A29-B2A8-A5C42343EE43}">
      <dgm:prSet/>
      <dgm:spPr/>
      <dgm:t>
        <a:bodyPr/>
        <a:lstStyle/>
        <a:p>
          <a:endParaRPr lang="en-ID"/>
        </a:p>
      </dgm:t>
    </dgm:pt>
    <dgm:pt modelId="{37A9A150-5B5F-4B79-8A60-D366D617E8DE}" type="pres">
      <dgm:prSet presAssocID="{C464A7AD-3705-4006-A01A-83861E016012}" presName="Name0" presStyleCnt="0">
        <dgm:presLayoutVars>
          <dgm:dir/>
          <dgm:animLvl val="lvl"/>
          <dgm:resizeHandles val="exact"/>
        </dgm:presLayoutVars>
      </dgm:prSet>
      <dgm:spPr/>
    </dgm:pt>
    <dgm:pt modelId="{C871843A-9594-4DDB-98DF-463DED13CD98}" type="pres">
      <dgm:prSet presAssocID="{71C4292B-72C2-4347-A3CC-5EF0D2ADEEF1}" presName="linNode" presStyleCnt="0"/>
      <dgm:spPr/>
    </dgm:pt>
    <dgm:pt modelId="{6A78135E-09D1-445D-92DD-C745583C9B30}" type="pres">
      <dgm:prSet presAssocID="{71C4292B-72C2-4347-A3CC-5EF0D2ADEEF1}" presName="parTx" presStyleLbl="revTx" presStyleIdx="0" presStyleCnt="2">
        <dgm:presLayoutVars>
          <dgm:chMax val="1"/>
          <dgm:bulletEnabled val="1"/>
        </dgm:presLayoutVars>
      </dgm:prSet>
      <dgm:spPr/>
    </dgm:pt>
    <dgm:pt modelId="{10357023-1CDC-42AB-A67F-8E849AE3E8FF}" type="pres">
      <dgm:prSet presAssocID="{71C4292B-72C2-4347-A3CC-5EF0D2ADEEF1}" presName="bracket" presStyleLbl="parChTrans1D1" presStyleIdx="0" presStyleCnt="2"/>
      <dgm:spPr/>
    </dgm:pt>
    <dgm:pt modelId="{922FD214-2F7E-4B5F-B777-9C02FC1FDE04}" type="pres">
      <dgm:prSet presAssocID="{71C4292B-72C2-4347-A3CC-5EF0D2ADEEF1}" presName="spH" presStyleCnt="0"/>
      <dgm:spPr/>
    </dgm:pt>
    <dgm:pt modelId="{6CA31198-FF02-42C0-AAE3-4A849C60B0AC}" type="pres">
      <dgm:prSet presAssocID="{71C4292B-72C2-4347-A3CC-5EF0D2ADEEF1}" presName="desTx" presStyleLbl="node1" presStyleIdx="0" presStyleCnt="2">
        <dgm:presLayoutVars>
          <dgm:bulletEnabled val="1"/>
        </dgm:presLayoutVars>
      </dgm:prSet>
      <dgm:spPr/>
    </dgm:pt>
    <dgm:pt modelId="{8EA3C3F7-1540-4F98-B283-ADA551AFD271}" type="pres">
      <dgm:prSet presAssocID="{962DA8D6-5675-4428-894D-2A66A0AFDD81}" presName="spV" presStyleCnt="0"/>
      <dgm:spPr/>
    </dgm:pt>
    <dgm:pt modelId="{93631FDA-F4D5-4E18-A053-5EBC82B2FF12}" type="pres">
      <dgm:prSet presAssocID="{07B73D0A-A21C-45A6-AFED-919AF2233685}" presName="linNode" presStyleCnt="0"/>
      <dgm:spPr/>
    </dgm:pt>
    <dgm:pt modelId="{130DC1A1-1891-4039-919B-13D71E5D1E35}" type="pres">
      <dgm:prSet presAssocID="{07B73D0A-A21C-45A6-AFED-919AF2233685}" presName="parTx" presStyleLbl="revTx" presStyleIdx="1" presStyleCnt="2">
        <dgm:presLayoutVars>
          <dgm:chMax val="1"/>
          <dgm:bulletEnabled val="1"/>
        </dgm:presLayoutVars>
      </dgm:prSet>
      <dgm:spPr/>
    </dgm:pt>
    <dgm:pt modelId="{25812336-C4EE-40CD-A9B7-5B3130DE50D2}" type="pres">
      <dgm:prSet presAssocID="{07B73D0A-A21C-45A6-AFED-919AF2233685}" presName="bracket" presStyleLbl="parChTrans1D1" presStyleIdx="1" presStyleCnt="2"/>
      <dgm:spPr/>
    </dgm:pt>
    <dgm:pt modelId="{8E200C35-0BED-49DB-8F80-A993131D6C6B}" type="pres">
      <dgm:prSet presAssocID="{07B73D0A-A21C-45A6-AFED-919AF2233685}" presName="spH" presStyleCnt="0"/>
      <dgm:spPr/>
    </dgm:pt>
    <dgm:pt modelId="{50F688E9-2AAA-4F88-B0A4-4C8C83D53A3D}" type="pres">
      <dgm:prSet presAssocID="{07B73D0A-A21C-45A6-AFED-919AF2233685}" presName="desTx" presStyleLbl="node1" presStyleIdx="1" presStyleCnt="2">
        <dgm:presLayoutVars>
          <dgm:bulletEnabled val="1"/>
        </dgm:presLayoutVars>
      </dgm:prSet>
      <dgm:spPr/>
    </dgm:pt>
  </dgm:ptLst>
  <dgm:cxnLst>
    <dgm:cxn modelId="{16BE0F12-7DB8-4E5B-B7CA-7DD675F6F906}" type="presOf" srcId="{07B73D0A-A21C-45A6-AFED-919AF2233685}" destId="{130DC1A1-1891-4039-919B-13D71E5D1E35}" srcOrd="0" destOrd="0" presId="urn:diagrams.loki3.com/BracketList"/>
    <dgm:cxn modelId="{6CCE634F-60BC-46FD-B00C-7D51D7E1D640}" srcId="{71C4292B-72C2-4347-A3CC-5EF0D2ADEEF1}" destId="{5F6451D4-38C5-4DB3-809E-7FA9D8404DF0}" srcOrd="0" destOrd="0" parTransId="{8471C802-8F67-482F-A2E7-423F11625CFE}" sibTransId="{AFA1190A-8BF7-4333-9360-85FCBE491D5E}"/>
    <dgm:cxn modelId="{33523870-FA9A-4560-B990-5A2E111B5879}" type="presOf" srcId="{5F6451D4-38C5-4DB3-809E-7FA9D8404DF0}" destId="{6CA31198-FF02-42C0-AAE3-4A849C60B0AC}" srcOrd="0" destOrd="0" presId="urn:diagrams.loki3.com/BracketList"/>
    <dgm:cxn modelId="{AF3A899D-001B-4772-A2B8-3093781A7525}" type="presOf" srcId="{71C4292B-72C2-4347-A3CC-5EF0D2ADEEF1}" destId="{6A78135E-09D1-445D-92DD-C745583C9B30}" srcOrd="0" destOrd="0" presId="urn:diagrams.loki3.com/BracketList"/>
    <dgm:cxn modelId="{D68A02D4-A05A-44C2-9A48-FA3959067488}" type="presOf" srcId="{A07CF8D0-7631-4A2E-B67F-4F6DDAD74E53}" destId="{50F688E9-2AAA-4F88-B0A4-4C8C83D53A3D}" srcOrd="0" destOrd="0" presId="urn:diagrams.loki3.com/BracketList"/>
    <dgm:cxn modelId="{3CC3BADC-041B-44D2-BB0A-6EC2A308E040}" srcId="{C464A7AD-3705-4006-A01A-83861E016012}" destId="{07B73D0A-A21C-45A6-AFED-919AF2233685}" srcOrd="1" destOrd="0" parTransId="{ACD4E02C-0495-4563-BBB8-CC789589E312}" sibTransId="{9F944A91-962E-4FBD-8F67-F1ED2C7B7DC7}"/>
    <dgm:cxn modelId="{709DAFDF-A81C-4A29-B2A8-A5C42343EE43}" srcId="{07B73D0A-A21C-45A6-AFED-919AF2233685}" destId="{A07CF8D0-7631-4A2E-B67F-4F6DDAD74E53}" srcOrd="0" destOrd="0" parTransId="{2B864FC6-09A7-459C-A11B-984172431910}" sibTransId="{4AFE9A70-E7DE-4AEB-ACDD-9C9F64047197}"/>
    <dgm:cxn modelId="{DF511DE4-E1F9-446A-B20B-EC603A19134A}" type="presOf" srcId="{C464A7AD-3705-4006-A01A-83861E016012}" destId="{37A9A150-5B5F-4B79-8A60-D366D617E8DE}" srcOrd="0" destOrd="0" presId="urn:diagrams.loki3.com/BracketList"/>
    <dgm:cxn modelId="{566BE4F4-5D9A-4265-82BC-7A1605F101E3}" srcId="{C464A7AD-3705-4006-A01A-83861E016012}" destId="{71C4292B-72C2-4347-A3CC-5EF0D2ADEEF1}" srcOrd="0" destOrd="0" parTransId="{5D2EA3D3-D8C2-48B8-A076-3F6338677FBA}" sibTransId="{962DA8D6-5675-4428-894D-2A66A0AFDD81}"/>
    <dgm:cxn modelId="{D5093AA1-3DB5-46DE-A0D0-ECE3B1D1E110}" type="presParOf" srcId="{37A9A150-5B5F-4B79-8A60-D366D617E8DE}" destId="{C871843A-9594-4DDB-98DF-463DED13CD98}" srcOrd="0" destOrd="0" presId="urn:diagrams.loki3.com/BracketList"/>
    <dgm:cxn modelId="{62B24714-8ADA-480E-9A07-70765BC9F6C2}" type="presParOf" srcId="{C871843A-9594-4DDB-98DF-463DED13CD98}" destId="{6A78135E-09D1-445D-92DD-C745583C9B30}" srcOrd="0" destOrd="0" presId="urn:diagrams.loki3.com/BracketList"/>
    <dgm:cxn modelId="{ACD60060-D834-400C-AE63-CD87117A2B25}" type="presParOf" srcId="{C871843A-9594-4DDB-98DF-463DED13CD98}" destId="{10357023-1CDC-42AB-A67F-8E849AE3E8FF}" srcOrd="1" destOrd="0" presId="urn:diagrams.loki3.com/BracketList"/>
    <dgm:cxn modelId="{867D87FA-76C3-4014-95A8-D39472BBF178}" type="presParOf" srcId="{C871843A-9594-4DDB-98DF-463DED13CD98}" destId="{922FD214-2F7E-4B5F-B777-9C02FC1FDE04}" srcOrd="2" destOrd="0" presId="urn:diagrams.loki3.com/BracketList"/>
    <dgm:cxn modelId="{D410A879-12B9-4FB8-9F66-D90B34EF0B21}" type="presParOf" srcId="{C871843A-9594-4DDB-98DF-463DED13CD98}" destId="{6CA31198-FF02-42C0-AAE3-4A849C60B0AC}" srcOrd="3" destOrd="0" presId="urn:diagrams.loki3.com/BracketList"/>
    <dgm:cxn modelId="{9F1E25B5-E7EC-472E-A0AB-F86F55CFA5C7}" type="presParOf" srcId="{37A9A150-5B5F-4B79-8A60-D366D617E8DE}" destId="{8EA3C3F7-1540-4F98-B283-ADA551AFD271}" srcOrd="1" destOrd="0" presId="urn:diagrams.loki3.com/BracketList"/>
    <dgm:cxn modelId="{9B7FE79D-9CC0-4B47-A3D7-B0872C2E863C}" type="presParOf" srcId="{37A9A150-5B5F-4B79-8A60-D366D617E8DE}" destId="{93631FDA-F4D5-4E18-A053-5EBC82B2FF12}" srcOrd="2" destOrd="0" presId="urn:diagrams.loki3.com/BracketList"/>
    <dgm:cxn modelId="{33658C8C-E202-4917-B5EB-34C875F34728}" type="presParOf" srcId="{93631FDA-F4D5-4E18-A053-5EBC82B2FF12}" destId="{130DC1A1-1891-4039-919B-13D71E5D1E35}" srcOrd="0" destOrd="0" presId="urn:diagrams.loki3.com/BracketList"/>
    <dgm:cxn modelId="{F1813BF0-377C-4965-A03A-9E2336C8D89D}" type="presParOf" srcId="{93631FDA-F4D5-4E18-A053-5EBC82B2FF12}" destId="{25812336-C4EE-40CD-A9B7-5B3130DE50D2}" srcOrd="1" destOrd="0" presId="urn:diagrams.loki3.com/BracketList"/>
    <dgm:cxn modelId="{C9CF2594-9833-4B00-846C-F382A8770FFD}" type="presParOf" srcId="{93631FDA-F4D5-4E18-A053-5EBC82B2FF12}" destId="{8E200C35-0BED-49DB-8F80-A993131D6C6B}" srcOrd="2" destOrd="0" presId="urn:diagrams.loki3.com/BracketList"/>
    <dgm:cxn modelId="{34EDC62E-5FC9-4A31-BF66-06F3F44F9492}" type="presParOf" srcId="{93631FDA-F4D5-4E18-A053-5EBC82B2FF12}" destId="{50F688E9-2AAA-4F88-B0A4-4C8C83D53A3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1AD7D7-3BFF-4651-B4D6-AB9FE82C929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72357A82-F45C-4890-9651-F19B3FE2F922}">
      <dgm:prSet phldrT="[Text]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TRAUMA </a:t>
          </a:r>
        </a:p>
        <a:p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KEPALA</a:t>
          </a:r>
          <a:endParaRPr lang="en-ID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DA8B669-1DC0-4EDA-BC8D-1B08A89B962A}" type="parTrans" cxnId="{3DAF55A5-C6B5-4D9B-980B-2464B4FC95EE}">
      <dgm:prSet/>
      <dgm:spPr/>
      <dgm:t>
        <a:bodyPr/>
        <a:lstStyle/>
        <a:p>
          <a:endParaRPr lang="en-ID">
            <a:latin typeface="Bodoni MT" panose="02070603080606020203" pitchFamily="18" charset="0"/>
          </a:endParaRPr>
        </a:p>
      </dgm:t>
    </dgm:pt>
    <dgm:pt modelId="{F64AA561-8C63-459E-AFCF-FDCB19778C97}" type="sibTrans" cxnId="{3DAF55A5-C6B5-4D9B-980B-2464B4FC95EE}">
      <dgm:prSet/>
      <dgm:spPr/>
      <dgm:t>
        <a:bodyPr/>
        <a:lstStyle/>
        <a:p>
          <a:endParaRPr lang="en-ID">
            <a:latin typeface="Bodoni MT" panose="02070603080606020203" pitchFamily="18" charset="0"/>
          </a:endParaRPr>
        </a:p>
      </dgm:t>
    </dgm:pt>
    <dgm:pt modelId="{37138CA6-A9DB-40DC-9F3C-A26844C953DD}">
      <dgm:prSet phldrT="[Text]"/>
      <dgm:spPr/>
      <dgm:t>
        <a:bodyPr/>
        <a:lstStyle/>
        <a:p>
          <a:r>
            <a:rPr lang="en-US" dirty="0">
              <a:latin typeface="Bodoni MT" panose="02070603080606020203" pitchFamily="18" charset="0"/>
            </a:rPr>
            <a:t>JENIS TRAUMA KEPALA </a:t>
          </a:r>
          <a:endParaRPr lang="en-ID" dirty="0">
            <a:latin typeface="Bodoni MT" panose="02070603080606020203" pitchFamily="18" charset="0"/>
          </a:endParaRPr>
        </a:p>
      </dgm:t>
    </dgm:pt>
    <dgm:pt modelId="{13CF2D7B-86DB-4463-BBC6-0F481D7CCCB5}" type="parTrans" cxnId="{5CF6F00A-93FB-45E8-B188-ED89F2E8B899}">
      <dgm:prSet/>
      <dgm:spPr/>
      <dgm:t>
        <a:bodyPr/>
        <a:lstStyle/>
        <a:p>
          <a:endParaRPr lang="en-ID">
            <a:latin typeface="Bodoni MT" panose="02070603080606020203" pitchFamily="18" charset="0"/>
          </a:endParaRPr>
        </a:p>
      </dgm:t>
    </dgm:pt>
    <dgm:pt modelId="{3D3843CF-496F-43CD-920A-6589BDCD77D0}" type="sibTrans" cxnId="{5CF6F00A-93FB-45E8-B188-ED89F2E8B899}">
      <dgm:prSet/>
      <dgm:spPr/>
      <dgm:t>
        <a:bodyPr/>
        <a:lstStyle/>
        <a:p>
          <a:endParaRPr lang="en-ID">
            <a:latin typeface="Bodoni MT" panose="02070603080606020203" pitchFamily="18" charset="0"/>
          </a:endParaRPr>
        </a:p>
      </dgm:t>
    </dgm:pt>
    <dgm:pt modelId="{84888450-E34A-4469-8621-D8FD43F52DEE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TRAUMA</a:t>
          </a:r>
        </a:p>
        <a:p>
          <a:r>
            <a:rPr lang="en-US" dirty="0">
              <a:solidFill>
                <a:schemeClr val="tx1"/>
              </a:solidFill>
              <a:latin typeface="Bodoni MT" panose="02070603080606020203" pitchFamily="18" charset="0"/>
            </a:rPr>
            <a:t>SPINAL</a:t>
          </a:r>
          <a:endParaRPr lang="en-ID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30D4A6CA-44F2-41C1-9B05-32BA1E7E0BC6}" type="parTrans" cxnId="{826E1E05-79FC-48A3-A2D7-D92A91B65F57}">
      <dgm:prSet/>
      <dgm:spPr/>
      <dgm:t>
        <a:bodyPr/>
        <a:lstStyle/>
        <a:p>
          <a:endParaRPr lang="en-ID">
            <a:latin typeface="Bodoni MT" panose="02070603080606020203" pitchFamily="18" charset="0"/>
          </a:endParaRPr>
        </a:p>
      </dgm:t>
    </dgm:pt>
    <dgm:pt modelId="{756CDAA2-9CD0-470D-8C92-5DB80936E490}" type="sibTrans" cxnId="{826E1E05-79FC-48A3-A2D7-D92A91B65F57}">
      <dgm:prSet/>
      <dgm:spPr/>
      <dgm:t>
        <a:bodyPr/>
        <a:lstStyle/>
        <a:p>
          <a:endParaRPr lang="en-ID">
            <a:latin typeface="Bodoni MT" panose="02070603080606020203" pitchFamily="18" charset="0"/>
          </a:endParaRPr>
        </a:p>
      </dgm:t>
    </dgm:pt>
    <dgm:pt modelId="{15C77822-8143-43F4-AE3A-F8610E5295E6}">
      <dgm:prSet phldrT="[Text]"/>
      <dgm:spPr/>
      <dgm:t>
        <a:bodyPr/>
        <a:lstStyle/>
        <a:p>
          <a:r>
            <a:rPr lang="en-US" dirty="0">
              <a:latin typeface="Bodoni MT" panose="02070603080606020203" pitchFamily="18" charset="0"/>
            </a:rPr>
            <a:t>JENIS TRAUMA SPINAL</a:t>
          </a:r>
          <a:endParaRPr lang="en-ID" dirty="0">
            <a:latin typeface="Bodoni MT" panose="02070603080606020203" pitchFamily="18" charset="0"/>
          </a:endParaRPr>
        </a:p>
      </dgm:t>
    </dgm:pt>
    <dgm:pt modelId="{CC52C284-2030-4DB4-97FF-CA8582592B0C}" type="parTrans" cxnId="{E6DED7D1-E973-464C-8E8A-DE7CB850F94C}">
      <dgm:prSet/>
      <dgm:spPr/>
      <dgm:t>
        <a:bodyPr/>
        <a:lstStyle/>
        <a:p>
          <a:endParaRPr lang="en-ID">
            <a:latin typeface="Bodoni MT" panose="02070603080606020203" pitchFamily="18" charset="0"/>
          </a:endParaRPr>
        </a:p>
      </dgm:t>
    </dgm:pt>
    <dgm:pt modelId="{50953939-6715-4407-804E-7E7EA2599553}" type="sibTrans" cxnId="{E6DED7D1-E973-464C-8E8A-DE7CB850F94C}">
      <dgm:prSet/>
      <dgm:spPr/>
      <dgm:t>
        <a:bodyPr/>
        <a:lstStyle/>
        <a:p>
          <a:endParaRPr lang="en-ID">
            <a:latin typeface="Bodoni MT" panose="02070603080606020203" pitchFamily="18" charset="0"/>
          </a:endParaRPr>
        </a:p>
      </dgm:t>
    </dgm:pt>
    <dgm:pt modelId="{7AE3836F-7D1A-492B-94B2-C2AC04895246}">
      <dgm:prSet phldrT="[Text]"/>
      <dgm:spPr/>
      <dgm:t>
        <a:bodyPr/>
        <a:lstStyle/>
        <a:p>
          <a:r>
            <a:rPr lang="en-US" dirty="0">
              <a:latin typeface="Bodoni MT" panose="02070603080606020203" pitchFamily="18" charset="0"/>
            </a:rPr>
            <a:t>PENATALAKSANAAN TRAUMA KEPALA</a:t>
          </a:r>
          <a:endParaRPr lang="en-ID" dirty="0">
            <a:latin typeface="Bodoni MT" panose="02070603080606020203" pitchFamily="18" charset="0"/>
          </a:endParaRPr>
        </a:p>
      </dgm:t>
    </dgm:pt>
    <dgm:pt modelId="{5EFD8E66-969D-40F8-86D4-7360569EC191}" type="parTrans" cxnId="{310657C9-92EC-43C1-8BAF-50EFFA111FAB}">
      <dgm:prSet/>
      <dgm:spPr/>
    </dgm:pt>
    <dgm:pt modelId="{469C9477-B3AE-4F0F-8469-D4081561FD93}" type="sibTrans" cxnId="{310657C9-92EC-43C1-8BAF-50EFFA111FAB}">
      <dgm:prSet/>
      <dgm:spPr/>
    </dgm:pt>
    <dgm:pt modelId="{DBEF8FB5-0DCB-4F9D-AFA2-733B34914ED2}">
      <dgm:prSet phldrT="[Text]"/>
      <dgm:spPr/>
      <dgm:t>
        <a:bodyPr/>
        <a:lstStyle/>
        <a:p>
          <a:r>
            <a:rPr lang="en-US" dirty="0">
              <a:latin typeface="Bodoni MT" panose="02070603080606020203" pitchFamily="18" charset="0"/>
            </a:rPr>
            <a:t>PENATALAKSANAAN TRAUMA SPINA</a:t>
          </a:r>
          <a:endParaRPr lang="en-ID" dirty="0">
            <a:latin typeface="Bodoni MT" panose="02070603080606020203" pitchFamily="18" charset="0"/>
          </a:endParaRPr>
        </a:p>
      </dgm:t>
    </dgm:pt>
    <dgm:pt modelId="{8543AE0F-9030-4585-A110-337DFACA55D8}" type="parTrans" cxnId="{972DD024-83A1-4EDC-920B-6A11D18997E5}">
      <dgm:prSet/>
      <dgm:spPr/>
    </dgm:pt>
    <dgm:pt modelId="{7813515D-CB20-444D-A4EC-D57D7B04BC98}" type="sibTrans" cxnId="{972DD024-83A1-4EDC-920B-6A11D18997E5}">
      <dgm:prSet/>
      <dgm:spPr/>
    </dgm:pt>
    <dgm:pt modelId="{088478AD-C342-4A29-9EF3-F3554A820FE8}" type="pres">
      <dgm:prSet presAssocID="{041AD7D7-3BFF-4651-B4D6-AB9FE82C9291}" presName="linearFlow" presStyleCnt="0">
        <dgm:presLayoutVars>
          <dgm:dir/>
          <dgm:animLvl val="lvl"/>
          <dgm:resizeHandles val="exact"/>
        </dgm:presLayoutVars>
      </dgm:prSet>
      <dgm:spPr/>
    </dgm:pt>
    <dgm:pt modelId="{1ED90E37-A412-44B7-85AA-FD1DAF0CCCCA}" type="pres">
      <dgm:prSet presAssocID="{72357A82-F45C-4890-9651-F19B3FE2F922}" presName="composite" presStyleCnt="0"/>
      <dgm:spPr/>
    </dgm:pt>
    <dgm:pt modelId="{20CF085D-0841-4439-9263-7ECA2A0E5519}" type="pres">
      <dgm:prSet presAssocID="{72357A82-F45C-4890-9651-F19B3FE2F922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D9D97A36-C201-4185-91C7-9F69017233D7}" type="pres">
      <dgm:prSet presAssocID="{72357A82-F45C-4890-9651-F19B3FE2F922}" presName="descendantText" presStyleLbl="alignAcc1" presStyleIdx="0" presStyleCnt="2" custLinFactNeighborY="1214">
        <dgm:presLayoutVars>
          <dgm:bulletEnabled val="1"/>
        </dgm:presLayoutVars>
      </dgm:prSet>
      <dgm:spPr/>
    </dgm:pt>
    <dgm:pt modelId="{34B14480-4612-40D6-B9B2-12457F0F7403}" type="pres">
      <dgm:prSet presAssocID="{F64AA561-8C63-459E-AFCF-FDCB19778C97}" presName="sp" presStyleCnt="0"/>
      <dgm:spPr/>
    </dgm:pt>
    <dgm:pt modelId="{97DB04F6-54E7-4E9B-9493-20880B1B0E3E}" type="pres">
      <dgm:prSet presAssocID="{84888450-E34A-4469-8621-D8FD43F52DEE}" presName="composite" presStyleCnt="0"/>
      <dgm:spPr/>
    </dgm:pt>
    <dgm:pt modelId="{E9679266-C179-4CC4-844C-3EB2AC31F3C3}" type="pres">
      <dgm:prSet presAssocID="{84888450-E34A-4469-8621-D8FD43F52DEE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A43EFB65-FA93-4A80-AC99-0AEFA5A4FA7A}" type="pres">
      <dgm:prSet presAssocID="{84888450-E34A-4469-8621-D8FD43F52DEE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826E1E05-79FC-48A3-A2D7-D92A91B65F57}" srcId="{041AD7D7-3BFF-4651-B4D6-AB9FE82C9291}" destId="{84888450-E34A-4469-8621-D8FD43F52DEE}" srcOrd="1" destOrd="0" parTransId="{30D4A6CA-44F2-41C1-9B05-32BA1E7E0BC6}" sibTransId="{756CDAA2-9CD0-470D-8C92-5DB80936E490}"/>
    <dgm:cxn modelId="{5CF6F00A-93FB-45E8-B188-ED89F2E8B899}" srcId="{72357A82-F45C-4890-9651-F19B3FE2F922}" destId="{37138CA6-A9DB-40DC-9F3C-A26844C953DD}" srcOrd="0" destOrd="0" parTransId="{13CF2D7B-86DB-4463-BBC6-0F481D7CCCB5}" sibTransId="{3D3843CF-496F-43CD-920A-6589BDCD77D0}"/>
    <dgm:cxn modelId="{972DD024-83A1-4EDC-920B-6A11D18997E5}" srcId="{84888450-E34A-4469-8621-D8FD43F52DEE}" destId="{DBEF8FB5-0DCB-4F9D-AFA2-733B34914ED2}" srcOrd="1" destOrd="0" parTransId="{8543AE0F-9030-4585-A110-337DFACA55D8}" sibTransId="{7813515D-CB20-444D-A4EC-D57D7B04BC98}"/>
    <dgm:cxn modelId="{BE2D9A3A-8B01-4C6F-B728-7EFB1E53CF04}" type="presOf" srcId="{DBEF8FB5-0DCB-4F9D-AFA2-733B34914ED2}" destId="{A43EFB65-FA93-4A80-AC99-0AEFA5A4FA7A}" srcOrd="0" destOrd="1" presId="urn:microsoft.com/office/officeart/2005/8/layout/chevron2"/>
    <dgm:cxn modelId="{0DAF3055-2BA5-4323-B823-31D506B51281}" type="presOf" srcId="{84888450-E34A-4469-8621-D8FD43F52DEE}" destId="{E9679266-C179-4CC4-844C-3EB2AC31F3C3}" srcOrd="0" destOrd="0" presId="urn:microsoft.com/office/officeart/2005/8/layout/chevron2"/>
    <dgm:cxn modelId="{1020118D-FB53-4DA5-9E9E-94384C9C9C1F}" type="presOf" srcId="{72357A82-F45C-4890-9651-F19B3FE2F922}" destId="{20CF085D-0841-4439-9263-7ECA2A0E5519}" srcOrd="0" destOrd="0" presId="urn:microsoft.com/office/officeart/2005/8/layout/chevron2"/>
    <dgm:cxn modelId="{5028019A-97C1-488E-9462-24CC2DDB3FAF}" type="presOf" srcId="{041AD7D7-3BFF-4651-B4D6-AB9FE82C9291}" destId="{088478AD-C342-4A29-9EF3-F3554A820FE8}" srcOrd="0" destOrd="0" presId="urn:microsoft.com/office/officeart/2005/8/layout/chevron2"/>
    <dgm:cxn modelId="{3DAF55A5-C6B5-4D9B-980B-2464B4FC95EE}" srcId="{041AD7D7-3BFF-4651-B4D6-AB9FE82C9291}" destId="{72357A82-F45C-4890-9651-F19B3FE2F922}" srcOrd="0" destOrd="0" parTransId="{EDA8B669-1DC0-4EDA-BC8D-1B08A89B962A}" sibTransId="{F64AA561-8C63-459E-AFCF-FDCB19778C97}"/>
    <dgm:cxn modelId="{568F09AD-EF42-4391-9653-8AA01A831376}" type="presOf" srcId="{37138CA6-A9DB-40DC-9F3C-A26844C953DD}" destId="{D9D97A36-C201-4185-91C7-9F69017233D7}" srcOrd="0" destOrd="0" presId="urn:microsoft.com/office/officeart/2005/8/layout/chevron2"/>
    <dgm:cxn modelId="{310657C9-92EC-43C1-8BAF-50EFFA111FAB}" srcId="{72357A82-F45C-4890-9651-F19B3FE2F922}" destId="{7AE3836F-7D1A-492B-94B2-C2AC04895246}" srcOrd="1" destOrd="0" parTransId="{5EFD8E66-969D-40F8-86D4-7360569EC191}" sibTransId="{469C9477-B3AE-4F0F-8469-D4081561FD93}"/>
    <dgm:cxn modelId="{A2E4B8CC-9050-4893-9B4F-C4E91BF52C74}" type="presOf" srcId="{15C77822-8143-43F4-AE3A-F8610E5295E6}" destId="{A43EFB65-FA93-4A80-AC99-0AEFA5A4FA7A}" srcOrd="0" destOrd="0" presId="urn:microsoft.com/office/officeart/2005/8/layout/chevron2"/>
    <dgm:cxn modelId="{E6DED7D1-E973-464C-8E8A-DE7CB850F94C}" srcId="{84888450-E34A-4469-8621-D8FD43F52DEE}" destId="{15C77822-8143-43F4-AE3A-F8610E5295E6}" srcOrd="0" destOrd="0" parTransId="{CC52C284-2030-4DB4-97FF-CA8582592B0C}" sibTransId="{50953939-6715-4407-804E-7E7EA2599553}"/>
    <dgm:cxn modelId="{B58C2ED9-BF4F-4174-8A75-AEE852B0A58B}" type="presOf" srcId="{7AE3836F-7D1A-492B-94B2-C2AC04895246}" destId="{D9D97A36-C201-4185-91C7-9F69017233D7}" srcOrd="0" destOrd="1" presId="urn:microsoft.com/office/officeart/2005/8/layout/chevron2"/>
    <dgm:cxn modelId="{2D25BD29-0769-4922-BFEE-AEC8E1206406}" type="presParOf" srcId="{088478AD-C342-4A29-9EF3-F3554A820FE8}" destId="{1ED90E37-A412-44B7-85AA-FD1DAF0CCCCA}" srcOrd="0" destOrd="0" presId="urn:microsoft.com/office/officeart/2005/8/layout/chevron2"/>
    <dgm:cxn modelId="{05A09F9C-AAF4-40C4-AFF1-E586A67D2788}" type="presParOf" srcId="{1ED90E37-A412-44B7-85AA-FD1DAF0CCCCA}" destId="{20CF085D-0841-4439-9263-7ECA2A0E5519}" srcOrd="0" destOrd="0" presId="urn:microsoft.com/office/officeart/2005/8/layout/chevron2"/>
    <dgm:cxn modelId="{783DB592-A8E9-4044-B6E3-57C582375D20}" type="presParOf" srcId="{1ED90E37-A412-44B7-85AA-FD1DAF0CCCCA}" destId="{D9D97A36-C201-4185-91C7-9F69017233D7}" srcOrd="1" destOrd="0" presId="urn:microsoft.com/office/officeart/2005/8/layout/chevron2"/>
    <dgm:cxn modelId="{480E4647-A9B4-412B-9284-75E31D9B29FB}" type="presParOf" srcId="{088478AD-C342-4A29-9EF3-F3554A820FE8}" destId="{34B14480-4612-40D6-B9B2-12457F0F7403}" srcOrd="1" destOrd="0" presId="urn:microsoft.com/office/officeart/2005/8/layout/chevron2"/>
    <dgm:cxn modelId="{3DA498A4-B790-4267-9CB4-F23FB86606B9}" type="presParOf" srcId="{088478AD-C342-4A29-9EF3-F3554A820FE8}" destId="{97DB04F6-54E7-4E9B-9493-20880B1B0E3E}" srcOrd="2" destOrd="0" presId="urn:microsoft.com/office/officeart/2005/8/layout/chevron2"/>
    <dgm:cxn modelId="{C5C7469D-BBE8-4869-A283-B99DF9ADD16B}" type="presParOf" srcId="{97DB04F6-54E7-4E9B-9493-20880B1B0E3E}" destId="{E9679266-C179-4CC4-844C-3EB2AC31F3C3}" srcOrd="0" destOrd="0" presId="urn:microsoft.com/office/officeart/2005/8/layout/chevron2"/>
    <dgm:cxn modelId="{905FF7C5-90A0-47A6-8D3B-8F6E582AD226}" type="presParOf" srcId="{97DB04F6-54E7-4E9B-9493-20880B1B0E3E}" destId="{A43EFB65-FA93-4A80-AC99-0AEFA5A4FA7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8135E-09D1-445D-92DD-C745583C9B30}">
      <dsp:nvSpPr>
        <dsp:cNvPr id="0" name=""/>
        <dsp:cNvSpPr/>
      </dsp:nvSpPr>
      <dsp:spPr>
        <a:xfrm>
          <a:off x="5174" y="577420"/>
          <a:ext cx="2646517" cy="732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93980" rIns="263144" bIns="93980" numCol="1" spcCol="1270" anchor="ctr" anchorCtr="0">
          <a:noAutofit/>
        </a:bodyPr>
        <a:lstStyle/>
        <a:p>
          <a:pPr marL="0" lvl="0" indent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Bodoni MT" panose="02070603080606020203" pitchFamily="18" charset="0"/>
            </a:rPr>
            <a:t>CP 1</a:t>
          </a:r>
          <a:endParaRPr lang="en-ID" sz="3700" kern="1200" dirty="0">
            <a:latin typeface="Bodoni MT" panose="02070603080606020203" pitchFamily="18" charset="0"/>
          </a:endParaRPr>
        </a:p>
      </dsp:txBody>
      <dsp:txXfrm>
        <a:off x="5174" y="577420"/>
        <a:ext cx="2646517" cy="732600"/>
      </dsp:txXfrm>
    </dsp:sp>
    <dsp:sp modelId="{10357023-1CDC-42AB-A67F-8E849AE3E8FF}">
      <dsp:nvSpPr>
        <dsp:cNvPr id="0" name=""/>
        <dsp:cNvSpPr/>
      </dsp:nvSpPr>
      <dsp:spPr>
        <a:xfrm>
          <a:off x="2651691" y="27970"/>
          <a:ext cx="529303" cy="18315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A31198-FF02-42C0-AAE3-4A849C60B0AC}">
      <dsp:nvSpPr>
        <dsp:cNvPr id="0" name=""/>
        <dsp:cNvSpPr/>
      </dsp:nvSpPr>
      <dsp:spPr>
        <a:xfrm>
          <a:off x="3392716" y="27970"/>
          <a:ext cx="7198526" cy="183150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Mahasiswa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mampu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melakukan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pengkajian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Trauma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kepala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dan spinal</a:t>
          </a:r>
          <a:endParaRPr lang="en-ID" sz="37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392716" y="27970"/>
        <a:ext cx="7198526" cy="1831500"/>
      </dsp:txXfrm>
    </dsp:sp>
    <dsp:sp modelId="{130DC1A1-1891-4039-919B-13D71E5D1E35}">
      <dsp:nvSpPr>
        <dsp:cNvPr id="0" name=""/>
        <dsp:cNvSpPr/>
      </dsp:nvSpPr>
      <dsp:spPr>
        <a:xfrm>
          <a:off x="5174" y="2542120"/>
          <a:ext cx="2646517" cy="732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93980" rIns="263144" bIns="93980" numCol="1" spcCol="1270" anchor="ctr" anchorCtr="0">
          <a:noAutofit/>
        </a:bodyPr>
        <a:lstStyle/>
        <a:p>
          <a:pPr marL="0" lvl="0" indent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Bodoni MT" panose="02070603080606020203" pitchFamily="18" charset="0"/>
            </a:rPr>
            <a:t>CP 2</a:t>
          </a:r>
          <a:endParaRPr lang="en-ID" sz="3700" kern="1200" dirty="0">
            <a:latin typeface="Bodoni MT" panose="02070603080606020203" pitchFamily="18" charset="0"/>
          </a:endParaRPr>
        </a:p>
      </dsp:txBody>
      <dsp:txXfrm>
        <a:off x="5174" y="2542120"/>
        <a:ext cx="2646517" cy="732600"/>
      </dsp:txXfrm>
    </dsp:sp>
    <dsp:sp modelId="{25812336-C4EE-40CD-A9B7-5B3130DE50D2}">
      <dsp:nvSpPr>
        <dsp:cNvPr id="0" name=""/>
        <dsp:cNvSpPr/>
      </dsp:nvSpPr>
      <dsp:spPr>
        <a:xfrm>
          <a:off x="2651691" y="1992670"/>
          <a:ext cx="529303" cy="18315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688E9-2AAA-4F88-B0A4-4C8C83D53A3D}">
      <dsp:nvSpPr>
        <dsp:cNvPr id="0" name=""/>
        <dsp:cNvSpPr/>
      </dsp:nvSpPr>
      <dsp:spPr>
        <a:xfrm>
          <a:off x="3392716" y="1992670"/>
          <a:ext cx="7198526" cy="183150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Mahasiswa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mampu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melakukan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penatalaksanaan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resusitasi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pada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pasien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trauma </a:t>
          </a:r>
          <a:r>
            <a:rPr lang="en-US" sz="3700" kern="1200" dirty="0" err="1">
              <a:solidFill>
                <a:schemeClr val="tx1"/>
              </a:solidFill>
              <a:latin typeface="Bodoni MT" panose="02070603080606020203" pitchFamily="18" charset="0"/>
            </a:rPr>
            <a:t>kepala</a:t>
          </a:r>
          <a:r>
            <a:rPr lang="en-US" sz="3700" kern="1200" dirty="0">
              <a:solidFill>
                <a:schemeClr val="tx1"/>
              </a:solidFill>
              <a:latin typeface="Bodoni MT" panose="02070603080606020203" pitchFamily="18" charset="0"/>
            </a:rPr>
            <a:t> dan spinal</a:t>
          </a:r>
          <a:endParaRPr lang="en-ID" sz="3700" i="1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392716" y="1992670"/>
        <a:ext cx="7198526" cy="1831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F085D-0841-4439-9263-7ECA2A0E5519}">
      <dsp:nvSpPr>
        <dsp:cNvPr id="0" name=""/>
        <dsp:cNvSpPr/>
      </dsp:nvSpPr>
      <dsp:spPr>
        <a:xfrm rot="5400000">
          <a:off x="-350990" y="351858"/>
          <a:ext cx="2339938" cy="1637957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Bodoni MT" panose="02070603080606020203" pitchFamily="18" charset="0"/>
            </a:rPr>
            <a:t>TRAUMA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Bodoni MT" panose="02070603080606020203" pitchFamily="18" charset="0"/>
            </a:rPr>
            <a:t>KEPALA</a:t>
          </a:r>
          <a:endParaRPr lang="en-ID" sz="20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 rot="-5400000">
        <a:off x="1" y="819847"/>
        <a:ext cx="1637957" cy="701981"/>
      </dsp:txXfrm>
    </dsp:sp>
    <dsp:sp modelId="{D9D97A36-C201-4185-91C7-9F69017233D7}">
      <dsp:nvSpPr>
        <dsp:cNvPr id="0" name=""/>
        <dsp:cNvSpPr/>
      </dsp:nvSpPr>
      <dsp:spPr>
        <a:xfrm rot="5400000">
          <a:off x="5518343" y="-3861055"/>
          <a:ext cx="1520960" cy="9281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>
              <a:latin typeface="Bodoni MT" panose="02070603080606020203" pitchFamily="18" charset="0"/>
            </a:rPr>
            <a:t>JENIS TRAUMA KEPALA </a:t>
          </a:r>
          <a:endParaRPr lang="en-ID" sz="3500" kern="1200" dirty="0">
            <a:latin typeface="Bodoni MT" panose="02070603080606020203" pitchFamily="18" charset="0"/>
          </a:endParaRP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>
              <a:latin typeface="Bodoni MT" panose="02070603080606020203" pitchFamily="18" charset="0"/>
            </a:rPr>
            <a:t>PENATALAKSANAAN TRAUMA KEPALA</a:t>
          </a:r>
          <a:endParaRPr lang="en-ID" sz="3500" kern="1200" dirty="0">
            <a:latin typeface="Bodoni MT" panose="02070603080606020203" pitchFamily="18" charset="0"/>
          </a:endParaRPr>
        </a:p>
      </dsp:txBody>
      <dsp:txXfrm rot="-5400000">
        <a:off x="1637957" y="93578"/>
        <a:ext cx="9207486" cy="1372466"/>
      </dsp:txXfrm>
    </dsp:sp>
    <dsp:sp modelId="{E9679266-C179-4CC4-844C-3EB2AC31F3C3}">
      <dsp:nvSpPr>
        <dsp:cNvPr id="0" name=""/>
        <dsp:cNvSpPr/>
      </dsp:nvSpPr>
      <dsp:spPr>
        <a:xfrm rot="5400000">
          <a:off x="-350990" y="2406693"/>
          <a:ext cx="2339938" cy="16379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Bodoni MT" panose="02070603080606020203" pitchFamily="18" charset="0"/>
            </a:rPr>
            <a:t>TRAUMA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Bodoni MT" panose="02070603080606020203" pitchFamily="18" charset="0"/>
            </a:rPr>
            <a:t>SPINAL</a:t>
          </a:r>
          <a:endParaRPr lang="en-ID" sz="20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 rot="-5400000">
        <a:off x="1" y="2874682"/>
        <a:ext cx="1637957" cy="701981"/>
      </dsp:txXfrm>
    </dsp:sp>
    <dsp:sp modelId="{A43EFB65-FA93-4A80-AC99-0AEFA5A4FA7A}">
      <dsp:nvSpPr>
        <dsp:cNvPr id="0" name=""/>
        <dsp:cNvSpPr/>
      </dsp:nvSpPr>
      <dsp:spPr>
        <a:xfrm rot="5400000">
          <a:off x="5518343" y="-1824683"/>
          <a:ext cx="1520960" cy="92817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>
              <a:latin typeface="Bodoni MT" panose="02070603080606020203" pitchFamily="18" charset="0"/>
            </a:rPr>
            <a:t>JENIS TRAUMA SPINAL</a:t>
          </a:r>
          <a:endParaRPr lang="en-ID" sz="3500" kern="1200" dirty="0">
            <a:latin typeface="Bodoni MT" panose="02070603080606020203" pitchFamily="18" charset="0"/>
          </a:endParaRP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>
              <a:latin typeface="Bodoni MT" panose="02070603080606020203" pitchFamily="18" charset="0"/>
            </a:rPr>
            <a:t>PENATALAKSANAAN TRAUMA SPINA</a:t>
          </a:r>
          <a:endParaRPr lang="en-ID" sz="3500" kern="1200" dirty="0">
            <a:latin typeface="Bodoni MT" panose="02070603080606020203" pitchFamily="18" charset="0"/>
          </a:endParaRPr>
        </a:p>
      </dsp:txBody>
      <dsp:txXfrm rot="-5400000">
        <a:off x="1637957" y="2129950"/>
        <a:ext cx="9207486" cy="1372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328D94-CD4B-903F-FF72-C19BFBF61D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E421E-01C6-6A32-502F-EDD1B3CFCF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8F225-697F-41F8-B101-0AE39D0AFCD1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7FB54-8974-553A-C5DA-293C70BE3A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6C840-A7D8-49CF-20C5-C5C8A9B094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6C60F-0BEC-4C11-A83A-84D28F50A59A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5892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FBC3-9DAD-6BC7-DC12-A43F8821C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E55D8-240F-490D-7412-76C7749B1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1B22F-AF33-8BF8-C6E3-7982C2FB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6DF41-62DA-6A00-C5C8-E5F6C4FF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5318" y="6317438"/>
            <a:ext cx="4114800" cy="365125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6AC2B-4FF2-F8E5-F490-08930442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0145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F9E2-F2E6-AF3E-9922-59F320C1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23A81-F974-7444-FE4A-F86CF35AE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F44C6-FD82-020F-AA5D-3C78C01F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31CFD-2BB8-6188-F290-ABD9A3DE4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8F5DE-6B9D-841F-3CF8-FA7C9063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2413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BA97F-CB3F-06B4-5592-7165D7B15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746743-4A75-A239-A963-330BC2175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A65CC-08E1-3E9C-AC4C-0D891719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C4CD-8BD5-55A1-D6CE-5596383D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9DAD4-47D2-3021-6BD5-B54045C8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242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D04A-6770-C961-D737-90933BEF2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B2E8E-C1AA-34C9-3DE4-5EBF4AFE6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15EDF-25F5-494E-6D5B-60AA7F09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050C6-0AA2-697F-796E-93C5FD97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F65C-B15D-41C8-502E-C9936A3A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19153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10F5F-E9FB-92AA-5F34-55DFF230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6976C-D411-8DF2-97EC-5B84E49C8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74552-9B7F-EDEA-E897-38827D81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4EBD3-5DED-DE81-84B9-421CB620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DC063-2B03-0E9F-F6E9-879A777A4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628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957B-E3B2-DB73-5F91-876125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6DA54-0FB8-11DA-0BA3-76FE2D190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F60F5-F8C3-C22B-6779-2EB15C3A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964F3-CEC2-DCF1-B850-FEB5C498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E2AD-F85E-9002-F708-FCDACF0D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5007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C50B-ED04-114A-242D-FA85B1DF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210C8-1FFC-AE2D-349B-6D8125554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570F8-E3C2-401B-0A6E-BD77D4C21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87B94-9F2F-B7BA-B477-2A964E1D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89EAE-989C-A165-55BF-7F341041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D26B2-DBA9-DB91-9088-DA2AE4B3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55442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F689-C6C5-28EB-3D9F-6D2A07DF5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67876-462D-8F17-4202-CC4D7E583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B4968-1F7C-950E-A6B1-39AF927A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D257D-B6C8-E189-CBEB-4CEAC3188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841CC-52B9-6EF4-E7F3-669DF8AF0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F6AB8-FBEB-4BB2-0D18-F21F64BB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BD9366-9AE6-5F5E-7497-A6C705BE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4DF04-2FFD-1DD9-E03A-9D16548D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4805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C045-6154-DA44-391C-C6A92A7E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D4AAE-0294-13AF-A989-39F586FC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6D329-A287-0471-6404-E3242F0A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D1E2A-D4AF-4022-3755-BF5C2EDA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48446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81C72-1EB2-4686-6C14-C90FA42B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1EE78-B09E-42E3-796A-BCEE5E4C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1D2D9-D3A9-76AA-57E8-BE43ED3D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7585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EDE15-3277-A22F-92D4-41F2569B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F0AE6-D14E-37A8-C9FF-C4663E649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12E00-23BF-41E4-5C28-43EE43F79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667E2-7AFF-1FDA-11F4-FD35E8CD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D6E01-6297-CDEE-5C71-23B5CA62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A278F-9D99-1671-C87F-90B74555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5916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91FC-3F06-C5DB-A234-C0AEAA7A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86D5-0063-6AB9-05E2-E114044A4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643B0-968C-03FB-38C2-E5663A57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82D-BCBE-0EF7-9AC6-53A8D518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F1B2D-58BC-5E72-DA19-7F8DB711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2831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9210-AE71-DD7C-3A0F-D4D831C9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D475F6-6FB3-DEC1-B9CD-F7A62E043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13361-CF95-A729-C3CA-0510F3036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7A416-8199-9864-9C37-9552CD65B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84A53-C20C-0C55-92C6-6CB6D86D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DFA62-8EB8-13F4-B0D5-0A52C546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32244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9FB1-226B-E3A6-BFA0-61F18F64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DE0E5-A5C1-A7B8-B7E2-1E8BA1B6A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B0855-50DD-E6DE-DE13-71188B22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B604D-61CE-3B50-059A-03949C65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B8E3-AA0A-7CD1-EBCD-2841572E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06140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4EC8F1-3F98-14D9-E346-46605557C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267B6-ADC5-773F-851F-4E719760E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669CA-655E-AC6F-1653-AAD3E0A4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506A8-9516-DA2F-2FED-6B0ABB5E9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DFC4-50EE-E6FD-8F71-A67555DD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7476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FDCC-667C-36FD-D3AD-1CF425D9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B9A85-826D-2144-499F-BD0A4B0C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6B348-0D2C-C356-C4D1-63C88017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FF79E-F91D-796B-AFAC-98FB52FF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08A7F-9E94-BC59-0FF1-0C0DEB0A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1973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9CA1-A307-6BD2-A55C-984EEA58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2800-4624-C6D2-3CF4-A37A8B50C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0A3F8-6D70-9E98-0961-DBF58D2FE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857E-2447-8EFB-7F94-457A62FC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9CFD2-2CB9-701C-0FDA-88F4C1F6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93A66-B92A-B47C-B976-4FD25C34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9172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18C0-7FF6-3F60-2492-AC48CAB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4C3C2-041E-7948-AD99-032A355EC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B6F16-8D6C-CC01-D99F-D4C198342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37C08-D9CE-364C-55A9-32B6AD954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4ABC-11D7-BBFA-8511-F5DE6AA13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1F74F-833E-3BC6-8372-649B387D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E7366-26A9-C4E9-37F2-899B9B713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F6279-5D97-CF3D-3AD1-ECF04D2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5729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8AD62-49F6-59B2-F7FD-9EDA04F2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033F7-BAE9-BD5D-D455-ED6B3CAD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170F6-282B-FE20-DAF9-4F6FBA11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2224-47C2-F887-1452-9C5B8A4C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3761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CD5A3-4662-F815-2CD6-3CC0BC05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1B23F-EC0D-6392-89C4-2421C99C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1A99-9802-26E2-108B-EC7EDD09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1596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20DB-0BC9-8500-3B84-7C9617E9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44A1-B49A-229C-D1E4-F215C26FC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29B2F-F1D1-92C7-36F3-18F3B8D23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D5894-D833-5AD3-3DE3-0BBA171B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53584-250A-DAB6-F315-4261E779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3084C-7282-B51E-C340-0455B68E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3093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36F1-743A-1649-4B37-D796457F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8D84E-8C52-82F9-8627-096EBBCB6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F6A7B-52A2-4266-3B73-56A74D30D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61D4-18F5-81D8-8B18-F6FDFBE9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3D1DF-10EB-94B4-9A00-11FBBDAB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22159-1F79-3541-F9AE-F1C3BE6A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322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48C11-32D3-21A3-80CC-D0141D43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10515600" cy="104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ACACE-DD73-C56C-C36D-0738DAAB7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17113"/>
            <a:ext cx="10515600" cy="385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30C28-F1B1-7B12-9C79-ABC6ABE3A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7A72-83DA-44F1-B115-74EFB4085E5A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74A24-C431-41F5-3B64-854C0D43B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7216" y="6338703"/>
            <a:ext cx="4114800" cy="365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lvl1pPr algn="ctr">
              <a:defRPr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defRPr>
            </a:lvl1pPr>
          </a:lstStyle>
          <a:p>
            <a:r>
              <a:rPr lang="en-US" dirty="0"/>
              <a:t>BERKARAKTER, BERWAWAWASAN BERKEMAJUAN</a:t>
            </a:r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BA29D-175A-0C52-7081-CDCF92DA9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B033-D994-4920-94AF-9F348409CEAB}" type="slidenum">
              <a:rPr lang="en-ID" smtClean="0"/>
              <a:t>‹#›</a:t>
            </a:fld>
            <a:endParaRPr lang="en-ID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4A6984-ADAD-24C9-DF72-00E7A06EBC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967023" y="74431"/>
            <a:ext cx="1654548" cy="813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F07F6B-B259-8C57-D9BB-5F2A92381CC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967023" cy="11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doni MT" panose="020706030806060202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ECDA6-3EFA-09E8-31DA-05F9ABE0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5A7AC-233E-8547-438B-060E70A8A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8D68-3251-B236-0FE6-E6EA4D823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B1CB-3EBF-45F7-8928-A06AA81BEEB8}" type="datetimeFigureOut">
              <a:rPr lang="en-ID" smtClean="0"/>
              <a:t>26/08/2023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063F3-F53B-76DF-CE06-CE2B43CF3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10F98-D249-99CB-72B0-C8F426924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EAAE-F4C9-4262-8CDE-122F8B7EDEB1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4371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18EA-2B80-8E4B-D1D0-A6CF9A61A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940506" cy="2387600"/>
          </a:xfrm>
        </p:spPr>
        <p:txBody>
          <a:bodyPr/>
          <a:lstStyle/>
          <a:p>
            <a:r>
              <a:rPr lang="en-US" dirty="0"/>
              <a:t>TRAUMA </a:t>
            </a:r>
            <a:br>
              <a:rPr lang="en-US" dirty="0"/>
            </a:br>
            <a:r>
              <a:rPr lang="en-US" dirty="0"/>
              <a:t>KEPALA &amp; SPINAL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DA455-02DE-5F6D-9D79-9A3346393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828362" cy="1655762"/>
          </a:xfrm>
        </p:spPr>
        <p:txBody>
          <a:bodyPr/>
          <a:lstStyle/>
          <a:p>
            <a:r>
              <a:rPr lang="en-US" dirty="0"/>
              <a:t>STABILISASI &amp; IMMOBILISASI</a:t>
            </a:r>
            <a:endParaRPr lang="en-ID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34C1C1-C5F6-824C-0817-47EC1E17730B}"/>
              </a:ext>
            </a:extLst>
          </p:cNvPr>
          <p:cNvSpPr/>
          <p:nvPr/>
        </p:nvSpPr>
        <p:spPr>
          <a:xfrm>
            <a:off x="0" y="6326909"/>
            <a:ext cx="4941455" cy="531091"/>
          </a:xfrm>
          <a:prstGeom prst="homePlat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doni MT" panose="02070603080606020203" pitchFamily="18" charset="0"/>
              </a:rPr>
              <a:t>Ns. Zulmah Astuti., </a:t>
            </a:r>
            <a:r>
              <a:rPr lang="en-US" sz="2800" dirty="0" err="1">
                <a:latin typeface="Bodoni MT" panose="02070603080606020203" pitchFamily="18" charset="0"/>
              </a:rPr>
              <a:t>M.Kep</a:t>
            </a:r>
            <a:endParaRPr lang="en-ID" sz="28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43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3890-8C26-646C-C8F4-9E7A220A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ANATOMI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A931-CD2F-B392-CCDB-23CFD6DD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4967377" cy="3859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OTAK (BRAIN)</a:t>
            </a:r>
          </a:p>
          <a:p>
            <a:pPr marL="0" indent="0" algn="just">
              <a:buNone/>
            </a:pPr>
            <a:r>
              <a:rPr lang="en-US" dirty="0"/>
              <a:t>Brainstem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midbrain, pons dan medulla. </a:t>
            </a:r>
          </a:p>
          <a:p>
            <a:pPr marL="0" indent="0" algn="just">
              <a:buNone/>
            </a:pPr>
            <a:r>
              <a:rPr lang="en-US" dirty="0"/>
              <a:t>Midbrain dan pons :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kesadaran</a:t>
            </a:r>
            <a:endParaRPr lang="en-US" dirty="0"/>
          </a:p>
          <a:p>
            <a:pPr marL="0" indent="0" algn="just">
              <a:buNone/>
            </a:pPr>
            <a:r>
              <a:rPr lang="en-US" dirty="0" err="1"/>
              <a:t>Medula</a:t>
            </a:r>
            <a:r>
              <a:rPr lang="en-US" dirty="0"/>
              <a:t> oblongata : </a:t>
            </a:r>
            <a:r>
              <a:rPr lang="en-US" dirty="0" err="1"/>
              <a:t>pusata</a:t>
            </a:r>
            <a:r>
              <a:rPr lang="en-US" dirty="0"/>
              <a:t> cardiorespiratory </a:t>
            </a:r>
          </a:p>
          <a:p>
            <a:pPr marL="0" indent="0" algn="just">
              <a:buNone/>
            </a:pPr>
            <a:r>
              <a:rPr lang="en-US" dirty="0" err="1"/>
              <a:t>Catatan</a:t>
            </a:r>
            <a:r>
              <a:rPr lang="en-US" dirty="0"/>
              <a:t> : </a:t>
            </a:r>
            <a:r>
              <a:rPr lang="en-US" dirty="0" err="1"/>
              <a:t>lesi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pada brainstem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deficit </a:t>
            </a:r>
            <a:r>
              <a:rPr lang="en-US" dirty="0" err="1"/>
              <a:t>neurologis</a:t>
            </a:r>
            <a:r>
              <a:rPr lang="en-US" dirty="0"/>
              <a:t> yang </a:t>
            </a:r>
            <a:r>
              <a:rPr lang="en-US" dirty="0" err="1"/>
              <a:t>berat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1026" name="Picture 2" descr="Lobes of the Brain and Their Functions | OncoLink">
            <a:extLst>
              <a:ext uri="{FF2B5EF4-FFF2-40B4-BE49-F238E27FC236}">
                <a16:creationId xmlns:a16="http://schemas.microsoft.com/office/drawing/2014/main" id="{C38CEBEA-1F18-0A23-5900-3C90773F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5578"/>
            <a:ext cx="57150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2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7CB3-154A-B77C-7E80-59B79428B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936171"/>
            <a:ext cx="6226628" cy="914400"/>
          </a:xfrm>
        </p:spPr>
        <p:txBody>
          <a:bodyPr/>
          <a:lstStyle/>
          <a:p>
            <a:r>
              <a:rPr lang="en-US" dirty="0" err="1"/>
              <a:t>Sistem</a:t>
            </a:r>
            <a:r>
              <a:rPr lang="en-US" dirty="0"/>
              <a:t> ventricular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577E4-EA94-B660-CCF9-9DB273B27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50571"/>
            <a:ext cx="6847114" cy="4833258"/>
          </a:xfrm>
        </p:spPr>
        <p:txBody>
          <a:bodyPr>
            <a:normAutofit lnSpcReduction="10000"/>
          </a:bodyPr>
          <a:lstStyle/>
          <a:p>
            <a:pPr algn="just"/>
            <a:r>
              <a:rPr lang="en-ID" dirty="0" err="1"/>
              <a:t>Ventrikel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berisi</a:t>
            </a:r>
            <a:r>
              <a:rPr lang="en-ID" dirty="0"/>
              <a:t> CSF dan </a:t>
            </a:r>
            <a:r>
              <a:rPr lang="en-ID" dirty="0" err="1"/>
              <a:t>saluran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otak</a:t>
            </a:r>
            <a:r>
              <a:rPr lang="en-ID" dirty="0"/>
              <a:t>. </a:t>
            </a:r>
          </a:p>
          <a:p>
            <a:pPr algn="just"/>
            <a:r>
              <a:rPr lang="en-ID" dirty="0"/>
              <a:t>CSF </a:t>
            </a:r>
            <a:r>
              <a:rPr lang="en-ID" dirty="0" err="1"/>
              <a:t>terus</a:t>
            </a:r>
            <a:r>
              <a:rPr lang="en-ID" dirty="0"/>
              <a:t> </a:t>
            </a:r>
            <a:r>
              <a:rPr lang="en-ID" dirty="0" err="1"/>
              <a:t>diproduksi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ventrikel</a:t>
            </a:r>
            <a:r>
              <a:rPr lang="en-ID" dirty="0"/>
              <a:t> dan </a:t>
            </a:r>
            <a:r>
              <a:rPr lang="en-ID" dirty="0" err="1"/>
              <a:t>diserap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permukaan</a:t>
            </a:r>
            <a:r>
              <a:rPr lang="en-ID" dirty="0"/>
              <a:t> </a:t>
            </a:r>
            <a:r>
              <a:rPr lang="en-ID" dirty="0" err="1"/>
              <a:t>otak</a:t>
            </a:r>
            <a:r>
              <a:rPr lang="en-ID" dirty="0"/>
              <a:t>. </a:t>
            </a:r>
          </a:p>
          <a:p>
            <a:pPr algn="just"/>
            <a:r>
              <a:rPr lang="en-ID" dirty="0" err="1"/>
              <a:t>Kehadiran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di CSF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mengganggu</a:t>
            </a:r>
            <a:r>
              <a:rPr lang="en-ID" dirty="0"/>
              <a:t> </a:t>
            </a:r>
            <a:r>
              <a:rPr lang="en-ID" dirty="0" err="1"/>
              <a:t>reabsorpsinya</a:t>
            </a:r>
            <a:r>
              <a:rPr lang="en-ID" dirty="0"/>
              <a:t> dan </a:t>
            </a:r>
            <a:r>
              <a:rPr lang="en-ID" dirty="0" err="1"/>
              <a:t>mengakibatkan</a:t>
            </a:r>
            <a:r>
              <a:rPr lang="en-ID" dirty="0"/>
              <a:t>  </a:t>
            </a:r>
            <a:r>
              <a:rPr lang="en-ID" dirty="0" err="1"/>
              <a:t>peningkatan</a:t>
            </a:r>
            <a:r>
              <a:rPr lang="en-ID" dirty="0"/>
              <a:t> </a:t>
            </a:r>
            <a:r>
              <a:rPr lang="en-ID" dirty="0" err="1"/>
              <a:t>intrakranial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.</a:t>
            </a:r>
          </a:p>
          <a:p>
            <a:pPr algn="just"/>
            <a:r>
              <a:rPr lang="en-ID" dirty="0"/>
              <a:t> </a:t>
            </a:r>
            <a:r>
              <a:rPr lang="en-ID" dirty="0" err="1"/>
              <a:t>Edema</a:t>
            </a:r>
            <a:r>
              <a:rPr lang="en-ID" dirty="0"/>
              <a:t> dan </a:t>
            </a:r>
            <a:r>
              <a:rPr lang="en-ID" dirty="0" err="1"/>
              <a:t>lesi</a:t>
            </a:r>
            <a:r>
              <a:rPr lang="en-ID" dirty="0"/>
              <a:t> </a:t>
            </a:r>
            <a:r>
              <a:rPr lang="en-ID" dirty="0" err="1"/>
              <a:t>massa</a:t>
            </a:r>
            <a:r>
              <a:rPr lang="en-ID" dirty="0"/>
              <a:t> (</a:t>
            </a:r>
            <a:r>
              <a:rPr lang="en-ID" dirty="0" err="1"/>
              <a:t>misalnya</a:t>
            </a:r>
            <a:r>
              <a:rPr lang="en-ID" dirty="0"/>
              <a:t> hematoma)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penipisan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pergeseran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kesimetrisan</a:t>
            </a:r>
            <a:r>
              <a:rPr lang="en-ID" dirty="0"/>
              <a:t> </a:t>
            </a:r>
            <a:r>
              <a:rPr lang="en-ID" dirty="0" err="1"/>
              <a:t>ventrikel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8AF27-3DA6-4BA4-9587-74A756FC1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7" t="12540" r="27857" b="12540"/>
          <a:stretch/>
        </p:blipFill>
        <p:spPr>
          <a:xfrm>
            <a:off x="7249886" y="1977071"/>
            <a:ext cx="4180115" cy="376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00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C0A0-429A-8D2D-B53B-0D51E05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FISIOLOGIS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20FB-ECF4-4844-195E-E1C8FE35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ID" sz="36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Tekanan</a:t>
            </a:r>
            <a:r>
              <a:rPr lang="en-ID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intra </a:t>
            </a:r>
            <a:r>
              <a:rPr lang="en-ID" sz="36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kranial</a:t>
            </a:r>
            <a:endParaRPr lang="en-ID" sz="3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dirty="0" err="1">
                <a:effectLst/>
                <a:ea typeface="Calibri" panose="020F0502020204030204" pitchFamily="34" charset="0"/>
              </a:rPr>
              <a:t>Peningkatan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Tekanan</a:t>
            </a:r>
            <a:r>
              <a:rPr lang="en-ID" dirty="0">
                <a:effectLst/>
                <a:ea typeface="Calibri" panose="020F0502020204030204" pitchFamily="34" charset="0"/>
              </a:rPr>
              <a:t> Intra </a:t>
            </a:r>
            <a:r>
              <a:rPr lang="en-ID" dirty="0" err="1">
                <a:effectLst/>
                <a:ea typeface="Calibri" panose="020F0502020204030204" pitchFamily="34" charset="0"/>
              </a:rPr>
              <a:t>Kranial</a:t>
            </a:r>
            <a:r>
              <a:rPr lang="en-ID" dirty="0">
                <a:effectLst/>
                <a:ea typeface="Calibri" panose="020F0502020204030204" pitchFamily="34" charset="0"/>
              </a:rPr>
              <a:t>/TIK (Intracranial pressure/ICP) </a:t>
            </a:r>
            <a:r>
              <a:rPr lang="en-ID" dirty="0" err="1">
                <a:effectLst/>
                <a:ea typeface="Calibri" panose="020F0502020204030204" pitchFamily="34" charset="0"/>
              </a:rPr>
              <a:t>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mengurangi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perfusi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serebral</a:t>
            </a:r>
            <a:r>
              <a:rPr lang="en-ID" dirty="0">
                <a:effectLst/>
                <a:ea typeface="Calibri" panose="020F0502020204030204" pitchFamily="34" charset="0"/>
              </a:rPr>
              <a:t> dan </a:t>
            </a:r>
            <a:r>
              <a:rPr lang="en-ID" dirty="0" err="1">
                <a:effectLst/>
                <a:ea typeface="Calibri" panose="020F0502020204030204" pitchFamily="34" charset="0"/>
              </a:rPr>
              <a:t>menyebabkan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atau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memperburuk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iskemia</a:t>
            </a:r>
            <a:r>
              <a:rPr lang="en-ID" dirty="0">
                <a:effectLst/>
                <a:ea typeface="Calibri" panose="020F0502020204030204" pitchFamily="34" charset="0"/>
              </a:rPr>
              <a:t>. TIK normal pada </a:t>
            </a:r>
            <a:r>
              <a:rPr lang="en-ID" dirty="0" err="1">
                <a:effectLst/>
                <a:ea typeface="Calibri" panose="020F0502020204030204" pitchFamily="34" charset="0"/>
              </a:rPr>
              <a:t>psien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dalam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keadaan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istirahat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kira-kira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b="1" dirty="0">
                <a:effectLst/>
                <a:ea typeface="Calibri" panose="020F0502020204030204" pitchFamily="34" charset="0"/>
              </a:rPr>
              <a:t>10 mmHg</a:t>
            </a:r>
            <a:r>
              <a:rPr lang="en-ID" dirty="0">
                <a:effectLst/>
                <a:ea typeface="Calibri" panose="020F0502020204030204" pitchFamily="34" charset="0"/>
              </a:rPr>
              <a:t>. </a:t>
            </a:r>
            <a:r>
              <a:rPr lang="en-ID" dirty="0" err="1">
                <a:effectLst/>
                <a:ea typeface="Calibri" panose="020F0502020204030204" pitchFamily="34" charset="0"/>
              </a:rPr>
              <a:t>Tekanan</a:t>
            </a:r>
            <a:r>
              <a:rPr lang="en-ID" dirty="0">
                <a:effectLst/>
                <a:ea typeface="Calibri" panose="020F0502020204030204" pitchFamily="34" charset="0"/>
              </a:rPr>
              <a:t> yang </a:t>
            </a:r>
            <a:r>
              <a:rPr lang="en-ID" dirty="0" err="1">
                <a:effectLst/>
                <a:ea typeface="Calibri" panose="020F0502020204030204" pitchFamily="34" charset="0"/>
              </a:rPr>
              <a:t>lebih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besar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dari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b="1" dirty="0">
                <a:effectLst/>
                <a:ea typeface="Calibri" panose="020F0502020204030204" pitchFamily="34" charset="0"/>
              </a:rPr>
              <a:t>15 mmHg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terutama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jika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berkelanjutan</a:t>
            </a:r>
            <a:r>
              <a:rPr lang="en-ID" dirty="0">
                <a:effectLst/>
                <a:ea typeface="Calibri" panose="020F0502020204030204" pitchFamily="34" charset="0"/>
              </a:rPr>
              <a:t> dan </a:t>
            </a:r>
            <a:r>
              <a:rPr lang="en-ID" dirty="0" err="1">
                <a:effectLst/>
                <a:ea typeface="Calibri" panose="020F0502020204030204" pitchFamily="34" charset="0"/>
              </a:rPr>
              <a:t>refrakter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terhadap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pengobatan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berkaitan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dengan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hasil</a:t>
            </a:r>
            <a:r>
              <a:rPr lang="en-ID" dirty="0">
                <a:effectLst/>
                <a:ea typeface="Calibri" panose="020F0502020204030204" pitchFamily="34" charset="0"/>
              </a:rPr>
              <a:t> (outcome) yang </a:t>
            </a:r>
            <a:r>
              <a:rPr lang="en-ID" dirty="0" err="1">
                <a:effectLst/>
                <a:ea typeface="Calibri" panose="020F0502020204030204" pitchFamily="34" charset="0"/>
              </a:rPr>
              <a:t>buruk</a:t>
            </a:r>
            <a:r>
              <a:rPr lang="en-ID" dirty="0">
                <a:effectLst/>
                <a:ea typeface="Calibri" panose="020F0502020204030204" pitchFamily="34" charset="0"/>
              </a:rPr>
              <a:t> pada </a:t>
            </a:r>
            <a:r>
              <a:rPr lang="en-ID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dirty="0">
                <a:effectLst/>
                <a:ea typeface="Calibri" panose="020F0502020204030204" pitchFamily="34" charset="0"/>
              </a:rPr>
              <a:t>. </a:t>
            </a:r>
            <a:r>
              <a:rPr lang="en-ID" dirty="0" err="1">
                <a:effectLst/>
                <a:ea typeface="Calibri" panose="020F0502020204030204" pitchFamily="34" charset="0"/>
              </a:rPr>
              <a:t>Tekananan</a:t>
            </a:r>
            <a:r>
              <a:rPr lang="en-ID" dirty="0">
                <a:effectLst/>
                <a:ea typeface="Calibri" panose="020F0502020204030204" pitchFamily="34" charset="0"/>
              </a:rPr>
              <a:t> intracranial </a:t>
            </a:r>
            <a:r>
              <a:rPr lang="en-ID" dirty="0" err="1">
                <a:effectLst/>
                <a:ea typeface="Calibri" panose="020F0502020204030204" pitchFamily="34" charset="0"/>
              </a:rPr>
              <a:t>melebihi</a:t>
            </a:r>
            <a:r>
              <a:rPr lang="en-ID" dirty="0">
                <a:effectLst/>
                <a:ea typeface="Calibri" panose="020F0502020204030204" pitchFamily="34" charset="0"/>
              </a:rPr>
              <a:t> 25 mmHg </a:t>
            </a:r>
            <a:r>
              <a:rPr lang="en-ID" dirty="0" err="1">
                <a:effectLst/>
                <a:ea typeface="Calibri" panose="020F0502020204030204" pitchFamily="34" charset="0"/>
              </a:rPr>
              <a:t>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menyebabkan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herniasi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serebral</a:t>
            </a:r>
            <a:endParaRPr lang="en-ID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787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C0A0-429A-8D2D-B53B-0D51E05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FISIOLOGIS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20FB-ECF4-4844-195E-E1C8FE35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ID" sz="36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Tekanan</a:t>
            </a:r>
            <a:r>
              <a:rPr lang="en-ID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intra </a:t>
            </a:r>
            <a:r>
              <a:rPr lang="en-ID" sz="36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kranial</a:t>
            </a:r>
            <a:endParaRPr lang="en-ID" sz="3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dirty="0" err="1">
                <a:effectLst/>
                <a:ea typeface="Calibri" panose="020F0502020204030204" pitchFamily="34" charset="0"/>
              </a:rPr>
              <a:t>Peningkatan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Tekanan</a:t>
            </a:r>
            <a:r>
              <a:rPr lang="en-ID" dirty="0">
                <a:effectLst/>
                <a:ea typeface="Calibri" panose="020F0502020204030204" pitchFamily="34" charset="0"/>
              </a:rPr>
              <a:t> Intra </a:t>
            </a:r>
            <a:r>
              <a:rPr lang="en-ID" dirty="0" err="1">
                <a:effectLst/>
                <a:ea typeface="Calibri" panose="020F0502020204030204" pitchFamily="34" charset="0"/>
              </a:rPr>
              <a:t>Kranial</a:t>
            </a:r>
            <a:r>
              <a:rPr lang="en-ID" dirty="0">
                <a:effectLst/>
                <a:ea typeface="Calibri" panose="020F0502020204030204" pitchFamily="34" charset="0"/>
              </a:rPr>
              <a:t>/TIK (Intracranial pressure/ICP) </a:t>
            </a:r>
            <a:r>
              <a:rPr lang="en-ID" dirty="0" err="1">
                <a:effectLst/>
                <a:ea typeface="Calibri" panose="020F0502020204030204" pitchFamily="34" charset="0"/>
              </a:rPr>
              <a:t>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mengurangi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perfusi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serebral</a:t>
            </a:r>
            <a:r>
              <a:rPr lang="en-ID" dirty="0">
                <a:effectLst/>
                <a:ea typeface="Calibri" panose="020F0502020204030204" pitchFamily="34" charset="0"/>
              </a:rPr>
              <a:t> dan </a:t>
            </a:r>
            <a:r>
              <a:rPr lang="en-ID" dirty="0" err="1">
                <a:effectLst/>
                <a:ea typeface="Calibri" panose="020F0502020204030204" pitchFamily="34" charset="0"/>
              </a:rPr>
              <a:t>menyebabkan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atau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memperburuk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iskemia</a:t>
            </a:r>
            <a:r>
              <a:rPr lang="en-ID" dirty="0">
                <a:effectLst/>
                <a:ea typeface="Calibri" panose="020F0502020204030204" pitchFamily="34" charset="0"/>
              </a:rPr>
              <a:t>. TIK normal pada </a:t>
            </a:r>
            <a:r>
              <a:rPr lang="en-ID" dirty="0" err="1">
                <a:effectLst/>
                <a:ea typeface="Calibri" panose="020F0502020204030204" pitchFamily="34" charset="0"/>
              </a:rPr>
              <a:t>psien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dalam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keadaan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istirahat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kira-kira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b="1" dirty="0">
                <a:effectLst/>
                <a:ea typeface="Calibri" panose="020F0502020204030204" pitchFamily="34" charset="0"/>
              </a:rPr>
              <a:t>10 mmHg</a:t>
            </a:r>
            <a:r>
              <a:rPr lang="en-ID" dirty="0">
                <a:effectLst/>
                <a:ea typeface="Calibri" panose="020F0502020204030204" pitchFamily="34" charset="0"/>
              </a:rPr>
              <a:t>. </a:t>
            </a:r>
            <a:r>
              <a:rPr lang="en-ID" dirty="0" err="1">
                <a:effectLst/>
                <a:ea typeface="Calibri" panose="020F0502020204030204" pitchFamily="34" charset="0"/>
              </a:rPr>
              <a:t>Tekanan</a:t>
            </a:r>
            <a:r>
              <a:rPr lang="en-ID" dirty="0">
                <a:effectLst/>
                <a:ea typeface="Calibri" panose="020F0502020204030204" pitchFamily="34" charset="0"/>
              </a:rPr>
              <a:t> yang </a:t>
            </a:r>
            <a:r>
              <a:rPr lang="en-ID" dirty="0" err="1">
                <a:effectLst/>
                <a:ea typeface="Calibri" panose="020F0502020204030204" pitchFamily="34" charset="0"/>
              </a:rPr>
              <a:t>lebih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besar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dari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b="1" dirty="0">
                <a:effectLst/>
                <a:ea typeface="Calibri" panose="020F0502020204030204" pitchFamily="34" charset="0"/>
              </a:rPr>
              <a:t>15 mmHg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terutama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jika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berkelanjutan</a:t>
            </a:r>
            <a:r>
              <a:rPr lang="en-ID" dirty="0">
                <a:effectLst/>
                <a:ea typeface="Calibri" panose="020F0502020204030204" pitchFamily="34" charset="0"/>
              </a:rPr>
              <a:t> dan </a:t>
            </a:r>
            <a:r>
              <a:rPr lang="en-ID" dirty="0" err="1">
                <a:effectLst/>
                <a:ea typeface="Calibri" panose="020F0502020204030204" pitchFamily="34" charset="0"/>
              </a:rPr>
              <a:t>refrakter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terhadap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pengobatan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berkaitan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dengan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hasil</a:t>
            </a:r>
            <a:r>
              <a:rPr lang="en-ID" dirty="0">
                <a:effectLst/>
                <a:ea typeface="Calibri" panose="020F0502020204030204" pitchFamily="34" charset="0"/>
              </a:rPr>
              <a:t> (outcome) yang </a:t>
            </a:r>
            <a:r>
              <a:rPr lang="en-ID" dirty="0" err="1">
                <a:effectLst/>
                <a:ea typeface="Calibri" panose="020F0502020204030204" pitchFamily="34" charset="0"/>
              </a:rPr>
              <a:t>buruk</a:t>
            </a:r>
            <a:r>
              <a:rPr lang="en-ID" dirty="0">
                <a:effectLst/>
                <a:ea typeface="Calibri" panose="020F0502020204030204" pitchFamily="34" charset="0"/>
              </a:rPr>
              <a:t> pada </a:t>
            </a:r>
            <a:r>
              <a:rPr lang="en-ID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dirty="0">
                <a:effectLst/>
                <a:ea typeface="Calibri" panose="020F0502020204030204" pitchFamily="34" charset="0"/>
              </a:rPr>
              <a:t>. </a:t>
            </a:r>
            <a:r>
              <a:rPr lang="en-ID" dirty="0" err="1">
                <a:effectLst/>
                <a:ea typeface="Calibri" panose="020F0502020204030204" pitchFamily="34" charset="0"/>
              </a:rPr>
              <a:t>Tekananan</a:t>
            </a:r>
            <a:r>
              <a:rPr lang="en-ID" dirty="0">
                <a:effectLst/>
                <a:ea typeface="Calibri" panose="020F0502020204030204" pitchFamily="34" charset="0"/>
              </a:rPr>
              <a:t> intracranial </a:t>
            </a:r>
            <a:r>
              <a:rPr lang="en-ID" dirty="0" err="1">
                <a:effectLst/>
                <a:ea typeface="Calibri" panose="020F0502020204030204" pitchFamily="34" charset="0"/>
              </a:rPr>
              <a:t>melebihi</a:t>
            </a:r>
            <a:r>
              <a:rPr lang="en-ID" dirty="0">
                <a:effectLst/>
                <a:ea typeface="Calibri" panose="020F0502020204030204" pitchFamily="34" charset="0"/>
              </a:rPr>
              <a:t> 25 mmHg </a:t>
            </a:r>
            <a:r>
              <a:rPr lang="en-ID" dirty="0" err="1">
                <a:effectLst/>
                <a:ea typeface="Calibri" panose="020F0502020204030204" pitchFamily="34" charset="0"/>
              </a:rPr>
              <a:t>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menyebabkan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herniasi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serebral</a:t>
            </a:r>
            <a:endParaRPr lang="en-ID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1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C0A0-429A-8D2D-B53B-0D51E05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FISIOLOGIS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20FB-ECF4-4844-195E-E1C8FE35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6553200" cy="3859850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ID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Doktrin</a:t>
            </a:r>
            <a:r>
              <a:rPr lang="en-ID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monro-kellie</a:t>
            </a:r>
            <a:endParaRPr lang="en-ID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ID" sz="3200" dirty="0" err="1">
                <a:effectLst/>
                <a:ea typeface="Calibri" panose="020F0502020204030204" pitchFamily="34" charset="0"/>
              </a:rPr>
              <a:t>Doktrin</a:t>
            </a:r>
            <a:r>
              <a:rPr lang="en-ID" sz="3200" dirty="0">
                <a:effectLst/>
                <a:ea typeface="Calibri" panose="020F0502020204030204" pitchFamily="34" charset="0"/>
              </a:rPr>
              <a:t>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monro-kellie</a:t>
            </a:r>
            <a:r>
              <a:rPr lang="en-ID" sz="3200" dirty="0">
                <a:effectLst/>
                <a:ea typeface="Calibri" panose="020F0502020204030204" pitchFamily="34" charset="0"/>
              </a:rPr>
              <a:t>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adalah</a:t>
            </a:r>
            <a:r>
              <a:rPr lang="en-ID" sz="3200" dirty="0">
                <a:effectLst/>
                <a:ea typeface="Calibri" panose="020F0502020204030204" pitchFamily="34" charset="0"/>
              </a:rPr>
              <a:t>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konsep</a:t>
            </a:r>
            <a:r>
              <a:rPr lang="en-ID" sz="3200" dirty="0">
                <a:effectLst/>
                <a:ea typeface="Calibri" panose="020F0502020204030204" pitchFamily="34" charset="0"/>
              </a:rPr>
              <a:t> yang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sederhana</a:t>
            </a:r>
            <a:r>
              <a:rPr lang="en-ID" sz="3200" dirty="0">
                <a:effectLst/>
                <a:ea typeface="Calibri" panose="020F0502020204030204" pitchFamily="34" charset="0"/>
              </a:rPr>
              <a:t>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namun</a:t>
            </a:r>
            <a:r>
              <a:rPr lang="en-ID" sz="3200" dirty="0">
                <a:effectLst/>
                <a:ea typeface="Calibri" panose="020F0502020204030204" pitchFamily="34" charset="0"/>
              </a:rPr>
              <a:t>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penting</a:t>
            </a:r>
            <a:r>
              <a:rPr lang="en-ID" sz="3200" dirty="0">
                <a:effectLst/>
                <a:ea typeface="Calibri" panose="020F0502020204030204" pitchFamily="34" charset="0"/>
              </a:rPr>
              <a:t> yang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menjelaskan</a:t>
            </a:r>
            <a:r>
              <a:rPr lang="en-ID" sz="3200" dirty="0">
                <a:effectLst/>
                <a:ea typeface="Calibri" panose="020F0502020204030204" pitchFamily="34" charset="0"/>
              </a:rPr>
              <a:t>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dinamika</a:t>
            </a:r>
            <a:r>
              <a:rPr lang="en-ID" sz="3200" dirty="0">
                <a:effectLst/>
                <a:ea typeface="Calibri" panose="020F0502020204030204" pitchFamily="34" charset="0"/>
              </a:rPr>
              <a:t> TIK.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Doktrin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ini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menyatakan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bahwa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volume total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isi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intrakranial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harus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tetap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konstan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,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karena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tengkorak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adalah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wadah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tang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kaku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yang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tidak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mampu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untuk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 </a:t>
            </a:r>
            <a:r>
              <a:rPr lang="en-ID" sz="3200" b="1" dirty="0" err="1">
                <a:effectLst/>
                <a:ea typeface="Calibri" panose="020F0502020204030204" pitchFamily="34" charset="0"/>
              </a:rPr>
              <a:t>membesar</a:t>
            </a:r>
            <a:r>
              <a:rPr lang="en-ID" sz="3200" b="1" dirty="0">
                <a:effectLst/>
                <a:ea typeface="Calibri" panose="020F0502020204030204" pitchFamily="34" charset="0"/>
              </a:rPr>
              <a:t>. </a:t>
            </a:r>
            <a:r>
              <a:rPr lang="en-ID" sz="3200" dirty="0">
                <a:effectLst/>
                <a:ea typeface="Calibri" panose="020F0502020204030204" pitchFamily="34" charset="0"/>
              </a:rPr>
              <a:t>Ketika volume normal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otak</a:t>
            </a:r>
            <a:r>
              <a:rPr lang="en-ID" sz="3200" dirty="0">
                <a:effectLst/>
                <a:ea typeface="Calibri" panose="020F0502020204030204" pitchFamily="34" charset="0"/>
              </a:rPr>
              <a:t>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terlampaui</a:t>
            </a:r>
            <a:r>
              <a:rPr lang="en-ID" sz="3200" dirty="0">
                <a:effectLst/>
                <a:ea typeface="Calibri" panose="020F0502020204030204" pitchFamily="34" charset="0"/>
              </a:rPr>
              <a:t>,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maka</a:t>
            </a:r>
            <a:r>
              <a:rPr lang="en-ID" sz="3200" dirty="0">
                <a:effectLst/>
                <a:ea typeface="Calibri" panose="020F0502020204030204" pitchFamily="34" charset="0"/>
              </a:rPr>
              <a:t> TIK </a:t>
            </a:r>
            <a:r>
              <a:rPr lang="en-ID" sz="3200" dirty="0" err="1">
                <a:effectLst/>
                <a:ea typeface="Calibri" panose="020F0502020204030204" pitchFamily="34" charset="0"/>
              </a:rPr>
              <a:t>meningkat</a:t>
            </a:r>
            <a:endParaRPr lang="en-ID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A5597-37D6-BE9F-9030-E24C6FF2E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035050"/>
            <a:ext cx="4680858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8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C0A0-429A-8D2D-B53B-0D51E05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FISIOLOGIS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20FB-ECF4-4844-195E-E1C8FE35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2160864"/>
            <a:ext cx="5802086" cy="3859850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ID" sz="2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Aliran</a:t>
            </a:r>
            <a:r>
              <a:rPr lang="en-ID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darah</a:t>
            </a:r>
            <a:r>
              <a:rPr lang="en-ID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Serebral</a:t>
            </a:r>
            <a:endParaRPr lang="en-ID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ID" sz="2400" dirty="0" err="1">
                <a:effectLst/>
                <a:ea typeface="Calibri" panose="020F0502020204030204" pitchFamily="34" charset="0"/>
              </a:rPr>
              <a:t>Cidera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kepala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berat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dapat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menyebabkan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koma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karena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dapat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mengurangi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aliran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darah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serbral</a:t>
            </a:r>
            <a:r>
              <a:rPr lang="en-ID" sz="2400" dirty="0">
                <a:effectLst/>
                <a:ea typeface="Calibri" panose="020F0502020204030204" pitchFamily="34" charset="0"/>
              </a:rPr>
              <a:t> pada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beberapa</a:t>
            </a:r>
            <a:r>
              <a:rPr lang="en-ID" sz="2400" dirty="0">
                <a:effectLst/>
                <a:ea typeface="Calibri" panose="020F0502020204030204" pitchFamily="34" charset="0"/>
              </a:rPr>
              <a:t> jam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pertama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setelah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cidera</a:t>
            </a:r>
            <a:r>
              <a:rPr lang="en-ID" sz="2400" dirty="0">
                <a:effectLst/>
                <a:ea typeface="Calibri" panose="020F0502020204030204" pitchFamily="34" charset="0"/>
              </a:rPr>
              <a:t>.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Aliran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darah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serebral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biasanya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meningkat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dari</a:t>
            </a:r>
            <a:r>
              <a:rPr lang="en-ID" sz="2400" dirty="0">
                <a:effectLst/>
                <a:ea typeface="Calibri" panose="020F0502020204030204" pitchFamily="34" charset="0"/>
              </a:rPr>
              <a:t> 2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sampai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dengan</a:t>
            </a:r>
            <a:r>
              <a:rPr lang="en-ID" sz="2400" dirty="0">
                <a:effectLst/>
                <a:ea typeface="Calibri" panose="020F0502020204030204" pitchFamily="34" charset="0"/>
              </a:rPr>
              <a:t> 3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hari</a:t>
            </a:r>
            <a:r>
              <a:rPr lang="en-ID" sz="2400" dirty="0">
                <a:effectLst/>
                <a:ea typeface="Calibri" panose="020F0502020204030204" pitchFamily="34" charset="0"/>
              </a:rPr>
              <a:t>.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Aliran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darah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serebral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tetap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rendah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selama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berhari-hari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atau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berminggu-minggu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setelah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cidera</a:t>
            </a:r>
            <a:r>
              <a:rPr lang="en-ID" sz="2400" dirty="0">
                <a:effectLst/>
                <a:ea typeface="Calibri" panose="020F0502020204030204" pitchFamily="34" charset="0"/>
              </a:rPr>
              <a:t> pada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sz="2400" dirty="0">
                <a:effectLst/>
                <a:ea typeface="Calibri" panose="020F0502020204030204" pitchFamily="34" charset="0"/>
              </a:rPr>
              <a:t> yang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masih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koma</a:t>
            </a:r>
            <a:r>
              <a:rPr lang="en-ID" sz="2400" dirty="0">
                <a:effectLst/>
                <a:ea typeface="Calibri" panose="020F0502020204030204" pitchFamily="34" charset="0"/>
              </a:rPr>
              <a:t>.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Iskemia</a:t>
            </a:r>
            <a:r>
              <a:rPr lang="en-ID" sz="2400" dirty="0">
                <a:effectLst/>
                <a:ea typeface="Calibri" panose="020F0502020204030204" pitchFamily="34" charset="0"/>
              </a:rPr>
              <a:t> cerebral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setelah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cidera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kepala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berat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sering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terjadi</a:t>
            </a:r>
            <a:r>
              <a:rPr lang="en-ID" sz="2400" dirty="0">
                <a:effectLst/>
                <a:ea typeface="Calibri" panose="020F0502020204030204" pitchFamily="34" charset="0"/>
              </a:rPr>
              <a:t> dan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tidak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diketahui</a:t>
            </a:r>
            <a:r>
              <a:rPr lang="en-ID" sz="2400" dirty="0">
                <a:effectLst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</a:rPr>
              <a:t>penyebabnya</a:t>
            </a:r>
            <a:r>
              <a:rPr lang="en-ID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ID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C83C9-A2A2-73CB-21EE-1782F3535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b="10959"/>
          <a:stretch/>
        </p:blipFill>
        <p:spPr>
          <a:xfrm>
            <a:off x="6738257" y="3076460"/>
            <a:ext cx="4615543" cy="11580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E58AB-FE9B-6610-0E7F-C1C27274C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8" t="2816" b="30985"/>
          <a:stretch/>
        </p:blipFill>
        <p:spPr>
          <a:xfrm>
            <a:off x="6760026" y="4395822"/>
            <a:ext cx="4615544" cy="7543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9868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464-1ED5-128D-C766-BF44D298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056" y="1173909"/>
            <a:ext cx="5275152" cy="1045231"/>
          </a:xfrm>
        </p:spPr>
        <p:txBody>
          <a:bodyPr/>
          <a:lstStyle/>
          <a:p>
            <a:pPr algn="ctr"/>
            <a:r>
              <a:rPr lang="en-US" dirty="0"/>
              <a:t>TRAUMA KEPALA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BFDCC-392B-0114-1C62-47140EDEE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2317113"/>
            <a:ext cx="4528456" cy="3859850"/>
          </a:xfrm>
        </p:spPr>
        <p:txBody>
          <a:bodyPr>
            <a:normAutofit/>
          </a:bodyPr>
          <a:lstStyle/>
          <a:p>
            <a:pPr indent="0" algn="just">
              <a:lnSpc>
                <a:spcPct val="100000"/>
              </a:lnSpc>
              <a:buNone/>
            </a:pP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klasifikasikan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Severity of injury</a:t>
            </a:r>
          </a:p>
          <a:p>
            <a:pPr marL="7429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en-ID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orfologi</a:t>
            </a:r>
            <a:endParaRPr lang="en-ID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610BF-EB28-3B56-749A-AEB7A1A29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9" t="33788" r="29927" b="16267"/>
          <a:stretch/>
        </p:blipFill>
        <p:spPr>
          <a:xfrm>
            <a:off x="5225143" y="1014872"/>
            <a:ext cx="6879771" cy="5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8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7BA0-4C19-AA57-7A56-687DC309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734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GLASGOW COMA SCALE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5A5CE-7726-7D3E-60B1-C2AF31F07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14306" r="21734" b="6511"/>
          <a:stretch/>
        </p:blipFill>
        <p:spPr bwMode="auto">
          <a:xfrm>
            <a:off x="2980146" y="1790565"/>
            <a:ext cx="6231708" cy="4717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709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6B29-535A-94FC-3E8A-5DC463A8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VIDEO PERKENALAN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12238-BA2E-E903-550F-4C3366A9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1" y="1941152"/>
            <a:ext cx="5148532" cy="420085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/>
              <a:t>Halo !!!</a:t>
            </a:r>
          </a:p>
          <a:p>
            <a:pPr marL="0" indent="0" algn="just">
              <a:buNone/>
            </a:pPr>
            <a:r>
              <a:rPr lang="en-US" dirty="0"/>
              <a:t>Saya Zulmah Astuti</a:t>
            </a:r>
          </a:p>
          <a:p>
            <a:pPr marL="0" indent="0" algn="just">
              <a:buNone/>
            </a:pPr>
            <a:r>
              <a:rPr lang="en-US" dirty="0" err="1"/>
              <a:t>Dosen</a:t>
            </a:r>
            <a:r>
              <a:rPr lang="en-US" dirty="0"/>
              <a:t> Prodi S1 </a:t>
            </a:r>
            <a:r>
              <a:rPr lang="en-US" dirty="0" err="1"/>
              <a:t>Keperawatan</a:t>
            </a:r>
            <a:r>
              <a:rPr lang="en-US" dirty="0"/>
              <a:t> </a:t>
            </a:r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Keperawatan</a:t>
            </a:r>
            <a:r>
              <a:rPr lang="en-US" dirty="0"/>
              <a:t> Universitas Muhammadiyah Kalimantan Timur.</a:t>
            </a:r>
          </a:p>
          <a:p>
            <a:pPr marL="0" indent="0" algn="just">
              <a:buNone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saya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Tanda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kemungkinan</a:t>
            </a:r>
            <a:r>
              <a:rPr lang="en-US" dirty="0"/>
              <a:t> fraktur Basis </a:t>
            </a:r>
            <a:r>
              <a:rPr lang="en-US" dirty="0" err="1"/>
              <a:t>Kranii</a:t>
            </a:r>
            <a:endParaRPr lang="en-ID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0FFF43A-DD10-C4E1-E5A9-8268EA3D4D51}"/>
              </a:ext>
            </a:extLst>
          </p:cNvPr>
          <p:cNvSpPr/>
          <p:nvPr/>
        </p:nvSpPr>
        <p:spPr>
          <a:xfrm flipH="1">
            <a:off x="6096000" y="5581291"/>
            <a:ext cx="6096000" cy="855450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Ns. ZULMAH ASTUTI.,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M.Kep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F285-0AB0-3A96-88AD-6CED165FC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37"/>
          <a:stretch/>
        </p:blipFill>
        <p:spPr>
          <a:xfrm>
            <a:off x="7919603" y="2046649"/>
            <a:ext cx="2104291" cy="346563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0892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ID" dirty="0">
                <a:effectLst/>
                <a:ea typeface="Calibri" panose="020F0502020204030204" pitchFamily="34" charset="0"/>
              </a:rPr>
              <a:t>Fraktur </a:t>
            </a:r>
            <a:r>
              <a:rPr lang="en-ID" dirty="0" err="1">
                <a:effectLst/>
                <a:ea typeface="Calibri" panose="020F0502020204030204" pitchFamily="34" charset="0"/>
              </a:rPr>
              <a:t>tengkorak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terjadi</a:t>
            </a:r>
            <a:r>
              <a:rPr lang="en-ID" dirty="0">
                <a:effectLst/>
                <a:ea typeface="Calibri" panose="020F0502020204030204" pitchFamily="34" charset="0"/>
              </a:rPr>
              <a:t> pada </a:t>
            </a:r>
            <a:r>
              <a:rPr lang="en-ID" dirty="0" err="1">
                <a:effectLst/>
                <a:ea typeface="Calibri" panose="020F0502020204030204" pitchFamily="34" charset="0"/>
              </a:rPr>
              <a:t>bagian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kubah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kranial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atau</a:t>
            </a:r>
            <a:r>
              <a:rPr lang="en-ID" dirty="0">
                <a:effectLst/>
                <a:ea typeface="Calibri" panose="020F0502020204030204" pitchFamily="34" charset="0"/>
              </a:rPr>
              <a:t> pada basis </a:t>
            </a:r>
            <a:r>
              <a:rPr lang="en-ID" dirty="0" err="1">
                <a:effectLst/>
                <a:ea typeface="Calibri" panose="020F0502020204030204" pitchFamily="34" charset="0"/>
              </a:rPr>
              <a:t>kranial</a:t>
            </a:r>
            <a:endParaRPr lang="en-ID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ID" dirty="0">
                <a:effectLst/>
                <a:ea typeface="Calibri" panose="020F0502020204030204" pitchFamily="34" charset="0"/>
              </a:rPr>
              <a:t>Fraktur basis </a:t>
            </a:r>
            <a:r>
              <a:rPr lang="en-ID" dirty="0" err="1">
                <a:effectLst/>
                <a:ea typeface="Calibri" panose="020F0502020204030204" pitchFamily="34" charset="0"/>
              </a:rPr>
              <a:t>cranii</a:t>
            </a:r>
            <a:r>
              <a:rPr lang="en-ID" dirty="0">
                <a:effectLst/>
                <a:ea typeface="Calibri" panose="020F0502020204030204" pitchFamily="34" charset="0"/>
              </a:rPr>
              <a:t>, </a:t>
            </a:r>
            <a:r>
              <a:rPr lang="en-ID" dirty="0" err="1">
                <a:effectLst/>
                <a:ea typeface="Calibri" panose="020F0502020204030204" pitchFamily="34" charset="0"/>
              </a:rPr>
              <a:t>biasanya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disebabkan</a:t>
            </a:r>
            <a:r>
              <a:rPr lang="en-ID" dirty="0">
                <a:effectLst/>
                <a:ea typeface="Calibri" panose="020F0502020204030204" pitchFamily="34" charset="0"/>
              </a:rPr>
              <a:t> oleh trauma </a:t>
            </a:r>
            <a:r>
              <a:rPr lang="en-ID" dirty="0" err="1">
                <a:effectLst/>
                <a:ea typeface="Calibri" panose="020F0502020204030204" pitchFamily="34" charset="0"/>
              </a:rPr>
              <a:t>benda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tumpul</a:t>
            </a:r>
            <a:r>
              <a:rPr lang="en-ID" dirty="0">
                <a:effectLst/>
                <a:ea typeface="Calibri" panose="020F0502020204030204" pitchFamily="34" charset="0"/>
              </a:rPr>
              <a:t> yang </a:t>
            </a:r>
            <a:r>
              <a:rPr lang="en-ID" dirty="0" err="1">
                <a:effectLst/>
                <a:ea typeface="Calibri" panose="020F0502020204030204" pitchFamily="34" charset="0"/>
              </a:rPr>
              <a:t>cukup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besar</a:t>
            </a:r>
            <a:r>
              <a:rPr lang="en-ID" dirty="0">
                <a:effectLst/>
                <a:ea typeface="Calibri" panose="020F0502020204030204" pitchFamily="34" charset="0"/>
              </a:rPr>
              <a:t>, </a:t>
            </a:r>
            <a:r>
              <a:rPr lang="en-ID" dirty="0" err="1">
                <a:effectLst/>
                <a:ea typeface="Calibri" panose="020F0502020204030204" pitchFamily="34" charset="0"/>
              </a:rPr>
              <a:t>melibatkan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setidaknya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satu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yang </a:t>
            </a:r>
            <a:r>
              <a:rPr lang="en-ID" dirty="0" err="1">
                <a:effectLst/>
                <a:ea typeface="Calibri" panose="020F0502020204030204" pitchFamily="34" charset="0"/>
              </a:rPr>
              <a:t>menyusun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dasar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tengkorak</a:t>
            </a:r>
            <a:r>
              <a:rPr lang="en-ID" dirty="0">
                <a:effectLst/>
                <a:ea typeface="Calibri" panose="020F0502020204030204" pitchFamily="34" charset="0"/>
              </a:rPr>
              <a:t>. Fraktur basis </a:t>
            </a:r>
            <a:r>
              <a:rPr lang="en-ID" dirty="0" err="1">
                <a:effectLst/>
                <a:ea typeface="Calibri" panose="020F0502020204030204" pitchFamily="34" charset="0"/>
              </a:rPr>
              <a:t>cranii</a:t>
            </a:r>
            <a:r>
              <a:rPr lang="en-ID" dirty="0">
                <a:effectLst/>
                <a:ea typeface="Calibri" panose="020F0502020204030204" pitchFamily="34" charset="0"/>
              </a:rPr>
              <a:t> paling </a:t>
            </a:r>
            <a:r>
              <a:rPr lang="en-ID" dirty="0" err="1">
                <a:effectLst/>
                <a:ea typeface="Calibri" panose="020F0502020204030204" pitchFamily="34" charset="0"/>
              </a:rPr>
              <a:t>sering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melibatkan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temporal </a:t>
            </a:r>
            <a:r>
              <a:rPr lang="en-ID" dirty="0" err="1">
                <a:effectLst/>
                <a:ea typeface="Calibri" panose="020F0502020204030204" pitchFamily="34" charset="0"/>
              </a:rPr>
              <a:t>tetapi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mungkin</a:t>
            </a:r>
            <a:r>
              <a:rPr lang="en-ID" dirty="0">
                <a:effectLst/>
                <a:ea typeface="Calibri" panose="020F0502020204030204" pitchFamily="34" charset="0"/>
              </a:rPr>
              <a:t> juga </a:t>
            </a:r>
            <a:r>
              <a:rPr lang="en-ID" dirty="0" err="1">
                <a:effectLst/>
                <a:ea typeface="Calibri" panose="020F0502020204030204" pitchFamily="34" charset="0"/>
              </a:rPr>
              <a:t>melibatkan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oksipital</a:t>
            </a:r>
            <a:r>
              <a:rPr lang="en-ID" dirty="0">
                <a:effectLst/>
                <a:ea typeface="Calibri" panose="020F0502020204030204" pitchFamily="34" charset="0"/>
              </a:rPr>
              <a:t>, sphenoid, ethmoid, dan orbital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frontal.</a:t>
            </a: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3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6B29-535A-94FC-3E8A-5DC463A8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CAPAIAN KOMPETENSI</a:t>
            </a:r>
            <a:endParaRPr lang="en-ID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1753CE2-A07B-9D39-DC7B-9B584E36D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303599"/>
              </p:ext>
            </p:extLst>
          </p:nvPr>
        </p:nvGraphicFramePr>
        <p:xfrm>
          <a:off x="468746" y="2234623"/>
          <a:ext cx="10596417" cy="3852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156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ID" dirty="0">
                <a:effectLst/>
                <a:ea typeface="Calibri" panose="020F0502020204030204" pitchFamily="34" charset="0"/>
              </a:rPr>
              <a:t>Fraktur </a:t>
            </a:r>
            <a:r>
              <a:rPr lang="en-ID" dirty="0" err="1">
                <a:effectLst/>
                <a:ea typeface="Calibri" panose="020F0502020204030204" pitchFamily="34" charset="0"/>
              </a:rPr>
              <a:t>tengkorak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terjadi</a:t>
            </a:r>
            <a:r>
              <a:rPr lang="en-ID" dirty="0">
                <a:effectLst/>
                <a:ea typeface="Calibri" panose="020F0502020204030204" pitchFamily="34" charset="0"/>
              </a:rPr>
              <a:t> pada </a:t>
            </a:r>
            <a:r>
              <a:rPr lang="en-ID" dirty="0" err="1">
                <a:effectLst/>
                <a:ea typeface="Calibri" panose="020F0502020204030204" pitchFamily="34" charset="0"/>
              </a:rPr>
              <a:t>bagian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kubah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kranial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atau</a:t>
            </a:r>
            <a:r>
              <a:rPr lang="en-ID" dirty="0">
                <a:effectLst/>
                <a:ea typeface="Calibri" panose="020F0502020204030204" pitchFamily="34" charset="0"/>
              </a:rPr>
              <a:t> pada basis </a:t>
            </a:r>
            <a:r>
              <a:rPr lang="en-ID" dirty="0" err="1">
                <a:effectLst/>
                <a:ea typeface="Calibri" panose="020F0502020204030204" pitchFamily="34" charset="0"/>
              </a:rPr>
              <a:t>kranial</a:t>
            </a:r>
            <a:endParaRPr lang="en-ID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ID" dirty="0">
                <a:effectLst/>
                <a:ea typeface="Calibri" panose="020F0502020204030204" pitchFamily="34" charset="0"/>
              </a:rPr>
              <a:t>Fraktur basis </a:t>
            </a:r>
            <a:r>
              <a:rPr lang="en-ID" dirty="0" err="1">
                <a:effectLst/>
                <a:ea typeface="Calibri" panose="020F0502020204030204" pitchFamily="34" charset="0"/>
              </a:rPr>
              <a:t>cranii</a:t>
            </a:r>
            <a:r>
              <a:rPr lang="en-ID" dirty="0">
                <a:effectLst/>
                <a:ea typeface="Calibri" panose="020F0502020204030204" pitchFamily="34" charset="0"/>
              </a:rPr>
              <a:t>, </a:t>
            </a:r>
            <a:r>
              <a:rPr lang="en-ID" dirty="0" err="1">
                <a:effectLst/>
                <a:ea typeface="Calibri" panose="020F0502020204030204" pitchFamily="34" charset="0"/>
              </a:rPr>
              <a:t>biasanya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disebabkan</a:t>
            </a:r>
            <a:r>
              <a:rPr lang="en-ID" dirty="0">
                <a:effectLst/>
                <a:ea typeface="Calibri" panose="020F0502020204030204" pitchFamily="34" charset="0"/>
              </a:rPr>
              <a:t> oleh trauma </a:t>
            </a:r>
            <a:r>
              <a:rPr lang="en-ID" dirty="0" err="1">
                <a:effectLst/>
                <a:ea typeface="Calibri" panose="020F0502020204030204" pitchFamily="34" charset="0"/>
              </a:rPr>
              <a:t>benda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tumpul</a:t>
            </a:r>
            <a:r>
              <a:rPr lang="en-ID" dirty="0">
                <a:effectLst/>
                <a:ea typeface="Calibri" panose="020F0502020204030204" pitchFamily="34" charset="0"/>
              </a:rPr>
              <a:t> yang </a:t>
            </a:r>
            <a:r>
              <a:rPr lang="en-ID" dirty="0" err="1">
                <a:effectLst/>
                <a:ea typeface="Calibri" panose="020F0502020204030204" pitchFamily="34" charset="0"/>
              </a:rPr>
              <a:t>cukup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besar</a:t>
            </a:r>
            <a:r>
              <a:rPr lang="en-ID" dirty="0">
                <a:effectLst/>
                <a:ea typeface="Calibri" panose="020F0502020204030204" pitchFamily="34" charset="0"/>
              </a:rPr>
              <a:t>, </a:t>
            </a:r>
            <a:r>
              <a:rPr lang="en-ID" dirty="0" err="1">
                <a:effectLst/>
                <a:ea typeface="Calibri" panose="020F0502020204030204" pitchFamily="34" charset="0"/>
              </a:rPr>
              <a:t>melibatkan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setidaknya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satu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yang </a:t>
            </a:r>
            <a:r>
              <a:rPr lang="en-ID" dirty="0" err="1">
                <a:effectLst/>
                <a:ea typeface="Calibri" panose="020F0502020204030204" pitchFamily="34" charset="0"/>
              </a:rPr>
              <a:t>menyusun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dasar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tengkorak</a:t>
            </a:r>
            <a:r>
              <a:rPr lang="en-ID" dirty="0">
                <a:effectLst/>
                <a:ea typeface="Calibri" panose="020F0502020204030204" pitchFamily="34" charset="0"/>
              </a:rPr>
              <a:t>. Fraktur basis </a:t>
            </a:r>
            <a:r>
              <a:rPr lang="en-ID" dirty="0" err="1">
                <a:effectLst/>
                <a:ea typeface="Calibri" panose="020F0502020204030204" pitchFamily="34" charset="0"/>
              </a:rPr>
              <a:t>cranii</a:t>
            </a:r>
            <a:r>
              <a:rPr lang="en-ID" dirty="0">
                <a:effectLst/>
                <a:ea typeface="Calibri" panose="020F0502020204030204" pitchFamily="34" charset="0"/>
              </a:rPr>
              <a:t> paling </a:t>
            </a:r>
            <a:r>
              <a:rPr lang="en-ID" dirty="0" err="1">
                <a:effectLst/>
                <a:ea typeface="Calibri" panose="020F0502020204030204" pitchFamily="34" charset="0"/>
              </a:rPr>
              <a:t>sering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melibatkan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temporal </a:t>
            </a:r>
            <a:r>
              <a:rPr lang="en-ID" dirty="0" err="1">
                <a:effectLst/>
                <a:ea typeface="Calibri" panose="020F0502020204030204" pitchFamily="34" charset="0"/>
              </a:rPr>
              <a:t>tetapi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mungkin</a:t>
            </a:r>
            <a:r>
              <a:rPr lang="en-ID" dirty="0">
                <a:effectLst/>
                <a:ea typeface="Calibri" panose="020F0502020204030204" pitchFamily="34" charset="0"/>
              </a:rPr>
              <a:t> juga </a:t>
            </a:r>
            <a:r>
              <a:rPr lang="en-ID" dirty="0" err="1">
                <a:effectLst/>
                <a:ea typeface="Calibri" panose="020F0502020204030204" pitchFamily="34" charset="0"/>
              </a:rPr>
              <a:t>melibatkan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oksipital</a:t>
            </a:r>
            <a:r>
              <a:rPr lang="en-ID" dirty="0">
                <a:effectLst/>
                <a:ea typeface="Calibri" panose="020F0502020204030204" pitchFamily="34" charset="0"/>
              </a:rPr>
              <a:t>, sphenoid, ethmoid, dan orbital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frontal.</a:t>
            </a: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62992B-2027-560F-933D-F28562A5B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7" t="17018" r="50737" b="35874"/>
          <a:stretch/>
        </p:blipFill>
        <p:spPr bwMode="auto">
          <a:xfrm>
            <a:off x="7947523" y="1638248"/>
            <a:ext cx="3634942" cy="4011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858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Tanda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klinis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adanya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fraktur basis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meliputi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periobital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Racoon Eyes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di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kedua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mata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retroaurikular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(battle’s sign),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cairan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serebrospinal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keluar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melalui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hidung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rhinorrhea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atau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telinga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ottorhea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disfungsi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saraf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VII dan VIII (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paralisis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wajah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kehilangan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pendengaran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ID" sz="2400" dirty="0"/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72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Tanda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klinis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adanya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fraktur basis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meliputi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periobital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Racoon Eyes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di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kedua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mata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retroaurikular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(battle’s sign),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cairan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serebrospinal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keluar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melalui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hidung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rhinorrhea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atau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telinga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ottorhea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disfungsi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saraf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VII dan VIII (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paralisis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wajah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kehilangan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pendengaran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ID" sz="2400" dirty="0"/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BB112-1481-CE76-C1D6-7D2EE597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2339395"/>
            <a:ext cx="4375119" cy="2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periobital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Racoon Eyes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di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kedua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mata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marL="0" indent="0" algn="just">
              <a:buNone/>
            </a:pPr>
            <a:r>
              <a:rPr lang="en-ID" sz="2400" dirty="0" err="1"/>
              <a:t>Penumpukan</a:t>
            </a:r>
            <a:r>
              <a:rPr lang="en-ID" sz="2400" dirty="0"/>
              <a:t> </a:t>
            </a:r>
            <a:r>
              <a:rPr lang="en-ID" sz="2400" dirty="0" err="1"/>
              <a:t>darah</a:t>
            </a:r>
            <a:r>
              <a:rPr lang="en-ID" sz="2400" dirty="0"/>
              <a:t> di </a:t>
            </a:r>
            <a:r>
              <a:rPr lang="en-ID" sz="2400" dirty="0" err="1"/>
              <a:t>sekitar</a:t>
            </a:r>
            <a:r>
              <a:rPr lang="en-ID" sz="2400" dirty="0"/>
              <a:t> </a:t>
            </a:r>
            <a:r>
              <a:rPr lang="en-ID" sz="2400" dirty="0" err="1"/>
              <a:t>mata</a:t>
            </a:r>
            <a:r>
              <a:rPr lang="en-ID" sz="2400" dirty="0"/>
              <a:t> paling </a:t>
            </a:r>
            <a:r>
              <a:rPr lang="en-ID" sz="2400" dirty="0" err="1"/>
              <a:t>sering</a:t>
            </a:r>
            <a:r>
              <a:rPr lang="en-ID" sz="2400" dirty="0"/>
              <a:t> </a:t>
            </a:r>
            <a:r>
              <a:rPr lang="en-ID" sz="2400" dirty="0" err="1"/>
              <a:t>dikaitkan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adanya</a:t>
            </a:r>
            <a:r>
              <a:rPr lang="en-ID" sz="2400" dirty="0"/>
              <a:t> fraktur </a:t>
            </a:r>
            <a:r>
              <a:rPr lang="en-ID" sz="2400" dirty="0" err="1"/>
              <a:t>fosa</a:t>
            </a:r>
            <a:r>
              <a:rPr lang="en-ID" sz="2400" dirty="0"/>
              <a:t> </a:t>
            </a:r>
            <a:r>
              <a:rPr lang="en-ID" sz="2400" dirty="0" err="1"/>
              <a:t>kranial</a:t>
            </a:r>
            <a:r>
              <a:rPr lang="en-ID" sz="2400" dirty="0"/>
              <a:t> anterior. </a:t>
            </a:r>
          </a:p>
          <a:p>
            <a:pPr marL="0" indent="0" algn="just">
              <a:buNone/>
            </a:pPr>
            <a:r>
              <a:rPr lang="en-ID" sz="2400" dirty="0" err="1"/>
              <a:t>tanda</a:t>
            </a:r>
            <a:r>
              <a:rPr lang="en-ID" sz="2400" dirty="0"/>
              <a:t> </a:t>
            </a:r>
            <a:r>
              <a:rPr lang="en-ID" sz="2400" dirty="0" err="1"/>
              <a:t>ini</a:t>
            </a:r>
            <a:r>
              <a:rPr lang="en-ID" sz="2400" dirty="0"/>
              <a:t> </a:t>
            </a:r>
            <a:r>
              <a:rPr lang="en-ID" sz="2400" dirty="0" err="1"/>
              <a:t>biasanya</a:t>
            </a:r>
            <a:r>
              <a:rPr lang="en-ID" sz="2400" dirty="0"/>
              <a:t> </a:t>
            </a:r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muncul</a:t>
            </a:r>
            <a:r>
              <a:rPr lang="en-ID" sz="2400" dirty="0"/>
              <a:t> </a:t>
            </a:r>
            <a:r>
              <a:rPr lang="en-ID" sz="2400" dirty="0" err="1"/>
              <a:t>selama</a:t>
            </a:r>
            <a:r>
              <a:rPr lang="en-ID" sz="2400" dirty="0"/>
              <a:t> </a:t>
            </a:r>
            <a:r>
              <a:rPr lang="en-ID" sz="2400" dirty="0" err="1"/>
              <a:t>evaluasi</a:t>
            </a:r>
            <a:r>
              <a:rPr lang="en-ID" sz="2400" dirty="0"/>
              <a:t> </a:t>
            </a:r>
            <a:r>
              <a:rPr lang="en-ID" sz="2400" dirty="0" err="1"/>
              <a:t>awal</a:t>
            </a:r>
            <a:r>
              <a:rPr lang="en-ID" sz="2400" dirty="0"/>
              <a:t> dan </a:t>
            </a:r>
            <a:r>
              <a:rPr lang="en-ID" sz="2400" dirty="0" err="1"/>
              <a:t>tertunda</a:t>
            </a:r>
            <a:r>
              <a:rPr lang="en-ID" sz="2400" dirty="0"/>
              <a:t> 1 </a:t>
            </a:r>
            <a:r>
              <a:rPr lang="en-ID" sz="2400" dirty="0" err="1"/>
              <a:t>hingga</a:t>
            </a:r>
            <a:r>
              <a:rPr lang="en-ID" sz="2400" dirty="0"/>
              <a:t> 3 </a:t>
            </a:r>
            <a:r>
              <a:rPr lang="en-ID" sz="2400" dirty="0" err="1"/>
              <a:t>hari</a:t>
            </a:r>
            <a:r>
              <a:rPr lang="en-ID" sz="2400" dirty="0"/>
              <a:t>. Jika </a:t>
            </a:r>
            <a:r>
              <a:rPr lang="en-ID" sz="2400" dirty="0" err="1"/>
              <a:t>ekimosis</a:t>
            </a:r>
            <a:r>
              <a:rPr lang="en-ID" sz="2400" dirty="0"/>
              <a:t> </a:t>
            </a:r>
            <a:r>
              <a:rPr lang="en-ID" sz="2400" dirty="0" err="1"/>
              <a:t>terjadi</a:t>
            </a:r>
            <a:r>
              <a:rPr lang="en-ID" sz="2400" dirty="0"/>
              <a:t> bilateral, </a:t>
            </a:r>
            <a:r>
              <a:rPr lang="en-ID" sz="2400" dirty="0" err="1"/>
              <a:t>maka</a:t>
            </a:r>
            <a:r>
              <a:rPr lang="en-ID" sz="2400" dirty="0"/>
              <a:t> </a:t>
            </a:r>
            <a:r>
              <a:rPr lang="en-ID" sz="2400" dirty="0" err="1"/>
              <a:t>kemungkinan</a:t>
            </a:r>
            <a:r>
              <a:rPr lang="en-ID" sz="2400" dirty="0"/>
              <a:t> </a:t>
            </a:r>
            <a:r>
              <a:rPr lang="en-ID" sz="2400" dirty="0" err="1"/>
              <a:t>besar</a:t>
            </a:r>
            <a:r>
              <a:rPr lang="en-ID" sz="2400" dirty="0"/>
              <a:t> </a:t>
            </a:r>
            <a:r>
              <a:rPr lang="en-ID" sz="2400" dirty="0" err="1"/>
              <a:t>terjadi</a:t>
            </a:r>
            <a:r>
              <a:rPr lang="en-ID" sz="2400" dirty="0"/>
              <a:t> fraktur basis </a:t>
            </a:r>
            <a:r>
              <a:rPr lang="en-ID" sz="2400" dirty="0" err="1"/>
              <a:t>cranii</a:t>
            </a:r>
            <a:endParaRPr lang="en-ID" sz="2400" dirty="0"/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BB112-1481-CE76-C1D6-7D2EE597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2339395"/>
            <a:ext cx="4375119" cy="21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26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Tanda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klinis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adanya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fraktur basis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meliputi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periobital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Racoon Eyes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retroaurikular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(battle’s sign),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cairan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serebrospinal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keluar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melalui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hidung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rhinorrhea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atau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telinga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ottorhea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disfungsi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saraf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VII dan VIII (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paralisis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wajah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kehilangan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pendengaran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ID" sz="2400" dirty="0"/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30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Tanda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klinis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adanya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fraktur basis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meliputi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periobital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Racoon Eyes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retroaurikular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(battle’s sign),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cairan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serebrospinal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keluar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melalui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hidung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rhinorrhea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atau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telinga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ottorhea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disfungsi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saraf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VII dan VIII (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paralisis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wajah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kehilangan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pendengaran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ID" sz="2400" dirty="0"/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DF254-65AC-3EB8-13A9-AA2DDF6D1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690" y="1366106"/>
            <a:ext cx="3181109" cy="32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52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ID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etroaurikular</a:t>
            </a:r>
            <a:r>
              <a:rPr lang="en-ID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(battle’s sign)</a:t>
            </a:r>
            <a:endParaRPr lang="en-ID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ID" dirty="0">
                <a:effectLst/>
                <a:ea typeface="Calibri" panose="020F0502020204030204" pitchFamily="34" charset="0"/>
              </a:rPr>
              <a:t>Darah yang </a:t>
            </a:r>
            <a:r>
              <a:rPr lang="en-ID" dirty="0" err="1">
                <a:effectLst/>
                <a:ea typeface="Calibri" panose="020F0502020204030204" pitchFamily="34" charset="0"/>
              </a:rPr>
              <a:t>terkumpul</a:t>
            </a:r>
            <a:r>
              <a:rPr lang="en-ID" dirty="0">
                <a:effectLst/>
                <a:ea typeface="Calibri" panose="020F0502020204030204" pitchFamily="34" charset="0"/>
              </a:rPr>
              <a:t> di </a:t>
            </a:r>
            <a:r>
              <a:rPr lang="en-ID" dirty="0" err="1">
                <a:effectLst/>
                <a:ea typeface="Calibri" panose="020F0502020204030204" pitchFamily="34" charset="0"/>
              </a:rPr>
              <a:t>belakang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telinga</a:t>
            </a:r>
            <a:r>
              <a:rPr lang="en-ID" dirty="0">
                <a:effectLst/>
                <a:ea typeface="Calibri" panose="020F0502020204030204" pitchFamily="34" charset="0"/>
              </a:rPr>
              <a:t> di </a:t>
            </a:r>
            <a:r>
              <a:rPr lang="en-ID" dirty="0" err="1">
                <a:effectLst/>
                <a:ea typeface="Calibri" panose="020F0502020204030204" pitchFamily="34" charset="0"/>
              </a:rPr>
              <a:t>daerah</a:t>
            </a:r>
            <a:r>
              <a:rPr lang="en-ID" dirty="0">
                <a:effectLst/>
                <a:ea typeface="Calibri" panose="020F0502020204030204" pitchFamily="34" charset="0"/>
              </a:rPr>
              <a:t> mastoid </a:t>
            </a:r>
            <a:r>
              <a:rPr lang="en-ID" dirty="0" err="1">
                <a:effectLst/>
                <a:ea typeface="Calibri" panose="020F0502020204030204" pitchFamily="34" charset="0"/>
              </a:rPr>
              <a:t>berhubungan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dengan</a:t>
            </a:r>
            <a:r>
              <a:rPr lang="en-ID" dirty="0">
                <a:effectLst/>
                <a:ea typeface="Calibri" panose="020F0502020204030204" pitchFamily="34" charset="0"/>
              </a:rPr>
              <a:t> fraktur </a:t>
            </a:r>
            <a:r>
              <a:rPr lang="en-ID" dirty="0" err="1">
                <a:effectLst/>
                <a:ea typeface="Calibri" panose="020F0502020204030204" pitchFamily="34" charset="0"/>
              </a:rPr>
              <a:t>tulang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fosa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kranial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tengah</a:t>
            </a:r>
            <a:r>
              <a:rPr lang="en-ID" dirty="0">
                <a:effectLst/>
                <a:ea typeface="Calibri" panose="020F0502020204030204" pitchFamily="34" charset="0"/>
              </a:rPr>
              <a:t>.</a:t>
            </a: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DF254-65AC-3EB8-13A9-AA2DDF6D1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690" y="1366106"/>
            <a:ext cx="3181109" cy="32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01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Tanda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klinis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adanya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fraktur basis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meliputi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periobital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Racoon Eyes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retroaurikular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(battle’s sign),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cairan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serebrospinal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keluar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melalui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hidung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rhinorrhea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atau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telinga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ottorhea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disfungsi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saraf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VII dan VIII (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paralisis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wajah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kehilangan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pendengaran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ID" sz="2400" dirty="0"/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7A330-6893-1A25-D6A1-A9A98987F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115633"/>
            <a:ext cx="2924175" cy="268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D521E-E848-3FCE-7689-3E4544863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030" y="3801683"/>
            <a:ext cx="271462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2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b="0" i="0" dirty="0" err="1">
                <a:solidFill>
                  <a:srgbClr val="3C4043"/>
                </a:solidFill>
                <a:effectLst/>
              </a:rPr>
              <a:t>Identifikasi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cairan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yang CSF yang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keluar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dari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hidung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dan </a:t>
            </a:r>
            <a:r>
              <a:rPr lang="en-ID" dirty="0" err="1">
                <a:solidFill>
                  <a:srgbClr val="3C4043"/>
                </a:solidFill>
              </a:rPr>
              <a:t>telinga</a:t>
            </a:r>
            <a:r>
              <a:rPr lang="en-ID" dirty="0">
                <a:solidFill>
                  <a:srgbClr val="3C4043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en-ID" b="0" i="0" dirty="0">
                <a:solidFill>
                  <a:srgbClr val="3C4043"/>
                </a:solidFill>
                <a:effectLst/>
              </a:rPr>
              <a:t>Tanda “Halo”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adalah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pola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cincin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ganda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yang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digambarkan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ketika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cairan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berdarah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dari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telinga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atau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hidung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yang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mengandung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CSF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diteteskan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ke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kertas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atau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linen.</a:t>
            </a:r>
            <a:endParaRPr lang="en-ID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7A330-6893-1A25-D6A1-A9A98987F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115633"/>
            <a:ext cx="2924175" cy="268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D521E-E848-3FCE-7689-3E4544863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030" y="3801683"/>
            <a:ext cx="271462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51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858000" cy="1045231"/>
          </a:xfrm>
        </p:spPr>
        <p:txBody>
          <a:bodyPr/>
          <a:lstStyle/>
          <a:p>
            <a:r>
              <a:rPr lang="en-US" dirty="0"/>
              <a:t>TRAUMA BASIS CRANII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284456"/>
            <a:ext cx="7075714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Tanda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klinis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adanya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fraktur basis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meliputi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periobital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Racoon Eyes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retroaurikular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ekimosis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(battle’s sign),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cairan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serebrospinal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keluar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melalui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hidung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rhinorrhea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atau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telinga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ID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ottorhea</a:t>
            </a:r>
            <a:r>
              <a:rPr lang="en-ID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dan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disfungsi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saraf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kranial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VII dan VIII (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paralisis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wajah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dan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kehilangan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D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pendengaran</a:t>
            </a:r>
            <a:r>
              <a:rPr lang="en-ID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ID" sz="2400" b="1" dirty="0"/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3074" name="Picture 2" descr="Tanda-tanda Bell's Palsy yang Terjadi karena Kerusakan Saraf Wajah Halaman  all - Kompas.com">
            <a:extLst>
              <a:ext uri="{FF2B5EF4-FFF2-40B4-BE49-F238E27FC236}">
                <a16:creationId xmlns:a16="http://schemas.microsoft.com/office/drawing/2014/main" id="{AF00E6EF-141A-9FD5-D157-83FCC72C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571" y="1988003"/>
            <a:ext cx="4322989" cy="28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D8CF0-3AFB-26EA-20DF-2FE371EF9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POKOK BAHASAN</a:t>
            </a:r>
            <a:endParaRPr lang="en-ID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C1EEE03-133D-EF46-03A3-1ED684478F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133133"/>
              </p:ext>
            </p:extLst>
          </p:nvPr>
        </p:nvGraphicFramePr>
        <p:xfrm>
          <a:off x="838199" y="2004292"/>
          <a:ext cx="10919691" cy="4396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735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5F09-7941-21B1-ED3E-A5B2FF00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TATALAKSANA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D0128-E773-1569-62E3-37CEF6789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7979229" cy="385985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ID" dirty="0"/>
              <a:t>Fraktur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menandakan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trauma yang </a:t>
            </a:r>
            <a:r>
              <a:rPr lang="en-ID" dirty="0" err="1"/>
              <a:t>signifikan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memerlukan</a:t>
            </a:r>
            <a:r>
              <a:rPr lang="en-ID" dirty="0"/>
              <a:t> </a:t>
            </a:r>
            <a:r>
              <a:rPr lang="en-ID" dirty="0" err="1"/>
              <a:t>evaluasi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menyeluruh</a:t>
            </a:r>
            <a:r>
              <a:rPr lang="en-ID" dirty="0"/>
              <a:t>. </a:t>
            </a:r>
            <a:r>
              <a:rPr lang="en-ID" dirty="0" err="1"/>
              <a:t>Intervensi</a:t>
            </a:r>
            <a:r>
              <a:rPr lang="en-ID" dirty="0"/>
              <a:t> di </a:t>
            </a:r>
            <a:r>
              <a:rPr lang="en-ID" dirty="0" err="1"/>
              <a:t>fokuskan</a:t>
            </a:r>
            <a:r>
              <a:rPr lang="en-ID" dirty="0"/>
              <a:t> pada </a:t>
            </a:r>
            <a:r>
              <a:rPr lang="en-ID" dirty="0" err="1"/>
              <a:t>menstabilkan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nafas</a:t>
            </a:r>
            <a:r>
              <a:rPr lang="en-ID" dirty="0"/>
              <a:t>, </a:t>
            </a:r>
            <a:r>
              <a:rPr lang="en-ID" dirty="0" err="1"/>
              <a:t>ventilasi</a:t>
            </a:r>
            <a:r>
              <a:rPr lang="en-ID" dirty="0"/>
              <a:t> </a:t>
            </a:r>
            <a:r>
              <a:rPr lang="en-ID" dirty="0" err="1"/>
              <a:t>adekuat</a:t>
            </a:r>
            <a:r>
              <a:rPr lang="en-ID" dirty="0"/>
              <a:t> dan </a:t>
            </a:r>
            <a:r>
              <a:rPr lang="en-ID" dirty="0" err="1"/>
              <a:t>manajemen</a:t>
            </a:r>
            <a:r>
              <a:rPr lang="en-ID" dirty="0"/>
              <a:t> </a:t>
            </a:r>
            <a:r>
              <a:rPr lang="en-ID" dirty="0" err="1"/>
              <a:t>sirkulasi</a:t>
            </a:r>
            <a:r>
              <a:rPr lang="en-ID" dirty="0"/>
              <a:t>. Fraktur </a:t>
            </a:r>
            <a:r>
              <a:rPr lang="en-ID" dirty="0" err="1"/>
              <a:t>biasanya</a:t>
            </a:r>
            <a:r>
              <a:rPr lang="en-ID" dirty="0"/>
              <a:t> juga </a:t>
            </a:r>
            <a:r>
              <a:rPr lang="en-ID" dirty="0" err="1"/>
              <a:t>melibatkan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fraktur </a:t>
            </a:r>
            <a:r>
              <a:rPr lang="en-ID" dirty="0" err="1"/>
              <a:t>servikal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diperlukan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tindakan</a:t>
            </a:r>
            <a:r>
              <a:rPr lang="en-ID" dirty="0"/>
              <a:t> </a:t>
            </a:r>
            <a:r>
              <a:rPr lang="en-ID" dirty="0" err="1"/>
              <a:t>immobilisasi</a:t>
            </a:r>
            <a:r>
              <a:rPr lang="en-ID" dirty="0"/>
              <a:t> </a:t>
            </a:r>
            <a:r>
              <a:rPr lang="en-ID" dirty="0" err="1"/>
              <a:t>servikal</a:t>
            </a:r>
            <a:r>
              <a:rPr lang="en-ID" dirty="0"/>
              <a:t> </a:t>
            </a:r>
          </a:p>
          <a:p>
            <a:pPr algn="just"/>
            <a:r>
              <a:rPr lang="en-ID" dirty="0" err="1"/>
              <a:t>Pemasangan</a:t>
            </a:r>
            <a:r>
              <a:rPr lang="en-ID" dirty="0"/>
              <a:t> </a:t>
            </a:r>
            <a:r>
              <a:rPr lang="en-ID" dirty="0" err="1"/>
              <a:t>Nasogasrtik</a:t>
            </a:r>
            <a:r>
              <a:rPr lang="en-ID" dirty="0"/>
              <a:t> tube dan </a:t>
            </a:r>
            <a:r>
              <a:rPr lang="en-ID" dirty="0" err="1"/>
              <a:t>intubasi</a:t>
            </a:r>
            <a:r>
              <a:rPr lang="en-ID" dirty="0"/>
              <a:t> </a:t>
            </a:r>
            <a:r>
              <a:rPr lang="en-ID" dirty="0" err="1"/>
              <a:t>nasotrakeal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dihindari</a:t>
            </a:r>
            <a:r>
              <a:rPr lang="en-ID" dirty="0"/>
              <a:t> pada </a:t>
            </a:r>
            <a:r>
              <a:rPr lang="en-ID" dirty="0" err="1"/>
              <a:t>pasien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dikhawatirkan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kedalam</a:t>
            </a:r>
            <a:r>
              <a:rPr lang="en-ID" dirty="0"/>
              <a:t> </a:t>
            </a:r>
            <a:r>
              <a:rPr lang="en-ID" dirty="0" err="1"/>
              <a:t>celah</a:t>
            </a:r>
            <a:r>
              <a:rPr lang="en-ID" dirty="0"/>
              <a:t> </a:t>
            </a:r>
            <a:r>
              <a:rPr lang="en-ID" dirty="0" err="1"/>
              <a:t>kranii</a:t>
            </a:r>
            <a:r>
              <a:rPr lang="en-ID" dirty="0"/>
              <a:t> yang </a:t>
            </a:r>
            <a:r>
              <a:rPr lang="en-ID" dirty="0" err="1"/>
              <a:t>mengalami</a:t>
            </a:r>
            <a:r>
              <a:rPr lang="en-ID" dirty="0"/>
              <a:t> fraktur dan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</a:t>
            </a:r>
            <a:r>
              <a:rPr lang="en-ID" dirty="0" err="1"/>
              <a:t>serebrosfinal</a:t>
            </a:r>
            <a:r>
              <a:rPr lang="en-ID" dirty="0"/>
              <a:t> </a:t>
            </a:r>
            <a:r>
              <a:rPr lang="en-ID" dirty="0" err="1"/>
              <a:t>tersedot</a:t>
            </a:r>
            <a:r>
              <a:rPr lang="en-ID" dirty="0"/>
              <a:t> </a:t>
            </a:r>
            <a:r>
              <a:rPr lang="en-ID" dirty="0" err="1"/>
              <a:t>keluar</a:t>
            </a:r>
            <a:r>
              <a:rPr lang="en-ID" dirty="0"/>
              <a:t>. </a:t>
            </a:r>
          </a:p>
        </p:txBody>
      </p:sp>
      <p:pic>
        <p:nvPicPr>
          <p:cNvPr id="5122" name="Picture 2" descr="Nasogastric Tube | Enteral Feeding Tubes | Ryle's Tube | Abu Lail Medical &amp;  Sport Center">
            <a:extLst>
              <a:ext uri="{FF2B5EF4-FFF2-40B4-BE49-F238E27FC236}">
                <a16:creationId xmlns:a16="http://schemas.microsoft.com/office/drawing/2014/main" id="{C50810AE-26E7-4CF2-8BAE-85C89E6F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2051804"/>
            <a:ext cx="2689451" cy="29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87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5F09-7941-21B1-ED3E-A5B2FF00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TATALAKSANA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D0128-E773-1569-62E3-37CEF6789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7979229" cy="385985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ID" dirty="0"/>
              <a:t>Fraktur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menandakan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trauma yang </a:t>
            </a:r>
            <a:r>
              <a:rPr lang="en-ID" dirty="0" err="1"/>
              <a:t>signifikan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memerlukan</a:t>
            </a:r>
            <a:r>
              <a:rPr lang="en-ID" dirty="0"/>
              <a:t> </a:t>
            </a:r>
            <a:r>
              <a:rPr lang="en-ID" dirty="0" err="1"/>
              <a:t>evaluasi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menyeluruh</a:t>
            </a:r>
            <a:r>
              <a:rPr lang="en-ID" dirty="0"/>
              <a:t>. </a:t>
            </a:r>
            <a:r>
              <a:rPr lang="en-ID" dirty="0" err="1"/>
              <a:t>Intervensi</a:t>
            </a:r>
            <a:r>
              <a:rPr lang="en-ID" dirty="0"/>
              <a:t> di </a:t>
            </a:r>
            <a:r>
              <a:rPr lang="en-ID" dirty="0" err="1"/>
              <a:t>fokuskan</a:t>
            </a:r>
            <a:r>
              <a:rPr lang="en-ID" dirty="0"/>
              <a:t> pada </a:t>
            </a:r>
            <a:r>
              <a:rPr lang="en-ID" dirty="0" err="1"/>
              <a:t>menstabilkan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nafas</a:t>
            </a:r>
            <a:r>
              <a:rPr lang="en-ID" dirty="0"/>
              <a:t>, </a:t>
            </a:r>
            <a:r>
              <a:rPr lang="en-ID" dirty="0" err="1"/>
              <a:t>ventilasi</a:t>
            </a:r>
            <a:r>
              <a:rPr lang="en-ID" dirty="0"/>
              <a:t> </a:t>
            </a:r>
            <a:r>
              <a:rPr lang="en-ID" dirty="0" err="1"/>
              <a:t>adekuat</a:t>
            </a:r>
            <a:r>
              <a:rPr lang="en-ID" dirty="0"/>
              <a:t> dan </a:t>
            </a:r>
            <a:r>
              <a:rPr lang="en-ID" dirty="0" err="1"/>
              <a:t>manajemen</a:t>
            </a:r>
            <a:r>
              <a:rPr lang="en-ID" dirty="0"/>
              <a:t> </a:t>
            </a:r>
            <a:r>
              <a:rPr lang="en-ID" dirty="0" err="1"/>
              <a:t>sirkulasi</a:t>
            </a:r>
            <a:r>
              <a:rPr lang="en-ID" dirty="0"/>
              <a:t>. Fraktur </a:t>
            </a:r>
            <a:r>
              <a:rPr lang="en-ID" dirty="0" err="1"/>
              <a:t>biasanya</a:t>
            </a:r>
            <a:r>
              <a:rPr lang="en-ID" dirty="0"/>
              <a:t> juga </a:t>
            </a:r>
            <a:r>
              <a:rPr lang="en-ID" dirty="0" err="1"/>
              <a:t>melibatkan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fraktur </a:t>
            </a:r>
            <a:r>
              <a:rPr lang="en-ID" dirty="0" err="1"/>
              <a:t>servikal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diperlukan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tindakan</a:t>
            </a:r>
            <a:r>
              <a:rPr lang="en-ID" dirty="0"/>
              <a:t> </a:t>
            </a:r>
            <a:r>
              <a:rPr lang="en-ID" dirty="0" err="1"/>
              <a:t>immobilisasi</a:t>
            </a:r>
            <a:r>
              <a:rPr lang="en-ID" dirty="0"/>
              <a:t> </a:t>
            </a:r>
            <a:r>
              <a:rPr lang="en-ID" dirty="0" err="1"/>
              <a:t>servikal</a:t>
            </a:r>
            <a:r>
              <a:rPr lang="en-ID" dirty="0"/>
              <a:t> </a:t>
            </a:r>
          </a:p>
          <a:p>
            <a:pPr algn="just"/>
            <a:r>
              <a:rPr lang="en-ID" dirty="0" err="1"/>
              <a:t>Pemasangan</a:t>
            </a:r>
            <a:r>
              <a:rPr lang="en-ID" dirty="0"/>
              <a:t> </a:t>
            </a:r>
            <a:r>
              <a:rPr lang="en-ID" dirty="0" err="1"/>
              <a:t>Nasogasrtik</a:t>
            </a:r>
            <a:r>
              <a:rPr lang="en-ID" dirty="0"/>
              <a:t> tube dan </a:t>
            </a:r>
            <a:r>
              <a:rPr lang="en-ID" dirty="0" err="1"/>
              <a:t>intubasi</a:t>
            </a:r>
            <a:r>
              <a:rPr lang="en-ID" dirty="0"/>
              <a:t> </a:t>
            </a:r>
            <a:r>
              <a:rPr lang="en-ID" dirty="0" err="1"/>
              <a:t>nasotrakeal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dihindari</a:t>
            </a:r>
            <a:r>
              <a:rPr lang="en-ID" dirty="0"/>
              <a:t> pada </a:t>
            </a:r>
            <a:r>
              <a:rPr lang="en-ID" dirty="0" err="1"/>
              <a:t>pasien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dikhawatirkan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kedalam</a:t>
            </a:r>
            <a:r>
              <a:rPr lang="en-ID" dirty="0"/>
              <a:t> </a:t>
            </a:r>
            <a:r>
              <a:rPr lang="en-ID" dirty="0" err="1"/>
              <a:t>celah</a:t>
            </a:r>
            <a:r>
              <a:rPr lang="en-ID" dirty="0"/>
              <a:t> </a:t>
            </a:r>
            <a:r>
              <a:rPr lang="en-ID" dirty="0" err="1"/>
              <a:t>kranii</a:t>
            </a:r>
            <a:r>
              <a:rPr lang="en-ID" dirty="0"/>
              <a:t> yang </a:t>
            </a:r>
            <a:r>
              <a:rPr lang="en-ID" dirty="0" err="1"/>
              <a:t>mengalami</a:t>
            </a:r>
            <a:r>
              <a:rPr lang="en-ID" dirty="0"/>
              <a:t> fraktur dan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</a:t>
            </a:r>
            <a:r>
              <a:rPr lang="en-ID" dirty="0" err="1"/>
              <a:t>serebrosfinal</a:t>
            </a:r>
            <a:r>
              <a:rPr lang="en-ID" dirty="0"/>
              <a:t> </a:t>
            </a:r>
            <a:r>
              <a:rPr lang="en-ID" dirty="0" err="1"/>
              <a:t>tersedot</a:t>
            </a:r>
            <a:r>
              <a:rPr lang="en-ID" dirty="0"/>
              <a:t> </a:t>
            </a:r>
            <a:r>
              <a:rPr lang="en-ID" dirty="0" err="1"/>
              <a:t>keluar</a:t>
            </a:r>
            <a:r>
              <a:rPr lang="en-ID" dirty="0"/>
              <a:t>. </a:t>
            </a:r>
          </a:p>
        </p:txBody>
      </p:sp>
      <p:pic>
        <p:nvPicPr>
          <p:cNvPr id="5122" name="Picture 2" descr="Nasogastric Tube | Enteral Feeding Tubes | Ryle's Tube | Abu Lail Medical &amp;  Sport Center">
            <a:extLst>
              <a:ext uri="{FF2B5EF4-FFF2-40B4-BE49-F238E27FC236}">
                <a16:creationId xmlns:a16="http://schemas.microsoft.com/office/drawing/2014/main" id="{C50810AE-26E7-4CF2-8BAE-85C89E6F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2051804"/>
            <a:ext cx="2689451" cy="29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D64D65-B1FF-0215-11BF-6053D2AB0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2300631"/>
            <a:ext cx="3265714" cy="22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4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436F-B1DF-C1E1-18F5-3FE654FF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PENGKAJIAN TRAUMA KEPALA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1584-14EF-332A-302B-25001E91D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ID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ringan</a:t>
            </a:r>
            <a:r>
              <a:rPr lang="en-ID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(GCS 13-15)</a:t>
            </a:r>
            <a:endParaRPr lang="en-ID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ID" sz="3300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umumnya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sadar</a:t>
            </a:r>
            <a:r>
              <a:rPr lang="en-ID" sz="3300" dirty="0">
                <a:effectLst/>
                <a:ea typeface="Calibri" panose="020F0502020204030204" pitchFamily="34" charset="0"/>
              </a:rPr>
              <a:t> dan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masih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memiliki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orientasi</a:t>
            </a:r>
            <a:r>
              <a:rPr lang="en-ID" sz="3300" dirty="0">
                <a:effectLst/>
                <a:ea typeface="Calibri" panose="020F0502020204030204" pitchFamily="34" charset="0"/>
              </a:rPr>
              <a:t> yang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baik</a:t>
            </a:r>
            <a:r>
              <a:rPr lang="en-ID" sz="3300" dirty="0">
                <a:effectLst/>
                <a:ea typeface="Calibri" panose="020F0502020204030204" pitchFamily="34" charset="0"/>
              </a:rPr>
              <a:t>.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mengalami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gegar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otak</a:t>
            </a:r>
            <a:r>
              <a:rPr lang="en-ID" sz="3300" dirty="0">
                <a:effectLst/>
                <a:ea typeface="Calibri" panose="020F0502020204030204" pitchFamily="34" charset="0"/>
              </a:rPr>
              <a:t> yang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menyebabkan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kehilangan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fungsi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neurologis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sementara</a:t>
            </a:r>
            <a:r>
              <a:rPr lang="en-ID" sz="3300" dirty="0">
                <a:effectLst/>
                <a:ea typeface="Calibri" panose="020F0502020204030204" pitchFamily="34" charset="0"/>
              </a:rPr>
              <a:t>.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Terjadi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disorientasi</a:t>
            </a:r>
            <a:r>
              <a:rPr lang="en-ID" sz="3300" dirty="0">
                <a:effectLst/>
                <a:ea typeface="Calibri" panose="020F0502020204030204" pitchFamily="34" charset="0"/>
              </a:rPr>
              <a:t>, amnesia retrograde (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lupa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tentang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kejadian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sebelumnya</a:t>
            </a:r>
            <a:r>
              <a:rPr lang="en-ID" sz="3300" dirty="0">
                <a:effectLst/>
                <a:ea typeface="Calibri" panose="020F0502020204030204" pitchFamily="34" charset="0"/>
              </a:rPr>
              <a:t> yang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menyebabkan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cidera</a:t>
            </a:r>
            <a:r>
              <a:rPr lang="en-ID" sz="3300" dirty="0">
                <a:effectLst/>
                <a:ea typeface="Calibri" panose="020F0502020204030204" pitchFamily="34" charset="0"/>
              </a:rPr>
              <a:t>)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atau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antergrade</a:t>
            </a:r>
            <a:r>
              <a:rPr lang="en-ID" sz="3300" dirty="0">
                <a:effectLst/>
                <a:ea typeface="Calibri" panose="020F0502020204030204" pitchFamily="34" charset="0"/>
              </a:rPr>
              <a:t> (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kesulitan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membentuk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ingatan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baru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setelah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terjadinya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cidera</a:t>
            </a:r>
            <a:r>
              <a:rPr lang="en-ID" sz="3300" dirty="0">
                <a:ea typeface="Calibri" panose="020F050202020403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en-ID" sz="3300" dirty="0" err="1">
                <a:effectLst/>
                <a:ea typeface="Calibri" panose="020F0502020204030204" pitchFamily="34" charset="0"/>
              </a:rPr>
              <a:t>Lakukan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pemeriksaan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fisik</a:t>
            </a:r>
            <a:r>
              <a:rPr lang="en-ID" sz="3300" dirty="0">
                <a:effectLst/>
                <a:ea typeface="Calibri" panose="020F0502020204030204" pitchFamily="34" charset="0"/>
              </a:rPr>
              <a:t> dan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pemeriksaan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neurologis</a:t>
            </a:r>
            <a:r>
              <a:rPr lang="en-ID" sz="3300" dirty="0">
                <a:effectLst/>
                <a:ea typeface="Calibri" panose="020F0502020204030204" pitchFamily="34" charset="0"/>
              </a:rPr>
              <a:t>.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Pemeriksaan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penunjang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sperti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rongthen</a:t>
            </a:r>
            <a:r>
              <a:rPr lang="en-ID" sz="3300" dirty="0">
                <a:effectLst/>
                <a:ea typeface="Calibri" panose="020F0502020204030204" pitchFamily="34" charset="0"/>
              </a:rPr>
              <a:t> dan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pengambilan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darah</a:t>
            </a:r>
            <a:r>
              <a:rPr lang="en-ID" sz="3300" dirty="0">
                <a:effectLst/>
                <a:ea typeface="Calibri" panose="020F0502020204030204" pitchFamily="34" charset="0"/>
              </a:rPr>
              <a:t> dan urine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untuk</a:t>
            </a:r>
            <a:r>
              <a:rPr lang="en-ID" sz="3300" dirty="0">
                <a:effectLst/>
                <a:ea typeface="Calibri" panose="020F0502020204030204" pitchFamily="34" charset="0"/>
              </a:rPr>
              <a:t>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menilai</a:t>
            </a:r>
            <a:r>
              <a:rPr lang="en-ID" sz="3300" dirty="0">
                <a:effectLst/>
                <a:ea typeface="Calibri" panose="020F0502020204030204" pitchFamily="34" charset="0"/>
              </a:rPr>
              <a:t> level alcohol dan screening </a:t>
            </a:r>
            <a:r>
              <a:rPr lang="en-ID" sz="3300" dirty="0" err="1">
                <a:effectLst/>
                <a:ea typeface="Calibri" panose="020F0502020204030204" pitchFamily="34" charset="0"/>
              </a:rPr>
              <a:t>toksikologi</a:t>
            </a:r>
            <a:endParaRPr lang="en-ID" sz="33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73187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9AD4-33BB-AEFF-2226-6DFEBB35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PENGKAJIAN TRAUMA KEPALA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DA5F2-ABE2-D2AB-3926-B16E93D0D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moderat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(GCS 9-12)</a:t>
            </a:r>
            <a:endParaRPr lang="en-ID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Pasien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moderat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mengikuti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perintah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sederhana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umumnya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psien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mengalami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kebingungan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samnolen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mengalami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deficit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neurologis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fokal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hemiparesis. </a:t>
            </a: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ID" dirty="0" err="1">
                <a:effectLst/>
                <a:ea typeface="Calibri" panose="020F0502020204030204" pitchFamily="34" charset="0"/>
              </a:rPr>
              <a:t>Lakukan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pemeriksaan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fisik</a:t>
            </a:r>
            <a:r>
              <a:rPr lang="en-ID" dirty="0">
                <a:effectLst/>
                <a:ea typeface="Calibri" panose="020F0502020204030204" pitchFamily="34" charset="0"/>
              </a:rPr>
              <a:t> dan </a:t>
            </a:r>
            <a:r>
              <a:rPr lang="en-ID" dirty="0" err="1">
                <a:effectLst/>
                <a:ea typeface="Calibri" panose="020F0502020204030204" pitchFamily="34" charset="0"/>
              </a:rPr>
              <a:t>pemeriksaan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neurologis</a:t>
            </a:r>
            <a:r>
              <a:rPr lang="en-ID" dirty="0">
                <a:effectLst/>
                <a:ea typeface="Calibri" panose="020F0502020204030204" pitchFamily="34" charset="0"/>
              </a:rPr>
              <a:t>. </a:t>
            </a:r>
            <a:r>
              <a:rPr lang="en-ID" dirty="0" err="1">
                <a:effectLst/>
                <a:ea typeface="Calibri" panose="020F0502020204030204" pitchFamily="34" charset="0"/>
              </a:rPr>
              <a:t>Pemeriksaan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penunjang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sperti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rongthen</a:t>
            </a:r>
            <a:r>
              <a:rPr lang="en-ID" dirty="0">
                <a:effectLst/>
                <a:ea typeface="Calibri" panose="020F0502020204030204" pitchFamily="34" charset="0"/>
              </a:rPr>
              <a:t> dan </a:t>
            </a:r>
            <a:r>
              <a:rPr lang="en-ID" dirty="0" err="1">
                <a:effectLst/>
                <a:ea typeface="Calibri" panose="020F0502020204030204" pitchFamily="34" charset="0"/>
              </a:rPr>
              <a:t>pengambilan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darah</a:t>
            </a:r>
            <a:r>
              <a:rPr lang="en-ID" dirty="0">
                <a:effectLst/>
                <a:ea typeface="Calibri" panose="020F0502020204030204" pitchFamily="34" charset="0"/>
              </a:rPr>
              <a:t> dan urine </a:t>
            </a:r>
            <a:r>
              <a:rPr lang="en-ID" dirty="0" err="1">
                <a:effectLst/>
                <a:ea typeface="Calibri" panose="020F0502020204030204" pitchFamily="34" charset="0"/>
              </a:rPr>
              <a:t>untuk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menilai</a:t>
            </a:r>
            <a:r>
              <a:rPr lang="en-ID" dirty="0">
                <a:effectLst/>
                <a:ea typeface="Calibri" panose="020F0502020204030204" pitchFamily="34" charset="0"/>
              </a:rPr>
              <a:t> level alcohol dan screening </a:t>
            </a:r>
            <a:r>
              <a:rPr lang="en-ID" dirty="0" err="1">
                <a:effectLst/>
                <a:ea typeface="Calibri" panose="020F0502020204030204" pitchFamily="34" charset="0"/>
              </a:rPr>
              <a:t>toksikologi</a:t>
            </a:r>
            <a:r>
              <a:rPr lang="en-ID" dirty="0">
                <a:effectLst/>
                <a:ea typeface="Calibri" panose="020F0502020204030204" pitchFamily="34" charset="0"/>
              </a:rPr>
              <a:t> dan CT scan</a:t>
            </a:r>
            <a:endParaRPr lang="en-ID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31253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9AD4-33BB-AEFF-2226-6DFEBB35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PENGKAJIAN TRAUMA KEPALA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DA5F2-ABE2-D2AB-3926-B16E93D0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10896600" cy="38598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berat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(GCS 3-8)</a:t>
            </a:r>
            <a:endParaRPr lang="en-ID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Pasien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berat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ditandai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ketidakmampuan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pasien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mengikuti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perintah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sederhana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bahkan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setelah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stabilisasi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kardiopulmonar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pengkajian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CT Scan dan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pengambilan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darah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status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koagulopati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pasien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Segera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konsulkan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dokter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bedah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saraf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transfer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pasien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fasilitas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sesuai</a:t>
            </a:r>
            <a:r>
              <a:rPr lang="en-ID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24092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8793-BBCD-80EB-4CC7-852874D4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348"/>
            <a:ext cx="6509657" cy="1045231"/>
          </a:xfrm>
        </p:spPr>
        <p:txBody>
          <a:bodyPr/>
          <a:lstStyle/>
          <a:p>
            <a:pPr algn="just"/>
            <a:r>
              <a:rPr lang="en-US" dirty="0"/>
              <a:t>TATALAKSANA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049C3-F8E4-D887-7389-EBCB858C6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30" y="1817914"/>
            <a:ext cx="6912428" cy="3690257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Intervensi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Ringan</a:t>
            </a:r>
            <a:r>
              <a:rPr lang="en-ID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(GCS 13-15)</a:t>
            </a:r>
            <a:endParaRPr lang="en-ID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ID" dirty="0" err="1">
                <a:effectLst/>
                <a:ea typeface="Calibri" panose="020F0502020204030204" pitchFamily="34" charset="0"/>
              </a:rPr>
              <a:t>Apabila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sadar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penuh</a:t>
            </a:r>
            <a:r>
              <a:rPr lang="en-ID" dirty="0">
                <a:effectLst/>
                <a:ea typeface="Calibri" panose="020F0502020204030204" pitchFamily="34" charset="0"/>
              </a:rPr>
              <a:t>, dan </a:t>
            </a:r>
            <a:r>
              <a:rPr lang="en-ID" dirty="0" err="1">
                <a:effectLst/>
                <a:ea typeface="Calibri" panose="020F0502020204030204" pitchFamily="34" charset="0"/>
              </a:rPr>
              <a:t>tidak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terdapat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tanda-tanda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neurologis</a:t>
            </a:r>
            <a:r>
              <a:rPr lang="en-ID" dirty="0">
                <a:effectLst/>
                <a:ea typeface="Calibri" panose="020F0502020204030204" pitchFamily="34" charset="0"/>
              </a:rPr>
              <a:t> yang abnormal, </a:t>
            </a:r>
            <a:r>
              <a:rPr lang="en-ID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diobservasi</a:t>
            </a:r>
            <a:r>
              <a:rPr lang="en-ID" dirty="0">
                <a:effectLst/>
                <a:ea typeface="Calibri" panose="020F0502020204030204" pitchFamily="34" charset="0"/>
              </a:rPr>
              <a:t> di IGD </a:t>
            </a:r>
            <a:r>
              <a:rPr lang="en-ID" dirty="0" err="1">
                <a:effectLst/>
                <a:ea typeface="Calibri" panose="020F0502020204030204" pitchFamily="34" charset="0"/>
              </a:rPr>
              <a:t>beberapa</a:t>
            </a:r>
            <a:r>
              <a:rPr lang="en-ID" dirty="0">
                <a:effectLst/>
                <a:ea typeface="Calibri" panose="020F0502020204030204" pitchFamily="34" charset="0"/>
              </a:rPr>
              <a:t> jam dan </a:t>
            </a:r>
            <a:r>
              <a:rPr lang="en-ID" dirty="0" err="1">
                <a:effectLst/>
                <a:ea typeface="Calibri" panose="020F0502020204030204" pitchFamily="34" charset="0"/>
              </a:rPr>
              <a:t>apabila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tetap</a:t>
            </a:r>
            <a:r>
              <a:rPr lang="en-ID" dirty="0">
                <a:effectLst/>
                <a:ea typeface="Calibri" panose="020F0502020204030204" pitchFamily="34" charset="0"/>
              </a:rPr>
              <a:t> normal </a:t>
            </a:r>
            <a:r>
              <a:rPr lang="en-ID" dirty="0" err="1">
                <a:effectLst/>
                <a:ea typeface="Calibri" panose="020F0502020204030204" pitchFamily="34" charset="0"/>
              </a:rPr>
              <a:t>maka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pasien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dapat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dipulangkan</a:t>
            </a:r>
            <a:r>
              <a:rPr lang="en-ID" dirty="0">
                <a:effectLst/>
                <a:ea typeface="Calibri" panose="020F0502020204030204" pitchFamily="34" charset="0"/>
              </a:rPr>
              <a:t> dan </a:t>
            </a:r>
            <a:r>
              <a:rPr lang="en-ID" dirty="0" err="1">
                <a:effectLst/>
                <a:ea typeface="Calibri" panose="020F0502020204030204" pitchFamily="34" charset="0"/>
              </a:rPr>
              <a:t>minta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untuk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diobservasi</a:t>
            </a:r>
            <a:r>
              <a:rPr lang="en-ID" dirty="0">
                <a:effectLst/>
                <a:ea typeface="Calibri" panose="020F0502020204030204" pitchFamily="34" charset="0"/>
              </a:rPr>
              <a:t> oleh </a:t>
            </a:r>
            <a:r>
              <a:rPr lang="en-ID" dirty="0" err="1">
                <a:effectLst/>
                <a:ea typeface="Calibri" panose="020F0502020204030204" pitchFamily="34" charset="0"/>
              </a:rPr>
              <a:t>keluarga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selama</a:t>
            </a:r>
            <a:r>
              <a:rPr lang="en-ID" dirty="0">
                <a:effectLst/>
                <a:ea typeface="Calibri" panose="020F0502020204030204" pitchFamily="34" charset="0"/>
              </a:rPr>
              <a:t> 24 jam </a:t>
            </a:r>
            <a:r>
              <a:rPr lang="en-ID" dirty="0" err="1">
                <a:effectLst/>
                <a:ea typeface="Calibri" panose="020F0502020204030204" pitchFamily="34" charset="0"/>
              </a:rPr>
              <a:t>dirumah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menggunakan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lembar</a:t>
            </a:r>
            <a:r>
              <a:rPr lang="en-ID" dirty="0">
                <a:effectLst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ea typeface="Calibri" panose="020F0502020204030204" pitchFamily="34" charset="0"/>
              </a:rPr>
              <a:t>observasi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853F9-D8FC-CED8-74B0-EECAD6B76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369" y="149497"/>
            <a:ext cx="4125688" cy="6264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548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08E-E5E1-5EF2-4179-288E9FF4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1115633"/>
            <a:ext cx="11049000" cy="1045231"/>
          </a:xfrm>
        </p:spPr>
        <p:txBody>
          <a:bodyPr/>
          <a:lstStyle/>
          <a:p>
            <a:pPr algn="ctr"/>
            <a:r>
              <a:rPr lang="en-US" dirty="0"/>
              <a:t>TATALAKSANA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CF9B-3C89-50D2-711E-E09376052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2317113"/>
            <a:ext cx="11299371" cy="3859850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en-ID" sz="4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Intervensi</a:t>
            </a:r>
            <a:r>
              <a:rPr lang="en-ID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moderat</a:t>
            </a:r>
            <a:r>
              <a:rPr lang="en-ID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(GCS 9-12)</a:t>
            </a:r>
            <a:endParaRPr lang="en-ID" sz="40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buNone/>
            </a:pP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moderat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survey primer dan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resusitasi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transfer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pasien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bagian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bedah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saraf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evaluasi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manajemen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selanjutnya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pemeriksaan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nuerologis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en-ID" sz="4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Intervensi</a:t>
            </a:r>
            <a:r>
              <a:rPr lang="en-ID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cidera</a:t>
            </a:r>
            <a:r>
              <a:rPr lang="en-ID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berat</a:t>
            </a:r>
            <a:r>
              <a:rPr lang="en-ID" sz="4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(GCS 3-8)</a:t>
            </a:r>
            <a:endParaRPr lang="en-ID" sz="40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buNone/>
            </a:pP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Pasien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pengkajian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primer dan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resusitasi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Intubasi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ventilasi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bila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jalan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nafas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bermasalah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Atasi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hipotensi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hipovelemia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hipoksia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pengkajian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neurologis</a:t>
            </a:r>
            <a:r>
              <a:rPr lang="en-ID" sz="4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48071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27A1-3186-C8B4-35BF-4760E71C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2" y="2906384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TRAUMA SPINAL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78628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82CEA-CA8C-6BA3-F3C9-ABC82DCEE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PENGERTIAN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E3C8F-46D5-03DF-7A22-DE874E683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317113"/>
            <a:ext cx="11364686" cy="3859850"/>
          </a:xfrm>
        </p:spPr>
        <p:txBody>
          <a:bodyPr>
            <a:noAutofit/>
          </a:bodyPr>
          <a:lstStyle/>
          <a:p>
            <a:pPr algn="just"/>
            <a:r>
              <a:rPr lang="pt-BR" b="1" i="0" u="none" strike="noStrike" baseline="0" dirty="0"/>
              <a:t>Trauma spinal </a:t>
            </a:r>
            <a:r>
              <a:rPr lang="pt-BR" b="0" i="0" u="none" strike="noStrike" baseline="0" dirty="0"/>
              <a:t>adalah cedera pada sumsum tulang belakang </a:t>
            </a:r>
            <a:r>
              <a:rPr lang="en-ID" b="0" i="0" u="none" strike="noStrike" baseline="0" dirty="0"/>
              <a:t>(</a:t>
            </a:r>
            <a:r>
              <a:rPr lang="en-ID" b="0" i="0" u="none" strike="noStrike" baseline="0" dirty="0" err="1"/>
              <a:t>medula</a:t>
            </a:r>
            <a:r>
              <a:rPr lang="en-ID" b="0" i="0" u="none" strike="noStrike" baseline="0" dirty="0"/>
              <a:t> spinalis), </a:t>
            </a:r>
            <a:r>
              <a:rPr lang="en-ID" b="0" i="0" u="none" strike="noStrike" baseline="0" dirty="0" err="1"/>
              <a:t>dengan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atau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tanpa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Kerusakan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tulang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belakang</a:t>
            </a:r>
            <a:r>
              <a:rPr lang="en-ID" b="0" i="0" u="none" strike="noStrike" baseline="0" dirty="0"/>
              <a:t>. </a:t>
            </a:r>
            <a:r>
              <a:rPr lang="en-ID" b="0" i="0" u="none" strike="noStrike" baseline="0" dirty="0" err="1"/>
              <a:t>Kerusakan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medula</a:t>
            </a:r>
            <a:r>
              <a:rPr lang="en-ID" b="0" i="0" u="none" strike="noStrike" baseline="0" dirty="0"/>
              <a:t> spinalis </a:t>
            </a:r>
            <a:r>
              <a:rPr lang="en-ID" b="0" i="0" u="none" strike="noStrike" baseline="0" dirty="0" err="1"/>
              <a:t>dapat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mengganggu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fungsi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pergerakan</a:t>
            </a:r>
            <a:r>
              <a:rPr lang="en-ID" b="0" i="0" u="none" strike="noStrike" baseline="0" dirty="0"/>
              <a:t> (</a:t>
            </a:r>
            <a:r>
              <a:rPr lang="en-ID" b="0" i="0" u="none" strike="noStrike" baseline="0" dirty="0" err="1"/>
              <a:t>motorik</a:t>
            </a:r>
            <a:r>
              <a:rPr lang="en-ID" b="0" i="0" u="none" strike="noStrike" baseline="0" dirty="0"/>
              <a:t>), </a:t>
            </a:r>
            <a:r>
              <a:rPr lang="en-ID" b="0" i="0" u="none" strike="noStrike" baseline="0" dirty="0" err="1"/>
              <a:t>perasaan</a:t>
            </a:r>
            <a:r>
              <a:rPr lang="en-ID" b="0" i="0" u="none" strike="noStrike" baseline="0" dirty="0"/>
              <a:t> (</a:t>
            </a:r>
            <a:r>
              <a:rPr lang="en-ID" b="0" i="0" u="none" strike="noStrike" baseline="0" dirty="0" err="1"/>
              <a:t>sensorik</a:t>
            </a:r>
            <a:r>
              <a:rPr lang="en-ID" b="0" i="0" u="none" strike="noStrike" baseline="0" dirty="0"/>
              <a:t>) dan </a:t>
            </a:r>
            <a:r>
              <a:rPr lang="en-ID" b="0" i="0" u="none" strike="noStrike" baseline="0" dirty="0" err="1"/>
              <a:t>fungsi</a:t>
            </a:r>
            <a:r>
              <a:rPr lang="en-ID" b="0" i="0" u="none" strike="noStrike" baseline="0" dirty="0"/>
              <a:t> organ </a:t>
            </a:r>
            <a:r>
              <a:rPr lang="en-ID" b="0" i="0" u="none" strike="noStrike" baseline="0" dirty="0" err="1"/>
              <a:t>dalam</a:t>
            </a:r>
            <a:r>
              <a:rPr lang="en-ID" b="0" i="0" u="none" strike="noStrike" baseline="0" dirty="0"/>
              <a:t> (</a:t>
            </a:r>
            <a:r>
              <a:rPr lang="en-ID" b="0" i="0" u="none" strike="noStrike" baseline="0" dirty="0" err="1"/>
              <a:t>otonom</a:t>
            </a:r>
            <a:r>
              <a:rPr lang="en-ID" b="0" i="0" u="none" strike="noStrike" baseline="0" dirty="0"/>
              <a:t>).</a:t>
            </a:r>
          </a:p>
          <a:p>
            <a:pPr algn="just"/>
            <a:r>
              <a:rPr lang="en-ID" b="0" i="0" u="none" strike="noStrike" baseline="0" dirty="0"/>
              <a:t>Trauma spinal </a:t>
            </a:r>
            <a:r>
              <a:rPr lang="en-ID" b="0" i="0" u="none" strike="noStrike" baseline="0" dirty="0" err="1"/>
              <a:t>dapat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disebabkan</a:t>
            </a:r>
            <a:r>
              <a:rPr lang="en-ID" b="0" i="0" u="none" strike="noStrike" baseline="0" dirty="0"/>
              <a:t> oleh </a:t>
            </a:r>
            <a:r>
              <a:rPr lang="en-ID" b="0" i="0" u="none" strike="noStrike" baseline="0" dirty="0" err="1"/>
              <a:t>kecelakaan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lalulintas</a:t>
            </a:r>
            <a:r>
              <a:rPr lang="en-ID" b="0" i="0" u="none" strike="noStrike" baseline="0" dirty="0"/>
              <a:t>, </a:t>
            </a:r>
            <a:r>
              <a:rPr lang="en-ID" b="0" i="0" u="none" strike="noStrike" baseline="0" dirty="0" err="1"/>
              <a:t>jatuh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dari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ketinggian</a:t>
            </a:r>
            <a:r>
              <a:rPr lang="en-ID" b="0" i="0" u="none" strike="noStrike" baseline="0" dirty="0"/>
              <a:t>, </a:t>
            </a:r>
            <a:r>
              <a:rPr lang="en-ID" b="0" i="0" u="none" strike="noStrike" baseline="0" dirty="0" err="1"/>
              <a:t>olahraga</a:t>
            </a:r>
            <a:r>
              <a:rPr lang="en-ID" b="0" i="0" u="none" strike="noStrike" baseline="0" dirty="0"/>
              <a:t> (</a:t>
            </a:r>
            <a:r>
              <a:rPr lang="en-ID" b="0" i="0" u="none" strike="noStrike" baseline="0" dirty="0" err="1"/>
              <a:t>terutama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terjatuh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dalam</a:t>
            </a:r>
            <a:r>
              <a:rPr lang="en-ID" b="0" i="0" u="none" strike="noStrike" baseline="0" dirty="0"/>
              <a:t> air </a:t>
            </a:r>
            <a:r>
              <a:rPr lang="en-ID" b="0" i="0" u="none" strike="noStrike" baseline="0" dirty="0" err="1"/>
              <a:t>dangkal</a:t>
            </a:r>
            <a:r>
              <a:rPr lang="en-ID" b="0" i="0" u="none" strike="noStrike" baseline="0" dirty="0"/>
              <a:t>), </a:t>
            </a:r>
            <a:r>
              <a:rPr lang="en-ID" b="0" i="0" u="none" strike="noStrike" baseline="0" dirty="0" err="1"/>
              <a:t>kecelakaan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industri</a:t>
            </a:r>
            <a:r>
              <a:rPr lang="en-ID" b="0" i="0" u="none" strike="noStrike" baseline="0" dirty="0"/>
              <a:t>, </a:t>
            </a:r>
            <a:r>
              <a:rPr lang="en-ID" b="0" i="0" u="none" strike="noStrike" baseline="0" dirty="0" err="1"/>
              <a:t>luka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tembak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dll</a:t>
            </a:r>
            <a:r>
              <a:rPr lang="en-ID" b="0" i="0" u="none" strike="noStrike" baseline="0" dirty="0"/>
              <a:t>. </a:t>
            </a:r>
            <a:r>
              <a:rPr lang="en-ID" b="0" i="0" u="none" strike="noStrike" baseline="0" dirty="0" err="1"/>
              <a:t>Cedera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ringan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dapat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menyebabkan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kelumpuhan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apabila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tulang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belakang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sudah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terkena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penyakit</a:t>
            </a:r>
            <a:r>
              <a:rPr lang="en-ID" b="0" i="0" u="none" strike="noStrike" baseline="0" dirty="0"/>
              <a:t>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42677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4D-42C0-75E4-3D7D-8815963F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TANDA DAN GEJALA TRAUMA SPINAL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B55B7-5050-B832-0EA6-DB3835D1F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6088" indent="-446088" algn="just">
              <a:buFont typeface="Wingdings" panose="05000000000000000000" pitchFamily="2" charset="2"/>
              <a:buChar char="q"/>
            </a:pPr>
            <a:r>
              <a:rPr lang="en-US" b="1" dirty="0"/>
              <a:t>MULTIPLE TRAUMA </a:t>
            </a:r>
            <a:r>
              <a:rPr lang="en-US" dirty="0"/>
              <a:t>: </a:t>
            </a:r>
            <a:r>
              <a:rPr lang="en-ID" sz="3200" b="0" i="0" u="none" strike="noStrike" baseline="0" dirty="0" err="1"/>
              <a:t>Cedera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jaringan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lunak</a:t>
            </a:r>
            <a:r>
              <a:rPr lang="en-ID" sz="3200" b="0" i="0" u="none" strike="noStrike" baseline="0" dirty="0"/>
              <a:t> pada </a:t>
            </a:r>
            <a:r>
              <a:rPr lang="en-ID" sz="3200" b="0" i="0" u="none" strike="noStrike" baseline="0" dirty="0" err="1"/>
              <a:t>kepala</a:t>
            </a:r>
            <a:r>
              <a:rPr lang="en-ID" sz="3200" b="0" i="0" u="none" strike="noStrike" baseline="0" dirty="0"/>
              <a:t>, </a:t>
            </a:r>
            <a:r>
              <a:rPr lang="en-ID" sz="3200" b="0" i="0" u="none" strike="noStrike" baseline="0" dirty="0" err="1"/>
              <a:t>leher</a:t>
            </a:r>
            <a:r>
              <a:rPr lang="en-ID" sz="3200" b="0" i="0" u="none" strike="noStrike" baseline="0" dirty="0"/>
              <a:t>, bahu, </a:t>
            </a:r>
            <a:r>
              <a:rPr lang="en-ID" sz="3200" b="0" i="0" u="none" strike="noStrike" baseline="0" dirty="0" err="1"/>
              <a:t>punggung</a:t>
            </a:r>
            <a:r>
              <a:rPr lang="en-ID" sz="3200" b="0" i="0" u="none" strike="noStrike" baseline="0" dirty="0"/>
              <a:t>, </a:t>
            </a:r>
            <a:r>
              <a:rPr lang="en-ID" sz="3200" b="0" i="0" u="none" strike="noStrike" baseline="0" dirty="0" err="1"/>
              <a:t>perut</a:t>
            </a:r>
            <a:r>
              <a:rPr lang="en-ID" sz="3200" b="0" i="0" u="none" strike="noStrike" baseline="0" dirty="0"/>
              <a:t>, </a:t>
            </a:r>
            <a:r>
              <a:rPr lang="en-ID" sz="3200" b="0" i="0" u="none" strike="noStrike" baseline="0" dirty="0" err="1"/>
              <a:t>atau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ekstremitas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bawah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merupakan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indikasi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kemungkinan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cedera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tulang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belakang</a:t>
            </a:r>
            <a:r>
              <a:rPr lang="en-ID" sz="3200" b="0" i="0" u="none" strike="noStrike" baseline="0" dirty="0"/>
              <a:t>. </a:t>
            </a:r>
            <a:r>
              <a:rPr lang="en-ID" sz="3200" b="0" i="0" u="none" strike="noStrike" baseline="0" dirty="0" err="1"/>
              <a:t>Adanya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mati</a:t>
            </a:r>
            <a:r>
              <a:rPr lang="en-ID" sz="3200" b="0" i="0" u="none" strike="noStrike" baseline="0" dirty="0"/>
              <a:t> rasa, </a:t>
            </a:r>
            <a:r>
              <a:rPr lang="fi-FI" sz="3200" b="0" i="0" u="none" strike="noStrike" baseline="0" dirty="0"/>
              <a:t>kelemahan, atau kesemutan pada ekstremitas dapat </a:t>
            </a:r>
            <a:r>
              <a:rPr lang="en-ID" sz="3200" b="0" i="0" u="none" strike="noStrike" baseline="0" dirty="0" err="1"/>
              <a:t>mengindikasikan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hilangnya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integritas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tulang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belakang</a:t>
            </a:r>
            <a:r>
              <a:rPr lang="en-ID" sz="3200" b="0" i="0" u="none" strike="noStrike" baseline="0" dirty="0"/>
              <a:t>.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163942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6B29-535A-94FC-3E8A-5DC463A8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85" y="306520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TRAUMA KEPALA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37678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4D-42C0-75E4-3D7D-8815963F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TANDA DAN GEJALA TRAUMA SPINAL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B55B7-5050-B832-0EA6-DB3835D1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2317113"/>
            <a:ext cx="11593284" cy="3859850"/>
          </a:xfrm>
        </p:spPr>
        <p:txBody>
          <a:bodyPr>
            <a:noAutofit/>
          </a:bodyPr>
          <a:lstStyle/>
          <a:p>
            <a:pPr marL="533400" indent="-533400" algn="just">
              <a:buFont typeface="Wingdings" panose="05000000000000000000" pitchFamily="2" charset="2"/>
              <a:buChar char="q"/>
            </a:pPr>
            <a:r>
              <a:rPr lang="en-ID" sz="3200" b="1" i="0" u="none" strike="noStrike" baseline="0" dirty="0" err="1"/>
              <a:t>Inkontinensia</a:t>
            </a:r>
            <a:r>
              <a:rPr lang="en-ID" sz="3200" b="1" i="0" u="none" strike="noStrike" baseline="0" dirty="0"/>
              <a:t> </a:t>
            </a:r>
            <a:r>
              <a:rPr lang="en-ID" sz="3200" i="0" u="none" strike="noStrike" baseline="0" dirty="0" err="1"/>
              <a:t>adalah</a:t>
            </a:r>
            <a:r>
              <a:rPr lang="en-ID" sz="3200" b="1" dirty="0"/>
              <a:t> </a:t>
            </a:r>
            <a:r>
              <a:rPr lang="en-ID" sz="3200" b="0" i="0" u="none" strike="noStrike" baseline="0" dirty="0" err="1"/>
              <a:t>Ketidakmampuan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untuk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mengontrol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buang</a:t>
            </a:r>
            <a:r>
              <a:rPr lang="en-ID" sz="3200" b="0" i="0" u="none" strike="noStrike" baseline="0" dirty="0"/>
              <a:t> air </a:t>
            </a:r>
            <a:r>
              <a:rPr lang="en-ID" sz="3200" b="0" i="0" u="none" strike="noStrike" baseline="0" dirty="0" err="1"/>
              <a:t>kecil</a:t>
            </a:r>
            <a:r>
              <a:rPr lang="en-ID" sz="3200" b="0" i="0" u="none" strike="noStrike" baseline="0" dirty="0"/>
              <a:t> juga </a:t>
            </a:r>
            <a:r>
              <a:rPr lang="en-ID" sz="3200" b="0" i="0" u="none" strike="noStrike" baseline="0" dirty="0" err="1"/>
              <a:t>dapat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mengindikasikan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cedera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tulang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belakang</a:t>
            </a:r>
            <a:r>
              <a:rPr lang="en-ID" sz="3200" b="0" i="0" u="none" strike="noStrike" baseline="0" dirty="0"/>
              <a:t>.</a:t>
            </a:r>
          </a:p>
          <a:p>
            <a:pPr marL="533400" indent="-533400" algn="just">
              <a:buFont typeface="Wingdings" panose="05000000000000000000" pitchFamily="2" charset="2"/>
              <a:buChar char="q"/>
            </a:pPr>
            <a:r>
              <a:rPr lang="sv-SE" sz="3200" b="1" i="0" u="none" strike="noStrike" baseline="0" dirty="0"/>
              <a:t>Kerusakan di atas C3 </a:t>
            </a:r>
            <a:r>
              <a:rPr lang="sv-SE" sz="3200" b="0" i="0" u="none" strike="noStrike" baseline="0" dirty="0"/>
              <a:t>akan menyebabkan apneu, di bawah C5 tetapi di atas Th 1 akan menyebabkan hanya diafragma </a:t>
            </a:r>
            <a:r>
              <a:rPr lang="en-ID" sz="3200" b="0" i="0" u="none" strike="noStrike" baseline="0" dirty="0"/>
              <a:t>yang </a:t>
            </a:r>
            <a:r>
              <a:rPr lang="en-ID" sz="3200" b="0" i="0" u="none" strike="noStrike" baseline="0" dirty="0" err="1"/>
              <a:t>bernafas</a:t>
            </a:r>
            <a:r>
              <a:rPr lang="en-ID" sz="3200" b="0" i="0" u="none" strike="noStrike" baseline="0" dirty="0"/>
              <a:t> (</a:t>
            </a:r>
            <a:r>
              <a:rPr lang="en-ID" sz="3200" b="0" i="0" u="none" strike="noStrike" baseline="0" dirty="0" err="1"/>
              <a:t>pernafasan</a:t>
            </a:r>
            <a:r>
              <a:rPr lang="en-ID" sz="3200" b="0" i="0" u="none" strike="noStrike" baseline="0" dirty="0"/>
              <a:t> abdominal). </a:t>
            </a:r>
            <a:r>
              <a:rPr lang="en-ID" sz="3200" b="0" i="0" u="none" strike="noStrike" baseline="0" dirty="0" err="1"/>
              <a:t>Kerusakan</a:t>
            </a:r>
            <a:r>
              <a:rPr lang="en-ID" sz="3200" b="0" i="0" u="none" strike="noStrike" baseline="0" dirty="0"/>
              <a:t> di </a:t>
            </a:r>
            <a:r>
              <a:rPr lang="en-ID" sz="3200" b="0" i="0" u="none" strike="noStrike" baseline="0" dirty="0" err="1"/>
              <a:t>atas</a:t>
            </a:r>
            <a:r>
              <a:rPr lang="en-ID" sz="3200" b="0" i="0" u="none" strike="noStrike" baseline="0" dirty="0"/>
              <a:t> C5 </a:t>
            </a:r>
            <a:r>
              <a:rPr lang="en-ID" sz="3200" b="0" i="0" u="none" strike="noStrike" baseline="0" dirty="0" err="1"/>
              <a:t>akan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menyebabkan</a:t>
            </a:r>
            <a:r>
              <a:rPr lang="en-ID" sz="3200" b="0" i="0" u="none" strike="noStrike" baseline="0" dirty="0"/>
              <a:t> tetra - paresis, </a:t>
            </a:r>
            <a:r>
              <a:rPr lang="en-ID" sz="3200" b="0" i="0" u="none" strike="noStrike" baseline="0" dirty="0" err="1"/>
              <a:t>kerusakan</a:t>
            </a:r>
            <a:r>
              <a:rPr lang="en-ID" sz="3200" b="0" i="0" u="none" strike="noStrike" baseline="0" dirty="0"/>
              <a:t> di </a:t>
            </a:r>
            <a:r>
              <a:rPr lang="en-ID" sz="3200" b="0" i="0" u="none" strike="noStrike" baseline="0" dirty="0" err="1"/>
              <a:t>bawah</a:t>
            </a:r>
            <a:r>
              <a:rPr lang="en-ID" sz="3200" b="0" i="0" u="none" strike="noStrike" baseline="0" dirty="0"/>
              <a:t> Th1 </a:t>
            </a:r>
            <a:r>
              <a:rPr lang="en-ID" sz="3200" b="0" i="0" u="none" strike="noStrike" baseline="0" dirty="0" err="1"/>
              <a:t>tetapi</a:t>
            </a:r>
            <a:r>
              <a:rPr lang="en-ID" sz="3200" b="0" i="0" u="none" strike="noStrike" baseline="0" dirty="0"/>
              <a:t> di </a:t>
            </a:r>
            <a:r>
              <a:rPr lang="en-ID" sz="3200" b="0" i="0" u="none" strike="noStrike" baseline="0" dirty="0" err="1"/>
              <a:t>atas</a:t>
            </a:r>
            <a:r>
              <a:rPr lang="en-ID" sz="3200" b="0" i="0" u="none" strike="noStrike" baseline="0" dirty="0"/>
              <a:t> L2 </a:t>
            </a:r>
            <a:r>
              <a:rPr lang="en-ID" sz="3200" b="0" i="0" u="none" strike="noStrike" baseline="0" dirty="0" err="1"/>
              <a:t>akan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menyebabkan</a:t>
            </a:r>
            <a:r>
              <a:rPr lang="en-ID" sz="3200" b="0" i="0" u="none" strike="noStrike" baseline="0" dirty="0"/>
              <a:t> para – paresis  </a:t>
            </a:r>
            <a:r>
              <a:rPr lang="sv-SE" sz="3200" b="0" i="0" u="none" strike="noStrike" baseline="0" dirty="0"/>
              <a:t>inferior (hanya ke-2 tungkai lumpuh).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396125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BF1F1-9905-15B8-9F74-189207EE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PEMERIKSAAN FISIK CIDERA SPINAL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875E8-89D5-21AD-4324-D05061ED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17113"/>
            <a:ext cx="10646229" cy="38598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ID" b="1" i="0" u="none" strike="noStrike" baseline="0" dirty="0" err="1"/>
              <a:t>Motorik</a:t>
            </a:r>
            <a:endParaRPr lang="en-ID" b="1" i="0" u="none" strike="noStrike" baseline="0" dirty="0"/>
          </a:p>
          <a:p>
            <a:pPr marL="0" indent="0" algn="just">
              <a:buNone/>
            </a:pPr>
            <a:r>
              <a:rPr lang="en-ID" b="0" i="0" u="none" strike="noStrike" baseline="0" dirty="0" err="1"/>
              <a:t>Kaji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kesetaraan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kekuatan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ekstremitas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dengan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mengambil</a:t>
            </a:r>
            <a:r>
              <a:rPr lang="en-ID" b="0" i="0" u="none" strike="noStrike" baseline="0" dirty="0"/>
              <a:t> </a:t>
            </a:r>
            <a:r>
              <a:rPr lang="fi-FI" b="0" i="0" u="none" strike="noStrike" baseline="0" dirty="0"/>
              <a:t>kedua tangan pasien dan meminta pasien untuk </a:t>
            </a:r>
            <a:r>
              <a:rPr lang="sv-SE" b="0" i="0" u="none" strike="noStrike" baseline="0" dirty="0"/>
              <a:t>menggenggam dan meminta pasien untuk dengan lembut mendorong kakinya ke tangan penolong.</a:t>
            </a:r>
          </a:p>
          <a:p>
            <a:pPr marL="0" indent="0" algn="just">
              <a:buNone/>
            </a:pPr>
            <a:r>
              <a:rPr lang="en-ID" b="1" i="0" u="none" strike="noStrike" baseline="0" dirty="0" err="1"/>
              <a:t>Sensorik</a:t>
            </a:r>
            <a:endParaRPr lang="en-ID" b="1" i="0" u="none" strike="noStrike" baseline="0" dirty="0"/>
          </a:p>
          <a:p>
            <a:pPr marL="0" indent="0" algn="l">
              <a:buNone/>
            </a:pPr>
            <a:r>
              <a:rPr lang="en-ID" b="0" i="0" u="none" strike="noStrike" baseline="0" dirty="0" err="1"/>
              <a:t>Kaji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apakah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pasien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dapat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merasakan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penolong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menyentuh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jari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tangan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atau</a:t>
            </a:r>
            <a:r>
              <a:rPr lang="en-ID" b="0" i="0" u="none" strike="noStrike" baseline="0" dirty="0"/>
              <a:t> kaki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19624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7742-D9F8-7733-5F64-B90AEFE0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PENATALAKSANAAN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5DA1A-D0F9-2B86-20F3-05E8F9731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i-FI" sz="3200" b="0" i="0" u="none" strike="noStrike" baseline="0" dirty="0"/>
              <a:t>Penatalaksanaan pasien selalu lakukan survey primer </a:t>
            </a:r>
            <a:r>
              <a:rPr lang="en-ID" sz="3200" b="0" i="0" u="none" strike="noStrike" baseline="0" dirty="0" err="1"/>
              <a:t>sebelum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evakuasi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pasien</a:t>
            </a:r>
            <a:r>
              <a:rPr lang="en-ID" sz="3200" b="0" i="0" u="none" strike="noStrike" baseline="0" dirty="0"/>
              <a:t>: </a:t>
            </a:r>
            <a:r>
              <a:rPr lang="en-ID" sz="3200" b="0" i="1" u="none" strike="noStrike" baseline="0" dirty="0" err="1"/>
              <a:t>Airway+C</a:t>
            </a:r>
            <a:r>
              <a:rPr lang="en-ID" sz="3200" b="0" i="1" u="none" strike="noStrike" baseline="0" dirty="0"/>
              <a:t>–Spine Control, </a:t>
            </a:r>
            <a:r>
              <a:rPr lang="en-US" sz="3200" b="0" i="1" u="none" strike="noStrike" baseline="0" dirty="0"/>
              <a:t>Breathing, Circulation, </a:t>
            </a:r>
            <a:r>
              <a:rPr lang="en-US" sz="3200" b="0" i="1" u="none" strike="noStrike" baseline="0" dirty="0" err="1"/>
              <a:t>Disabillity</a:t>
            </a:r>
            <a:r>
              <a:rPr lang="en-US" sz="3200" b="0" i="0" u="none" strike="noStrike" baseline="0" dirty="0"/>
              <a:t>, dan </a:t>
            </a:r>
            <a:r>
              <a:rPr lang="en-US" sz="3200" b="0" i="1" u="none" strike="noStrike" baseline="0" dirty="0"/>
              <a:t>Environment</a:t>
            </a:r>
          </a:p>
          <a:p>
            <a:pPr algn="just"/>
            <a:r>
              <a:rPr lang="it-IT" sz="3200" b="0" i="0" u="none" strike="noStrike" baseline="0" dirty="0"/>
              <a:t>Stabilisasi dan evakuasi dilakukan stabilisasi dengan </a:t>
            </a:r>
            <a:r>
              <a:rPr lang="en-ID" sz="3200" b="0" i="0" u="none" strike="noStrike" baseline="0" dirty="0" err="1"/>
              <a:t>menjaga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kesegarisan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tulang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belakang</a:t>
            </a:r>
            <a:r>
              <a:rPr lang="en-ID" sz="3200" b="0" i="0" u="none" strike="noStrike" baseline="0" dirty="0"/>
              <a:t>, pasang </a:t>
            </a:r>
            <a:r>
              <a:rPr lang="en-ID" sz="3200" b="0" i="0" u="none" strike="noStrike" baseline="0" dirty="0" err="1"/>
              <a:t>kolar</a:t>
            </a:r>
            <a:r>
              <a:rPr lang="en-ID" sz="3200" b="0" i="0" u="none" strike="noStrike" baseline="0" dirty="0"/>
              <a:t> </a:t>
            </a:r>
            <a:r>
              <a:rPr lang="en-ID" sz="3200" b="0" i="0" u="none" strike="noStrike" baseline="0" dirty="0" err="1"/>
              <a:t>servikal</a:t>
            </a:r>
            <a:r>
              <a:rPr lang="en-ID" sz="3200" b="0" i="0" u="none" strike="noStrike" baseline="0" dirty="0"/>
              <a:t>, </a:t>
            </a:r>
            <a:r>
              <a:rPr lang="it-IT" sz="3200" b="0" i="0" u="none" strike="noStrike" baseline="0" dirty="0"/>
              <a:t>dan pasien di pasang di atas </a:t>
            </a:r>
            <a:r>
              <a:rPr lang="it-IT" sz="3200" b="0" i="1" u="none" strike="noStrike" baseline="0" dirty="0"/>
              <a:t>Long Spine Board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1348485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6B29-535A-94FC-3E8A-5DC463A8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VIDEO PERKENALAN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12238-BA2E-E903-550F-4C3366A9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1" y="1941152"/>
            <a:ext cx="5148532" cy="420085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dirty="0"/>
              <a:t>Halo !!!</a:t>
            </a:r>
          </a:p>
          <a:p>
            <a:pPr marL="0" indent="0" algn="just">
              <a:buNone/>
            </a:pPr>
            <a:r>
              <a:rPr lang="en-US" dirty="0"/>
              <a:t>Saya Zulmah Astuti</a:t>
            </a:r>
          </a:p>
          <a:p>
            <a:pPr marL="0" indent="0" algn="just">
              <a:buNone/>
            </a:pPr>
            <a:r>
              <a:rPr lang="en-US" dirty="0" err="1"/>
              <a:t>Dosen</a:t>
            </a:r>
            <a:r>
              <a:rPr lang="en-US" dirty="0"/>
              <a:t> Prodi S1 </a:t>
            </a:r>
            <a:r>
              <a:rPr lang="en-US" dirty="0" err="1"/>
              <a:t>Keperawatan</a:t>
            </a:r>
            <a:r>
              <a:rPr lang="en-US" dirty="0"/>
              <a:t> </a:t>
            </a:r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Keperawatan</a:t>
            </a:r>
            <a:r>
              <a:rPr lang="en-US" dirty="0"/>
              <a:t> Universitas Muhammadiyah Kalimantan Timur.</a:t>
            </a:r>
          </a:p>
          <a:p>
            <a:pPr marL="0" indent="0" algn="just">
              <a:buNone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saya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tehnik</a:t>
            </a:r>
            <a:r>
              <a:rPr lang="en-US" dirty="0"/>
              <a:t> </a:t>
            </a:r>
            <a:r>
              <a:rPr lang="en-US" dirty="0" err="1"/>
              <a:t>pelepasan</a:t>
            </a:r>
            <a:r>
              <a:rPr lang="en-US" dirty="0"/>
              <a:t> helm, </a:t>
            </a:r>
            <a:r>
              <a:rPr lang="en-US" dirty="0" err="1"/>
              <a:t>pemasangan</a:t>
            </a:r>
            <a:r>
              <a:rPr lang="en-US" dirty="0"/>
              <a:t> neck collar dan </a:t>
            </a:r>
            <a:r>
              <a:rPr lang="en-US" dirty="0" err="1"/>
              <a:t>tindakan</a:t>
            </a:r>
            <a:r>
              <a:rPr lang="en-US" dirty="0"/>
              <a:t> log roll</a:t>
            </a:r>
            <a:endParaRPr lang="en-ID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0FFF43A-DD10-C4E1-E5A9-8268EA3D4D51}"/>
              </a:ext>
            </a:extLst>
          </p:cNvPr>
          <p:cNvSpPr/>
          <p:nvPr/>
        </p:nvSpPr>
        <p:spPr>
          <a:xfrm flipH="1">
            <a:off x="6096000" y="5581291"/>
            <a:ext cx="6096000" cy="855450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Ns. ZULMAH ASTUTI.,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M.Kep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F285-0AB0-3A96-88AD-6CED165FC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37"/>
          <a:stretch/>
        </p:blipFill>
        <p:spPr>
          <a:xfrm>
            <a:off x="7919603" y="2046649"/>
            <a:ext cx="2104291" cy="346563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0555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B863-1617-81A1-13A6-482CA3F7D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5628" y="21772"/>
            <a:ext cx="6324600" cy="1045231"/>
          </a:xfrm>
        </p:spPr>
        <p:txBody>
          <a:bodyPr/>
          <a:lstStyle/>
          <a:p>
            <a:r>
              <a:rPr lang="en-US" dirty="0"/>
              <a:t>HELMET REMOVER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A1861-6ADE-9AFF-2AEE-295A054A5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3" y="1244968"/>
            <a:ext cx="2801073" cy="2060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7741C-A831-E4A0-FC91-A95E993B5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927" y="2401747"/>
            <a:ext cx="2801073" cy="2054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B1C3C-0A88-88AA-906F-26A43E884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776" y="3521597"/>
            <a:ext cx="2777924" cy="1869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648D75-3379-F1DC-BD23-BE4445B9E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476" y="4456252"/>
            <a:ext cx="2777924" cy="1828800"/>
          </a:xfrm>
          <a:prstGeom prst="rect">
            <a:avLst/>
          </a:prstGeom>
        </p:spPr>
      </p:pic>
      <p:sp>
        <p:nvSpPr>
          <p:cNvPr id="10" name="Dodecagon 9">
            <a:extLst>
              <a:ext uri="{FF2B5EF4-FFF2-40B4-BE49-F238E27FC236}">
                <a16:creationId xmlns:a16="http://schemas.microsoft.com/office/drawing/2014/main" id="{B4ED0A48-B4D0-B9A1-3117-CE65C33A5C72}"/>
              </a:ext>
            </a:extLst>
          </p:cNvPr>
          <p:cNvSpPr/>
          <p:nvPr/>
        </p:nvSpPr>
        <p:spPr>
          <a:xfrm>
            <a:off x="272143" y="3429000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D" dirty="0"/>
          </a:p>
        </p:txBody>
      </p:sp>
      <p:sp>
        <p:nvSpPr>
          <p:cNvPr id="11" name="Dodecagon 10">
            <a:extLst>
              <a:ext uri="{FF2B5EF4-FFF2-40B4-BE49-F238E27FC236}">
                <a16:creationId xmlns:a16="http://schemas.microsoft.com/office/drawing/2014/main" id="{F8437713-C8A8-2E58-9B29-8DCD6C51AE54}"/>
              </a:ext>
            </a:extLst>
          </p:cNvPr>
          <p:cNvSpPr/>
          <p:nvPr/>
        </p:nvSpPr>
        <p:spPr>
          <a:xfrm>
            <a:off x="3374571" y="4626428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D" dirty="0"/>
          </a:p>
        </p:txBody>
      </p:sp>
      <p:sp>
        <p:nvSpPr>
          <p:cNvPr id="12" name="Dodecagon 11">
            <a:extLst>
              <a:ext uri="{FF2B5EF4-FFF2-40B4-BE49-F238E27FC236}">
                <a16:creationId xmlns:a16="http://schemas.microsoft.com/office/drawing/2014/main" id="{CB87A83B-96F9-3F91-8B3C-DACBF96AE478}"/>
              </a:ext>
            </a:extLst>
          </p:cNvPr>
          <p:cNvSpPr/>
          <p:nvPr/>
        </p:nvSpPr>
        <p:spPr>
          <a:xfrm>
            <a:off x="6251776" y="5595257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D" dirty="0"/>
          </a:p>
        </p:txBody>
      </p:sp>
      <p:sp>
        <p:nvSpPr>
          <p:cNvPr id="13" name="Dodecagon 12">
            <a:extLst>
              <a:ext uri="{FF2B5EF4-FFF2-40B4-BE49-F238E27FC236}">
                <a16:creationId xmlns:a16="http://schemas.microsoft.com/office/drawing/2014/main" id="{C0FFD3C6-E73C-44F8-525A-890F70C9F719}"/>
              </a:ext>
            </a:extLst>
          </p:cNvPr>
          <p:cNvSpPr/>
          <p:nvPr/>
        </p:nvSpPr>
        <p:spPr>
          <a:xfrm>
            <a:off x="9185476" y="6285052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630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B863-1617-81A1-13A6-482CA3F7D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-16343"/>
            <a:ext cx="6324600" cy="1045231"/>
          </a:xfrm>
        </p:spPr>
        <p:txBody>
          <a:bodyPr/>
          <a:lstStyle/>
          <a:p>
            <a:pPr algn="ctr"/>
            <a:r>
              <a:rPr lang="en-US" dirty="0"/>
              <a:t>HELMET REMOVER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CF677-2071-F929-60D5-A8B04502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65" y="1342689"/>
            <a:ext cx="2634342" cy="2525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64D157-0C58-0D43-842C-B64367767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880415"/>
            <a:ext cx="2637296" cy="2525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967B7D-6967-FAD6-319C-C0D1169F3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219" y="4143399"/>
            <a:ext cx="2515979" cy="2314613"/>
          </a:xfrm>
          <a:prstGeom prst="rect">
            <a:avLst/>
          </a:prstGeom>
        </p:spPr>
      </p:pic>
      <p:sp>
        <p:nvSpPr>
          <p:cNvPr id="12" name="Dodecagon 11">
            <a:extLst>
              <a:ext uri="{FF2B5EF4-FFF2-40B4-BE49-F238E27FC236}">
                <a16:creationId xmlns:a16="http://schemas.microsoft.com/office/drawing/2014/main" id="{47CD1EF7-EE8F-DE7E-2620-2E56F043335F}"/>
              </a:ext>
            </a:extLst>
          </p:cNvPr>
          <p:cNvSpPr/>
          <p:nvPr/>
        </p:nvSpPr>
        <p:spPr>
          <a:xfrm>
            <a:off x="926665" y="3952898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ID" dirty="0"/>
          </a:p>
        </p:txBody>
      </p:sp>
      <p:sp>
        <p:nvSpPr>
          <p:cNvPr id="13" name="Dodecagon 12">
            <a:extLst>
              <a:ext uri="{FF2B5EF4-FFF2-40B4-BE49-F238E27FC236}">
                <a16:creationId xmlns:a16="http://schemas.microsoft.com/office/drawing/2014/main" id="{65D28E8A-5791-8695-B8D3-41691420B728}"/>
              </a:ext>
            </a:extLst>
          </p:cNvPr>
          <p:cNvSpPr/>
          <p:nvPr/>
        </p:nvSpPr>
        <p:spPr>
          <a:xfrm>
            <a:off x="4648200" y="5553098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n-ID" dirty="0"/>
          </a:p>
        </p:txBody>
      </p:sp>
      <p:sp>
        <p:nvSpPr>
          <p:cNvPr id="14" name="Dodecagon 13">
            <a:extLst>
              <a:ext uri="{FF2B5EF4-FFF2-40B4-BE49-F238E27FC236}">
                <a16:creationId xmlns:a16="http://schemas.microsoft.com/office/drawing/2014/main" id="{06FA2C51-F812-1C9C-5677-A59CA37D62AB}"/>
              </a:ext>
            </a:extLst>
          </p:cNvPr>
          <p:cNvSpPr/>
          <p:nvPr/>
        </p:nvSpPr>
        <p:spPr>
          <a:xfrm>
            <a:off x="7738362" y="6267512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3154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B863-1617-81A1-13A6-482CA3F7D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401" y="0"/>
            <a:ext cx="6324600" cy="1045231"/>
          </a:xfrm>
        </p:spPr>
        <p:txBody>
          <a:bodyPr/>
          <a:lstStyle/>
          <a:p>
            <a:pPr algn="ctr"/>
            <a:r>
              <a:rPr lang="en-US" dirty="0"/>
              <a:t>HELMET REMOVER</a:t>
            </a:r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AC7BD8-B1DD-9593-6806-D119C63D5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83" y="1045231"/>
            <a:ext cx="2870522" cy="1429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BB8E5-C7EC-98FF-CBFE-D3350C6B3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00" y="2630211"/>
            <a:ext cx="2847372" cy="144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39D75-4462-60F1-D396-726A19E0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363" y="4226766"/>
            <a:ext cx="2847372" cy="1302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0B4555-331A-B23F-D76D-8A0C9942A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739" y="5259179"/>
            <a:ext cx="2777924" cy="1325301"/>
          </a:xfrm>
          <a:prstGeom prst="rect">
            <a:avLst/>
          </a:prstGeom>
        </p:spPr>
      </p:pic>
      <p:sp>
        <p:nvSpPr>
          <p:cNvPr id="15" name="Dodecagon 14">
            <a:extLst>
              <a:ext uri="{FF2B5EF4-FFF2-40B4-BE49-F238E27FC236}">
                <a16:creationId xmlns:a16="http://schemas.microsoft.com/office/drawing/2014/main" id="{67AD9C7C-41A8-FCEA-0617-1B1A5041E822}"/>
              </a:ext>
            </a:extLst>
          </p:cNvPr>
          <p:cNvSpPr/>
          <p:nvPr/>
        </p:nvSpPr>
        <p:spPr>
          <a:xfrm>
            <a:off x="208483" y="2630211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D" dirty="0"/>
          </a:p>
        </p:txBody>
      </p:sp>
      <p:sp>
        <p:nvSpPr>
          <p:cNvPr id="16" name="Dodecagon 15">
            <a:extLst>
              <a:ext uri="{FF2B5EF4-FFF2-40B4-BE49-F238E27FC236}">
                <a16:creationId xmlns:a16="http://schemas.microsoft.com/office/drawing/2014/main" id="{E0DB5210-22A6-FF1D-D239-60DD1B0BF205}"/>
              </a:ext>
            </a:extLst>
          </p:cNvPr>
          <p:cNvSpPr/>
          <p:nvPr/>
        </p:nvSpPr>
        <p:spPr>
          <a:xfrm>
            <a:off x="2244112" y="4192797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D" dirty="0"/>
          </a:p>
        </p:txBody>
      </p:sp>
      <p:sp>
        <p:nvSpPr>
          <p:cNvPr id="17" name="Dodecagon 16">
            <a:extLst>
              <a:ext uri="{FF2B5EF4-FFF2-40B4-BE49-F238E27FC236}">
                <a16:creationId xmlns:a16="http://schemas.microsoft.com/office/drawing/2014/main" id="{8E1EBEB9-B3A7-A32E-6922-CABEBCA9BC73}"/>
              </a:ext>
            </a:extLst>
          </p:cNvPr>
          <p:cNvSpPr/>
          <p:nvPr/>
        </p:nvSpPr>
        <p:spPr>
          <a:xfrm>
            <a:off x="4589363" y="5684425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D" dirty="0"/>
          </a:p>
        </p:txBody>
      </p:sp>
      <p:sp>
        <p:nvSpPr>
          <p:cNvPr id="18" name="Dodecagon 17">
            <a:extLst>
              <a:ext uri="{FF2B5EF4-FFF2-40B4-BE49-F238E27FC236}">
                <a16:creationId xmlns:a16="http://schemas.microsoft.com/office/drawing/2014/main" id="{A5E684DC-89DA-7471-C9D9-EBECC9D6233A}"/>
              </a:ext>
            </a:extLst>
          </p:cNvPr>
          <p:cNvSpPr/>
          <p:nvPr/>
        </p:nvSpPr>
        <p:spPr>
          <a:xfrm>
            <a:off x="7164351" y="6309582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074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B863-1617-81A1-13A6-482CA3F7D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401" y="0"/>
            <a:ext cx="6324600" cy="1045231"/>
          </a:xfrm>
        </p:spPr>
        <p:txBody>
          <a:bodyPr/>
          <a:lstStyle/>
          <a:p>
            <a:pPr algn="ctr"/>
            <a:r>
              <a:rPr lang="en-US" dirty="0"/>
              <a:t>HELMET REMOVER</a:t>
            </a:r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AC7BD8-B1DD-9593-6806-D119C63D5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83" y="1045231"/>
            <a:ext cx="2870522" cy="1429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BB8E5-C7EC-98FF-CBFE-D3350C6B3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00" y="2630211"/>
            <a:ext cx="2847372" cy="144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39D75-4462-60F1-D396-726A19E0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363" y="4226766"/>
            <a:ext cx="2847372" cy="1302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0B4555-331A-B23F-D76D-8A0C9942A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739" y="5259179"/>
            <a:ext cx="2777924" cy="1325301"/>
          </a:xfrm>
          <a:prstGeom prst="rect">
            <a:avLst/>
          </a:prstGeom>
        </p:spPr>
      </p:pic>
      <p:sp>
        <p:nvSpPr>
          <p:cNvPr id="15" name="Dodecagon 14">
            <a:extLst>
              <a:ext uri="{FF2B5EF4-FFF2-40B4-BE49-F238E27FC236}">
                <a16:creationId xmlns:a16="http://schemas.microsoft.com/office/drawing/2014/main" id="{67AD9C7C-41A8-FCEA-0617-1B1A5041E822}"/>
              </a:ext>
            </a:extLst>
          </p:cNvPr>
          <p:cNvSpPr/>
          <p:nvPr/>
        </p:nvSpPr>
        <p:spPr>
          <a:xfrm>
            <a:off x="208483" y="2630211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D" dirty="0"/>
          </a:p>
        </p:txBody>
      </p:sp>
      <p:sp>
        <p:nvSpPr>
          <p:cNvPr id="16" name="Dodecagon 15">
            <a:extLst>
              <a:ext uri="{FF2B5EF4-FFF2-40B4-BE49-F238E27FC236}">
                <a16:creationId xmlns:a16="http://schemas.microsoft.com/office/drawing/2014/main" id="{E0DB5210-22A6-FF1D-D239-60DD1B0BF205}"/>
              </a:ext>
            </a:extLst>
          </p:cNvPr>
          <p:cNvSpPr/>
          <p:nvPr/>
        </p:nvSpPr>
        <p:spPr>
          <a:xfrm>
            <a:off x="2244112" y="4192797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D" dirty="0"/>
          </a:p>
        </p:txBody>
      </p:sp>
      <p:sp>
        <p:nvSpPr>
          <p:cNvPr id="17" name="Dodecagon 16">
            <a:extLst>
              <a:ext uri="{FF2B5EF4-FFF2-40B4-BE49-F238E27FC236}">
                <a16:creationId xmlns:a16="http://schemas.microsoft.com/office/drawing/2014/main" id="{8E1EBEB9-B3A7-A32E-6922-CABEBCA9BC73}"/>
              </a:ext>
            </a:extLst>
          </p:cNvPr>
          <p:cNvSpPr/>
          <p:nvPr/>
        </p:nvSpPr>
        <p:spPr>
          <a:xfrm>
            <a:off x="4589363" y="5684425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D" dirty="0"/>
          </a:p>
        </p:txBody>
      </p:sp>
      <p:sp>
        <p:nvSpPr>
          <p:cNvPr id="18" name="Dodecagon 17">
            <a:extLst>
              <a:ext uri="{FF2B5EF4-FFF2-40B4-BE49-F238E27FC236}">
                <a16:creationId xmlns:a16="http://schemas.microsoft.com/office/drawing/2014/main" id="{A5E684DC-89DA-7471-C9D9-EBECC9D6233A}"/>
              </a:ext>
            </a:extLst>
          </p:cNvPr>
          <p:cNvSpPr/>
          <p:nvPr/>
        </p:nvSpPr>
        <p:spPr>
          <a:xfrm>
            <a:off x="7164351" y="6309582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92526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98337-128A-EA11-2F61-6D5D2532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057" y="0"/>
            <a:ext cx="7739743" cy="1045231"/>
          </a:xfrm>
        </p:spPr>
        <p:txBody>
          <a:bodyPr>
            <a:normAutofit fontScale="90000"/>
          </a:bodyPr>
          <a:lstStyle/>
          <a:p>
            <a:r>
              <a:rPr lang="en-US" dirty="0"/>
              <a:t>PEMASANGAN NECK COLLAR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AF2CF-1517-69DD-662D-62363BCA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0" y="1077888"/>
            <a:ext cx="2777924" cy="1857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E466B0-BBC5-FD32-CE5B-0C9B10E00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26" y="2674992"/>
            <a:ext cx="2754775" cy="1834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45D69E-3EEA-96F1-AD74-5B314790B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701" y="3959782"/>
            <a:ext cx="3055716" cy="2008208"/>
          </a:xfrm>
          <a:prstGeom prst="rect">
            <a:avLst/>
          </a:prstGeom>
        </p:spPr>
      </p:pic>
      <p:sp>
        <p:nvSpPr>
          <p:cNvPr id="10" name="Dodecagon 9">
            <a:extLst>
              <a:ext uri="{FF2B5EF4-FFF2-40B4-BE49-F238E27FC236}">
                <a16:creationId xmlns:a16="http://schemas.microsoft.com/office/drawing/2014/main" id="{A54565CE-61F5-1EFA-28E2-3C2E1454B738}"/>
              </a:ext>
            </a:extLst>
          </p:cNvPr>
          <p:cNvSpPr/>
          <p:nvPr/>
        </p:nvSpPr>
        <p:spPr>
          <a:xfrm>
            <a:off x="102380" y="3048000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D" dirty="0"/>
          </a:p>
        </p:txBody>
      </p:sp>
      <p:sp>
        <p:nvSpPr>
          <p:cNvPr id="11" name="Dodecagon 10">
            <a:extLst>
              <a:ext uri="{FF2B5EF4-FFF2-40B4-BE49-F238E27FC236}">
                <a16:creationId xmlns:a16="http://schemas.microsoft.com/office/drawing/2014/main" id="{F104A22C-9922-3E28-DC4C-AAECE3D9F99E}"/>
              </a:ext>
            </a:extLst>
          </p:cNvPr>
          <p:cNvSpPr/>
          <p:nvPr/>
        </p:nvSpPr>
        <p:spPr>
          <a:xfrm>
            <a:off x="3107526" y="4582886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D" dirty="0"/>
          </a:p>
        </p:txBody>
      </p:sp>
      <p:sp>
        <p:nvSpPr>
          <p:cNvPr id="12" name="Dodecagon 11">
            <a:extLst>
              <a:ext uri="{FF2B5EF4-FFF2-40B4-BE49-F238E27FC236}">
                <a16:creationId xmlns:a16="http://schemas.microsoft.com/office/drawing/2014/main" id="{A444A162-3956-F4AB-8311-9DCE1003333E}"/>
              </a:ext>
            </a:extLst>
          </p:cNvPr>
          <p:cNvSpPr/>
          <p:nvPr/>
        </p:nvSpPr>
        <p:spPr>
          <a:xfrm>
            <a:off x="6329701" y="6102754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888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98337-128A-EA11-2F61-6D5D2532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1343" y="0"/>
            <a:ext cx="3004457" cy="1045231"/>
          </a:xfrm>
        </p:spPr>
        <p:txBody>
          <a:bodyPr>
            <a:normAutofit/>
          </a:bodyPr>
          <a:lstStyle/>
          <a:p>
            <a:r>
              <a:rPr lang="en-US" dirty="0"/>
              <a:t>LOG ROLL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048C9-D01B-99F3-61D2-1A6B22CC7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7" y="1088300"/>
            <a:ext cx="3221914" cy="2154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E30D4F-C944-3EDE-F153-905FC34D0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489" y="3853329"/>
            <a:ext cx="3335743" cy="2214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CB7432-D3F2-0F02-DE8E-D63BB33F5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087" y="1088300"/>
            <a:ext cx="3335744" cy="2154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DBA2B-B043-FB06-F188-88B971A5E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702" y="3793458"/>
            <a:ext cx="3335743" cy="2334228"/>
          </a:xfrm>
          <a:prstGeom prst="rect">
            <a:avLst/>
          </a:prstGeom>
        </p:spPr>
      </p:pic>
      <p:sp>
        <p:nvSpPr>
          <p:cNvPr id="14" name="Arrow: Bent 13">
            <a:extLst>
              <a:ext uri="{FF2B5EF4-FFF2-40B4-BE49-F238E27FC236}">
                <a16:creationId xmlns:a16="http://schemas.microsoft.com/office/drawing/2014/main" id="{F7237426-29C3-4C60-99FD-32F099948A0A}"/>
              </a:ext>
            </a:extLst>
          </p:cNvPr>
          <p:cNvSpPr/>
          <p:nvPr/>
        </p:nvSpPr>
        <p:spPr>
          <a:xfrm>
            <a:off x="4419600" y="2481943"/>
            <a:ext cx="1121229" cy="1311515"/>
          </a:xfrm>
          <a:prstGeom prst="ben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0FB7F01-320B-90C4-45E8-6A8DAF9DE29D}"/>
              </a:ext>
            </a:extLst>
          </p:cNvPr>
          <p:cNvSpPr/>
          <p:nvPr/>
        </p:nvSpPr>
        <p:spPr>
          <a:xfrm rot="5400000">
            <a:off x="9206486" y="2373187"/>
            <a:ext cx="1121229" cy="1311515"/>
          </a:xfrm>
          <a:prstGeom prst="ben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E690A2B5-5AD2-25CE-E141-1D4F76D66205}"/>
              </a:ext>
            </a:extLst>
          </p:cNvPr>
          <p:cNvSpPr/>
          <p:nvPr/>
        </p:nvSpPr>
        <p:spPr>
          <a:xfrm rot="10800000" flipH="1">
            <a:off x="1225070" y="3429000"/>
            <a:ext cx="1077088" cy="1311515"/>
          </a:xfrm>
          <a:prstGeom prst="ben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8" name="Dodecagon 17">
            <a:extLst>
              <a:ext uri="{FF2B5EF4-FFF2-40B4-BE49-F238E27FC236}">
                <a16:creationId xmlns:a16="http://schemas.microsoft.com/office/drawing/2014/main" id="{6C621537-0182-3C5C-B958-990ED4B62BE8}"/>
              </a:ext>
            </a:extLst>
          </p:cNvPr>
          <p:cNvSpPr/>
          <p:nvPr/>
        </p:nvSpPr>
        <p:spPr>
          <a:xfrm>
            <a:off x="152657" y="3357642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D" dirty="0"/>
          </a:p>
        </p:txBody>
      </p:sp>
      <p:sp>
        <p:nvSpPr>
          <p:cNvPr id="19" name="Dodecagon 18">
            <a:extLst>
              <a:ext uri="{FF2B5EF4-FFF2-40B4-BE49-F238E27FC236}">
                <a16:creationId xmlns:a16="http://schemas.microsoft.com/office/drawing/2014/main" id="{E413D50E-9B97-BAE9-6F09-59BB46C33441}"/>
              </a:ext>
            </a:extLst>
          </p:cNvPr>
          <p:cNvSpPr/>
          <p:nvPr/>
        </p:nvSpPr>
        <p:spPr>
          <a:xfrm>
            <a:off x="2576489" y="6092301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D" dirty="0"/>
          </a:p>
        </p:txBody>
      </p:sp>
      <p:sp>
        <p:nvSpPr>
          <p:cNvPr id="20" name="Dodecagon 19">
            <a:extLst>
              <a:ext uri="{FF2B5EF4-FFF2-40B4-BE49-F238E27FC236}">
                <a16:creationId xmlns:a16="http://schemas.microsoft.com/office/drawing/2014/main" id="{964113F5-2DB2-B991-6F71-C092024DF8A3}"/>
              </a:ext>
            </a:extLst>
          </p:cNvPr>
          <p:cNvSpPr/>
          <p:nvPr/>
        </p:nvSpPr>
        <p:spPr>
          <a:xfrm>
            <a:off x="5634087" y="3319536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D" dirty="0"/>
          </a:p>
        </p:txBody>
      </p:sp>
      <p:sp>
        <p:nvSpPr>
          <p:cNvPr id="21" name="Dodecagon 20">
            <a:extLst>
              <a:ext uri="{FF2B5EF4-FFF2-40B4-BE49-F238E27FC236}">
                <a16:creationId xmlns:a16="http://schemas.microsoft.com/office/drawing/2014/main" id="{CE2F6E02-69E0-7BE2-B7F0-A36F3AD4AA6F}"/>
              </a:ext>
            </a:extLst>
          </p:cNvPr>
          <p:cNvSpPr/>
          <p:nvPr/>
        </p:nvSpPr>
        <p:spPr>
          <a:xfrm>
            <a:off x="7766702" y="6282587"/>
            <a:ext cx="391886" cy="381000"/>
          </a:xfrm>
          <a:prstGeom prst="do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778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3890-8C26-646C-C8F4-9E7A220A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ANATOMI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A931-CD2F-B392-CCDB-23CFD6DD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4967377" cy="38598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KEPALA TERDIRI DARI</a:t>
            </a:r>
          </a:p>
          <a:p>
            <a:pPr marL="514350" indent="-514350">
              <a:buAutoNum type="arabicPeriod"/>
            </a:pPr>
            <a:r>
              <a:rPr lang="en-US" dirty="0"/>
              <a:t>KULIT KEPALA (SCALP)</a:t>
            </a:r>
          </a:p>
          <a:p>
            <a:pPr marL="514350" indent="-514350">
              <a:buAutoNum type="arabicPeriod"/>
            </a:pPr>
            <a:r>
              <a:rPr lang="en-US" dirty="0"/>
              <a:t>TENGKORAK (SKULL)</a:t>
            </a:r>
          </a:p>
          <a:p>
            <a:pPr marL="514350" indent="-514350">
              <a:buAutoNum type="arabicPeriod"/>
            </a:pPr>
            <a:r>
              <a:rPr lang="en-US" dirty="0"/>
              <a:t>MENINGEN </a:t>
            </a:r>
          </a:p>
          <a:p>
            <a:pPr marL="514350" indent="-514350">
              <a:buAutoNum type="arabicPeriod"/>
            </a:pPr>
            <a:r>
              <a:rPr lang="en-US" dirty="0"/>
              <a:t>OTAK </a:t>
            </a:r>
          </a:p>
          <a:p>
            <a:pPr marL="514350" indent="-514350">
              <a:buAutoNum type="arabicPeriod"/>
            </a:pPr>
            <a:r>
              <a:rPr lang="en-US" dirty="0"/>
              <a:t>SISTEM VENTRIKULAR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BADEDF-4F25-F428-610C-B99870611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16" t="19748" r="18561" b="32817"/>
          <a:stretch/>
        </p:blipFill>
        <p:spPr>
          <a:xfrm>
            <a:off x="5980980" y="2022841"/>
            <a:ext cx="5971013" cy="429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3890-8C26-646C-C8F4-9E7A220A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237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REVIEW ANATOMI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A931-CD2F-B392-CCDB-23CFD6DD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4967377" cy="38598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KULIT KEPALA (SCALP)</a:t>
            </a:r>
          </a:p>
          <a:p>
            <a:pPr marL="0" indent="0" algn="just">
              <a:buNone/>
            </a:pPr>
            <a:r>
              <a:rPr lang="en-ID" dirty="0" err="1"/>
              <a:t>Terdapat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pembulih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pada </a:t>
            </a:r>
            <a:r>
              <a:rPr lang="en-ID" dirty="0" err="1"/>
              <a:t>laserasi</a:t>
            </a:r>
            <a:r>
              <a:rPr lang="en-ID" dirty="0"/>
              <a:t> </a:t>
            </a:r>
            <a:r>
              <a:rPr lang="en-ID" dirty="0" err="1"/>
              <a:t>kulit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, </a:t>
            </a:r>
            <a:r>
              <a:rPr lang="en-ID" dirty="0" err="1"/>
              <a:t>pasien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kehilangan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darah</a:t>
            </a: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A6A24-8516-2A78-6BB1-F4E434EC1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1" t="14592" r="32358" b="11698"/>
          <a:stretch/>
        </p:blipFill>
        <p:spPr>
          <a:xfrm>
            <a:off x="6386425" y="1760425"/>
            <a:ext cx="5066581" cy="49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3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3890-8C26-646C-C8F4-9E7A220A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ANATOMI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A931-CD2F-B392-CCDB-23CFD6DD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60" y="2317113"/>
            <a:ext cx="5939640" cy="38598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TENGKORAK (SKULL)</a:t>
            </a:r>
            <a:endParaRPr lang="en-ID" dirty="0"/>
          </a:p>
          <a:p>
            <a:pPr marL="0" indent="0">
              <a:buNone/>
            </a:pPr>
            <a:r>
              <a:rPr lang="en-ID" dirty="0"/>
              <a:t>Bagian </a:t>
            </a:r>
            <a:r>
              <a:rPr lang="en-ID" dirty="0" err="1"/>
              <a:t>bawah</a:t>
            </a:r>
            <a:r>
              <a:rPr lang="en-ID" dirty="0"/>
              <a:t> </a:t>
            </a:r>
            <a:r>
              <a:rPr lang="en-ID" dirty="0" err="1"/>
              <a:t>tengkorak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beraturan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cidera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otak</a:t>
            </a:r>
            <a:r>
              <a:rPr lang="en-ID" dirty="0"/>
              <a:t> </a:t>
            </a:r>
            <a:r>
              <a:rPr lang="en-ID" dirty="0" err="1"/>
              <a:t>terguncang</a:t>
            </a:r>
            <a:r>
              <a:rPr lang="en-ID" dirty="0"/>
              <a:t> dan </a:t>
            </a:r>
            <a:r>
              <a:rPr lang="en-ID" dirty="0" err="1"/>
              <a:t>mengenai</a:t>
            </a:r>
            <a:r>
              <a:rPr lang="en-ID" dirty="0"/>
              <a:t> </a:t>
            </a:r>
            <a:r>
              <a:rPr lang="en-ID" dirty="0" err="1"/>
              <a:t>dasar</a:t>
            </a:r>
            <a:r>
              <a:rPr lang="en-ID" dirty="0"/>
              <a:t> </a:t>
            </a:r>
            <a:r>
              <a:rPr lang="en-ID" dirty="0" err="1"/>
              <a:t>tengkorak</a:t>
            </a:r>
            <a:endParaRPr lang="en-ID" dirty="0"/>
          </a:p>
          <a:p>
            <a:pPr marL="0" indent="0">
              <a:buNone/>
            </a:pPr>
            <a:r>
              <a:rPr lang="en-ID" dirty="0"/>
              <a:t>Fossa anterior : </a:t>
            </a:r>
            <a:r>
              <a:rPr lang="en-ID" dirty="0" err="1"/>
              <a:t>lobus</a:t>
            </a:r>
            <a:r>
              <a:rPr lang="en-ID" dirty="0"/>
              <a:t> frontal</a:t>
            </a:r>
          </a:p>
          <a:p>
            <a:pPr marL="0" indent="0">
              <a:buNone/>
            </a:pPr>
            <a:r>
              <a:rPr lang="en-ID" dirty="0"/>
              <a:t>Fossa medial : </a:t>
            </a:r>
            <a:r>
              <a:rPr lang="en-ID" dirty="0" err="1"/>
              <a:t>lobus</a:t>
            </a:r>
            <a:r>
              <a:rPr lang="en-ID" dirty="0"/>
              <a:t> temporal</a:t>
            </a:r>
          </a:p>
          <a:p>
            <a:pPr marL="0" indent="0">
              <a:buNone/>
            </a:pPr>
            <a:r>
              <a:rPr lang="en-ID" dirty="0"/>
              <a:t>Fossa posterior : </a:t>
            </a:r>
            <a:r>
              <a:rPr lang="en-ID" dirty="0" err="1"/>
              <a:t>batang</a:t>
            </a:r>
            <a:r>
              <a:rPr lang="en-ID" dirty="0"/>
              <a:t> </a:t>
            </a:r>
            <a:r>
              <a:rPr lang="en-ID" dirty="0" err="1"/>
              <a:t>otak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bawah</a:t>
            </a:r>
            <a:r>
              <a:rPr lang="en-ID" dirty="0"/>
              <a:t> dan cerebellum (</a:t>
            </a:r>
            <a:r>
              <a:rPr lang="en-ID" dirty="0" err="1"/>
              <a:t>otak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8437E-35C9-B928-5EDC-61EC76717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5" t="14466" r="12476" b="11698"/>
          <a:stretch/>
        </p:blipFill>
        <p:spPr>
          <a:xfrm>
            <a:off x="6386424" y="2160864"/>
            <a:ext cx="5649217" cy="44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7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3890-8C26-646C-C8F4-9E7A220A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ANATOMI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A931-CD2F-B392-CCDB-23CFD6DD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4967377" cy="38598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MENINGES</a:t>
            </a:r>
          </a:p>
          <a:p>
            <a:pPr marL="0" indent="0" algn="just">
              <a:buNone/>
            </a:pPr>
            <a:r>
              <a:rPr lang="en-US" dirty="0" err="1"/>
              <a:t>Lapisan</a:t>
            </a:r>
            <a:r>
              <a:rPr lang="en-US" dirty="0"/>
              <a:t> </a:t>
            </a:r>
            <a:r>
              <a:rPr lang="en-US" dirty="0" err="1"/>
              <a:t>dibawah</a:t>
            </a:r>
            <a:r>
              <a:rPr lang="en-US" dirty="0"/>
              <a:t> </a:t>
            </a:r>
            <a:r>
              <a:rPr lang="en-US" dirty="0" err="1"/>
              <a:t>tengkorak</a:t>
            </a:r>
            <a:r>
              <a:rPr lang="en-US" dirty="0"/>
              <a:t> yang </a:t>
            </a:r>
            <a:r>
              <a:rPr lang="en-US" dirty="0" err="1"/>
              <a:t>melapisi</a:t>
            </a:r>
            <a:r>
              <a:rPr lang="en-US" dirty="0"/>
              <a:t> organ </a:t>
            </a:r>
            <a:r>
              <a:rPr lang="en-US" dirty="0" err="1"/>
              <a:t>otak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lapisan</a:t>
            </a:r>
            <a:r>
              <a:rPr lang="en-US" dirty="0"/>
              <a:t> dura mater, arachnoid mater dan pia mater</a:t>
            </a:r>
          </a:p>
          <a:p>
            <a:pPr marL="0" indent="0" algn="just">
              <a:buNone/>
            </a:pPr>
            <a:r>
              <a:rPr lang="en-US" dirty="0" err="1"/>
              <a:t>Duramater</a:t>
            </a:r>
            <a:r>
              <a:rPr lang="en-US" dirty="0"/>
              <a:t> : sinus vena </a:t>
            </a:r>
            <a:r>
              <a:rPr lang="en-US" dirty="0" err="1"/>
              <a:t>besar</a:t>
            </a:r>
            <a:r>
              <a:rPr lang="en-US" dirty="0"/>
              <a:t> (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laserasi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perdarahan</a:t>
            </a:r>
            <a:r>
              <a:rPr lang="en-US" dirty="0"/>
              <a:t> massif</a:t>
            </a:r>
          </a:p>
          <a:p>
            <a:pPr marL="0" indent="0" algn="just">
              <a:buNone/>
            </a:pPr>
            <a:r>
              <a:rPr lang="en-ID" b="0" i="0" dirty="0" err="1">
                <a:solidFill>
                  <a:srgbClr val="3C4043"/>
                </a:solidFill>
                <a:effectLst/>
              </a:rPr>
              <a:t>Cairan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serebrospinal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(CSF)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mengisi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ruang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antara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arachnoid yang 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kedap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air mater dan pia mater (</a:t>
            </a:r>
            <a:r>
              <a:rPr lang="en-ID" b="0" i="0" dirty="0" err="1">
                <a:solidFill>
                  <a:srgbClr val="3C4043"/>
                </a:solidFill>
                <a:effectLst/>
              </a:rPr>
              <a:t>ruang</a:t>
            </a:r>
            <a:r>
              <a:rPr lang="en-ID" b="0" i="0" dirty="0">
                <a:solidFill>
                  <a:srgbClr val="3C4043"/>
                </a:solidFill>
                <a:effectLst/>
              </a:rPr>
              <a:t> subarachnoid)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1A132-281D-D0C6-F80C-80C9E3F07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6" t="21552" r="20754" b="23344"/>
          <a:stretch/>
        </p:blipFill>
        <p:spPr>
          <a:xfrm>
            <a:off x="5986732" y="2364612"/>
            <a:ext cx="5999179" cy="31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41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3890-8C26-646C-C8F4-9E7A220A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ANATOMI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A931-CD2F-B392-CCDB-23CFD6DD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4967377" cy="38598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OTAK (BRAIN)</a:t>
            </a:r>
          </a:p>
          <a:p>
            <a:pPr marL="0" indent="0" algn="just">
              <a:buNone/>
            </a:pPr>
            <a:r>
              <a:rPr lang="en-US" dirty="0" err="1"/>
              <a:t>Dibagi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cerebrum (</a:t>
            </a:r>
            <a:r>
              <a:rPr lang="en-US" dirty="0" err="1"/>
              <a:t>otak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), brainstem (</a:t>
            </a:r>
            <a:r>
              <a:rPr lang="en-US" dirty="0" err="1"/>
              <a:t>batang</a:t>
            </a:r>
            <a:r>
              <a:rPr lang="en-US" dirty="0"/>
              <a:t> </a:t>
            </a:r>
            <a:r>
              <a:rPr lang="en-US" dirty="0" err="1"/>
              <a:t>otak</a:t>
            </a:r>
            <a:r>
              <a:rPr lang="en-US" dirty="0"/>
              <a:t>) dan cerebellum (</a:t>
            </a:r>
            <a:r>
              <a:rPr lang="en-US" dirty="0" err="1"/>
              <a:t>otak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)</a:t>
            </a:r>
          </a:p>
          <a:p>
            <a:pPr marL="0" indent="0" algn="just">
              <a:buNone/>
            </a:pPr>
            <a:r>
              <a:rPr lang="en-US" dirty="0" err="1"/>
              <a:t>Cereberum</a:t>
            </a:r>
            <a:r>
              <a:rPr lang="en-US" dirty="0"/>
              <a:t> </a:t>
            </a:r>
            <a:r>
              <a:rPr lang="en-US" dirty="0" err="1"/>
              <a:t>dibagi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hemisphere </a:t>
            </a:r>
            <a:r>
              <a:rPr lang="en-US" dirty="0" err="1"/>
              <a:t>kiri</a:t>
            </a:r>
            <a:r>
              <a:rPr lang="en-US" dirty="0"/>
              <a:t> dan hemisphere </a:t>
            </a:r>
            <a:r>
              <a:rPr lang="en-US" dirty="0" err="1"/>
              <a:t>kanan</a:t>
            </a:r>
            <a:r>
              <a:rPr lang="en-US" dirty="0"/>
              <a:t> </a:t>
            </a:r>
            <a:r>
              <a:rPr lang="en-US" dirty="0" err="1"/>
              <a:t>dipisahkan</a:t>
            </a:r>
            <a:r>
              <a:rPr lang="en-US" dirty="0"/>
              <a:t> oleh falx </a:t>
            </a:r>
            <a:r>
              <a:rPr lang="en-US" dirty="0" err="1"/>
              <a:t>serebri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 err="1"/>
              <a:t>Hemispere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: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bahasa</a:t>
            </a:r>
            <a:endParaRPr lang="en-US" dirty="0"/>
          </a:p>
          <a:p>
            <a:pPr marL="0" indent="0" algn="just">
              <a:buNone/>
            </a:pPr>
            <a:r>
              <a:rPr lang="en-US" dirty="0" err="1"/>
              <a:t>Lobus</a:t>
            </a:r>
            <a:r>
              <a:rPr lang="en-US" dirty="0"/>
              <a:t> frontal  :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, </a:t>
            </a:r>
            <a:r>
              <a:rPr lang="en-US" dirty="0" err="1"/>
              <a:t>emosi</a:t>
            </a:r>
            <a:r>
              <a:rPr lang="en-US" dirty="0"/>
              <a:t>, motoric dan area </a:t>
            </a:r>
            <a:r>
              <a:rPr lang="en-US" dirty="0" err="1"/>
              <a:t>bicara</a:t>
            </a:r>
            <a:r>
              <a:rPr lang="en-US" dirty="0"/>
              <a:t> motoric</a:t>
            </a:r>
          </a:p>
          <a:p>
            <a:pPr marL="0" indent="0" algn="just">
              <a:buNone/>
            </a:pPr>
            <a:r>
              <a:rPr lang="en-US" dirty="0" err="1"/>
              <a:t>Lobus</a:t>
            </a:r>
            <a:r>
              <a:rPr lang="en-US" dirty="0"/>
              <a:t> parietal :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sensori</a:t>
            </a:r>
            <a:r>
              <a:rPr lang="en-US" dirty="0"/>
              <a:t>, dan </a:t>
            </a:r>
            <a:r>
              <a:rPr lang="en-US" dirty="0" err="1"/>
              <a:t>orientasi</a:t>
            </a:r>
            <a:r>
              <a:rPr lang="en-US" dirty="0"/>
              <a:t> </a:t>
            </a:r>
            <a:r>
              <a:rPr lang="en-US" dirty="0" err="1"/>
              <a:t>spasial</a:t>
            </a:r>
            <a:endParaRPr lang="en-US" dirty="0"/>
          </a:p>
          <a:p>
            <a:pPr marL="0" indent="0" algn="just">
              <a:buNone/>
            </a:pPr>
            <a:r>
              <a:rPr lang="en-US" dirty="0" err="1"/>
              <a:t>Lobus</a:t>
            </a:r>
            <a:r>
              <a:rPr lang="en-US" dirty="0"/>
              <a:t> temporal :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memori</a:t>
            </a:r>
            <a:endParaRPr lang="en-US" dirty="0"/>
          </a:p>
          <a:p>
            <a:pPr marL="0" indent="0" algn="just">
              <a:buNone/>
            </a:pPr>
            <a:r>
              <a:rPr lang="en-US" dirty="0" err="1"/>
              <a:t>Lobus</a:t>
            </a:r>
            <a:r>
              <a:rPr lang="en-US" dirty="0"/>
              <a:t> </a:t>
            </a:r>
            <a:r>
              <a:rPr lang="en-US" dirty="0" err="1"/>
              <a:t>oksipitasll</a:t>
            </a:r>
            <a:r>
              <a:rPr lang="en-US" dirty="0"/>
              <a:t> : </a:t>
            </a:r>
            <a:r>
              <a:rPr lang="en-US" dirty="0" err="1"/>
              <a:t>penglihatan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1026" name="Picture 2" descr="Lobes of the Brain and Their Functions | OncoLink">
            <a:extLst>
              <a:ext uri="{FF2B5EF4-FFF2-40B4-BE49-F238E27FC236}">
                <a16:creationId xmlns:a16="http://schemas.microsoft.com/office/drawing/2014/main" id="{C38CEBEA-1F18-0A23-5900-3C90773F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5578"/>
            <a:ext cx="57150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87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2076</Words>
  <Application>Microsoft Office PowerPoint</Application>
  <PresentationFormat>Widescreen</PresentationFormat>
  <Paragraphs>186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Bahnschrift Condensed</vt:lpstr>
      <vt:lpstr>Bodoni MT</vt:lpstr>
      <vt:lpstr>Calibri</vt:lpstr>
      <vt:lpstr>Calibri Light</vt:lpstr>
      <vt:lpstr>Times New Roman</vt:lpstr>
      <vt:lpstr>Wingdings</vt:lpstr>
      <vt:lpstr>Office Theme</vt:lpstr>
      <vt:lpstr>Custom Design</vt:lpstr>
      <vt:lpstr>TRAUMA  KEPALA &amp; SPINAL</vt:lpstr>
      <vt:lpstr>CAPAIAN KOMPETENSI</vt:lpstr>
      <vt:lpstr>POKOK BAHASAN</vt:lpstr>
      <vt:lpstr>TRAUMA KEPALA</vt:lpstr>
      <vt:lpstr>REVIEW ANATOMI</vt:lpstr>
      <vt:lpstr>REVIEW ANATOMI</vt:lpstr>
      <vt:lpstr>REVIEW ANATOMI</vt:lpstr>
      <vt:lpstr>REVIEW ANATOMI</vt:lpstr>
      <vt:lpstr>REVIEW ANATOMI</vt:lpstr>
      <vt:lpstr>REVIEW ANATOMI</vt:lpstr>
      <vt:lpstr>Sistem ventricular</vt:lpstr>
      <vt:lpstr>REVIEW FISIOLOGIS</vt:lpstr>
      <vt:lpstr>REVIEW FISIOLOGIS</vt:lpstr>
      <vt:lpstr>REVIEW FISIOLOGIS</vt:lpstr>
      <vt:lpstr>REVIEW FISIOLOGIS</vt:lpstr>
      <vt:lpstr>TRAUMA KEPALA</vt:lpstr>
      <vt:lpstr>GLASGOW COMA SCALE</vt:lpstr>
      <vt:lpstr>VIDEO PERKENALAN</vt:lpstr>
      <vt:lpstr>TRAUMA BASIS CRANII</vt:lpstr>
      <vt:lpstr>TRAUMA BASIS CRANII</vt:lpstr>
      <vt:lpstr>TRAUMA BASIS CRANII</vt:lpstr>
      <vt:lpstr>TRAUMA BASIS CRANII</vt:lpstr>
      <vt:lpstr>TRAUMA BASIS CRANII</vt:lpstr>
      <vt:lpstr>TRAUMA BASIS CRANII</vt:lpstr>
      <vt:lpstr>TRAUMA BASIS CRANII</vt:lpstr>
      <vt:lpstr>TRAUMA BASIS CRANII</vt:lpstr>
      <vt:lpstr>TRAUMA BASIS CRANII</vt:lpstr>
      <vt:lpstr>TRAUMA BASIS CRANII</vt:lpstr>
      <vt:lpstr>TRAUMA BASIS CRANII</vt:lpstr>
      <vt:lpstr>TATALAKSANA</vt:lpstr>
      <vt:lpstr>TATALAKSANA</vt:lpstr>
      <vt:lpstr>PENGKAJIAN TRAUMA KEPALA</vt:lpstr>
      <vt:lpstr>PENGKAJIAN TRAUMA KEPALA</vt:lpstr>
      <vt:lpstr>PENGKAJIAN TRAUMA KEPALA</vt:lpstr>
      <vt:lpstr>TATALAKSANA </vt:lpstr>
      <vt:lpstr>TATALAKSANA</vt:lpstr>
      <vt:lpstr>TRAUMA SPINAL</vt:lpstr>
      <vt:lpstr>PENGERTIAN </vt:lpstr>
      <vt:lpstr>TANDA DAN GEJALA TRAUMA SPINAL</vt:lpstr>
      <vt:lpstr>TANDA DAN GEJALA TRAUMA SPINAL</vt:lpstr>
      <vt:lpstr>PEMERIKSAAN FISIK CIDERA SPINAL</vt:lpstr>
      <vt:lpstr>PENATALAKSANAAN </vt:lpstr>
      <vt:lpstr>VIDEO PERKENALAN</vt:lpstr>
      <vt:lpstr>HELMET REMOVER</vt:lpstr>
      <vt:lpstr>HELMET REMOVER</vt:lpstr>
      <vt:lpstr>HELMET REMOVER</vt:lpstr>
      <vt:lpstr>HELMET REMOVER</vt:lpstr>
      <vt:lpstr>PEMASANGAN NECK COLLAR</vt:lpstr>
      <vt:lpstr>LOG ROLL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zulmah astuti</dc:creator>
  <cp:lastModifiedBy>zulmah astuti</cp:lastModifiedBy>
  <cp:revision>7</cp:revision>
  <dcterms:created xsi:type="dcterms:W3CDTF">2023-08-20T08:06:49Z</dcterms:created>
  <dcterms:modified xsi:type="dcterms:W3CDTF">2023-08-26T09:42:59Z</dcterms:modified>
</cp:coreProperties>
</file>