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0" autoAdjust="0"/>
    <p:restoredTop sz="94660"/>
  </p:normalViewPr>
  <p:slideViewPr>
    <p:cSldViewPr snapToGrid="0">
      <p:cViewPr varScale="1">
        <p:scale>
          <a:sx n="37" d="100"/>
          <a:sy n="37" d="100"/>
        </p:scale>
        <p:origin x="42"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371600"/>
            <a:ext cx="8915399" cy="2262781"/>
          </a:xfrm>
        </p:spPr>
        <p:txBody>
          <a:bodyPr>
            <a:normAutofit/>
          </a:bodyPr>
          <a:lstStyle/>
          <a:p>
            <a:r>
              <a:rPr lang="id-ID" sz="6000" dirty="0" smtClean="0"/>
              <a:t>KUTIPAN</a:t>
            </a:r>
            <a:endParaRPr lang="id-ID" sz="6000" dirty="0"/>
          </a:p>
        </p:txBody>
      </p:sp>
      <p:sp>
        <p:nvSpPr>
          <p:cNvPr id="3" name="Subtitle 2"/>
          <p:cNvSpPr>
            <a:spLocks noGrp="1"/>
          </p:cNvSpPr>
          <p:nvPr>
            <p:ph type="subTitle" idx="1"/>
          </p:nvPr>
        </p:nvSpPr>
        <p:spPr>
          <a:xfrm>
            <a:off x="2589213" y="3964579"/>
            <a:ext cx="8915399" cy="1126283"/>
          </a:xfrm>
        </p:spPr>
        <p:txBody>
          <a:bodyPr>
            <a:normAutofit/>
          </a:bodyPr>
          <a:lstStyle/>
          <a:p>
            <a:r>
              <a:rPr lang="id-ID" sz="2400" dirty="0"/>
              <a:t>Drs. Ansori, M. Si.</a:t>
            </a:r>
          </a:p>
          <a:p>
            <a:r>
              <a:rPr lang="id-ID" sz="2400" dirty="0"/>
              <a:t>196609191994031002</a:t>
            </a:r>
          </a:p>
          <a:p>
            <a:endParaRPr lang="id-ID" sz="2400" dirty="0"/>
          </a:p>
          <a:p>
            <a:endParaRPr lang="id-ID" sz="2400" dirty="0"/>
          </a:p>
        </p:txBody>
      </p:sp>
    </p:spTree>
    <p:extLst>
      <p:ext uri="{BB962C8B-B14F-4D97-AF65-F5344CB8AC3E}">
        <p14:creationId xmlns:p14="http://schemas.microsoft.com/office/powerpoint/2010/main" val="295981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Kutipan Langsung Lebih dari 4 Baris</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smtClean="0"/>
              <a:t>Dalam teks dijelaskan bahwa Yasin yang ketika itu mengayuh perahunya di Sungai Musi secara tidak sengaja bertukar pandang dengan Molek yang hendak turun ke sungai. Kutipan berikut ini menggambarkan suasana saat Yasin bertukar pandang dengan Molek seperti yang telah dijelaskan.</a:t>
            </a:r>
          </a:p>
          <a:p>
            <a:pPr algn="just">
              <a:buNone/>
            </a:pPr>
            <a:r>
              <a:rPr lang="id-ID" dirty="0" smtClean="0"/>
              <a:t>		</a:t>
            </a:r>
            <a:r>
              <a:rPr lang="id-ID" sz="2200" dirty="0"/>
              <a:t>Demi dilihat Yasin anak gadis itu, hatinya pun berdebar-debar lalu keluar perkataan 	dari mulutnya: “Itulah anak Raden Mahmud yang gadis, yang termashur cantiknya.”</a:t>
            </a:r>
          </a:p>
          <a:p>
            <a:pPr algn="just"/>
            <a:r>
              <a:rPr lang="id-ID" sz="2200" dirty="0"/>
              <a:t>	Perawan yang baru bangun tidur itupun berdiri seketika dimuka pintu dan 	memandang ke bawah dengan mata yang terkelip-kelip, ke anak air, ke Musi, dan ... 	ketika itu bertemulah matanya dengan mata Yasin yang seakan-akan tengah dalam 	keheranan itu (Alisyahbana, 2010:4).</a:t>
            </a:r>
          </a:p>
          <a:p>
            <a:pPr algn="just"/>
            <a:r>
              <a:rPr lang="id-ID" dirty="0" smtClean="0"/>
              <a:t> 	Adegan pertemuan pandang tersebut juga ada dalam teks hipogram, naskah </a:t>
            </a:r>
            <a:r>
              <a:rPr lang="id-ID" i="1" dirty="0" smtClean="0"/>
              <a:t>Romeo dan Julia</a:t>
            </a:r>
            <a:r>
              <a:rPr lang="id-ID" dirty="0" smtClean="0"/>
              <a:t>, hanya saja pada teks hipogram ini adegan tersebut tidak terdapat pada tahapan pengenalan. Adegan Romeo menatap Julia di pesta Capulet sudah masuk dalam tahapan konflik, yaitu pada kernel VIII. Dijelaskan di dalam teks bahwa Romeo tidak langsung mendekati Julia, tetapi ia bertanya dulu kepada seorang bujang mengenai gadis yang menarik hatinya itu.</a:t>
            </a:r>
          </a:p>
          <a:p>
            <a:pPr algn="just"/>
            <a:endParaRPr lang="id-ID" dirty="0"/>
          </a:p>
        </p:txBody>
      </p:sp>
    </p:spTree>
    <p:extLst>
      <p:ext uri="{BB962C8B-B14F-4D97-AF65-F5344CB8AC3E}">
        <p14:creationId xmlns:p14="http://schemas.microsoft.com/office/powerpoint/2010/main" val="2118050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Cara Penulisan:</a:t>
            </a:r>
          </a:p>
          <a:p>
            <a:pPr lvl="0"/>
            <a:r>
              <a:rPr lang="id-ID" dirty="0" smtClean="0"/>
              <a:t>Tidak menggunakan tanda kutip (meskipun ada beberapa instansi yang juga membolehkan pemakaian tanda kutip). </a:t>
            </a:r>
          </a:p>
          <a:p>
            <a:pPr lvl="0"/>
            <a:r>
              <a:rPr lang="id-ID" dirty="0" smtClean="0"/>
              <a:t>Kutipan ditulis terpisah dari teks: menjorok ke dalam, spasi tunggal, dan ukuran huruf lebih kecil daripada teks. </a:t>
            </a:r>
          </a:p>
          <a:p>
            <a:endParaRPr lang="id-ID" dirty="0"/>
          </a:p>
        </p:txBody>
      </p:sp>
    </p:spTree>
    <p:extLst>
      <p:ext uri="{BB962C8B-B14F-4D97-AF65-F5344CB8AC3E}">
        <p14:creationId xmlns:p14="http://schemas.microsoft.com/office/powerpoint/2010/main" val="3016264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596" y="428604"/>
            <a:ext cx="8229600" cy="1143000"/>
          </a:xfrm>
        </p:spPr>
        <p:txBody>
          <a:bodyPr>
            <a:normAutofit/>
          </a:bodyPr>
          <a:lstStyle/>
          <a:p>
            <a:r>
              <a:rPr lang="id-ID" dirty="0" smtClean="0"/>
              <a:t>Kutipan Tidak Langsung</a:t>
            </a:r>
            <a:endParaRPr lang="id-ID" dirty="0"/>
          </a:p>
        </p:txBody>
      </p:sp>
      <p:sp>
        <p:nvSpPr>
          <p:cNvPr id="3" name="Content Placeholder 2"/>
          <p:cNvSpPr>
            <a:spLocks noGrp="1"/>
          </p:cNvSpPr>
          <p:nvPr>
            <p:ph idx="1"/>
          </p:nvPr>
        </p:nvSpPr>
        <p:spPr/>
        <p:txBody>
          <a:bodyPr/>
          <a:lstStyle/>
          <a:p>
            <a:r>
              <a:rPr lang="id-ID" dirty="0" smtClean="0"/>
              <a:t>Tarigan (1998:40) menyatakan bahwa bahasa adalah sebuah keterampilan, yang berarti semakin dilatih akan semakin baik. </a:t>
            </a:r>
          </a:p>
          <a:p>
            <a:r>
              <a:rPr lang="id-ID" dirty="0" smtClean="0"/>
              <a:t>Karya sastra merupakan karya imajinatif, sebuah karya sastra tidak lahir atau diciptakan dalam kekosongan budaya (Teeuw dikutip Pradopo, 1995:178).</a:t>
            </a:r>
          </a:p>
          <a:p>
            <a:endParaRPr lang="id-ID" dirty="0"/>
          </a:p>
        </p:txBody>
      </p:sp>
    </p:spTree>
    <p:extLst>
      <p:ext uri="{BB962C8B-B14F-4D97-AF65-F5344CB8AC3E}">
        <p14:creationId xmlns:p14="http://schemas.microsoft.com/office/powerpoint/2010/main" val="4258231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Cara Penulisan:</a:t>
            </a:r>
          </a:p>
          <a:p>
            <a:pPr lvl="0"/>
            <a:r>
              <a:rPr lang="id-ID" dirty="0" smtClean="0"/>
              <a:t>Tidak menggunakan tanda kutip. </a:t>
            </a:r>
          </a:p>
          <a:p>
            <a:pPr lvl="0"/>
            <a:r>
              <a:rPr lang="id-ID" dirty="0" smtClean="0"/>
              <a:t>Ada kata yang boleh diubah, asalkan makna tidak berubah. </a:t>
            </a:r>
          </a:p>
          <a:p>
            <a:pPr lvl="0"/>
            <a:r>
              <a:rPr lang="id-ID" dirty="0" smtClean="0"/>
              <a:t>Ditulis terintegrasi (menyatu) dengan teks. </a:t>
            </a:r>
          </a:p>
          <a:p>
            <a:endParaRPr lang="id-ID" dirty="0"/>
          </a:p>
        </p:txBody>
      </p:sp>
    </p:spTree>
    <p:extLst>
      <p:ext uri="{BB962C8B-B14F-4D97-AF65-F5344CB8AC3E}">
        <p14:creationId xmlns:p14="http://schemas.microsoft.com/office/powerpoint/2010/main" val="2932883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Kutipan</a:t>
            </a:r>
            <a:endParaRPr lang="id-ID" dirty="0"/>
          </a:p>
        </p:txBody>
      </p:sp>
      <p:sp>
        <p:nvSpPr>
          <p:cNvPr id="3" name="Content Placeholder 2"/>
          <p:cNvSpPr>
            <a:spLocks noGrp="1"/>
          </p:cNvSpPr>
          <p:nvPr>
            <p:ph idx="1"/>
          </p:nvPr>
        </p:nvSpPr>
        <p:spPr/>
        <p:txBody>
          <a:bodyPr/>
          <a:lstStyle/>
          <a:p>
            <a:r>
              <a:rPr lang="id-ID" dirty="0" smtClean="0"/>
              <a:t>Cara Penulisan secara Umum:</a:t>
            </a:r>
          </a:p>
          <a:p>
            <a:pPr lvl="0"/>
            <a:r>
              <a:rPr lang="id-ID" dirty="0" smtClean="0"/>
              <a:t>Menuliskan nama akhir penulis.</a:t>
            </a:r>
          </a:p>
          <a:p>
            <a:pPr lvl="0"/>
            <a:r>
              <a:rPr lang="id-ID" dirty="0" smtClean="0"/>
              <a:t>Menuliskan tahun terbitan acuan/wawancara.</a:t>
            </a:r>
          </a:p>
          <a:p>
            <a:pPr lvl="0"/>
            <a:r>
              <a:rPr lang="id-ID" dirty="0" smtClean="0"/>
              <a:t>Menuliskan halaman buku yang dikutip. </a:t>
            </a:r>
          </a:p>
          <a:p>
            <a:pPr lvl="0"/>
            <a:r>
              <a:rPr lang="id-ID" dirty="0" smtClean="0"/>
              <a:t>Menuliskan [...] jika ada bagian yang dihilangkan. </a:t>
            </a:r>
          </a:p>
          <a:p>
            <a:endParaRPr lang="id-ID" dirty="0"/>
          </a:p>
        </p:txBody>
      </p:sp>
    </p:spTree>
    <p:extLst>
      <p:ext uri="{BB962C8B-B14F-4D97-AF65-F5344CB8AC3E}">
        <p14:creationId xmlns:p14="http://schemas.microsoft.com/office/powerpoint/2010/main" val="1383970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Fungsi</a:t>
            </a:r>
            <a:endParaRPr lang="en-US" dirty="0"/>
          </a:p>
        </p:txBody>
      </p:sp>
      <p:sp>
        <p:nvSpPr>
          <p:cNvPr id="3" name="Content Placeholder 2"/>
          <p:cNvSpPr>
            <a:spLocks noGrp="1"/>
          </p:cNvSpPr>
          <p:nvPr>
            <p:ph idx="1"/>
          </p:nvPr>
        </p:nvSpPr>
        <p:spPr/>
        <p:txBody>
          <a:bodyPr/>
          <a:lstStyle/>
          <a:p>
            <a:r>
              <a:rPr lang="en-US" dirty="0" err="1" smtClean="0"/>
              <a:t>Memperkuat</a:t>
            </a:r>
            <a:r>
              <a:rPr lang="en-US" dirty="0" smtClean="0"/>
              <a:t> </a:t>
            </a:r>
            <a:r>
              <a:rPr lang="en-US" dirty="0" err="1" smtClean="0"/>
              <a:t>argumen</a:t>
            </a:r>
            <a:endParaRPr lang="en-US" dirty="0" smtClean="0"/>
          </a:p>
          <a:p>
            <a:r>
              <a:rPr lang="en-US" dirty="0" err="1" smtClean="0"/>
              <a:t>Menghindari</a:t>
            </a:r>
            <a:r>
              <a:rPr lang="en-US" dirty="0" smtClean="0"/>
              <a:t> </a:t>
            </a:r>
            <a:r>
              <a:rPr lang="en-US" dirty="0" err="1" smtClean="0"/>
              <a:t>plagiasi</a:t>
            </a:r>
            <a:r>
              <a:rPr lang="en-US" dirty="0" smtClean="0"/>
              <a:t> </a:t>
            </a:r>
            <a:endParaRPr lang="en-US" dirty="0"/>
          </a:p>
        </p:txBody>
      </p:sp>
    </p:spTree>
    <p:extLst>
      <p:ext uri="{BB962C8B-B14F-4D97-AF65-F5344CB8AC3E}">
        <p14:creationId xmlns:p14="http://schemas.microsoft.com/office/powerpoint/2010/main" val="3360312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Dalam</a:t>
            </a:r>
            <a:r>
              <a:rPr lang="en-US" dirty="0" smtClean="0"/>
              <a:t> </a:t>
            </a:r>
            <a:r>
              <a:rPr lang="en-US" dirty="0" err="1" smtClean="0"/>
              <a:t>ilmu</a:t>
            </a:r>
            <a:r>
              <a:rPr lang="en-US" dirty="0" smtClean="0"/>
              <a:t> </a:t>
            </a:r>
            <a:r>
              <a:rPr lang="en-US" dirty="0" err="1" smtClean="0"/>
              <a:t>tambang</a:t>
            </a:r>
            <a:r>
              <a:rPr lang="en-US" dirty="0" smtClean="0"/>
              <a:t>, </a:t>
            </a:r>
            <a:r>
              <a:rPr lang="en-US" dirty="0" err="1" smtClean="0"/>
              <a:t>keamanan</a:t>
            </a:r>
            <a:r>
              <a:rPr lang="en-US" dirty="0" smtClean="0"/>
              <a:t> (</a:t>
            </a:r>
            <a:r>
              <a:rPr lang="en-US" i="1" dirty="0" smtClean="0"/>
              <a:t>safety</a:t>
            </a:r>
            <a:r>
              <a:rPr lang="en-US" dirty="0" smtClean="0"/>
              <a:t>) </a:t>
            </a:r>
            <a:r>
              <a:rPr lang="en-US" dirty="0" err="1" smtClean="0"/>
              <a:t>merupakan</a:t>
            </a:r>
            <a:r>
              <a:rPr lang="en-US" dirty="0" smtClean="0"/>
              <a:t> </a:t>
            </a:r>
            <a:r>
              <a:rPr lang="en-US" dirty="0" err="1" smtClean="0"/>
              <a:t>hal</a:t>
            </a:r>
            <a:r>
              <a:rPr lang="en-US" dirty="0" smtClean="0"/>
              <a:t> yang paling </a:t>
            </a:r>
            <a:r>
              <a:rPr lang="en-US" dirty="0" err="1" smtClean="0"/>
              <a:t>penting</a:t>
            </a:r>
            <a:r>
              <a:rPr lang="en-US" dirty="0" smtClean="0"/>
              <a:t> </a:t>
            </a:r>
            <a:r>
              <a:rPr lang="en-US" dirty="0" err="1" smtClean="0"/>
              <a:t>untuk</a:t>
            </a:r>
            <a:r>
              <a:rPr lang="en-US" dirty="0" smtClean="0"/>
              <a:t> </a:t>
            </a:r>
            <a:r>
              <a:rPr lang="en-US" dirty="0" err="1" smtClean="0"/>
              <a:t>diperhatikan</a:t>
            </a:r>
            <a:r>
              <a:rPr lang="en-US" dirty="0" smtClean="0"/>
              <a:t>. Hal </a:t>
            </a:r>
            <a:r>
              <a:rPr lang="en-US" dirty="0" err="1" smtClean="0"/>
              <a:t>ini</a:t>
            </a:r>
            <a:r>
              <a:rPr lang="en-US" dirty="0" smtClean="0"/>
              <a:t> </a:t>
            </a:r>
            <a:r>
              <a:rPr lang="en-US" dirty="0" err="1" smtClean="0"/>
              <a:t>dipertegas</a:t>
            </a:r>
            <a:r>
              <a:rPr lang="en-US" dirty="0" smtClean="0"/>
              <a:t> </a:t>
            </a:r>
            <a:r>
              <a:rPr lang="en-US" dirty="0" err="1" smtClean="0"/>
              <a:t>oleh</a:t>
            </a:r>
            <a:r>
              <a:rPr lang="en-US" dirty="0" smtClean="0"/>
              <a:t> </a:t>
            </a:r>
            <a:r>
              <a:rPr lang="en-US" dirty="0" err="1" smtClean="0"/>
              <a:t>Mahrain</a:t>
            </a:r>
            <a:r>
              <a:rPr lang="en-US" dirty="0" smtClean="0"/>
              <a:t> (2018:87) yang </a:t>
            </a:r>
            <a:r>
              <a:rPr lang="en-US" dirty="0" err="1" smtClean="0"/>
              <a:t>mengungkapkan</a:t>
            </a:r>
            <a:r>
              <a:rPr lang="en-US" dirty="0" smtClean="0"/>
              <a:t> </a:t>
            </a:r>
            <a:r>
              <a:rPr lang="en-US" dirty="0" err="1" smtClean="0"/>
              <a:t>bahwa</a:t>
            </a:r>
            <a:r>
              <a:rPr lang="en-US" dirty="0" smtClean="0"/>
              <a:t> </a:t>
            </a:r>
            <a:r>
              <a:rPr lang="en-US" dirty="0" err="1" smtClean="0"/>
              <a:t>bla</a:t>
            </a:r>
            <a:r>
              <a:rPr lang="en-US" dirty="0" smtClean="0"/>
              <a:t> </a:t>
            </a:r>
            <a:r>
              <a:rPr lang="en-US" dirty="0" err="1" smtClean="0"/>
              <a:t>bla</a:t>
            </a:r>
            <a:r>
              <a:rPr lang="en-US" dirty="0" smtClean="0"/>
              <a:t> </a:t>
            </a:r>
            <a:r>
              <a:rPr lang="en-US" dirty="0" err="1" smtClean="0"/>
              <a:t>bla</a:t>
            </a:r>
            <a:r>
              <a:rPr lang="en-US" dirty="0" smtClean="0"/>
              <a:t>. </a:t>
            </a:r>
            <a:endParaRPr lang="en-US" dirty="0"/>
          </a:p>
        </p:txBody>
      </p:sp>
    </p:spTree>
    <p:extLst>
      <p:ext uri="{BB962C8B-B14F-4D97-AF65-F5344CB8AC3E}">
        <p14:creationId xmlns:p14="http://schemas.microsoft.com/office/powerpoint/2010/main" val="2229678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Kutipan Langsung Kurang dari 4 Baris</a:t>
            </a:r>
            <a:endParaRPr lang="id-ID" dirty="0"/>
          </a:p>
        </p:txBody>
      </p:sp>
      <p:sp>
        <p:nvSpPr>
          <p:cNvPr id="3" name="Content Placeholder 2"/>
          <p:cNvSpPr>
            <a:spLocks noGrp="1"/>
          </p:cNvSpPr>
          <p:nvPr>
            <p:ph idx="1"/>
          </p:nvPr>
        </p:nvSpPr>
        <p:spPr/>
        <p:txBody>
          <a:bodyPr/>
          <a:lstStyle/>
          <a:p>
            <a:r>
              <a:rPr lang="id-ID" dirty="0" smtClean="0"/>
              <a:t>Pradopo (2000:76) menyatakan bahwa “karya sastra yang baik menurut sudut pandang pragmatik adalah karya sastra yang mampu memberikan nilai-nilai positif dan mendidik untuk pembacanya.”</a:t>
            </a:r>
          </a:p>
          <a:p>
            <a:r>
              <a:rPr lang="id-ID" dirty="0" smtClean="0"/>
              <a:t>“Karya sastra yang baik menurut sudut pandang pragmatik adalah karya sastra yang mampu memberikan nilai-nilai positif dan mendidik untuk pembacanya” (Pradopo, 2000:76</a:t>
            </a:r>
            <a:r>
              <a:rPr lang="en-US" dirty="0" smtClean="0"/>
              <a:t>--</a:t>
            </a:r>
            <a:r>
              <a:rPr lang="id-ID" dirty="0" smtClean="0"/>
              <a:t>78). </a:t>
            </a:r>
          </a:p>
          <a:p>
            <a:endParaRPr lang="id-ID" dirty="0"/>
          </a:p>
        </p:txBody>
      </p:sp>
    </p:spTree>
    <p:extLst>
      <p:ext uri="{BB962C8B-B14F-4D97-AF65-F5344CB8AC3E}">
        <p14:creationId xmlns:p14="http://schemas.microsoft.com/office/powerpoint/2010/main" val="31528201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Menurut Raga (2008:17) menyatakan bahwa, “bla bla.”</a:t>
            </a:r>
          </a:p>
          <a:p>
            <a:r>
              <a:rPr lang="id-ID" dirty="0" smtClean="0"/>
              <a:t>Menurut (Raga, 2008:17) menulis adalah “bla bla bla.”</a:t>
            </a:r>
          </a:p>
          <a:p>
            <a:endParaRPr lang="id-ID" dirty="0" smtClean="0"/>
          </a:p>
        </p:txBody>
      </p:sp>
    </p:spTree>
    <p:extLst>
      <p:ext uri="{BB962C8B-B14F-4D97-AF65-F5344CB8AC3E}">
        <p14:creationId xmlns:p14="http://schemas.microsoft.com/office/powerpoint/2010/main" val="11161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Cara Penulisan:</a:t>
            </a:r>
          </a:p>
          <a:p>
            <a:pPr lvl="0"/>
            <a:r>
              <a:rPr lang="id-ID" dirty="0" smtClean="0"/>
              <a:t>Menggunakan tanda kutip.</a:t>
            </a:r>
          </a:p>
          <a:p>
            <a:pPr lvl="0"/>
            <a:r>
              <a:rPr lang="id-ID" dirty="0" smtClean="0"/>
              <a:t>Ditulis menyatu (terintegrasi) dengan teks. </a:t>
            </a:r>
          </a:p>
          <a:p>
            <a:pPr lvl="0"/>
            <a:r>
              <a:rPr lang="id-ID" dirty="0" smtClean="0"/>
              <a:t>Tak boleh ada kata yang diubah. </a:t>
            </a:r>
          </a:p>
          <a:p>
            <a:pPr lvl="0"/>
            <a:r>
              <a:rPr lang="id-ID" dirty="0" smtClean="0"/>
              <a:t>Menuliskan [sic!] jika ada kesalahan dalam kutipan asli. </a:t>
            </a:r>
          </a:p>
          <a:p>
            <a:endParaRPr lang="id-ID" dirty="0"/>
          </a:p>
        </p:txBody>
      </p:sp>
    </p:spTree>
    <p:extLst>
      <p:ext uri="{BB962C8B-B14F-4D97-AF65-F5344CB8AC3E}">
        <p14:creationId xmlns:p14="http://schemas.microsoft.com/office/powerpoint/2010/main" val="4166910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“Universitas Sriwijaya [adalah] universitas terbaik di Sumatra Selatan” (Lestari, 2004:35). </a:t>
            </a:r>
          </a:p>
          <a:p>
            <a:pPr>
              <a:buNone/>
            </a:pPr>
            <a:endParaRPr lang="id-ID" dirty="0" smtClean="0"/>
          </a:p>
          <a:p>
            <a:pPr>
              <a:buNone/>
            </a:pPr>
            <a:r>
              <a:rPr lang="id-ID" dirty="0" smtClean="0"/>
              <a:t>Di Sumatra Selatan tidak ada universitas lain yang lebih baik daripada Unsri (Lestari, 2004:35). </a:t>
            </a:r>
            <a:endParaRPr lang="id-ID" dirty="0"/>
          </a:p>
        </p:txBody>
      </p:sp>
    </p:spTree>
    <p:extLst>
      <p:ext uri="{BB962C8B-B14F-4D97-AF65-F5344CB8AC3E}">
        <p14:creationId xmlns:p14="http://schemas.microsoft.com/office/powerpoint/2010/main" val="2154666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Kutipan</a:t>
            </a:r>
            <a:r>
              <a:rPr lang="en-US" dirty="0" smtClean="0"/>
              <a:t> </a:t>
            </a:r>
            <a:r>
              <a:rPr lang="en-US" dirty="0" err="1" smtClean="0"/>
              <a:t>dalam</a:t>
            </a:r>
            <a:r>
              <a:rPr lang="en-US" dirty="0" smtClean="0"/>
              <a:t> </a:t>
            </a:r>
            <a:r>
              <a:rPr lang="en-US" dirty="0" err="1" smtClean="0"/>
              <a:t>Kutipan</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Buku</a:t>
            </a:r>
            <a:r>
              <a:rPr lang="en-US" dirty="0" smtClean="0"/>
              <a:t> 1: </a:t>
            </a:r>
          </a:p>
          <a:p>
            <a:r>
              <a:rPr lang="en-US" dirty="0" err="1" smtClean="0"/>
              <a:t>Penulis</a:t>
            </a:r>
            <a:r>
              <a:rPr lang="en-US" dirty="0" smtClean="0"/>
              <a:t>: </a:t>
            </a:r>
            <a:r>
              <a:rPr lang="en-US" dirty="0" err="1" smtClean="0"/>
              <a:t>Sapardi</a:t>
            </a:r>
            <a:r>
              <a:rPr lang="en-US" dirty="0" smtClean="0"/>
              <a:t> </a:t>
            </a:r>
            <a:r>
              <a:rPr lang="en-US" dirty="0" err="1" smtClean="0"/>
              <a:t>Djoko</a:t>
            </a:r>
            <a:r>
              <a:rPr lang="en-US" dirty="0" smtClean="0"/>
              <a:t> </a:t>
            </a:r>
            <a:r>
              <a:rPr lang="en-US" dirty="0" err="1" smtClean="0"/>
              <a:t>Damono</a:t>
            </a:r>
            <a:endParaRPr lang="en-US" dirty="0" smtClean="0"/>
          </a:p>
          <a:p>
            <a:r>
              <a:rPr lang="en-US" dirty="0" err="1" smtClean="0"/>
              <a:t>Tahun</a:t>
            </a:r>
            <a:r>
              <a:rPr lang="en-US" dirty="0" smtClean="0"/>
              <a:t>: 2011</a:t>
            </a:r>
          </a:p>
          <a:p>
            <a:endParaRPr lang="en-US" dirty="0" smtClean="0"/>
          </a:p>
          <a:p>
            <a:r>
              <a:rPr lang="en-US" dirty="0" err="1" smtClean="0"/>
              <a:t>Buku</a:t>
            </a:r>
            <a:r>
              <a:rPr lang="en-US" dirty="0" smtClean="0"/>
              <a:t> 2:</a:t>
            </a:r>
          </a:p>
          <a:p>
            <a:r>
              <a:rPr lang="en-US" dirty="0" err="1" smtClean="0"/>
              <a:t>Penulis</a:t>
            </a:r>
            <a:r>
              <a:rPr lang="en-US" dirty="0" smtClean="0"/>
              <a:t>: Seno </a:t>
            </a:r>
            <a:r>
              <a:rPr lang="en-US" dirty="0" err="1" smtClean="0"/>
              <a:t>Gumira</a:t>
            </a:r>
            <a:r>
              <a:rPr lang="en-US" dirty="0" smtClean="0"/>
              <a:t> </a:t>
            </a:r>
            <a:r>
              <a:rPr lang="en-US" dirty="0" err="1" smtClean="0"/>
              <a:t>Ajidarma</a:t>
            </a:r>
            <a:endParaRPr lang="en-US" dirty="0" smtClean="0"/>
          </a:p>
          <a:p>
            <a:r>
              <a:rPr lang="en-US" dirty="0" err="1" smtClean="0"/>
              <a:t>Tahun</a:t>
            </a:r>
            <a:r>
              <a:rPr lang="en-US" dirty="0" smtClean="0"/>
              <a:t>: 2015</a:t>
            </a:r>
          </a:p>
          <a:p>
            <a:endParaRPr lang="en-US" dirty="0" smtClean="0"/>
          </a:p>
          <a:p>
            <a:r>
              <a:rPr lang="en-US" dirty="0" err="1" smtClean="0"/>
              <a:t>Anda</a:t>
            </a:r>
            <a:r>
              <a:rPr lang="en-US" dirty="0" smtClean="0"/>
              <a:t> </a:t>
            </a:r>
            <a:r>
              <a:rPr lang="en-US" dirty="0" err="1" smtClean="0"/>
              <a:t>baca</a:t>
            </a:r>
            <a:r>
              <a:rPr lang="en-US" dirty="0" smtClean="0"/>
              <a:t> </a:t>
            </a:r>
            <a:r>
              <a:rPr lang="en-US" dirty="0" err="1" smtClean="0"/>
              <a:t>buku</a:t>
            </a:r>
            <a:r>
              <a:rPr lang="en-US" dirty="0" smtClean="0"/>
              <a:t> </a:t>
            </a:r>
            <a:r>
              <a:rPr lang="en-US" dirty="0" err="1" smtClean="0"/>
              <a:t>kedua</a:t>
            </a:r>
            <a:r>
              <a:rPr lang="en-US" dirty="0" smtClean="0"/>
              <a:t>, </a:t>
            </a:r>
            <a:r>
              <a:rPr lang="en-US" dirty="0" err="1" smtClean="0"/>
              <a:t>di</a:t>
            </a:r>
            <a:r>
              <a:rPr lang="en-US" dirty="0" smtClean="0"/>
              <a:t> </a:t>
            </a:r>
            <a:r>
              <a:rPr lang="en-US" dirty="0" err="1" smtClean="0"/>
              <a:t>buku</a:t>
            </a:r>
            <a:r>
              <a:rPr lang="en-US" dirty="0" smtClean="0"/>
              <a:t> </a:t>
            </a:r>
            <a:r>
              <a:rPr lang="en-US" dirty="0" err="1" smtClean="0"/>
              <a:t>itu</a:t>
            </a:r>
            <a:r>
              <a:rPr lang="en-US" dirty="0" smtClean="0"/>
              <a:t> </a:t>
            </a:r>
            <a:r>
              <a:rPr lang="en-US" dirty="0" err="1" smtClean="0"/>
              <a:t>ada</a:t>
            </a:r>
            <a:r>
              <a:rPr lang="en-US" dirty="0" smtClean="0"/>
              <a:t> </a:t>
            </a:r>
            <a:r>
              <a:rPr lang="en-US" dirty="0" err="1" smtClean="0"/>
              <a:t>kutipan</a:t>
            </a:r>
            <a:r>
              <a:rPr lang="en-US" dirty="0" smtClean="0"/>
              <a:t> </a:t>
            </a:r>
            <a:r>
              <a:rPr lang="en-US" dirty="0" err="1" smtClean="0"/>
              <a:t>dari</a:t>
            </a:r>
            <a:r>
              <a:rPr lang="en-US" dirty="0" smtClean="0"/>
              <a:t> </a:t>
            </a:r>
            <a:r>
              <a:rPr lang="en-US" dirty="0" err="1" smtClean="0"/>
              <a:t>buku</a:t>
            </a:r>
            <a:r>
              <a:rPr lang="en-US" dirty="0" smtClean="0"/>
              <a:t> </a:t>
            </a:r>
            <a:r>
              <a:rPr lang="en-US" dirty="0" err="1" smtClean="0"/>
              <a:t>pertama</a:t>
            </a:r>
            <a:r>
              <a:rPr lang="en-US" dirty="0" smtClean="0"/>
              <a:t>. </a:t>
            </a:r>
            <a:r>
              <a:rPr lang="en-US" dirty="0" err="1" smtClean="0"/>
              <a:t>Maka</a:t>
            </a:r>
            <a:r>
              <a:rPr lang="en-US" dirty="0" smtClean="0"/>
              <a:t> </a:t>
            </a:r>
            <a:r>
              <a:rPr lang="en-US" dirty="0" err="1" smtClean="0"/>
              <a:t>menulisnya</a:t>
            </a:r>
            <a:r>
              <a:rPr lang="en-US" dirty="0" smtClean="0"/>
              <a:t>:</a:t>
            </a:r>
          </a:p>
          <a:p>
            <a:r>
              <a:rPr lang="en-US" dirty="0" err="1" smtClean="0"/>
              <a:t>Damono</a:t>
            </a:r>
            <a:r>
              <a:rPr lang="en-US" dirty="0" smtClean="0"/>
              <a:t> (</a:t>
            </a:r>
            <a:r>
              <a:rPr lang="en-US" dirty="0" err="1" smtClean="0"/>
              <a:t>sebagaimana</a:t>
            </a:r>
            <a:r>
              <a:rPr lang="en-US" dirty="0" smtClean="0"/>
              <a:t> </a:t>
            </a:r>
            <a:r>
              <a:rPr lang="en-US" dirty="0" err="1" smtClean="0"/>
              <a:t>dikutip</a:t>
            </a:r>
            <a:r>
              <a:rPr lang="en-US" dirty="0" smtClean="0"/>
              <a:t> </a:t>
            </a:r>
            <a:r>
              <a:rPr lang="en-US" dirty="0" err="1" smtClean="0"/>
              <a:t>Ajidarma</a:t>
            </a:r>
            <a:r>
              <a:rPr lang="en-US" dirty="0" smtClean="0"/>
              <a:t>, 2015:17) </a:t>
            </a:r>
            <a:r>
              <a:rPr lang="en-US" dirty="0" err="1" smtClean="0"/>
              <a:t>mengungkapkan</a:t>
            </a:r>
            <a:r>
              <a:rPr lang="en-US" dirty="0" smtClean="0"/>
              <a:t> </a:t>
            </a:r>
            <a:r>
              <a:rPr lang="en-US" dirty="0" err="1" smtClean="0"/>
              <a:t>bahwa</a:t>
            </a:r>
            <a:r>
              <a:rPr lang="en-US" dirty="0" smtClean="0"/>
              <a:t> ….</a:t>
            </a:r>
            <a:endParaRPr lang="en-US" dirty="0"/>
          </a:p>
        </p:txBody>
      </p:sp>
    </p:spTree>
    <p:extLst>
      <p:ext uri="{BB962C8B-B14F-4D97-AF65-F5344CB8AC3E}">
        <p14:creationId xmlns:p14="http://schemas.microsoft.com/office/powerpoint/2010/main" val="1425497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445</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KUTIPAN</vt:lpstr>
      <vt:lpstr>Kutipan</vt:lpstr>
      <vt:lpstr>Fungsi</vt:lpstr>
      <vt:lpstr>PowerPoint Presentation</vt:lpstr>
      <vt:lpstr>Kutipan Langsung Kurang dari 4 Baris</vt:lpstr>
      <vt:lpstr>PowerPoint Presentation</vt:lpstr>
      <vt:lpstr>PowerPoint Presentation</vt:lpstr>
      <vt:lpstr>PowerPoint Presentation</vt:lpstr>
      <vt:lpstr>Kutipan dalam Kutipan </vt:lpstr>
      <vt:lpstr>Kutipan Langsung Lebih dari 4 Baris</vt:lpstr>
      <vt:lpstr>PowerPoint Presentation</vt:lpstr>
      <vt:lpstr>Kutipan Tidak Langsung</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KUTIPAN</dc:title>
  <dc:creator>Windows 8</dc:creator>
  <cp:lastModifiedBy>Windows 8</cp:lastModifiedBy>
  <cp:revision>1</cp:revision>
  <dcterms:created xsi:type="dcterms:W3CDTF">2020-10-19T11:35:54Z</dcterms:created>
  <dcterms:modified xsi:type="dcterms:W3CDTF">2020-10-19T11:36:43Z</dcterms:modified>
</cp:coreProperties>
</file>