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0"/>
  </p:handoutMasterIdLst>
  <p:sldIdLst>
    <p:sldId id="961" r:id="rId2"/>
    <p:sldId id="256" r:id="rId3"/>
    <p:sldId id="257" r:id="rId4"/>
    <p:sldId id="258" r:id="rId5"/>
    <p:sldId id="259" r:id="rId6"/>
    <p:sldId id="260" r:id="rId7"/>
    <p:sldId id="261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8"/>
  </p:normalViewPr>
  <p:slideViewPr>
    <p:cSldViewPr snapToGrid="0" snapToObjects="1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5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9786C7-1A03-7449-ABC9-D962E77BEA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AD158-FC0E-FA4D-80BB-43198FF9DD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DE341-F154-0449-A9DC-835D2BA114E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0FCB3-4598-784E-9289-1839FBE7CB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9AA21-36D9-7942-B64B-8F2FD9E4A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A2E3-98D8-3346-AE78-CD153CBD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214865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2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FF423DDE-F095-406E-A7DF-CD569F7323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54" y="1266092"/>
            <a:ext cx="7013765" cy="5117120"/>
          </a:xfrm>
          <a:prstGeom prst="rect">
            <a:avLst/>
          </a:prstGeom>
        </p:spPr>
      </p:pic>
      <p:sp>
        <p:nvSpPr>
          <p:cNvPr id="13" name="Freeform 13">
            <a:extLst>
              <a:ext uri="{FF2B5EF4-FFF2-40B4-BE49-F238E27FC236}">
                <a16:creationId xmlns:a16="http://schemas.microsoft.com/office/drawing/2014/main" id="{8B743667-BB03-4520-823D-0579F3EC5B0D}"/>
              </a:ext>
            </a:extLst>
          </p:cNvPr>
          <p:cNvSpPr/>
          <p:nvPr userDrawn="1"/>
        </p:nvSpPr>
        <p:spPr>
          <a:xfrm>
            <a:off x="608012" y="623313"/>
            <a:ext cx="2410265" cy="453714"/>
          </a:xfrm>
          <a:custGeom>
            <a:avLst/>
            <a:gdLst/>
            <a:ahLst/>
            <a:cxnLst/>
            <a:rect l="l" t="t" r="r" b="b"/>
            <a:pathLst>
              <a:path w="2731623" h="1134540">
                <a:moveTo>
                  <a:pt x="0" y="0"/>
                </a:moveTo>
                <a:lnTo>
                  <a:pt x="2731623" y="0"/>
                </a:lnTo>
                <a:lnTo>
                  <a:pt x="2731623" y="1134540"/>
                </a:lnTo>
                <a:lnTo>
                  <a:pt x="0" y="113454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1BA4C9-5D47-4CE1-BCEE-969D7ABD40D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691842" y="539261"/>
            <a:ext cx="1787299" cy="5377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0CBDDC5-FC3B-4A72-A57F-B3ED5D1FF2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12188825" cy="6858000"/>
          </a:xfrm>
        </p:spPr>
      </p:pic>
      <p:pic>
        <p:nvPicPr>
          <p:cNvPr id="9" name="object 23">
            <a:extLst>
              <a:ext uri="{FF2B5EF4-FFF2-40B4-BE49-F238E27FC236}">
                <a16:creationId xmlns:a16="http://schemas.microsoft.com/office/drawing/2014/main" id="{29E92270-7230-4A56-8A7C-8D3374B36DD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278" y="268114"/>
            <a:ext cx="1718441" cy="9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1B7C-AA8C-0745-B84A-04863F4D0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 Awareness in Mobile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8787E-D626-824D-9F0C-E63A44A984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ke-6</a:t>
            </a: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E8263B1E-085C-4B3A-A066-5021EA48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2" y="228597"/>
            <a:ext cx="7488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33E2-217E-4644-AC66-74209E2B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0879-E267-194C-801A-59D3A7BC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Context awareness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</a:t>
            </a:r>
          </a:p>
          <a:p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 (GPS, Wi-Fi)</a:t>
            </a:r>
          </a:p>
          <a:p>
            <a:r>
              <a:rPr lang="en-US" dirty="0" err="1"/>
              <a:t>Waktu</a:t>
            </a:r>
            <a:r>
              <a:rPr lang="en-US" dirty="0"/>
              <a:t> (jam, </a:t>
            </a:r>
            <a:r>
              <a:rPr lang="en-US" dirty="0" err="1"/>
              <a:t>tanggal</a:t>
            </a:r>
            <a:r>
              <a:rPr lang="en-US" dirty="0"/>
              <a:t>)</a:t>
            </a:r>
          </a:p>
          <a:p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(</a:t>
            </a:r>
            <a:r>
              <a:rPr lang="en-US" dirty="0" err="1"/>
              <a:t>berjalan</a:t>
            </a:r>
            <a:r>
              <a:rPr lang="en-US" dirty="0"/>
              <a:t>, </a:t>
            </a:r>
            <a:r>
              <a:rPr lang="en-US" dirty="0" err="1"/>
              <a:t>berkendara</a:t>
            </a:r>
            <a:r>
              <a:rPr lang="en-US" dirty="0"/>
              <a:t>)</a:t>
            </a:r>
          </a:p>
          <a:p>
            <a:r>
              <a:rPr lang="en-US" dirty="0" err="1"/>
              <a:t>Lingkungan</a:t>
            </a:r>
            <a:r>
              <a:rPr lang="en-US" dirty="0"/>
              <a:t> (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suhu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98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A1CD-AD3D-4B4E-994C-1BE1CC8B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Context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55DA-0DE3-D040-8C8B-F5EE908B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Maps (</a:t>
            </a:r>
            <a:r>
              <a:rPr lang="en-US" dirty="0" err="1"/>
              <a:t>navigasi</a:t>
            </a:r>
            <a:r>
              <a:rPr lang="en-US" dirty="0"/>
              <a:t>)</a:t>
            </a:r>
          </a:p>
          <a:p>
            <a:r>
              <a:rPr lang="en-US" dirty="0" err="1"/>
              <a:t>Gojek</a:t>
            </a:r>
            <a:r>
              <a:rPr lang="en-US" dirty="0"/>
              <a:t>/Grab (pickup </a:t>
            </a:r>
            <a:r>
              <a:rPr lang="en-US" dirty="0" err="1"/>
              <a:t>dan</a:t>
            </a:r>
            <a:r>
              <a:rPr lang="en-US" dirty="0"/>
              <a:t> tracking)</a:t>
            </a:r>
          </a:p>
          <a:p>
            <a:r>
              <a:rPr lang="en-US" dirty="0"/>
              <a:t>Weather app (</a:t>
            </a:r>
            <a:r>
              <a:rPr lang="en-US" dirty="0" err="1"/>
              <a:t>cuaca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)</a:t>
            </a:r>
          </a:p>
          <a:p>
            <a:r>
              <a:rPr lang="en-US" dirty="0"/>
              <a:t>Smart Reminder (</a:t>
            </a:r>
            <a:r>
              <a:rPr lang="en-US" dirty="0" err="1"/>
              <a:t>notifikasi</a:t>
            </a:r>
            <a:r>
              <a:rPr lang="en-US" dirty="0"/>
              <a:t> di area </a:t>
            </a:r>
            <a:r>
              <a:rPr lang="en-US" dirty="0" err="1"/>
              <a:t>tertentu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09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171D-C43F-4147-B37E-8D638769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Awareness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5DDB0-CDE1-5D4C-A247-C3925520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Flutter,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Location-Aware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plugin:</a:t>
            </a:r>
          </a:p>
          <a:p>
            <a:r>
              <a:rPr lang="en-US" dirty="0"/>
              <a:t>geolocator →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(latitude &amp; longitude)</a:t>
            </a:r>
          </a:p>
          <a:p>
            <a:r>
              <a:rPr lang="en-US" dirty="0" err="1"/>
              <a:t>google_maps_flutter</a:t>
            </a:r>
            <a:r>
              <a:rPr lang="en-US" dirty="0"/>
              <a:t> → </a:t>
            </a:r>
            <a:r>
              <a:rPr lang="en-US" dirty="0" err="1"/>
              <a:t>menampilkan</a:t>
            </a:r>
            <a:r>
              <a:rPr lang="en-US" dirty="0"/>
              <a:t> peta </a:t>
            </a:r>
            <a:r>
              <a:rPr lang="en-US" dirty="0" err="1"/>
              <a:t>lokasi</a:t>
            </a:r>
            <a:endParaRPr lang="en-US" dirty="0"/>
          </a:p>
          <a:p>
            <a:r>
              <a:rPr lang="en-US" dirty="0" err="1"/>
              <a:t>permission_handler</a:t>
            </a:r>
            <a:r>
              <a:rPr lang="en-US" dirty="0"/>
              <a:t> →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9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534D-16A6-9A4D-85F8-8BC3568F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Geolocator </a:t>
            </a:r>
            <a:r>
              <a:rPr lang="en-US" dirty="0" err="1"/>
              <a:t>pada</a:t>
            </a:r>
            <a:r>
              <a:rPr lang="en-US" dirty="0"/>
              <a:t> Flutter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C1B5-FB30-1D42-818F-1F771EC6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Penambahan</a:t>
            </a:r>
            <a:r>
              <a:rPr lang="en-US" dirty="0"/>
              <a:t> plugin </a:t>
            </a:r>
            <a:r>
              <a:rPr lang="en-US" dirty="0" err="1"/>
              <a:t>pada</a:t>
            </a:r>
            <a:r>
              <a:rPr lang="en-US" dirty="0"/>
              <a:t> dependency di </a:t>
            </a:r>
            <a:r>
              <a:rPr lang="en-US" dirty="0" err="1"/>
              <a:t>pubspec.yaml</a:t>
            </a:r>
            <a:r>
              <a:rPr lang="en-US" dirty="0"/>
              <a:t>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dependencies: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		flutter: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  			</a:t>
            </a:r>
            <a:r>
              <a:rPr lang="en-US" dirty="0" err="1">
                <a:solidFill>
                  <a:srgbClr val="FF0000"/>
                </a:solidFill>
              </a:rPr>
              <a:t>sdk</a:t>
            </a:r>
            <a:r>
              <a:rPr lang="en-US" dirty="0">
                <a:solidFill>
                  <a:srgbClr val="FF0000"/>
                </a:solidFill>
              </a:rPr>
              <a:t>: flutter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		geolocator:</a:t>
            </a:r>
          </a:p>
          <a:p>
            <a:r>
              <a:rPr lang="en-US" dirty="0" err="1"/>
              <a:t>Jalankan</a:t>
            </a:r>
            <a:r>
              <a:rPr lang="en-US" dirty="0"/>
              <a:t> </a:t>
            </a:r>
            <a:r>
              <a:rPr lang="en-US" dirty="0" err="1"/>
              <a:t>peritah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flutter pub get</a:t>
            </a:r>
          </a:p>
          <a:p>
            <a:r>
              <a:rPr lang="en-US" dirty="0" err="1">
                <a:solidFill>
                  <a:schemeClr val="tx1"/>
                </a:solidFill>
              </a:rPr>
              <a:t>Tambahkan</a:t>
            </a:r>
            <a:r>
              <a:rPr lang="en-US" dirty="0">
                <a:solidFill>
                  <a:schemeClr val="tx1"/>
                </a:solidFill>
              </a:rPr>
              <a:t> permission Android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File : android/app/</a:t>
            </a:r>
            <a:r>
              <a:rPr lang="en-US" dirty="0" err="1">
                <a:solidFill>
                  <a:schemeClr val="tx1"/>
                </a:solidFill>
              </a:rPr>
              <a:t>src</a:t>
            </a:r>
            <a:r>
              <a:rPr lang="en-US" dirty="0">
                <a:solidFill>
                  <a:schemeClr val="tx1"/>
                </a:solidFill>
              </a:rPr>
              <a:t>/main/</a:t>
            </a:r>
            <a:r>
              <a:rPr lang="en-US" dirty="0" err="1">
                <a:solidFill>
                  <a:schemeClr val="tx1"/>
                </a:solidFill>
              </a:rPr>
              <a:t>AndroidManifest.xml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&lt;uses-permission </a:t>
            </a:r>
            <a:r>
              <a:rPr lang="en-US" dirty="0" err="1">
                <a:solidFill>
                  <a:srgbClr val="FF0000"/>
                </a:solidFill>
              </a:rPr>
              <a:t>android:name</a:t>
            </a:r>
            <a:r>
              <a:rPr lang="en-US" dirty="0">
                <a:solidFill>
                  <a:srgbClr val="FF0000"/>
                </a:solidFill>
              </a:rPr>
              <a:t>="</a:t>
            </a:r>
            <a:r>
              <a:rPr lang="en-US" dirty="0" err="1">
                <a:solidFill>
                  <a:srgbClr val="FF0000"/>
                </a:solidFill>
              </a:rPr>
              <a:t>android.permission.ACCESS_FINE_LOCATION</a:t>
            </a:r>
            <a:r>
              <a:rPr lang="en-US" dirty="0">
                <a:solidFill>
                  <a:srgbClr val="FF0000"/>
                </a:solidFill>
              </a:rPr>
              <a:t>"/&gt;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&lt;uses-permission </a:t>
            </a:r>
            <a:r>
              <a:rPr lang="en-US" dirty="0" err="1">
                <a:solidFill>
                  <a:srgbClr val="FF0000"/>
                </a:solidFill>
              </a:rPr>
              <a:t>android:name</a:t>
            </a:r>
            <a:r>
              <a:rPr lang="en-US" dirty="0">
                <a:solidFill>
                  <a:srgbClr val="FF0000"/>
                </a:solidFill>
              </a:rPr>
              <a:t>="</a:t>
            </a:r>
            <a:r>
              <a:rPr lang="en-US" dirty="0" err="1">
                <a:solidFill>
                  <a:srgbClr val="FF0000"/>
                </a:solidFill>
              </a:rPr>
              <a:t>android.permission.ACCESS_COARSE_LOCATION</a:t>
            </a:r>
            <a:r>
              <a:rPr lang="en-US" dirty="0">
                <a:solidFill>
                  <a:srgbClr val="FF0000"/>
                </a:solidFill>
              </a:rPr>
              <a:t>"/&gt;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2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683E-026D-7B46-B41B-5BA4CA424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Utama Geolocator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128F1-3720-ED43-9089-B4A2640E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isLocationServiceEnabled</a:t>
            </a:r>
            <a:r>
              <a:rPr lang="en-US" dirty="0"/>
              <a:t>() =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GPS </a:t>
            </a:r>
            <a:r>
              <a:rPr lang="en-US" dirty="0" err="1"/>
              <a:t>aktif</a:t>
            </a:r>
            <a:endParaRPr lang="en-US" dirty="0"/>
          </a:p>
          <a:p>
            <a:r>
              <a:rPr lang="en-US" dirty="0" err="1"/>
              <a:t>checkPermission</a:t>
            </a:r>
            <a:r>
              <a:rPr lang="en-US" dirty="0"/>
              <a:t>() = </a:t>
            </a:r>
            <a:r>
              <a:rPr lang="en-US" dirty="0" err="1"/>
              <a:t>Mengecek</a:t>
            </a:r>
            <a:r>
              <a:rPr lang="en-US" dirty="0"/>
              <a:t> status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dirty="0"/>
          </a:p>
          <a:p>
            <a:r>
              <a:rPr lang="en-US" dirty="0" err="1"/>
              <a:t>requestPermission</a:t>
            </a:r>
            <a:r>
              <a:rPr lang="en-US" dirty="0"/>
              <a:t>()	=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  <a:p>
            <a:r>
              <a:rPr lang="en-US" dirty="0" err="1"/>
              <a:t>getCurrentPosition</a:t>
            </a:r>
            <a:r>
              <a:rPr lang="en-US" dirty="0"/>
              <a:t>()	 =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r>
              <a:rPr lang="en-US" dirty="0" err="1"/>
              <a:t>getPositionStream</a:t>
            </a:r>
            <a:r>
              <a:rPr lang="en-US" dirty="0"/>
              <a:t>()	=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real-time</a:t>
            </a:r>
          </a:p>
          <a:p>
            <a:r>
              <a:rPr lang="en-US" dirty="0" err="1"/>
              <a:t>distanceBetween</a:t>
            </a:r>
            <a:r>
              <a:rPr lang="en-US" dirty="0"/>
              <a:t>() =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lokasi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9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0460" y="2117818"/>
            <a:ext cx="6231081" cy="2527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2"/>
              </a:lnSpc>
            </a:pPr>
            <a:r>
              <a:rPr lang="en-US" sz="11233" b="1">
                <a:solidFill>
                  <a:srgbClr val="0E2F5F"/>
                </a:solidFill>
                <a:latin typeface="Barlow Condensed Heavy"/>
                <a:ea typeface="Barlow Condensed Heavy"/>
                <a:cs typeface="Barlow Condensed Heavy"/>
                <a:sym typeface="Barlow Condensed Heavy"/>
              </a:rPr>
              <a:t>THANK YOU!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71888" y="637031"/>
            <a:ext cx="5929312" cy="926526"/>
            <a:chOff x="0" y="0"/>
            <a:chExt cx="3012684" cy="7478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2684" cy="747849"/>
            </a:xfrm>
            <a:custGeom>
              <a:avLst/>
              <a:gdLst/>
              <a:ahLst/>
              <a:cxnLst/>
              <a:rect l="l" t="t" r="r" b="b"/>
              <a:pathLst>
                <a:path w="3012684" h="747849">
                  <a:moveTo>
                    <a:pt x="39932" y="0"/>
                  </a:moveTo>
                  <a:lnTo>
                    <a:pt x="2972752" y="0"/>
                  </a:lnTo>
                  <a:cubicBezTo>
                    <a:pt x="2994806" y="0"/>
                    <a:pt x="3012684" y="17878"/>
                    <a:pt x="3012684" y="39932"/>
                  </a:cubicBezTo>
                  <a:lnTo>
                    <a:pt x="3012684" y="707917"/>
                  </a:lnTo>
                  <a:cubicBezTo>
                    <a:pt x="3012684" y="729971"/>
                    <a:pt x="2994806" y="747849"/>
                    <a:pt x="2972752" y="747849"/>
                  </a:cubicBezTo>
                  <a:lnTo>
                    <a:pt x="39932" y="747849"/>
                  </a:lnTo>
                  <a:cubicBezTo>
                    <a:pt x="17878" y="747849"/>
                    <a:pt x="0" y="729971"/>
                    <a:pt x="0" y="707917"/>
                  </a:cubicBezTo>
                  <a:lnTo>
                    <a:pt x="0" y="39932"/>
                  </a:lnTo>
                  <a:cubicBezTo>
                    <a:pt x="0" y="17878"/>
                    <a:pt x="17878" y="0"/>
                    <a:pt x="39932" y="0"/>
                  </a:cubicBezTo>
                  <a:close/>
                </a:path>
              </a:pathLst>
            </a:custGeom>
            <a:solidFill>
              <a:srgbClr val="E1EDFC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012684" cy="795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97019" y="685801"/>
            <a:ext cx="997963" cy="99796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88C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5782388" y="965253"/>
            <a:ext cx="627225" cy="439058"/>
          </a:xfrm>
          <a:custGeom>
            <a:avLst/>
            <a:gdLst/>
            <a:ahLst/>
            <a:cxnLst/>
            <a:rect l="l" t="t" r="r" b="b"/>
            <a:pathLst>
              <a:path w="940838" h="658587">
                <a:moveTo>
                  <a:pt x="0" y="0"/>
                </a:moveTo>
                <a:lnTo>
                  <a:pt x="940838" y="0"/>
                </a:lnTo>
                <a:lnTo>
                  <a:pt x="940838" y="658587"/>
                </a:lnTo>
                <a:lnTo>
                  <a:pt x="0" y="658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83072" y="3167120"/>
            <a:ext cx="1012885" cy="313073"/>
          </a:xfrm>
          <a:custGeom>
            <a:avLst/>
            <a:gdLst/>
            <a:ahLst/>
            <a:cxnLst/>
            <a:rect l="l" t="t" r="r" b="b"/>
            <a:pathLst>
              <a:path w="1519327" h="469610">
                <a:moveTo>
                  <a:pt x="0" y="0"/>
                </a:moveTo>
                <a:lnTo>
                  <a:pt x="1519327" y="0"/>
                </a:lnTo>
                <a:lnTo>
                  <a:pt x="1519327" y="469610"/>
                </a:lnTo>
                <a:lnTo>
                  <a:pt x="0" y="469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8896044" y="3167120"/>
            <a:ext cx="1012885" cy="313073"/>
          </a:xfrm>
          <a:custGeom>
            <a:avLst/>
            <a:gdLst/>
            <a:ahLst/>
            <a:cxnLst/>
            <a:rect l="l" t="t" r="r" b="b"/>
            <a:pathLst>
              <a:path w="1519327" h="469610">
                <a:moveTo>
                  <a:pt x="1519327" y="0"/>
                </a:moveTo>
                <a:lnTo>
                  <a:pt x="0" y="0"/>
                </a:lnTo>
                <a:lnTo>
                  <a:pt x="0" y="469610"/>
                </a:lnTo>
                <a:lnTo>
                  <a:pt x="1519327" y="469610"/>
                </a:lnTo>
                <a:lnTo>
                  <a:pt x="15193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0" y="5997810"/>
            <a:ext cx="12192000" cy="860190"/>
            <a:chOff x="0" y="0"/>
            <a:chExt cx="4816593" cy="3398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339828"/>
            </a:xfrm>
            <a:custGeom>
              <a:avLst/>
              <a:gdLst/>
              <a:ahLst/>
              <a:cxnLst/>
              <a:rect l="l" t="t" r="r" b="b"/>
              <a:pathLst>
                <a:path w="4816592" h="339828">
                  <a:moveTo>
                    <a:pt x="0" y="0"/>
                  </a:moveTo>
                  <a:lnTo>
                    <a:pt x="4816592" y="0"/>
                  </a:lnTo>
                  <a:lnTo>
                    <a:pt x="4816592" y="339828"/>
                  </a:lnTo>
                  <a:lnTo>
                    <a:pt x="0" y="339828"/>
                  </a:lnTo>
                  <a:close/>
                </a:path>
              </a:pathLst>
            </a:custGeom>
            <a:solidFill>
              <a:srgbClr val="0E2F5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816593" cy="3874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  <a:spcBef>
                  <a:spcPct val="0"/>
                </a:spcBef>
              </a:pPr>
              <a:endParaRPr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275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Barlow Condensed Heavy</vt:lpstr>
      <vt:lpstr>Calibri</vt:lpstr>
      <vt:lpstr>Garamond</vt:lpstr>
      <vt:lpstr>Organic</vt:lpstr>
      <vt:lpstr>PowerPoint Presentation</vt:lpstr>
      <vt:lpstr>Context Awareness in Mobile App</vt:lpstr>
      <vt:lpstr>Pengertian</vt:lpstr>
      <vt:lpstr>Contoh Aplikasi Berbasis Context Awareness</vt:lpstr>
      <vt:lpstr>Context Awareness Berbasis Lokasi</vt:lpstr>
      <vt:lpstr>Penerapan dan Konfigurasi Geolocator pada Flutter </vt:lpstr>
      <vt:lpstr>Konsep Utama Geolocator API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Marpaung</cp:lastModifiedBy>
  <cp:revision>6</cp:revision>
  <dcterms:created xsi:type="dcterms:W3CDTF">2025-10-21T20:17:38Z</dcterms:created>
  <dcterms:modified xsi:type="dcterms:W3CDTF">2025-12-10T07:22:09Z</dcterms:modified>
</cp:coreProperties>
</file>