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44A-8A7F-4205-ADD9-50B1E7F6DA7B}" type="datetimeFigureOut">
              <a:rPr lang="id-ID" smtClean="0"/>
              <a:t>17/11/2023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5BF6-EC17-47A9-B12F-2B2E1E476FD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44A-8A7F-4205-ADD9-50B1E7F6DA7B}" type="datetimeFigureOut">
              <a:rPr lang="id-ID" smtClean="0"/>
              <a:t>17/11/2023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5BF6-EC17-47A9-B12F-2B2E1E476FD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44A-8A7F-4205-ADD9-50B1E7F6DA7B}" type="datetimeFigureOut">
              <a:rPr lang="id-ID" smtClean="0"/>
              <a:t>17/11/2023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5BF6-EC17-47A9-B12F-2B2E1E476FD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44A-8A7F-4205-ADD9-50B1E7F6DA7B}" type="datetimeFigureOut">
              <a:rPr lang="id-ID" smtClean="0"/>
              <a:t>17/11/2023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5BF6-EC17-47A9-B12F-2B2E1E476FD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44A-8A7F-4205-ADD9-50B1E7F6DA7B}" type="datetimeFigureOut">
              <a:rPr lang="id-ID" smtClean="0"/>
              <a:t>17/11/2023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5BF6-EC17-47A9-B12F-2B2E1E476FD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44A-8A7F-4205-ADD9-50B1E7F6DA7B}" type="datetimeFigureOut">
              <a:rPr lang="id-ID" smtClean="0"/>
              <a:t>17/11/2023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5BF6-EC17-47A9-B12F-2B2E1E476FD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44A-8A7F-4205-ADD9-50B1E7F6DA7B}" type="datetimeFigureOut">
              <a:rPr lang="id-ID" smtClean="0"/>
              <a:t>17/11/2023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5BF6-EC17-47A9-B12F-2B2E1E476FD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44A-8A7F-4205-ADD9-50B1E7F6DA7B}" type="datetimeFigureOut">
              <a:rPr lang="id-ID" smtClean="0"/>
              <a:t>17/11/2023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5BF6-EC17-47A9-B12F-2B2E1E476FD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44A-8A7F-4205-ADD9-50B1E7F6DA7B}" type="datetimeFigureOut">
              <a:rPr lang="id-ID" smtClean="0"/>
              <a:t>17/11/2023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5BF6-EC17-47A9-B12F-2B2E1E476FD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44A-8A7F-4205-ADD9-50B1E7F6DA7B}" type="datetimeFigureOut">
              <a:rPr lang="id-ID" smtClean="0"/>
              <a:t>17/11/2023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5BF6-EC17-47A9-B12F-2B2E1E476FD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44A-8A7F-4205-ADD9-50B1E7F6DA7B}" type="datetimeFigureOut">
              <a:rPr lang="id-ID" smtClean="0"/>
              <a:t>17/11/2023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5BF6-EC17-47A9-B12F-2B2E1E476FD6}" type="slidenum">
              <a:rPr lang="id-ID" smtClean="0"/>
              <a:t>‹#›</a:t>
            </a:fld>
            <a:endParaRPr lang="id-ID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C444A-8A7F-4205-ADD9-50B1E7F6DA7B}" type="datetimeFigureOut">
              <a:rPr lang="id-ID" smtClean="0"/>
              <a:t>17/11/2023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B5BF6-EC17-47A9-B12F-2B2E1E476FD6}" type="slidenum">
              <a:rPr lang="id-ID" smtClean="0"/>
              <a:t>‹#›</a:t>
            </a:fld>
            <a:endParaRPr lang="id-ID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d.wikipedia.org/w/index.php?title=Histerotomi&amp;action=edit&amp;redlink=1" TargetMode="External"/><Relationship Id="rId13" Type="http://schemas.openxmlformats.org/officeDocument/2006/relationships/hyperlink" Target="http://id.wikipedia.org/w/index.php?title=Anastesi&amp;action=edit&amp;redlink=1" TargetMode="External"/><Relationship Id="rId3" Type="http://schemas.openxmlformats.org/officeDocument/2006/relationships/hyperlink" Target="http://id.wikipedia.org/w/index.php?title=Persalinan&amp;action=edit&amp;redlink=1" TargetMode="External"/><Relationship Id="rId7" Type="http://schemas.openxmlformats.org/officeDocument/2006/relationships/hyperlink" Target="http://id.wikipedia.org/wiki/Rahim" TargetMode="External"/><Relationship Id="rId12" Type="http://schemas.openxmlformats.org/officeDocument/2006/relationships/hyperlink" Target="http://id.wikipedia.org/wiki/Pediatri" TargetMode="External"/><Relationship Id="rId2" Type="http://schemas.openxmlformats.org/officeDocument/2006/relationships/hyperlink" Target="http://id.wikipedia.org/wiki/Bahasa_Inggri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d.wikipedia.org/w/index.php?title=Laparatomi&amp;action=edit&amp;redlink=1" TargetMode="External"/><Relationship Id="rId11" Type="http://schemas.openxmlformats.org/officeDocument/2006/relationships/hyperlink" Target="http://id.wikipedia.org/wiki/Ginekologi" TargetMode="External"/><Relationship Id="rId5" Type="http://schemas.openxmlformats.org/officeDocument/2006/relationships/hyperlink" Target="http://id.wikipedia.org/wiki/Perut" TargetMode="External"/><Relationship Id="rId10" Type="http://schemas.openxmlformats.org/officeDocument/2006/relationships/hyperlink" Target="http://id.wikipedia.org/wiki/Vagina" TargetMode="External"/><Relationship Id="rId4" Type="http://schemas.openxmlformats.org/officeDocument/2006/relationships/hyperlink" Target="http://id.wikipedia.org/wiki/Pembedahan" TargetMode="External"/><Relationship Id="rId9" Type="http://schemas.openxmlformats.org/officeDocument/2006/relationships/hyperlink" Target="http://id.wikipedia.org/wiki/Bayi" TargetMode="External"/><Relationship Id="rId14" Type="http://schemas.openxmlformats.org/officeDocument/2006/relationships/hyperlink" Target="http://id.wikipedia.org/wiki/Bidan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d.wikipedia.org/wiki/Kandung_kemih" TargetMode="External"/><Relationship Id="rId7" Type="http://schemas.openxmlformats.org/officeDocument/2006/relationships/hyperlink" Target="http://id.wikipedia.org/wiki/Plasenta" TargetMode="External"/><Relationship Id="rId2" Type="http://schemas.openxmlformats.org/officeDocument/2006/relationships/hyperlink" Target="http://id.wikipedia.org/wiki/Bay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d.wikipedia.org/wiki/Rahim" TargetMode="External"/><Relationship Id="rId5" Type="http://schemas.openxmlformats.org/officeDocument/2006/relationships/hyperlink" Target="http://id.wikipedia.org/w/index.php?title=Histerektomi&amp;action=edit&amp;redlink=1" TargetMode="External"/><Relationship Id="rId4" Type="http://schemas.openxmlformats.org/officeDocument/2006/relationships/hyperlink" Target="http://id.wikipedia.org/w/index.php?title=Pendarahan&amp;action=edit&amp;redlink=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PERAWATAN PASIEN PRE DAN POS OPERATIF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59199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 </a:t>
            </a:r>
            <a:r>
              <a:rPr lang="id-ID" dirty="0"/>
              <a:t/>
            </a:r>
            <a:br>
              <a:rPr lang="id-ID" dirty="0"/>
            </a:br>
            <a:r>
              <a:rPr lang="en-US" b="1" dirty="0"/>
              <a:t> </a:t>
            </a:r>
            <a:r>
              <a:rPr lang="en-US" b="1" dirty="0" err="1"/>
              <a:t>Etiologi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Etiologi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perioperatif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komplikasi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meminimalkan</a:t>
            </a:r>
            <a:r>
              <a:rPr lang="en-US" dirty="0"/>
              <a:t> rasa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nyaman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komplikasi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. </a:t>
            </a:r>
            <a:endParaRPr lang="id-ID" dirty="0"/>
          </a:p>
          <a:p>
            <a:r>
              <a:rPr lang="en-US" dirty="0"/>
              <a:t>	</a:t>
            </a:r>
            <a:r>
              <a:rPr lang="en-US" dirty="0" err="1"/>
              <a:t>Etiologi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penolong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agar </a:t>
            </a:r>
            <a:r>
              <a:rPr lang="en-US" dirty="0" err="1"/>
              <a:t>semua</a:t>
            </a:r>
            <a:r>
              <a:rPr lang="en-US" dirty="0"/>
              <a:t> orang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pembedahan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bedah</a:t>
            </a:r>
            <a:r>
              <a:rPr lang="en-US" dirty="0"/>
              <a:t> </a:t>
            </a:r>
            <a:r>
              <a:rPr lang="en-US" dirty="0" err="1"/>
              <a:t>terhindar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penularan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meminimalkan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bedah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37967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Persiapan</a:t>
            </a:r>
            <a:r>
              <a:rPr lang="en-US" b="1" dirty="0"/>
              <a:t> </a:t>
            </a:r>
            <a:r>
              <a:rPr lang="en-US" b="1" dirty="0" err="1"/>
              <a:t>pasien</a:t>
            </a:r>
            <a:r>
              <a:rPr lang="en-US" b="1" dirty="0"/>
              <a:t> </a:t>
            </a:r>
            <a:r>
              <a:rPr lang="en-US" b="1" dirty="0" err="1"/>
              <a:t>preoperatif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i="1" dirty="0"/>
              <a:t>I</a:t>
            </a:r>
            <a:r>
              <a:rPr lang="en-US" i="1" dirty="0" err="1" smtClean="0"/>
              <a:t>nform</a:t>
            </a:r>
            <a:r>
              <a:rPr lang="en-US" i="1" dirty="0" smtClean="0"/>
              <a:t> consent</a:t>
            </a:r>
            <a:endParaRPr lang="id-ID" dirty="0"/>
          </a:p>
          <a:p>
            <a:pPr marL="514350" indent="-514350">
              <a:buAutoNum type="arabicPeriod"/>
            </a:pPr>
            <a:r>
              <a:rPr lang="en-US" i="1" dirty="0" smtClean="0"/>
              <a:t>Inform </a:t>
            </a:r>
            <a:r>
              <a:rPr lang="en-US" i="1" dirty="0"/>
              <a:t>choice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86348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PERENCANAAN PREOPERATIF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bedah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:</a:t>
            </a:r>
            <a:endParaRPr lang="id-ID" dirty="0"/>
          </a:p>
          <a:p>
            <a:pPr lvl="0"/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pembedahan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fisiologis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psikologis</a:t>
            </a:r>
            <a:endParaRPr lang="id-ID" dirty="0"/>
          </a:p>
          <a:p>
            <a:pPr lvl="0"/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tahap-tahap</a:t>
            </a:r>
            <a:r>
              <a:rPr lang="en-US" dirty="0"/>
              <a:t> </a:t>
            </a:r>
            <a:r>
              <a:rPr lang="en-US" dirty="0" err="1"/>
              <a:t>intraoperatifa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postoperatif</a:t>
            </a:r>
            <a:endParaRPr lang="id-ID" dirty="0"/>
          </a:p>
          <a:p>
            <a:pPr lvl="0"/>
            <a:r>
              <a:rPr lang="en-US" dirty="0" err="1"/>
              <a:t>Mendapatkan</a:t>
            </a:r>
            <a:r>
              <a:rPr lang="en-US" dirty="0"/>
              <a:t> rasa </a:t>
            </a:r>
            <a:r>
              <a:rPr lang="en-US" dirty="0" err="1"/>
              <a:t>nyaman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relaksasi</a:t>
            </a:r>
            <a:r>
              <a:rPr lang="en-US" dirty="0"/>
              <a:t> </a:t>
            </a:r>
            <a:r>
              <a:rPr lang="en-US" dirty="0" err="1"/>
              <a:t>emosional</a:t>
            </a:r>
            <a:endParaRPr lang="id-ID" dirty="0"/>
          </a:p>
          <a:p>
            <a:pPr lvl="0"/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fisiologis</a:t>
            </a:r>
            <a:r>
              <a:rPr lang="en-US" dirty="0"/>
              <a:t> normal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pembedahan</a:t>
            </a:r>
            <a:endParaRPr lang="id-ID" dirty="0"/>
          </a:p>
          <a:p>
            <a:pPr lvl="0"/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elektrolit</a:t>
            </a:r>
            <a:r>
              <a:rPr lang="en-US" dirty="0"/>
              <a:t> normal</a:t>
            </a:r>
            <a:endParaRPr lang="id-ID" dirty="0"/>
          </a:p>
          <a:p>
            <a:pPr lvl="0"/>
            <a:r>
              <a:rPr lang="en-US" dirty="0" err="1"/>
              <a:t>Mendapatkan</a:t>
            </a:r>
            <a:r>
              <a:rPr lang="en-US" dirty="0"/>
              <a:t> rasa </a:t>
            </a:r>
            <a:r>
              <a:rPr lang="en-US" dirty="0" err="1"/>
              <a:t>nyaman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istirahat</a:t>
            </a:r>
            <a:endParaRPr lang="id-ID" dirty="0"/>
          </a:p>
          <a:p>
            <a:pPr lvl="0"/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luka</a:t>
            </a:r>
            <a:r>
              <a:rPr lang="en-US" dirty="0"/>
              <a:t> </a:t>
            </a:r>
            <a:r>
              <a:rPr lang="en-US" dirty="0" err="1"/>
              <a:t>bedah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infeksi</a:t>
            </a:r>
            <a:endParaRPr lang="id-ID" dirty="0"/>
          </a:p>
          <a:p>
            <a:pPr lvl="0"/>
            <a:r>
              <a:rPr lang="en-US" dirty="0" err="1"/>
              <a:t>Menghindarkan</a:t>
            </a:r>
            <a:r>
              <a:rPr lang="en-US" dirty="0"/>
              <a:t> </a:t>
            </a:r>
            <a:r>
              <a:rPr lang="en-US" dirty="0" err="1"/>
              <a:t>cedera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perioperatif</a:t>
            </a:r>
            <a:r>
              <a:rPr lang="en-US" dirty="0"/>
              <a:t>	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10349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err="1"/>
              <a:t>Beberapa</a:t>
            </a:r>
            <a:r>
              <a:rPr lang="en-US" sz="3100" dirty="0"/>
              <a:t> </a:t>
            </a:r>
            <a:r>
              <a:rPr lang="en-US" sz="3100" dirty="0" err="1"/>
              <a:t>hal</a:t>
            </a:r>
            <a:r>
              <a:rPr lang="en-US" sz="3100" dirty="0"/>
              <a:t> yang </a:t>
            </a:r>
            <a:r>
              <a:rPr lang="en-US" sz="3100" dirty="0" err="1"/>
              <a:t>dilakukan</a:t>
            </a:r>
            <a:r>
              <a:rPr lang="en-US" sz="3100" dirty="0"/>
              <a:t> </a:t>
            </a:r>
            <a:r>
              <a:rPr lang="en-US" sz="3100" dirty="0" err="1"/>
              <a:t>sebelum</a:t>
            </a:r>
            <a:r>
              <a:rPr lang="en-US" sz="3100" dirty="0"/>
              <a:t> </a:t>
            </a:r>
            <a:r>
              <a:rPr lang="en-US" sz="3100" dirty="0" err="1"/>
              <a:t>operasi</a:t>
            </a:r>
            <a:r>
              <a:rPr lang="en-US" sz="3100" dirty="0"/>
              <a:t> </a:t>
            </a:r>
            <a:r>
              <a:rPr lang="en-US" sz="3100" dirty="0" err="1"/>
              <a:t>dilaksanakan</a:t>
            </a:r>
            <a:r>
              <a:rPr lang="en-US" sz="3100" dirty="0"/>
              <a:t> (</a:t>
            </a:r>
            <a:r>
              <a:rPr lang="en-US" sz="3100" dirty="0" err="1"/>
              <a:t>preoperatif</a:t>
            </a:r>
            <a:r>
              <a:rPr lang="en-US" sz="3100" dirty="0"/>
              <a:t>) </a:t>
            </a:r>
            <a:r>
              <a:rPr lang="en-US" sz="3100" dirty="0" err="1"/>
              <a:t>adalah</a:t>
            </a:r>
            <a:r>
              <a:rPr lang="en-US" sz="3100" dirty="0"/>
              <a:t> </a:t>
            </a:r>
            <a:r>
              <a:rPr lang="en-US" sz="3100" dirty="0" err="1"/>
              <a:t>sebagai</a:t>
            </a:r>
            <a:r>
              <a:rPr lang="en-US" sz="3100" dirty="0"/>
              <a:t> </a:t>
            </a:r>
            <a:r>
              <a:rPr lang="en-US" sz="3100" dirty="0" err="1"/>
              <a:t>berikut</a:t>
            </a:r>
            <a:r>
              <a:rPr lang="en-US" sz="3100" dirty="0"/>
              <a:t> :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lvl="0"/>
            <a:r>
              <a:rPr lang="en-US" dirty="0" err="1"/>
              <a:t>Puasa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smtClean="0"/>
              <a:t>Diet</a:t>
            </a:r>
            <a:endParaRPr lang="id-ID" dirty="0" smtClean="0"/>
          </a:p>
          <a:p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istirahat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kenyamanan</a:t>
            </a:r>
            <a:endParaRPr lang="id-ID" dirty="0"/>
          </a:p>
          <a:p>
            <a:r>
              <a:rPr lang="en-US" dirty="0" err="1"/>
              <a:t>Mengosongkan</a:t>
            </a:r>
            <a:r>
              <a:rPr lang="en-US" dirty="0"/>
              <a:t> </a:t>
            </a:r>
            <a:r>
              <a:rPr lang="en-US" dirty="0" err="1"/>
              <a:t>Usus</a:t>
            </a:r>
            <a:r>
              <a:rPr lang="en-US" dirty="0"/>
              <a:t> </a:t>
            </a:r>
            <a:endParaRPr lang="id-ID" dirty="0"/>
          </a:p>
          <a:p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Barang-barang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Serta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Persalinan</a:t>
            </a:r>
            <a:endParaRPr lang="id-ID" dirty="0"/>
          </a:p>
          <a:p>
            <a:pPr lvl="0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07516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PERSIAPAN PASIEN PREOPERATIF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lvl="0"/>
            <a:r>
              <a:rPr lang="en-US" dirty="0" err="1"/>
              <a:t>Pemasangan</a:t>
            </a:r>
            <a:r>
              <a:rPr lang="en-US" dirty="0"/>
              <a:t> </a:t>
            </a:r>
            <a:r>
              <a:rPr lang="en-US" dirty="0" err="1"/>
              <a:t>Infus</a:t>
            </a:r>
            <a:endParaRPr lang="id-ID" dirty="0"/>
          </a:p>
          <a:p>
            <a:pPr lvl="0"/>
            <a:r>
              <a:rPr lang="en-US" dirty="0" err="1"/>
              <a:t>Pemasangan</a:t>
            </a:r>
            <a:r>
              <a:rPr lang="en-US" dirty="0"/>
              <a:t> </a:t>
            </a:r>
            <a:r>
              <a:rPr lang="en-US" dirty="0" err="1"/>
              <a:t>Kateter</a:t>
            </a:r>
            <a:endParaRPr lang="id-ID" dirty="0"/>
          </a:p>
          <a:p>
            <a:pPr lvl="0"/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operasi</a:t>
            </a:r>
            <a:endParaRPr lang="id-ID" dirty="0"/>
          </a:p>
          <a:p>
            <a:pPr lvl="0"/>
            <a:r>
              <a:rPr lang="en-US" dirty="0" err="1"/>
              <a:t>Skrinning</a:t>
            </a:r>
            <a:r>
              <a:rPr lang="en-US" dirty="0"/>
              <a:t> </a:t>
            </a:r>
            <a:r>
              <a:rPr lang="en-US" dirty="0" err="1"/>
              <a:t>Diagnostik</a:t>
            </a:r>
            <a:r>
              <a:rPr lang="en-US" dirty="0"/>
              <a:t>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53562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Latihan</a:t>
            </a:r>
            <a:r>
              <a:rPr lang="en-US" b="1" dirty="0"/>
              <a:t> </a:t>
            </a:r>
            <a:r>
              <a:rPr lang="en-US" b="1" dirty="0" err="1"/>
              <a:t>Praoperasi</a:t>
            </a:r>
            <a:r>
              <a:rPr lang="en-US" b="1" dirty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Napas</a:t>
            </a:r>
            <a:r>
              <a:rPr lang="en-US" dirty="0"/>
              <a:t> </a:t>
            </a:r>
            <a:r>
              <a:rPr lang="en-US" dirty="0" err="1"/>
              <a:t>Dalam</a:t>
            </a:r>
            <a:endParaRPr lang="id-ID" dirty="0"/>
          </a:p>
          <a:p>
            <a:pPr lvl="0"/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Batuk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endParaRPr lang="id-ID" dirty="0"/>
          </a:p>
          <a:p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Sendi</a:t>
            </a:r>
            <a:r>
              <a:rPr lang="en-US" dirty="0"/>
              <a:t>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85533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sz="4800" b="1" smtClean="0"/>
              <a:t>TERIMAKASIH</a:t>
            </a:r>
            <a:endParaRPr lang="id-ID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2865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persalinan</a:t>
            </a:r>
            <a:r>
              <a:rPr lang="en-US" dirty="0"/>
              <a:t> </a:t>
            </a:r>
            <a:r>
              <a:rPr lang="en-US" dirty="0" err="1"/>
              <a:t>preabdominal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lama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persalinan</a:t>
            </a:r>
            <a:r>
              <a:rPr lang="en-US" dirty="0"/>
              <a:t> </a:t>
            </a:r>
            <a:r>
              <a:rPr lang="en-US" dirty="0" err="1"/>
              <a:t>pervaginam</a:t>
            </a:r>
            <a:r>
              <a:rPr lang="en-US" dirty="0"/>
              <a:t>.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seksio</a:t>
            </a:r>
            <a:r>
              <a:rPr lang="en-US" dirty="0"/>
              <a:t> </a:t>
            </a:r>
            <a:r>
              <a:rPr lang="en-US" dirty="0" err="1"/>
              <a:t>sesaria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diperbolehkan</a:t>
            </a:r>
            <a:r>
              <a:rPr lang="en-US" dirty="0"/>
              <a:t> </a:t>
            </a:r>
            <a:r>
              <a:rPr lang="en-US" dirty="0" err="1"/>
              <a:t>pulang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keempat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kelima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komplikasi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puerperium</a:t>
            </a:r>
            <a:r>
              <a:rPr lang="en-US" dirty="0"/>
              <a:t>.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lamanya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dirumah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komplikasi</a:t>
            </a:r>
            <a:r>
              <a:rPr lang="en-US" dirty="0"/>
              <a:t>,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pembedahan</a:t>
            </a:r>
            <a:r>
              <a:rPr lang="en-US" dirty="0"/>
              <a:t>, </a:t>
            </a:r>
            <a:r>
              <a:rPr lang="en-US" dirty="0" err="1"/>
              <a:t>indikasi</a:t>
            </a:r>
            <a:r>
              <a:rPr lang="en-US" dirty="0"/>
              <a:t> </a:t>
            </a:r>
            <a:r>
              <a:rPr lang="en-US" dirty="0" err="1"/>
              <a:t>pembedahan</a:t>
            </a:r>
            <a:r>
              <a:rPr lang="en-US" dirty="0"/>
              <a:t>,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anastesi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insisi</a:t>
            </a:r>
            <a:r>
              <a:rPr lang="en-US" dirty="0"/>
              <a:t> abdomen.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28569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Tujuan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, </a:t>
            </a:r>
            <a:r>
              <a:rPr lang="en-US" dirty="0" err="1"/>
              <a:t>memahami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perioperatif</a:t>
            </a:r>
            <a:r>
              <a:rPr lang="en-US" dirty="0"/>
              <a:t>,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preoperatif</a:t>
            </a:r>
            <a:r>
              <a:rPr lang="en-US" dirty="0"/>
              <a:t>, </a:t>
            </a:r>
            <a:r>
              <a:rPr lang="en-US" dirty="0" err="1"/>
              <a:t>intraoperatif</a:t>
            </a:r>
            <a:r>
              <a:rPr lang="en-US" dirty="0"/>
              <a:t>,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postoperatif</a:t>
            </a:r>
            <a:r>
              <a:rPr lang="en-US" dirty="0"/>
              <a:t>.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10580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Tujuan Khusus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id-ID" dirty="0"/>
              <a:t>menyiapkan pasien sebelum dilakukan tindakan operasi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id-ID" dirty="0"/>
              <a:t>komplikasi fisik yang timbul selama atau setelah operasi dapat dikurangi atau dihilangkan. </a:t>
            </a:r>
          </a:p>
          <a:p>
            <a:pPr lvl="0"/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id-ID" dirty="0"/>
              <a:t> membantu memperlancar proses operasi</a:t>
            </a:r>
            <a:r>
              <a:rPr lang="en-US" dirty="0"/>
              <a:t> </a:t>
            </a:r>
            <a:r>
              <a:rPr lang="en-US" dirty="0" err="1"/>
              <a:t>caesar</a:t>
            </a:r>
            <a:r>
              <a:rPr lang="id-ID" dirty="0"/>
              <a:t>.  </a:t>
            </a:r>
          </a:p>
          <a:p>
            <a:pPr lvl="0"/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id-ID" dirty="0"/>
              <a:t> memulihkan pasien setelah tindakan operasi dilakukan agar pasien dapat segera pulang dari rumah sakit dan beristirahat.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4673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sz="3600" b="1" dirty="0" err="1"/>
              <a:t>Operasi</a:t>
            </a:r>
            <a:r>
              <a:rPr lang="en-US" sz="3600" b="1" dirty="0"/>
              <a:t> </a:t>
            </a:r>
            <a:r>
              <a:rPr lang="id-ID" sz="2000" dirty="0"/>
              <a:t/>
            </a:r>
            <a:br>
              <a:rPr lang="id-ID" sz="2000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/>
              <a:t>Kata "</a:t>
            </a:r>
            <a:r>
              <a:rPr lang="en-US" dirty="0" err="1"/>
              <a:t>operasi</a:t>
            </a:r>
            <a:r>
              <a:rPr lang="en-US" dirty="0"/>
              <a:t>"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berliku-liku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menyembunyikan</a:t>
            </a:r>
            <a:r>
              <a:rPr lang="en-US" dirty="0"/>
              <a:t> </a:t>
            </a:r>
            <a:r>
              <a:rPr lang="en-US" dirty="0" err="1"/>
              <a:t>asal-usulnya</a:t>
            </a:r>
            <a:r>
              <a:rPr lang="en-US" dirty="0"/>
              <a:t>.)."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Yunani</a:t>
            </a:r>
            <a:r>
              <a:rPr lang="en-US" dirty="0"/>
              <a:t> "</a:t>
            </a:r>
            <a:r>
              <a:rPr lang="en-US" dirty="0" err="1"/>
              <a:t>cheirourgia</a:t>
            </a:r>
            <a:r>
              <a:rPr lang="en-US" dirty="0"/>
              <a:t>" yang </a:t>
            </a:r>
            <a:r>
              <a:rPr lang="en-US" dirty="0" err="1"/>
              <a:t>dikombinasikan</a:t>
            </a:r>
            <a:r>
              <a:rPr lang="en-US" dirty="0"/>
              <a:t> "</a:t>
            </a:r>
            <a:r>
              <a:rPr lang="en-US" dirty="0" err="1"/>
              <a:t>cheir</a:t>
            </a:r>
            <a:r>
              <a:rPr lang="en-US" dirty="0"/>
              <a:t>" (</a:t>
            </a:r>
            <a:r>
              <a:rPr lang="en-US" dirty="0" err="1"/>
              <a:t>tangan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"</a:t>
            </a:r>
            <a:r>
              <a:rPr lang="en-US" dirty="0" err="1"/>
              <a:t>ergon</a:t>
            </a:r>
            <a:r>
              <a:rPr lang="en-US" dirty="0"/>
              <a:t>" (</a:t>
            </a:r>
            <a:r>
              <a:rPr lang="en-US" dirty="0" err="1"/>
              <a:t>kerja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"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,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." </a:t>
            </a:r>
            <a:r>
              <a:rPr lang="en-US" baseline="30000" dirty="0"/>
              <a:t>1</a:t>
            </a:r>
            <a:endParaRPr lang="id-ID" dirty="0"/>
          </a:p>
          <a:p>
            <a:pPr lvl="0"/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bedah</a:t>
            </a:r>
            <a:r>
              <a:rPr lang="en-US" dirty="0"/>
              <a:t>, </a:t>
            </a:r>
            <a:r>
              <a:rPr lang="en-US" dirty="0" err="1"/>
              <a:t>pembedahan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bedel.</a:t>
            </a:r>
            <a:r>
              <a:rPr lang="en-US" baseline="30000" dirty="0"/>
              <a:t>2</a:t>
            </a:r>
            <a:endParaRPr lang="id-ID" dirty="0"/>
          </a:p>
          <a:p>
            <a:pPr lvl="0"/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pemotongan</a:t>
            </a:r>
            <a:r>
              <a:rPr lang="en-US" dirty="0"/>
              <a:t>, abrading, </a:t>
            </a:r>
            <a:r>
              <a:rPr lang="en-US" dirty="0" err="1"/>
              <a:t>menjahit</a:t>
            </a:r>
            <a:r>
              <a:rPr lang="en-US" dirty="0"/>
              <a:t>, laser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organ tubuh.</a:t>
            </a:r>
            <a:r>
              <a:rPr lang="en-US" baseline="30000" dirty="0"/>
              <a:t>3</a:t>
            </a:r>
            <a:endParaRPr lang="id-ID" dirty="0"/>
          </a:p>
          <a:p>
            <a:pPr lvl="0"/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pembedahan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bedah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tangan-tangan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bedah</a:t>
            </a:r>
            <a:r>
              <a:rPr lang="en-US" dirty="0"/>
              <a:t> yang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pemotongan</a:t>
            </a:r>
            <a:r>
              <a:rPr lang="en-US" dirty="0"/>
              <a:t>, abrading, </a:t>
            </a:r>
            <a:r>
              <a:rPr lang="en-US" dirty="0" err="1"/>
              <a:t>menjahit</a:t>
            </a:r>
            <a:r>
              <a:rPr lang="en-US" dirty="0"/>
              <a:t>, laser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organ </a:t>
            </a:r>
            <a:r>
              <a:rPr lang="en-US" dirty="0" err="1"/>
              <a:t>tubuh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33981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/>
              <a:t>Bedah</a:t>
            </a:r>
            <a:r>
              <a:rPr lang="en-US" b="1" dirty="0"/>
              <a:t> </a:t>
            </a:r>
            <a:r>
              <a:rPr lang="en-US" b="1" dirty="0" err="1"/>
              <a:t>caesar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dirty="0"/>
              <a:t>Bedah caesar (</a:t>
            </a:r>
            <a:r>
              <a:rPr lang="id-ID" dirty="0">
                <a:hlinkClick r:id="rId2" tooltip="Bahasa &#10;Inggris"/>
              </a:rPr>
              <a:t>bahasa Inggris</a:t>
            </a:r>
            <a:r>
              <a:rPr lang="id-ID" dirty="0"/>
              <a:t>: </a:t>
            </a:r>
            <a:r>
              <a:rPr lang="id-ID" i="1" dirty="0"/>
              <a:t>caesarean section</a:t>
            </a:r>
            <a:r>
              <a:rPr lang="id-ID" dirty="0"/>
              <a:t> atau </a:t>
            </a:r>
            <a:r>
              <a:rPr lang="id-ID" i="1" dirty="0"/>
              <a:t>cesarean section</a:t>
            </a:r>
            <a:r>
              <a:rPr lang="id-ID" dirty="0"/>
              <a:t> dalam Inggris-Amerika), disebut juga dengan c-section (disingkat dengan cs) adalah proses </a:t>
            </a:r>
            <a:r>
              <a:rPr lang="id-ID" dirty="0">
                <a:hlinkClick r:id="rId3" tooltip="Persalinan (halaman belum tersedia)"/>
              </a:rPr>
              <a:t>persalinan</a:t>
            </a:r>
            <a:r>
              <a:rPr lang="id-ID" dirty="0"/>
              <a:t> dengan melalui </a:t>
            </a:r>
            <a:r>
              <a:rPr lang="id-ID" dirty="0">
                <a:hlinkClick r:id="rId4" tooltip="Pembedahan"/>
              </a:rPr>
              <a:t>pembedahan</a:t>
            </a:r>
            <a:r>
              <a:rPr lang="id-ID" dirty="0"/>
              <a:t> dimana irisan dilakukan di </a:t>
            </a:r>
            <a:r>
              <a:rPr lang="id-ID" dirty="0">
                <a:hlinkClick r:id="rId5" tooltip="Perut"/>
              </a:rPr>
              <a:t>abdomen</a:t>
            </a:r>
            <a:r>
              <a:rPr lang="id-ID" dirty="0"/>
              <a:t> ibu (</a:t>
            </a:r>
            <a:r>
              <a:rPr lang="id-ID" dirty="0">
                <a:hlinkClick r:id="rId6" tooltip="Laparatomi (halaman belum tersedia)"/>
              </a:rPr>
              <a:t>laparatomi</a:t>
            </a:r>
            <a:r>
              <a:rPr lang="id-ID" dirty="0"/>
              <a:t>) dan </a:t>
            </a:r>
            <a:r>
              <a:rPr lang="id-ID" dirty="0">
                <a:hlinkClick r:id="rId7" tooltip="Rahim"/>
              </a:rPr>
              <a:t>rahim</a:t>
            </a:r>
            <a:r>
              <a:rPr lang="id-ID" dirty="0"/>
              <a:t> (</a:t>
            </a:r>
            <a:r>
              <a:rPr lang="id-ID" dirty="0">
                <a:hlinkClick r:id="rId8" tooltip="Histerotomi (halaman belum tersedia)"/>
              </a:rPr>
              <a:t>histerotomi</a:t>
            </a:r>
            <a:r>
              <a:rPr lang="id-ID" dirty="0"/>
              <a:t>) untuk mengeluarkan </a:t>
            </a:r>
            <a:r>
              <a:rPr lang="id-ID" dirty="0">
                <a:hlinkClick r:id="rId9" tooltip="Bayi"/>
              </a:rPr>
              <a:t>bayi</a:t>
            </a:r>
            <a:r>
              <a:rPr lang="id-ID" dirty="0"/>
              <a:t>. Bedah caesar umumnya dilakukan ketika proses persalinan normal melalui </a:t>
            </a:r>
            <a:r>
              <a:rPr lang="id-ID" dirty="0">
                <a:hlinkClick r:id="rId10" tooltip="Vagina"/>
              </a:rPr>
              <a:t>vagina</a:t>
            </a:r>
            <a:r>
              <a:rPr lang="id-ID" dirty="0"/>
              <a:t> tidak memungkinkan karena berisiko kepada komplikasi medis lainnya. Sebuah prosedur persalinan dengan pembedahan umumnya dilakukan oleh tim dokter yang beranggotakan </a:t>
            </a:r>
            <a:r>
              <a:rPr lang="id-ID" dirty="0">
                <a:hlinkClick r:id="rId11" tooltip="Ginekologi"/>
              </a:rPr>
              <a:t>spesialis kandungan</a:t>
            </a:r>
            <a:r>
              <a:rPr lang="id-ID" dirty="0"/>
              <a:t>, </a:t>
            </a:r>
            <a:r>
              <a:rPr lang="id-ID" dirty="0">
                <a:hlinkClick r:id="rId12" tooltip="Pediatri"/>
              </a:rPr>
              <a:t>spesialis anak</a:t>
            </a:r>
            <a:r>
              <a:rPr lang="id-ID" dirty="0"/>
              <a:t>, </a:t>
            </a:r>
            <a:r>
              <a:rPr lang="id-ID" dirty="0">
                <a:hlinkClick r:id="rId13" tooltip="Anastesi (halaman belum tersedia)"/>
              </a:rPr>
              <a:t>spesialis anastesi</a:t>
            </a:r>
            <a:r>
              <a:rPr lang="id-ID" dirty="0"/>
              <a:t> serta </a:t>
            </a:r>
            <a:r>
              <a:rPr lang="id-ID" dirty="0">
                <a:hlinkClick r:id="rId14" tooltip="Bidan"/>
              </a:rPr>
              <a:t>bidan</a:t>
            </a:r>
            <a:r>
              <a:rPr lang="id-ID" dirty="0"/>
              <a:t>. 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87444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84785"/>
            <a:ext cx="7416824" cy="3697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874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3600" dirty="0"/>
              <a:t>Ada beberapa jenis "caesarean sections" (CS):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sayatan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janin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yang abnormal,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u="sng" dirty="0" err="1">
                <a:hlinkClick r:id="rId2" tooltip="Bayi"/>
              </a:rPr>
              <a:t>bayi</a:t>
            </a:r>
            <a:r>
              <a:rPr lang="en-US" dirty="0"/>
              <a:t>. Akan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jarang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berisiko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komplikasi</a:t>
            </a:r>
            <a:r>
              <a:rPr lang="en-US" dirty="0"/>
              <a:t>. </a:t>
            </a:r>
            <a:endParaRPr lang="id-ID" dirty="0"/>
          </a:p>
          <a:p>
            <a:pPr lvl="0" algn="just"/>
            <a:r>
              <a:rPr lang="en-US" dirty="0" err="1"/>
              <a:t>Jenis</a:t>
            </a:r>
            <a:r>
              <a:rPr lang="en-US" dirty="0"/>
              <a:t> “</a:t>
            </a:r>
            <a:r>
              <a:rPr lang="en-US" dirty="0" err="1"/>
              <a:t>sayatan</a:t>
            </a:r>
            <a:r>
              <a:rPr lang="en-US" dirty="0"/>
              <a:t> </a:t>
            </a:r>
            <a:r>
              <a:rPr lang="en-US" dirty="0" err="1"/>
              <a:t>melintang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” </a:t>
            </a:r>
            <a:r>
              <a:rPr lang="en-US" dirty="0" err="1"/>
              <a:t>denganThis</a:t>
            </a:r>
            <a:r>
              <a:rPr lang="en-US" dirty="0"/>
              <a:t> kind of incision allows many women to have a vaginal birth after a cesarean (VBAC).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sayatan</a:t>
            </a:r>
            <a:r>
              <a:rPr lang="en-US" dirty="0"/>
              <a:t> </a:t>
            </a:r>
            <a:r>
              <a:rPr lang="en-US" dirty="0" err="1"/>
              <a:t>mendatar</a:t>
            </a:r>
            <a:r>
              <a:rPr lang="en-US" dirty="0"/>
              <a:t> di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u="sng" dirty="0" err="1">
                <a:hlinkClick r:id="rId3" tooltip="Kandung kemih"/>
              </a:rPr>
              <a:t>kandung</a:t>
            </a:r>
            <a:r>
              <a:rPr lang="en-US" u="sng" dirty="0">
                <a:hlinkClick r:id="rId3" tooltip="Kandung kemih"/>
              </a:rPr>
              <a:t> </a:t>
            </a:r>
            <a:r>
              <a:rPr lang="en-US" u="sng" dirty="0" err="1">
                <a:hlinkClick r:id="rId3" tooltip="Kandung kemih"/>
              </a:rPr>
              <a:t>kemih</a:t>
            </a:r>
            <a:r>
              <a:rPr lang="en-US" dirty="0"/>
              <a:t> (di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rahim</a:t>
            </a:r>
            <a:r>
              <a:rPr lang="en-US" dirty="0"/>
              <a:t>)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meminimalkan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>
                <a:hlinkClick r:id="rId4" tooltip="Pendarahan (halaman belum tersedia)"/>
              </a:rPr>
              <a:t>pendarahan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penyembuhannya</a:t>
            </a:r>
            <a:r>
              <a:rPr lang="en-US" dirty="0"/>
              <a:t>. </a:t>
            </a:r>
            <a:r>
              <a:rPr lang="en-US" dirty="0" err="1"/>
              <a:t>Sayatan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kelahiran</a:t>
            </a:r>
            <a:r>
              <a:rPr lang="en-US" dirty="0"/>
              <a:t> normal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bedah</a:t>
            </a:r>
            <a:r>
              <a:rPr lang="en-US" dirty="0"/>
              <a:t> </a:t>
            </a:r>
            <a:r>
              <a:rPr lang="en-US" dirty="0" err="1"/>
              <a:t>caesar</a:t>
            </a:r>
            <a:r>
              <a:rPr lang="en-US" dirty="0"/>
              <a:t>.</a:t>
            </a:r>
            <a:endParaRPr lang="id-ID" dirty="0"/>
          </a:p>
          <a:p>
            <a:pPr lvl="0" algn="just"/>
            <a:r>
              <a:rPr lang="en-US" dirty="0" err="1">
                <a:hlinkClick r:id="rId5" tooltip="Histerektomi (halaman belum tersedia)"/>
              </a:rPr>
              <a:t>Histerektomi</a:t>
            </a:r>
            <a:r>
              <a:rPr lang="en-US" dirty="0"/>
              <a:t> </a:t>
            </a:r>
            <a:r>
              <a:rPr lang="en-US" dirty="0" err="1"/>
              <a:t>caesar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bedah</a:t>
            </a:r>
            <a:r>
              <a:rPr lang="en-US" dirty="0"/>
              <a:t> </a:t>
            </a:r>
            <a:r>
              <a:rPr lang="en-US" dirty="0" err="1"/>
              <a:t>caesar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u="sng" dirty="0" err="1">
                <a:hlinkClick r:id="rId6" tooltip="Rahim"/>
              </a:rPr>
              <a:t>rahim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kasus-kasus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pendarahan</a:t>
            </a:r>
            <a:r>
              <a:rPr lang="en-US" dirty="0"/>
              <a:t> yang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tertangani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u="sng" dirty="0" err="1">
                <a:hlinkClick r:id="rId7" tooltip="Plasenta"/>
              </a:rPr>
              <a:t>plasenta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dipisahkan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rahim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92229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/>
              <a:t>Seksio</a:t>
            </a:r>
            <a:r>
              <a:rPr lang="en-US" sz="4000" dirty="0"/>
              <a:t> </a:t>
            </a:r>
            <a:r>
              <a:rPr lang="en-US" sz="4000" dirty="0" err="1"/>
              <a:t>sesarea</a:t>
            </a:r>
            <a:r>
              <a:rPr lang="en-US" sz="4000" dirty="0"/>
              <a:t> </a:t>
            </a:r>
            <a:r>
              <a:rPr lang="en-US" sz="4000" dirty="0" err="1"/>
              <a:t>dilakukan</a:t>
            </a:r>
            <a:r>
              <a:rPr lang="en-US" sz="4000" dirty="0"/>
              <a:t> </a:t>
            </a:r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klien</a:t>
            </a:r>
            <a:r>
              <a:rPr lang="en-US" sz="4000" dirty="0"/>
              <a:t> </a:t>
            </a:r>
            <a:r>
              <a:rPr lang="en-US" sz="4000" dirty="0" err="1"/>
              <a:t>dengan,sebagai</a:t>
            </a:r>
            <a:r>
              <a:rPr lang="en-US" sz="4000" dirty="0"/>
              <a:t> </a:t>
            </a:r>
            <a:r>
              <a:rPr lang="en-US" sz="4000" dirty="0" err="1"/>
              <a:t>berikut</a:t>
            </a:r>
            <a:r>
              <a:rPr lang="en-US" sz="4000" dirty="0"/>
              <a:t> :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lvl="0"/>
            <a:r>
              <a:rPr lang="id-ID" dirty="0"/>
              <a:t>Plasenta previa sentralis dan lateralkis (posterior)</a:t>
            </a:r>
          </a:p>
          <a:p>
            <a:pPr lvl="0"/>
            <a:r>
              <a:rPr lang="id-ID" dirty="0"/>
              <a:t>Panggul sempit</a:t>
            </a:r>
          </a:p>
          <a:p>
            <a:pPr lvl="0"/>
            <a:r>
              <a:rPr lang="id-ID" dirty="0"/>
              <a:t>Ruptura uteri mengancam</a:t>
            </a:r>
          </a:p>
          <a:p>
            <a:pPr lvl="0"/>
            <a:r>
              <a:rPr lang="id-ID" dirty="0"/>
              <a:t>Partus lama (prolonged labor)</a:t>
            </a:r>
          </a:p>
          <a:p>
            <a:pPr lvl="0"/>
            <a:r>
              <a:rPr lang="id-ID" dirty="0"/>
              <a:t>Partus tak maju (obstructed labor)</a:t>
            </a:r>
          </a:p>
          <a:p>
            <a:pPr lvl="0"/>
            <a:r>
              <a:rPr lang="id-ID" dirty="0"/>
              <a:t>Distosia serviks</a:t>
            </a:r>
          </a:p>
          <a:p>
            <a:pPr lvl="0"/>
            <a:r>
              <a:rPr lang="id-ID" dirty="0"/>
              <a:t>Pre-eklamsi dan hipertensi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35432043"/>
      </p:ext>
    </p:extLst>
  </p:cSld>
  <p:clrMapOvr>
    <a:masterClrMapping/>
  </p:clrMapOvr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TM01972873[[fn=Summer]]</Template>
  <TotalTime>12</TotalTime>
  <Words>697</Words>
  <Application>Microsoft Office PowerPoint</Application>
  <PresentationFormat>On-screen Show (4:3)</PresentationFormat>
  <Paragraphs>59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Summer</vt:lpstr>
      <vt:lpstr>PERAWATAN PASIEN PRE DAN POS OPERATIF</vt:lpstr>
      <vt:lpstr>PowerPoint Presentation</vt:lpstr>
      <vt:lpstr>Tujuan</vt:lpstr>
      <vt:lpstr>Tujuan Khusus</vt:lpstr>
      <vt:lpstr>Operasi  </vt:lpstr>
      <vt:lpstr>Bedah caesar </vt:lpstr>
      <vt:lpstr>PowerPoint Presentation</vt:lpstr>
      <vt:lpstr>Ada beberapa jenis "caesarean sections" (CS): </vt:lpstr>
      <vt:lpstr>Seksio sesarea dilakukan pada klien dengan,sebagai berikut : </vt:lpstr>
      <vt:lpstr>   Etiologi </vt:lpstr>
      <vt:lpstr>Persiapan pasien preoperatif</vt:lpstr>
      <vt:lpstr>PERENCANAAN PREOPERATIF </vt:lpstr>
      <vt:lpstr>Beberapa hal yang dilakukan sebelum operasi dilaksanakan (preoperatif) adalah sebagai berikut : </vt:lpstr>
      <vt:lpstr>PERSIAPAN PASIEN PREOPERATIF </vt:lpstr>
      <vt:lpstr>Latihan Praoperasi </vt:lpstr>
      <vt:lpstr>TERIMAKASIH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ES1</dc:creator>
  <cp:lastModifiedBy>asus</cp:lastModifiedBy>
  <cp:revision>3</cp:revision>
  <dcterms:created xsi:type="dcterms:W3CDTF">2016-04-27T01:08:31Z</dcterms:created>
  <dcterms:modified xsi:type="dcterms:W3CDTF">2023-11-16T22:40:39Z</dcterms:modified>
</cp:coreProperties>
</file>