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p:scale>
          <a:sx n="65" d="100"/>
          <a:sy n="65" d="100"/>
        </p:scale>
        <p:origin x="-144" y="-72"/>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65525" cy="731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660900" y="0"/>
            <a:ext cx="3567113" cy="731838"/>
          </a:xfrm>
          <a:prstGeom prst="rect">
            <a:avLst/>
          </a:prstGeom>
        </p:spPr>
        <p:txBody>
          <a:bodyPr vert="horz" lIns="91440" tIns="45720" rIns="91440" bIns="45720" rtlCol="0"/>
          <a:lstStyle>
            <a:lvl1pPr algn="r">
              <a:defRPr sz="1200"/>
            </a:lvl1pPr>
          </a:lstStyle>
          <a:p>
            <a:fld id="{95A27A7A-FBD6-4FC7-80F9-410DB606A379}" type="datetimeFigureOut">
              <a:rPr lang="en-US" smtClean="0"/>
              <a:t>7/19/2024</a:t>
            </a:fld>
            <a:endParaRPr lang="en-US"/>
          </a:p>
        </p:txBody>
      </p:sp>
      <p:sp>
        <p:nvSpPr>
          <p:cNvPr id="4" name="Slide Image Placeholder 3"/>
          <p:cNvSpPr>
            <a:spLocks noGrp="1" noRot="1" noChangeAspect="1"/>
          </p:cNvSpPr>
          <p:nvPr>
            <p:ph type="sldImg" idx="2"/>
          </p:nvPr>
        </p:nvSpPr>
        <p:spPr>
          <a:xfrm>
            <a:off x="-762000" y="1096963"/>
            <a:ext cx="9753600" cy="54864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822325" y="6950075"/>
            <a:ext cx="6584950" cy="65833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3896975"/>
            <a:ext cx="3565525" cy="7302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660900" y="13896975"/>
            <a:ext cx="3567113" cy="730250"/>
          </a:xfrm>
          <a:prstGeom prst="rect">
            <a:avLst/>
          </a:prstGeom>
        </p:spPr>
        <p:txBody>
          <a:bodyPr vert="horz" lIns="91440" tIns="45720" rIns="91440" bIns="45720" rtlCol="0" anchor="b"/>
          <a:lstStyle>
            <a:lvl1pPr algn="r">
              <a:defRPr sz="1200"/>
            </a:lvl1pPr>
          </a:lstStyle>
          <a:p>
            <a:fld id="{5B2E8A62-1FA0-4747-BC2F-BA581D1B4A4E}" type="slidenum">
              <a:rPr lang="en-US" smtClean="0"/>
              <a:t>‹#›</a:t>
            </a:fld>
            <a:endParaRPr lang="en-US"/>
          </a:p>
        </p:txBody>
      </p:sp>
    </p:spTree>
    <p:extLst>
      <p:ext uri="{BB962C8B-B14F-4D97-AF65-F5344CB8AC3E}">
        <p14:creationId xmlns:p14="http://schemas.microsoft.com/office/powerpoint/2010/main" val="4056433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C0C0C">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9452610" y="2690574"/>
            <a:ext cx="4869061" cy="2848451"/>
          </a:xfrm>
          <a:prstGeom prst="rect">
            <a:avLst/>
          </a:prstGeom>
        </p:spPr>
      </p:pic>
      <p:sp>
        <p:nvSpPr>
          <p:cNvPr id="6" name="Text 1"/>
          <p:cNvSpPr/>
          <p:nvPr/>
        </p:nvSpPr>
        <p:spPr>
          <a:xfrm>
            <a:off x="864036" y="646982"/>
            <a:ext cx="7415927" cy="1892618"/>
          </a:xfrm>
          <a:prstGeom prst="rect">
            <a:avLst/>
          </a:prstGeom>
          <a:noFill/>
          <a:ln/>
        </p:spPr>
        <p:txBody>
          <a:bodyPr wrap="square" rtlCol="0" anchor="t"/>
          <a:lstStyle/>
          <a:p>
            <a:pPr marL="0" indent="0">
              <a:lnSpc>
                <a:spcPts val="7452"/>
              </a:lnSpc>
              <a:buNone/>
            </a:pPr>
            <a:r>
              <a:rPr lang="en-US" sz="5962" b="1" dirty="0">
                <a:solidFill>
                  <a:srgbClr val="FFFFFF"/>
                </a:solidFill>
                <a:latin typeface="Barlow" pitchFamily="34" charset="0"/>
                <a:ea typeface="Barlow" pitchFamily="34" charset="-122"/>
                <a:cs typeface="Barlow" pitchFamily="34" charset="-120"/>
              </a:rPr>
              <a:t>Akuntabilitas Dalam Sektor Publik</a:t>
            </a:r>
            <a:endParaRPr lang="en-US" sz="5962" dirty="0"/>
          </a:p>
        </p:txBody>
      </p:sp>
      <p:sp>
        <p:nvSpPr>
          <p:cNvPr id="7" name="Text 2"/>
          <p:cNvSpPr/>
          <p:nvPr/>
        </p:nvSpPr>
        <p:spPr>
          <a:xfrm>
            <a:off x="864037" y="3706297"/>
            <a:ext cx="7415927" cy="2370296"/>
          </a:xfrm>
          <a:prstGeom prst="rect">
            <a:avLst/>
          </a:prstGeom>
          <a:noFill/>
          <a:ln/>
        </p:spPr>
        <p:txBody>
          <a:bodyPr wrap="square" rtlCol="0" anchor="t"/>
          <a:lstStyle/>
          <a:p>
            <a:pPr marL="0" indent="0">
              <a:lnSpc>
                <a:spcPts val="3110"/>
              </a:lnSpc>
              <a:buNone/>
            </a:pPr>
            <a:r>
              <a:rPr lang="en-US" sz="1944" dirty="0">
                <a:solidFill>
                  <a:srgbClr val="E5E0DF"/>
                </a:solidFill>
                <a:latin typeface="Barlow" pitchFamily="34" charset="0"/>
                <a:ea typeface="Barlow" pitchFamily="34" charset="-122"/>
                <a:cs typeface="Barlow" pitchFamily="34" charset="-120"/>
              </a:rPr>
              <a:t> Akuntabilitas merupakan konsep penting dalam sektor publik. Ini berarti transparansi dan pertanggungjawaban dalam pengelolaan anggaran dan pengambilan keputusan oleh instansi pemerintah. Akuntabilitas adalah kunci untuk membangun kepercayaan masyarakat dan menjamin penggunaan uang publik yang efektif dan efisien.</a:t>
            </a:r>
            <a:endParaRPr lang="en-US" sz="1944" dirty="0"/>
          </a:p>
        </p:txBody>
      </p:sp>
      <p:sp>
        <p:nvSpPr>
          <p:cNvPr id="8" name="Shape 3"/>
          <p:cNvSpPr/>
          <p:nvPr/>
        </p:nvSpPr>
        <p:spPr>
          <a:xfrm>
            <a:off x="864037" y="6372701"/>
            <a:ext cx="394930" cy="394930"/>
          </a:xfrm>
          <a:prstGeom prst="roundRect">
            <a:avLst>
              <a:gd name="adj" fmla="val 23151155"/>
            </a:avLst>
          </a:prstGeom>
          <a:noFill/>
          <a:ln w="7620">
            <a:solidFill>
              <a:srgbClr val="FFFFFF"/>
            </a:solidFill>
            <a:prstDash val="solid"/>
          </a:ln>
        </p:spPr>
      </p:sp>
      <p:pic>
        <p:nvPicPr>
          <p:cNvPr id="9" name="Image 3" descr="preencoded.png"/>
          <p:cNvPicPr>
            <a:picLocks noChangeAspect="1"/>
          </p:cNvPicPr>
          <p:nvPr/>
        </p:nvPicPr>
        <p:blipFill>
          <a:blip r:embed="rId6"/>
          <a:stretch>
            <a:fillRect/>
          </a:stretch>
        </p:blipFill>
        <p:spPr>
          <a:xfrm>
            <a:off x="871657" y="6380321"/>
            <a:ext cx="379690" cy="379690"/>
          </a:xfrm>
          <a:prstGeom prst="rect">
            <a:avLst/>
          </a:prstGeom>
        </p:spPr>
      </p:pic>
      <p:sp>
        <p:nvSpPr>
          <p:cNvPr id="10" name="Text 4"/>
          <p:cNvSpPr/>
          <p:nvPr/>
        </p:nvSpPr>
        <p:spPr>
          <a:xfrm>
            <a:off x="1382316" y="6354247"/>
            <a:ext cx="2758678" cy="431959"/>
          </a:xfrm>
          <a:prstGeom prst="rect">
            <a:avLst/>
          </a:prstGeom>
          <a:noFill/>
          <a:ln/>
        </p:spPr>
        <p:txBody>
          <a:bodyPr wrap="none" rtlCol="0" anchor="t"/>
          <a:lstStyle/>
          <a:p>
            <a:pPr marL="0" indent="0" algn="l">
              <a:lnSpc>
                <a:spcPts val="3402"/>
              </a:lnSpc>
              <a:buNone/>
            </a:pPr>
            <a:r>
              <a:rPr lang="en-US" sz="2430" b="1" dirty="0" err="1" smtClean="0">
                <a:solidFill>
                  <a:srgbClr val="E5E0DF"/>
                </a:solidFill>
                <a:latin typeface="Barlow" pitchFamily="34" charset="0"/>
                <a:ea typeface="Barlow" pitchFamily="34" charset="-122"/>
                <a:cs typeface="Barlow" pitchFamily="34" charset="-120"/>
              </a:rPr>
              <a:t>Titi</a:t>
            </a:r>
            <a:r>
              <a:rPr lang="en-US" sz="2430" b="1" dirty="0" smtClean="0">
                <a:solidFill>
                  <a:srgbClr val="E5E0DF"/>
                </a:solidFill>
                <a:latin typeface="Barlow" pitchFamily="34" charset="0"/>
                <a:ea typeface="Barlow" pitchFamily="34" charset="-122"/>
                <a:cs typeface="Barlow" pitchFamily="34" charset="-120"/>
              </a:rPr>
              <a:t> </a:t>
            </a:r>
            <a:r>
              <a:rPr lang="en-US" sz="2430" b="1" dirty="0" err="1" smtClean="0">
                <a:solidFill>
                  <a:srgbClr val="E5E0DF"/>
                </a:solidFill>
                <a:latin typeface="Barlow" pitchFamily="34" charset="0"/>
                <a:ea typeface="Barlow" pitchFamily="34" charset="-122"/>
                <a:cs typeface="Barlow" pitchFamily="34" charset="-120"/>
              </a:rPr>
              <a:t>Darmi</a:t>
            </a:r>
            <a:endParaRPr lang="en-US" sz="243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C0C0C">
              <a:alpha val="75000"/>
            </a:srgbClr>
          </a:solidFill>
          <a:ln/>
        </p:spPr>
      </p:sp>
      <p:pic>
        <p:nvPicPr>
          <p:cNvPr id="4" name="Image 1" descr="preencoded.png"/>
          <p:cNvPicPr>
            <a:picLocks noChangeAspect="1"/>
          </p:cNvPicPr>
          <p:nvPr/>
        </p:nvPicPr>
        <p:blipFill>
          <a:blip r:embed="rId4"/>
          <a:stretch>
            <a:fillRect/>
          </a:stretch>
        </p:blipFill>
        <p:spPr>
          <a:xfrm>
            <a:off x="0" y="0"/>
            <a:ext cx="14630400" cy="3027164"/>
          </a:xfrm>
          <a:prstGeom prst="rect">
            <a:avLst/>
          </a:prstGeom>
        </p:spPr>
      </p:pic>
      <p:sp>
        <p:nvSpPr>
          <p:cNvPr id="5" name="Text 1"/>
          <p:cNvSpPr/>
          <p:nvPr/>
        </p:nvSpPr>
        <p:spPr>
          <a:xfrm>
            <a:off x="1435656" y="3702248"/>
            <a:ext cx="11759089" cy="1345406"/>
          </a:xfrm>
          <a:prstGeom prst="rect">
            <a:avLst/>
          </a:prstGeom>
          <a:noFill/>
          <a:ln/>
        </p:spPr>
        <p:txBody>
          <a:bodyPr wrap="square" rtlCol="0" anchor="t"/>
          <a:lstStyle/>
          <a:p>
            <a:pPr marL="0" indent="0">
              <a:lnSpc>
                <a:spcPts val="5297"/>
              </a:lnSpc>
              <a:buNone/>
            </a:pPr>
            <a:r>
              <a:rPr lang="en-US" sz="4238" b="1" dirty="0">
                <a:solidFill>
                  <a:srgbClr val="FFFFFF"/>
                </a:solidFill>
                <a:latin typeface="Barlow" pitchFamily="34" charset="0"/>
                <a:ea typeface="Barlow" pitchFamily="34" charset="-122"/>
                <a:cs typeface="Barlow" pitchFamily="34" charset="-120"/>
              </a:rPr>
              <a:t>Definisi Akuntabilitas: Konsep dan Prinsip-prinsipnya</a:t>
            </a:r>
            <a:endParaRPr lang="en-US" sz="4238" dirty="0"/>
          </a:p>
        </p:txBody>
      </p:sp>
      <p:sp>
        <p:nvSpPr>
          <p:cNvPr id="6" name="Shape 2"/>
          <p:cNvSpPr/>
          <p:nvPr/>
        </p:nvSpPr>
        <p:spPr>
          <a:xfrm>
            <a:off x="1435656" y="5410914"/>
            <a:ext cx="5758458" cy="2143482"/>
          </a:xfrm>
          <a:prstGeom prst="roundRect">
            <a:avLst>
              <a:gd name="adj" fmla="val 4745"/>
            </a:avLst>
          </a:prstGeom>
          <a:solidFill>
            <a:srgbClr val="790709"/>
          </a:solidFill>
          <a:ln w="7620">
            <a:solidFill>
              <a:srgbClr val="922022"/>
            </a:solidFill>
            <a:prstDash val="solid"/>
          </a:ln>
        </p:spPr>
      </p:sp>
      <p:sp>
        <p:nvSpPr>
          <p:cNvPr id="7" name="Text 3"/>
          <p:cNvSpPr/>
          <p:nvPr/>
        </p:nvSpPr>
        <p:spPr>
          <a:xfrm>
            <a:off x="1685449" y="5660708"/>
            <a:ext cx="2690812" cy="336352"/>
          </a:xfrm>
          <a:prstGeom prst="rect">
            <a:avLst/>
          </a:prstGeom>
          <a:noFill/>
          <a:ln/>
        </p:spPr>
        <p:txBody>
          <a:bodyPr wrap="none" rtlCol="0" anchor="t"/>
          <a:lstStyle/>
          <a:p>
            <a:pPr marL="0" indent="0">
              <a:lnSpc>
                <a:spcPts val="2649"/>
              </a:lnSpc>
              <a:buNone/>
            </a:pPr>
            <a:r>
              <a:rPr lang="en-US" sz="2119" b="1" dirty="0">
                <a:solidFill>
                  <a:srgbClr val="E5E0DF"/>
                </a:solidFill>
                <a:latin typeface="Barlow" pitchFamily="34" charset="0"/>
                <a:ea typeface="Barlow" pitchFamily="34" charset="-122"/>
                <a:cs typeface="Barlow" pitchFamily="34" charset="-120"/>
              </a:rPr>
              <a:t>Definisi</a:t>
            </a:r>
            <a:endParaRPr lang="en-US" sz="2119" dirty="0"/>
          </a:p>
        </p:txBody>
      </p:sp>
      <p:sp>
        <p:nvSpPr>
          <p:cNvPr id="8" name="Text 4"/>
          <p:cNvSpPr/>
          <p:nvPr/>
        </p:nvSpPr>
        <p:spPr>
          <a:xfrm>
            <a:off x="1685449" y="6142315"/>
            <a:ext cx="5258872" cy="1162288"/>
          </a:xfrm>
          <a:prstGeom prst="rect">
            <a:avLst/>
          </a:prstGeom>
          <a:noFill/>
          <a:ln/>
        </p:spPr>
        <p:txBody>
          <a:bodyPr wrap="square" rtlCol="0" anchor="t"/>
          <a:lstStyle/>
          <a:p>
            <a:pPr marL="0" indent="0">
              <a:lnSpc>
                <a:spcPts val="3051"/>
              </a:lnSpc>
              <a:buNone/>
            </a:pPr>
            <a:r>
              <a:rPr lang="en-US" sz="1907" dirty="0">
                <a:solidFill>
                  <a:srgbClr val="E5E0DF"/>
                </a:solidFill>
                <a:latin typeface="Barlow" pitchFamily="34" charset="0"/>
                <a:ea typeface="Barlow" pitchFamily="34" charset="-122"/>
                <a:cs typeface="Barlow" pitchFamily="34" charset="-120"/>
              </a:rPr>
              <a:t>Akuntabilitas mengacu pada kewajiban organisasi sektor publik untuk mempertanggungjawabkan kinerjanya kepada publik.</a:t>
            </a:r>
            <a:endParaRPr lang="en-US" sz="1907" dirty="0"/>
          </a:p>
        </p:txBody>
      </p:sp>
      <p:sp>
        <p:nvSpPr>
          <p:cNvPr id="9" name="Shape 5"/>
          <p:cNvSpPr/>
          <p:nvPr/>
        </p:nvSpPr>
        <p:spPr>
          <a:xfrm>
            <a:off x="7436287" y="5410914"/>
            <a:ext cx="5758458" cy="2143482"/>
          </a:xfrm>
          <a:prstGeom prst="roundRect">
            <a:avLst>
              <a:gd name="adj" fmla="val 4745"/>
            </a:avLst>
          </a:prstGeom>
          <a:solidFill>
            <a:srgbClr val="790709"/>
          </a:solidFill>
          <a:ln w="7620">
            <a:solidFill>
              <a:srgbClr val="922022"/>
            </a:solidFill>
            <a:prstDash val="solid"/>
          </a:ln>
        </p:spPr>
      </p:sp>
      <p:sp>
        <p:nvSpPr>
          <p:cNvPr id="10" name="Text 6"/>
          <p:cNvSpPr/>
          <p:nvPr/>
        </p:nvSpPr>
        <p:spPr>
          <a:xfrm>
            <a:off x="7686080" y="5660708"/>
            <a:ext cx="2690812" cy="336352"/>
          </a:xfrm>
          <a:prstGeom prst="rect">
            <a:avLst/>
          </a:prstGeom>
          <a:noFill/>
          <a:ln/>
        </p:spPr>
        <p:txBody>
          <a:bodyPr wrap="none" rtlCol="0" anchor="t"/>
          <a:lstStyle/>
          <a:p>
            <a:pPr marL="0" indent="0">
              <a:lnSpc>
                <a:spcPts val="2649"/>
              </a:lnSpc>
              <a:buNone/>
            </a:pPr>
            <a:r>
              <a:rPr lang="en-US" sz="2119" b="1" dirty="0">
                <a:solidFill>
                  <a:srgbClr val="E5E0DF"/>
                </a:solidFill>
                <a:latin typeface="Barlow" pitchFamily="34" charset="0"/>
                <a:ea typeface="Barlow" pitchFamily="34" charset="-122"/>
                <a:cs typeface="Barlow" pitchFamily="34" charset="-120"/>
              </a:rPr>
              <a:t>Prinsip</a:t>
            </a:r>
            <a:endParaRPr lang="en-US" sz="2119" dirty="0"/>
          </a:p>
        </p:txBody>
      </p:sp>
      <p:sp>
        <p:nvSpPr>
          <p:cNvPr id="11" name="Text 7"/>
          <p:cNvSpPr/>
          <p:nvPr/>
        </p:nvSpPr>
        <p:spPr>
          <a:xfrm>
            <a:off x="7686080" y="6142315"/>
            <a:ext cx="5258872" cy="1162288"/>
          </a:xfrm>
          <a:prstGeom prst="rect">
            <a:avLst/>
          </a:prstGeom>
          <a:noFill/>
          <a:ln/>
        </p:spPr>
        <p:txBody>
          <a:bodyPr wrap="square" rtlCol="0" anchor="t"/>
          <a:lstStyle/>
          <a:p>
            <a:pPr marL="0" indent="0">
              <a:lnSpc>
                <a:spcPts val="3051"/>
              </a:lnSpc>
              <a:buNone/>
            </a:pPr>
            <a:r>
              <a:rPr lang="en-US" sz="1907" dirty="0">
                <a:solidFill>
                  <a:srgbClr val="E5E0DF"/>
                </a:solidFill>
                <a:latin typeface="Barlow" pitchFamily="34" charset="0"/>
                <a:ea typeface="Barlow" pitchFamily="34" charset="-122"/>
                <a:cs typeface="Barlow" pitchFamily="34" charset="-120"/>
              </a:rPr>
              <a:t>Transparansi, integritas, responsibilitas, dan partisipasi masyarakat adalah prinsip-prinsip kunci dalam akuntabilitas sektor publik.</a:t>
            </a:r>
            <a:endParaRPr lang="en-US" sz="1907"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C0C0C">
              <a:alpha val="75000"/>
            </a:srgbClr>
          </a:solidFill>
          <a:ln/>
        </p:spPr>
      </p:sp>
      <p:sp>
        <p:nvSpPr>
          <p:cNvPr id="4" name="Text 1"/>
          <p:cNvSpPr/>
          <p:nvPr/>
        </p:nvSpPr>
        <p:spPr>
          <a:xfrm>
            <a:off x="1321356" y="1726883"/>
            <a:ext cx="11987689" cy="1371600"/>
          </a:xfrm>
          <a:prstGeom prst="rect">
            <a:avLst/>
          </a:prstGeom>
          <a:noFill/>
          <a:ln/>
        </p:spPr>
        <p:txBody>
          <a:bodyPr wrap="square" rtlCol="0" anchor="t"/>
          <a:lstStyle/>
          <a:p>
            <a:pPr marL="0" indent="0">
              <a:lnSpc>
                <a:spcPts val="5400"/>
              </a:lnSpc>
              <a:buNone/>
            </a:pPr>
            <a:r>
              <a:rPr lang="en-US" sz="4320" b="1" dirty="0">
                <a:solidFill>
                  <a:srgbClr val="FFFFFF"/>
                </a:solidFill>
                <a:latin typeface="Barlow" pitchFamily="34" charset="0"/>
                <a:ea typeface="Barlow" pitchFamily="34" charset="-122"/>
                <a:cs typeface="Barlow" pitchFamily="34" charset="-120"/>
              </a:rPr>
              <a:t>Kerangka Hukum dan Peraturan Terkait Akuntabilitas</a:t>
            </a:r>
            <a:endParaRPr lang="en-US" sz="4320" dirty="0"/>
          </a:p>
        </p:txBody>
      </p:sp>
      <p:sp>
        <p:nvSpPr>
          <p:cNvPr id="5" name="Text 2"/>
          <p:cNvSpPr/>
          <p:nvPr/>
        </p:nvSpPr>
        <p:spPr>
          <a:xfrm>
            <a:off x="1321356" y="3715583"/>
            <a:ext cx="2743200" cy="342900"/>
          </a:xfrm>
          <a:prstGeom prst="rect">
            <a:avLst/>
          </a:prstGeom>
          <a:noFill/>
          <a:ln/>
        </p:spPr>
        <p:txBody>
          <a:bodyPr wrap="none" rtlCol="0" anchor="t"/>
          <a:lstStyle/>
          <a:p>
            <a:pPr marL="0" indent="0">
              <a:lnSpc>
                <a:spcPts val="2700"/>
              </a:lnSpc>
              <a:buNone/>
            </a:pPr>
            <a:r>
              <a:rPr lang="en-US" sz="2160" b="1" dirty="0">
                <a:solidFill>
                  <a:srgbClr val="FFFFFF"/>
                </a:solidFill>
                <a:latin typeface="Barlow" pitchFamily="34" charset="0"/>
                <a:ea typeface="Barlow" pitchFamily="34" charset="-122"/>
                <a:cs typeface="Barlow" pitchFamily="34" charset="-120"/>
              </a:rPr>
              <a:t>Undang-Undang</a:t>
            </a:r>
            <a:endParaRPr lang="en-US" sz="2160" dirty="0"/>
          </a:p>
        </p:txBody>
      </p:sp>
      <p:sp>
        <p:nvSpPr>
          <p:cNvPr id="6" name="Text 3"/>
          <p:cNvSpPr/>
          <p:nvPr/>
        </p:nvSpPr>
        <p:spPr>
          <a:xfrm>
            <a:off x="1321356" y="4305300"/>
            <a:ext cx="3593902" cy="1975247"/>
          </a:xfrm>
          <a:prstGeom prst="rect">
            <a:avLst/>
          </a:prstGeom>
          <a:noFill/>
          <a:ln/>
        </p:spPr>
        <p:txBody>
          <a:bodyPr wrap="square" rtlCol="0" anchor="t"/>
          <a:lstStyle/>
          <a:p>
            <a:pPr marL="0" indent="0">
              <a:lnSpc>
                <a:spcPts val="3110"/>
              </a:lnSpc>
              <a:buNone/>
            </a:pPr>
            <a:r>
              <a:rPr lang="en-US" sz="1944" dirty="0">
                <a:solidFill>
                  <a:srgbClr val="E5E0DF"/>
                </a:solidFill>
                <a:latin typeface="Barlow" pitchFamily="34" charset="0"/>
                <a:ea typeface="Barlow" pitchFamily="34" charset="-122"/>
                <a:cs typeface="Barlow" pitchFamily="34" charset="-120"/>
              </a:rPr>
              <a:t>Beberapa undang-undang yang mengatur akuntabilitas sektor publik di Indonesia adalah UU No. 28 Tahun 1999 dan UU No. 14 Tahun 2008.</a:t>
            </a:r>
            <a:endParaRPr lang="en-US" sz="1944" dirty="0"/>
          </a:p>
        </p:txBody>
      </p:sp>
      <p:sp>
        <p:nvSpPr>
          <p:cNvPr id="7" name="Text 4"/>
          <p:cNvSpPr/>
          <p:nvPr/>
        </p:nvSpPr>
        <p:spPr>
          <a:xfrm>
            <a:off x="5525095" y="3715583"/>
            <a:ext cx="2743200" cy="342900"/>
          </a:xfrm>
          <a:prstGeom prst="rect">
            <a:avLst/>
          </a:prstGeom>
          <a:noFill/>
          <a:ln/>
        </p:spPr>
        <p:txBody>
          <a:bodyPr wrap="none" rtlCol="0" anchor="t"/>
          <a:lstStyle/>
          <a:p>
            <a:pPr marL="0" indent="0">
              <a:lnSpc>
                <a:spcPts val="2700"/>
              </a:lnSpc>
              <a:buNone/>
            </a:pPr>
            <a:r>
              <a:rPr lang="en-US" sz="2160" b="1" dirty="0">
                <a:solidFill>
                  <a:srgbClr val="FFFFFF"/>
                </a:solidFill>
                <a:latin typeface="Barlow" pitchFamily="34" charset="0"/>
                <a:ea typeface="Barlow" pitchFamily="34" charset="-122"/>
                <a:cs typeface="Barlow" pitchFamily="34" charset="-120"/>
              </a:rPr>
              <a:t>Peraturan Pemerintah</a:t>
            </a:r>
            <a:endParaRPr lang="en-US" sz="2160" dirty="0"/>
          </a:p>
        </p:txBody>
      </p:sp>
      <p:sp>
        <p:nvSpPr>
          <p:cNvPr id="8" name="Text 5"/>
          <p:cNvSpPr/>
          <p:nvPr/>
        </p:nvSpPr>
        <p:spPr>
          <a:xfrm>
            <a:off x="5525095" y="4305300"/>
            <a:ext cx="3593902" cy="1580198"/>
          </a:xfrm>
          <a:prstGeom prst="rect">
            <a:avLst/>
          </a:prstGeom>
          <a:noFill/>
          <a:ln/>
        </p:spPr>
        <p:txBody>
          <a:bodyPr wrap="square" rtlCol="0" anchor="t"/>
          <a:lstStyle/>
          <a:p>
            <a:pPr marL="0" indent="0">
              <a:lnSpc>
                <a:spcPts val="3110"/>
              </a:lnSpc>
              <a:buNone/>
            </a:pPr>
            <a:r>
              <a:rPr lang="en-US" sz="1944" dirty="0">
                <a:solidFill>
                  <a:srgbClr val="E5E0DF"/>
                </a:solidFill>
                <a:latin typeface="Barlow" pitchFamily="34" charset="0"/>
                <a:ea typeface="Barlow" pitchFamily="34" charset="-122"/>
                <a:cs typeface="Barlow" pitchFamily="34" charset="-120"/>
              </a:rPr>
              <a:t>PP No. 8 Tahun 2006 tentang Pelaporan Keuangan dan Kinerja Instansi Pemerintah juga menjadi dasar akuntabilitas.</a:t>
            </a:r>
            <a:endParaRPr lang="en-US" sz="1944" dirty="0"/>
          </a:p>
        </p:txBody>
      </p:sp>
      <p:sp>
        <p:nvSpPr>
          <p:cNvPr id="9" name="Text 6"/>
          <p:cNvSpPr/>
          <p:nvPr/>
        </p:nvSpPr>
        <p:spPr>
          <a:xfrm>
            <a:off x="9728835" y="3715583"/>
            <a:ext cx="2743200" cy="342900"/>
          </a:xfrm>
          <a:prstGeom prst="rect">
            <a:avLst/>
          </a:prstGeom>
          <a:noFill/>
          <a:ln/>
        </p:spPr>
        <p:txBody>
          <a:bodyPr wrap="none" rtlCol="0" anchor="t"/>
          <a:lstStyle/>
          <a:p>
            <a:pPr marL="0" indent="0">
              <a:lnSpc>
                <a:spcPts val="2700"/>
              </a:lnSpc>
              <a:buNone/>
            </a:pPr>
            <a:r>
              <a:rPr lang="en-US" sz="2160" b="1" dirty="0">
                <a:solidFill>
                  <a:srgbClr val="FFFFFF"/>
                </a:solidFill>
                <a:latin typeface="Barlow" pitchFamily="34" charset="0"/>
                <a:ea typeface="Barlow" pitchFamily="34" charset="-122"/>
                <a:cs typeface="Barlow" pitchFamily="34" charset="-120"/>
              </a:rPr>
              <a:t>Peraturan Lainnya</a:t>
            </a:r>
            <a:endParaRPr lang="en-US" sz="2160" dirty="0"/>
          </a:p>
        </p:txBody>
      </p:sp>
      <p:sp>
        <p:nvSpPr>
          <p:cNvPr id="10" name="Text 7"/>
          <p:cNvSpPr/>
          <p:nvPr/>
        </p:nvSpPr>
        <p:spPr>
          <a:xfrm>
            <a:off x="9728835" y="4305300"/>
            <a:ext cx="3593902" cy="1580198"/>
          </a:xfrm>
          <a:prstGeom prst="rect">
            <a:avLst/>
          </a:prstGeom>
          <a:noFill/>
          <a:ln/>
        </p:spPr>
        <p:txBody>
          <a:bodyPr wrap="square" rtlCol="0" anchor="t"/>
          <a:lstStyle/>
          <a:p>
            <a:pPr marL="0" indent="0">
              <a:lnSpc>
                <a:spcPts val="3110"/>
              </a:lnSpc>
              <a:buNone/>
            </a:pPr>
            <a:r>
              <a:rPr lang="en-US" sz="1944" dirty="0">
                <a:solidFill>
                  <a:srgbClr val="E5E0DF"/>
                </a:solidFill>
                <a:latin typeface="Barlow" pitchFamily="34" charset="0"/>
                <a:ea typeface="Barlow" pitchFamily="34" charset="-122"/>
                <a:cs typeface="Barlow" pitchFamily="34" charset="-120"/>
              </a:rPr>
              <a:t>Aturan lain terkait akuntabilitas seperti Permendagri No. 13 Tahun 2006 dan Perpres No. 29 Tahun 2014.</a:t>
            </a:r>
            <a:endParaRPr lang="en-US" sz="1944"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C0C0C">
              <a:alpha val="75000"/>
            </a:srgbClr>
          </a:solidFill>
          <a:ln/>
        </p:spPr>
      </p:sp>
      <p:pic>
        <p:nvPicPr>
          <p:cNvPr id="4" name="Image 1" descr="preencoded.png"/>
          <p:cNvPicPr>
            <a:picLocks noChangeAspect="1"/>
          </p:cNvPicPr>
          <p:nvPr/>
        </p:nvPicPr>
        <p:blipFill>
          <a:blip r:embed="rId4"/>
          <a:stretch>
            <a:fillRect/>
          </a:stretch>
        </p:blipFill>
        <p:spPr>
          <a:xfrm>
            <a:off x="0" y="0"/>
            <a:ext cx="14630400" cy="2314575"/>
          </a:xfrm>
          <a:prstGeom prst="rect">
            <a:avLst/>
          </a:prstGeom>
        </p:spPr>
      </p:pic>
      <p:sp>
        <p:nvSpPr>
          <p:cNvPr id="5" name="Text 1"/>
          <p:cNvSpPr/>
          <p:nvPr/>
        </p:nvSpPr>
        <p:spPr>
          <a:xfrm>
            <a:off x="2819757" y="2824996"/>
            <a:ext cx="8990767" cy="1028700"/>
          </a:xfrm>
          <a:prstGeom prst="rect">
            <a:avLst/>
          </a:prstGeom>
          <a:noFill/>
          <a:ln/>
        </p:spPr>
        <p:txBody>
          <a:bodyPr wrap="square" rtlCol="0" anchor="t"/>
          <a:lstStyle/>
          <a:p>
            <a:pPr marL="0" indent="0">
              <a:lnSpc>
                <a:spcPts val="4050"/>
              </a:lnSpc>
              <a:buNone/>
            </a:pPr>
            <a:r>
              <a:rPr lang="en-US" sz="3240" b="1" dirty="0">
                <a:solidFill>
                  <a:srgbClr val="FFFFFF"/>
                </a:solidFill>
                <a:latin typeface="Barlow" pitchFamily="34" charset="0"/>
                <a:ea typeface="Barlow" pitchFamily="34" charset="-122"/>
                <a:cs typeface="Barlow" pitchFamily="34" charset="-120"/>
              </a:rPr>
              <a:t>Implementasi Akuntabilitas di Instansi Pemerintah</a:t>
            </a:r>
            <a:endParaRPr lang="en-US" sz="3240" dirty="0"/>
          </a:p>
        </p:txBody>
      </p:sp>
      <p:sp>
        <p:nvSpPr>
          <p:cNvPr id="6" name="Shape 2"/>
          <p:cNvSpPr/>
          <p:nvPr/>
        </p:nvSpPr>
        <p:spPr>
          <a:xfrm>
            <a:off x="2819757" y="5925264"/>
            <a:ext cx="8990767" cy="23098"/>
          </a:xfrm>
          <a:prstGeom prst="roundRect">
            <a:avLst>
              <a:gd name="adj" fmla="val 336695"/>
            </a:avLst>
          </a:prstGeom>
          <a:solidFill>
            <a:srgbClr val="922022"/>
          </a:solidFill>
          <a:ln/>
        </p:spPr>
      </p:sp>
      <p:sp>
        <p:nvSpPr>
          <p:cNvPr id="7" name="Shape 3"/>
          <p:cNvSpPr/>
          <p:nvPr/>
        </p:nvSpPr>
        <p:spPr>
          <a:xfrm>
            <a:off x="5009555" y="5277267"/>
            <a:ext cx="23098" cy="648057"/>
          </a:xfrm>
          <a:prstGeom prst="roundRect">
            <a:avLst>
              <a:gd name="adj" fmla="val 336695"/>
            </a:avLst>
          </a:prstGeom>
          <a:solidFill>
            <a:srgbClr val="922022"/>
          </a:solidFill>
          <a:ln/>
        </p:spPr>
      </p:sp>
      <p:sp>
        <p:nvSpPr>
          <p:cNvPr id="8" name="Shape 4"/>
          <p:cNvSpPr/>
          <p:nvPr/>
        </p:nvSpPr>
        <p:spPr>
          <a:xfrm>
            <a:off x="4812863" y="5716965"/>
            <a:ext cx="416600" cy="416600"/>
          </a:xfrm>
          <a:prstGeom prst="roundRect">
            <a:avLst>
              <a:gd name="adj" fmla="val 18668"/>
            </a:avLst>
          </a:prstGeom>
          <a:solidFill>
            <a:srgbClr val="790709"/>
          </a:solidFill>
          <a:ln w="7620">
            <a:solidFill>
              <a:srgbClr val="922022"/>
            </a:solidFill>
            <a:prstDash val="solid"/>
          </a:ln>
        </p:spPr>
      </p:sp>
      <p:sp>
        <p:nvSpPr>
          <p:cNvPr id="9" name="Text 5"/>
          <p:cNvSpPr/>
          <p:nvPr/>
        </p:nvSpPr>
        <p:spPr>
          <a:xfrm>
            <a:off x="4977527" y="5801737"/>
            <a:ext cx="87154" cy="246936"/>
          </a:xfrm>
          <a:prstGeom prst="rect">
            <a:avLst/>
          </a:prstGeom>
          <a:noFill/>
          <a:ln/>
        </p:spPr>
        <p:txBody>
          <a:bodyPr wrap="none" rtlCol="0" anchor="t"/>
          <a:lstStyle/>
          <a:p>
            <a:pPr marL="0" indent="0" algn="ctr">
              <a:lnSpc>
                <a:spcPts val="1944"/>
              </a:lnSpc>
              <a:buNone/>
            </a:pPr>
            <a:r>
              <a:rPr lang="en-US" sz="1944" b="1" dirty="0">
                <a:solidFill>
                  <a:srgbClr val="E5E0DF"/>
                </a:solidFill>
                <a:latin typeface="Barlow" pitchFamily="34" charset="0"/>
                <a:ea typeface="Barlow" pitchFamily="34" charset="-122"/>
                <a:cs typeface="Barlow" pitchFamily="34" charset="-120"/>
              </a:rPr>
              <a:t>1</a:t>
            </a:r>
            <a:endParaRPr lang="en-US" sz="1944" dirty="0"/>
          </a:p>
        </p:txBody>
      </p:sp>
      <p:sp>
        <p:nvSpPr>
          <p:cNvPr id="10" name="Text 6"/>
          <p:cNvSpPr/>
          <p:nvPr/>
        </p:nvSpPr>
        <p:spPr>
          <a:xfrm>
            <a:off x="3992404" y="4131350"/>
            <a:ext cx="2057400" cy="257175"/>
          </a:xfrm>
          <a:prstGeom prst="rect">
            <a:avLst/>
          </a:prstGeom>
          <a:noFill/>
          <a:ln/>
        </p:spPr>
        <p:txBody>
          <a:bodyPr wrap="none" rtlCol="0" anchor="t"/>
          <a:lstStyle/>
          <a:p>
            <a:pPr marL="0" indent="0" algn="ctr">
              <a:lnSpc>
                <a:spcPts val="2025"/>
              </a:lnSpc>
              <a:buNone/>
            </a:pPr>
            <a:r>
              <a:rPr lang="en-US" sz="1620" b="1" dirty="0">
                <a:solidFill>
                  <a:srgbClr val="E5E0DF"/>
                </a:solidFill>
                <a:latin typeface="Barlow" pitchFamily="34" charset="0"/>
                <a:ea typeface="Barlow" pitchFamily="34" charset="-122"/>
                <a:cs typeface="Barlow" pitchFamily="34" charset="-120"/>
              </a:rPr>
              <a:t>Pelaporan Keuangan</a:t>
            </a:r>
            <a:endParaRPr lang="en-US" sz="1620" dirty="0"/>
          </a:p>
        </p:txBody>
      </p:sp>
      <p:sp>
        <p:nvSpPr>
          <p:cNvPr id="11" name="Text 7"/>
          <p:cNvSpPr/>
          <p:nvPr/>
        </p:nvSpPr>
        <p:spPr>
          <a:xfrm>
            <a:off x="3004899" y="4499610"/>
            <a:ext cx="4032528" cy="592455"/>
          </a:xfrm>
          <a:prstGeom prst="rect">
            <a:avLst/>
          </a:prstGeom>
          <a:noFill/>
          <a:ln/>
        </p:spPr>
        <p:txBody>
          <a:bodyPr wrap="square" rtlCol="0" anchor="t"/>
          <a:lstStyle/>
          <a:p>
            <a:pPr marL="0" indent="0" algn="ctr">
              <a:lnSpc>
                <a:spcPts val="2333"/>
              </a:lnSpc>
              <a:buNone/>
            </a:pPr>
            <a:r>
              <a:rPr lang="en-US" sz="1458" dirty="0">
                <a:solidFill>
                  <a:srgbClr val="E5E0DF"/>
                </a:solidFill>
                <a:latin typeface="Barlow" pitchFamily="34" charset="0"/>
                <a:ea typeface="Barlow" pitchFamily="34" charset="-122"/>
                <a:cs typeface="Barlow" pitchFamily="34" charset="-120"/>
              </a:rPr>
              <a:t>Penyusunan dan publikasi laporan keuangan secara berkala dan transparan.</a:t>
            </a:r>
            <a:endParaRPr lang="en-US" sz="1458" dirty="0"/>
          </a:p>
        </p:txBody>
      </p:sp>
      <p:sp>
        <p:nvSpPr>
          <p:cNvPr id="12" name="Shape 8"/>
          <p:cNvSpPr/>
          <p:nvPr/>
        </p:nvSpPr>
        <p:spPr>
          <a:xfrm>
            <a:off x="7303532" y="5925205"/>
            <a:ext cx="23098" cy="648057"/>
          </a:xfrm>
          <a:prstGeom prst="roundRect">
            <a:avLst>
              <a:gd name="adj" fmla="val 336695"/>
            </a:avLst>
          </a:prstGeom>
          <a:solidFill>
            <a:srgbClr val="922022"/>
          </a:solidFill>
          <a:ln/>
        </p:spPr>
      </p:sp>
      <p:sp>
        <p:nvSpPr>
          <p:cNvPr id="13" name="Shape 9"/>
          <p:cNvSpPr/>
          <p:nvPr/>
        </p:nvSpPr>
        <p:spPr>
          <a:xfrm>
            <a:off x="7106841" y="5716965"/>
            <a:ext cx="416600" cy="416600"/>
          </a:xfrm>
          <a:prstGeom prst="roundRect">
            <a:avLst>
              <a:gd name="adj" fmla="val 18668"/>
            </a:avLst>
          </a:prstGeom>
          <a:solidFill>
            <a:srgbClr val="790709"/>
          </a:solidFill>
          <a:ln w="7620">
            <a:solidFill>
              <a:srgbClr val="922022"/>
            </a:solidFill>
            <a:prstDash val="solid"/>
          </a:ln>
        </p:spPr>
      </p:sp>
      <p:sp>
        <p:nvSpPr>
          <p:cNvPr id="14" name="Text 10"/>
          <p:cNvSpPr/>
          <p:nvPr/>
        </p:nvSpPr>
        <p:spPr>
          <a:xfrm>
            <a:off x="7247096" y="5801737"/>
            <a:ext cx="135969" cy="246936"/>
          </a:xfrm>
          <a:prstGeom prst="rect">
            <a:avLst/>
          </a:prstGeom>
          <a:noFill/>
          <a:ln/>
        </p:spPr>
        <p:txBody>
          <a:bodyPr wrap="none" rtlCol="0" anchor="t"/>
          <a:lstStyle/>
          <a:p>
            <a:pPr marL="0" indent="0" algn="ctr">
              <a:lnSpc>
                <a:spcPts val="1944"/>
              </a:lnSpc>
              <a:buNone/>
            </a:pPr>
            <a:r>
              <a:rPr lang="en-US" sz="1944" b="1" dirty="0">
                <a:solidFill>
                  <a:srgbClr val="E5E0DF"/>
                </a:solidFill>
                <a:latin typeface="Barlow" pitchFamily="34" charset="0"/>
                <a:ea typeface="Barlow" pitchFamily="34" charset="-122"/>
                <a:cs typeface="Barlow" pitchFamily="34" charset="-120"/>
              </a:rPr>
              <a:t>2</a:t>
            </a:r>
            <a:endParaRPr lang="en-US" sz="1944" dirty="0"/>
          </a:p>
        </p:txBody>
      </p:sp>
      <p:sp>
        <p:nvSpPr>
          <p:cNvPr id="15" name="Text 11"/>
          <p:cNvSpPr/>
          <p:nvPr/>
        </p:nvSpPr>
        <p:spPr>
          <a:xfrm>
            <a:off x="6286381" y="6758464"/>
            <a:ext cx="2057400" cy="257175"/>
          </a:xfrm>
          <a:prstGeom prst="rect">
            <a:avLst/>
          </a:prstGeom>
          <a:noFill/>
          <a:ln/>
        </p:spPr>
        <p:txBody>
          <a:bodyPr wrap="none" rtlCol="0" anchor="t"/>
          <a:lstStyle/>
          <a:p>
            <a:pPr marL="0" indent="0" algn="ctr">
              <a:lnSpc>
                <a:spcPts val="2025"/>
              </a:lnSpc>
              <a:buNone/>
            </a:pPr>
            <a:r>
              <a:rPr lang="en-US" sz="1620" b="1" dirty="0">
                <a:solidFill>
                  <a:srgbClr val="E5E0DF"/>
                </a:solidFill>
                <a:latin typeface="Barlow" pitchFamily="34" charset="0"/>
                <a:ea typeface="Barlow" pitchFamily="34" charset="-122"/>
                <a:cs typeface="Barlow" pitchFamily="34" charset="-120"/>
              </a:rPr>
              <a:t>Pemantauan Kinerja</a:t>
            </a:r>
            <a:endParaRPr lang="en-US" sz="1620" dirty="0"/>
          </a:p>
        </p:txBody>
      </p:sp>
      <p:sp>
        <p:nvSpPr>
          <p:cNvPr id="16" name="Text 12"/>
          <p:cNvSpPr/>
          <p:nvPr/>
        </p:nvSpPr>
        <p:spPr>
          <a:xfrm>
            <a:off x="5298877" y="7126724"/>
            <a:ext cx="4032528" cy="592455"/>
          </a:xfrm>
          <a:prstGeom prst="rect">
            <a:avLst/>
          </a:prstGeom>
          <a:noFill/>
          <a:ln/>
        </p:spPr>
        <p:txBody>
          <a:bodyPr wrap="square" rtlCol="0" anchor="t"/>
          <a:lstStyle/>
          <a:p>
            <a:pPr marL="0" indent="0" algn="ctr">
              <a:lnSpc>
                <a:spcPts val="2333"/>
              </a:lnSpc>
              <a:buNone/>
            </a:pPr>
            <a:r>
              <a:rPr lang="en-US" sz="1458" dirty="0">
                <a:solidFill>
                  <a:srgbClr val="E5E0DF"/>
                </a:solidFill>
                <a:latin typeface="Barlow" pitchFamily="34" charset="0"/>
                <a:ea typeface="Barlow" pitchFamily="34" charset="-122"/>
                <a:cs typeface="Barlow" pitchFamily="34" charset="-120"/>
              </a:rPr>
              <a:t>Pengukuran dan evaluasi capaian kinerja organisasi secara berkala.</a:t>
            </a:r>
            <a:endParaRPr lang="en-US" sz="1458" dirty="0"/>
          </a:p>
        </p:txBody>
      </p:sp>
      <p:sp>
        <p:nvSpPr>
          <p:cNvPr id="17" name="Shape 13"/>
          <p:cNvSpPr/>
          <p:nvPr/>
        </p:nvSpPr>
        <p:spPr>
          <a:xfrm>
            <a:off x="9597509" y="5277267"/>
            <a:ext cx="23098" cy="648057"/>
          </a:xfrm>
          <a:prstGeom prst="roundRect">
            <a:avLst>
              <a:gd name="adj" fmla="val 336695"/>
            </a:avLst>
          </a:prstGeom>
          <a:solidFill>
            <a:srgbClr val="922022"/>
          </a:solidFill>
          <a:ln/>
        </p:spPr>
      </p:sp>
      <p:sp>
        <p:nvSpPr>
          <p:cNvPr id="18" name="Shape 14"/>
          <p:cNvSpPr/>
          <p:nvPr/>
        </p:nvSpPr>
        <p:spPr>
          <a:xfrm>
            <a:off x="9400818" y="5716965"/>
            <a:ext cx="416600" cy="416600"/>
          </a:xfrm>
          <a:prstGeom prst="roundRect">
            <a:avLst>
              <a:gd name="adj" fmla="val 18668"/>
            </a:avLst>
          </a:prstGeom>
          <a:solidFill>
            <a:srgbClr val="790709"/>
          </a:solidFill>
          <a:ln w="7620">
            <a:solidFill>
              <a:srgbClr val="922022"/>
            </a:solidFill>
            <a:prstDash val="solid"/>
          </a:ln>
        </p:spPr>
      </p:sp>
      <p:sp>
        <p:nvSpPr>
          <p:cNvPr id="19" name="Text 15"/>
          <p:cNvSpPr/>
          <p:nvPr/>
        </p:nvSpPr>
        <p:spPr>
          <a:xfrm>
            <a:off x="9543574" y="5801737"/>
            <a:ext cx="131088" cy="246936"/>
          </a:xfrm>
          <a:prstGeom prst="rect">
            <a:avLst/>
          </a:prstGeom>
          <a:noFill/>
          <a:ln/>
        </p:spPr>
        <p:txBody>
          <a:bodyPr wrap="none" rtlCol="0" anchor="t"/>
          <a:lstStyle/>
          <a:p>
            <a:pPr marL="0" indent="0" algn="ctr">
              <a:lnSpc>
                <a:spcPts val="1944"/>
              </a:lnSpc>
              <a:buNone/>
            </a:pPr>
            <a:r>
              <a:rPr lang="en-US" sz="1944" b="1" dirty="0">
                <a:solidFill>
                  <a:srgbClr val="E5E0DF"/>
                </a:solidFill>
                <a:latin typeface="Barlow" pitchFamily="34" charset="0"/>
                <a:ea typeface="Barlow" pitchFamily="34" charset="-122"/>
                <a:cs typeface="Barlow" pitchFamily="34" charset="-120"/>
              </a:rPr>
              <a:t>3</a:t>
            </a:r>
            <a:endParaRPr lang="en-US" sz="1944" dirty="0"/>
          </a:p>
        </p:txBody>
      </p:sp>
      <p:sp>
        <p:nvSpPr>
          <p:cNvPr id="20" name="Text 16"/>
          <p:cNvSpPr/>
          <p:nvPr/>
        </p:nvSpPr>
        <p:spPr>
          <a:xfrm>
            <a:off x="8577024" y="4131350"/>
            <a:ext cx="2064187" cy="257175"/>
          </a:xfrm>
          <a:prstGeom prst="rect">
            <a:avLst/>
          </a:prstGeom>
          <a:noFill/>
          <a:ln/>
        </p:spPr>
        <p:txBody>
          <a:bodyPr wrap="none" rtlCol="0" anchor="t"/>
          <a:lstStyle/>
          <a:p>
            <a:pPr marL="0" indent="0" algn="ctr">
              <a:lnSpc>
                <a:spcPts val="2025"/>
              </a:lnSpc>
              <a:buNone/>
            </a:pPr>
            <a:r>
              <a:rPr lang="en-US" sz="1620" b="1" dirty="0">
                <a:solidFill>
                  <a:srgbClr val="E5E0DF"/>
                </a:solidFill>
                <a:latin typeface="Barlow" pitchFamily="34" charset="0"/>
                <a:ea typeface="Barlow" pitchFamily="34" charset="-122"/>
                <a:cs typeface="Barlow" pitchFamily="34" charset="-120"/>
              </a:rPr>
              <a:t>Mekanisme Pengaduan</a:t>
            </a:r>
            <a:endParaRPr lang="en-US" sz="1620" dirty="0"/>
          </a:p>
        </p:txBody>
      </p:sp>
      <p:sp>
        <p:nvSpPr>
          <p:cNvPr id="21" name="Text 17"/>
          <p:cNvSpPr/>
          <p:nvPr/>
        </p:nvSpPr>
        <p:spPr>
          <a:xfrm>
            <a:off x="7592854" y="4499610"/>
            <a:ext cx="4032528" cy="592455"/>
          </a:xfrm>
          <a:prstGeom prst="rect">
            <a:avLst/>
          </a:prstGeom>
          <a:noFill/>
          <a:ln/>
        </p:spPr>
        <p:txBody>
          <a:bodyPr wrap="square" rtlCol="0" anchor="t"/>
          <a:lstStyle/>
          <a:p>
            <a:pPr marL="0" indent="0" algn="ctr">
              <a:lnSpc>
                <a:spcPts val="2333"/>
              </a:lnSpc>
              <a:buNone/>
            </a:pPr>
            <a:r>
              <a:rPr lang="en-US" sz="1458" dirty="0">
                <a:solidFill>
                  <a:srgbClr val="E5E0DF"/>
                </a:solidFill>
                <a:latin typeface="Barlow" pitchFamily="34" charset="0"/>
                <a:ea typeface="Barlow" pitchFamily="34" charset="-122"/>
                <a:cs typeface="Barlow" pitchFamily="34" charset="-120"/>
              </a:rPr>
              <a:t>Menyediakan saluran pengaduan bagi masyarakat terkait penyimpangan.</a:t>
            </a:r>
            <a:endParaRPr lang="en-US" sz="1458"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C0C0C">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9379982" y="2704505"/>
            <a:ext cx="5014317" cy="2820591"/>
          </a:xfrm>
          <a:prstGeom prst="rect">
            <a:avLst/>
          </a:prstGeom>
        </p:spPr>
      </p:pic>
      <p:sp>
        <p:nvSpPr>
          <p:cNvPr id="6" name="Text 1"/>
          <p:cNvSpPr/>
          <p:nvPr/>
        </p:nvSpPr>
        <p:spPr>
          <a:xfrm>
            <a:off x="660916" y="1385530"/>
            <a:ext cx="7822168" cy="1049179"/>
          </a:xfrm>
          <a:prstGeom prst="rect">
            <a:avLst/>
          </a:prstGeom>
          <a:noFill/>
          <a:ln/>
        </p:spPr>
        <p:txBody>
          <a:bodyPr wrap="square" rtlCol="0" anchor="t"/>
          <a:lstStyle/>
          <a:p>
            <a:pPr marL="0" indent="0">
              <a:lnSpc>
                <a:spcPts val="4130"/>
              </a:lnSpc>
              <a:buNone/>
            </a:pPr>
            <a:r>
              <a:rPr lang="en-US" sz="3304" b="1" dirty="0">
                <a:solidFill>
                  <a:srgbClr val="FFFFFF"/>
                </a:solidFill>
                <a:latin typeface="Barlow" pitchFamily="34" charset="0"/>
                <a:ea typeface="Barlow" pitchFamily="34" charset="-122"/>
                <a:cs typeface="Barlow" pitchFamily="34" charset="-120"/>
              </a:rPr>
              <a:t>Tantangan dan Hambatan dalam Mewujudkan Akuntabilitas</a:t>
            </a:r>
            <a:endParaRPr lang="en-US" sz="3304" dirty="0"/>
          </a:p>
        </p:txBody>
      </p:sp>
      <p:sp>
        <p:nvSpPr>
          <p:cNvPr id="7" name="Shape 2"/>
          <p:cNvSpPr/>
          <p:nvPr/>
        </p:nvSpPr>
        <p:spPr>
          <a:xfrm>
            <a:off x="660916" y="2930366"/>
            <a:ext cx="424815" cy="424815"/>
          </a:xfrm>
          <a:prstGeom prst="roundRect">
            <a:avLst>
              <a:gd name="adj" fmla="val 18670"/>
            </a:avLst>
          </a:prstGeom>
          <a:solidFill>
            <a:srgbClr val="790709"/>
          </a:solidFill>
          <a:ln w="7620">
            <a:solidFill>
              <a:srgbClr val="922022"/>
            </a:solidFill>
            <a:prstDash val="solid"/>
          </a:ln>
        </p:spPr>
      </p:sp>
      <p:sp>
        <p:nvSpPr>
          <p:cNvPr id="8" name="Text 3"/>
          <p:cNvSpPr/>
          <p:nvPr/>
        </p:nvSpPr>
        <p:spPr>
          <a:xfrm>
            <a:off x="828794" y="3016806"/>
            <a:ext cx="88940" cy="251817"/>
          </a:xfrm>
          <a:prstGeom prst="rect">
            <a:avLst/>
          </a:prstGeom>
          <a:noFill/>
          <a:ln/>
        </p:spPr>
        <p:txBody>
          <a:bodyPr wrap="none" rtlCol="0" anchor="t"/>
          <a:lstStyle/>
          <a:p>
            <a:pPr marL="0" indent="0" algn="ctr">
              <a:lnSpc>
                <a:spcPts val="1983"/>
              </a:lnSpc>
              <a:buNone/>
            </a:pPr>
            <a:r>
              <a:rPr lang="en-US" sz="1983" b="1" dirty="0">
                <a:solidFill>
                  <a:srgbClr val="E5E0DF"/>
                </a:solidFill>
                <a:latin typeface="Barlow" pitchFamily="34" charset="0"/>
                <a:ea typeface="Barlow" pitchFamily="34" charset="-122"/>
                <a:cs typeface="Barlow" pitchFamily="34" charset="-120"/>
              </a:rPr>
              <a:t>1</a:t>
            </a:r>
            <a:endParaRPr lang="en-US" sz="1983" dirty="0"/>
          </a:p>
        </p:txBody>
      </p:sp>
      <p:sp>
        <p:nvSpPr>
          <p:cNvPr id="9" name="Text 4"/>
          <p:cNvSpPr/>
          <p:nvPr/>
        </p:nvSpPr>
        <p:spPr>
          <a:xfrm>
            <a:off x="1274564" y="2930366"/>
            <a:ext cx="2098119" cy="262176"/>
          </a:xfrm>
          <a:prstGeom prst="rect">
            <a:avLst/>
          </a:prstGeom>
          <a:noFill/>
          <a:ln/>
        </p:spPr>
        <p:txBody>
          <a:bodyPr wrap="none" rtlCol="0" anchor="t"/>
          <a:lstStyle/>
          <a:p>
            <a:pPr marL="0" indent="0">
              <a:lnSpc>
                <a:spcPts val="2065"/>
              </a:lnSpc>
              <a:buNone/>
            </a:pPr>
            <a:r>
              <a:rPr lang="en-US" sz="1652" b="1" dirty="0">
                <a:solidFill>
                  <a:srgbClr val="E5E0DF"/>
                </a:solidFill>
                <a:latin typeface="Barlow" pitchFamily="34" charset="0"/>
                <a:ea typeface="Barlow" pitchFamily="34" charset="-122"/>
                <a:cs typeface="Barlow" pitchFamily="34" charset="-120"/>
              </a:rPr>
              <a:t>Budaya Birokrasi</a:t>
            </a:r>
            <a:endParaRPr lang="en-US" sz="1652" dirty="0"/>
          </a:p>
        </p:txBody>
      </p:sp>
      <p:sp>
        <p:nvSpPr>
          <p:cNvPr id="10" name="Text 5"/>
          <p:cNvSpPr/>
          <p:nvPr/>
        </p:nvSpPr>
        <p:spPr>
          <a:xfrm>
            <a:off x="1274564" y="3305770"/>
            <a:ext cx="7208520" cy="302062"/>
          </a:xfrm>
          <a:prstGeom prst="rect">
            <a:avLst/>
          </a:prstGeom>
          <a:noFill/>
          <a:ln/>
        </p:spPr>
        <p:txBody>
          <a:bodyPr wrap="none" rtlCol="0" anchor="t"/>
          <a:lstStyle/>
          <a:p>
            <a:pPr marL="0" indent="0">
              <a:lnSpc>
                <a:spcPts val="2379"/>
              </a:lnSpc>
              <a:buNone/>
            </a:pPr>
            <a:r>
              <a:rPr lang="en-US" sz="1487" dirty="0">
                <a:solidFill>
                  <a:srgbClr val="E5E0DF"/>
                </a:solidFill>
                <a:latin typeface="Barlow" pitchFamily="34" charset="0"/>
                <a:ea typeface="Barlow" pitchFamily="34" charset="-122"/>
                <a:cs typeface="Barlow" pitchFamily="34" charset="-120"/>
              </a:rPr>
              <a:t>Resistensi terhadap perubahan dan kurangnya komitmen kepemimpinan.</a:t>
            </a:r>
            <a:endParaRPr lang="en-US" sz="1487" dirty="0"/>
          </a:p>
        </p:txBody>
      </p:sp>
      <p:sp>
        <p:nvSpPr>
          <p:cNvPr id="11" name="Shape 6"/>
          <p:cNvSpPr/>
          <p:nvPr/>
        </p:nvSpPr>
        <p:spPr>
          <a:xfrm>
            <a:off x="660916" y="4009073"/>
            <a:ext cx="424815" cy="424815"/>
          </a:xfrm>
          <a:prstGeom prst="roundRect">
            <a:avLst>
              <a:gd name="adj" fmla="val 18670"/>
            </a:avLst>
          </a:prstGeom>
          <a:solidFill>
            <a:srgbClr val="790709"/>
          </a:solidFill>
          <a:ln w="7620">
            <a:solidFill>
              <a:srgbClr val="922022"/>
            </a:solidFill>
            <a:prstDash val="solid"/>
          </a:ln>
        </p:spPr>
      </p:sp>
      <p:sp>
        <p:nvSpPr>
          <p:cNvPr id="12" name="Text 7"/>
          <p:cNvSpPr/>
          <p:nvPr/>
        </p:nvSpPr>
        <p:spPr>
          <a:xfrm>
            <a:off x="803910" y="4095512"/>
            <a:ext cx="138708" cy="251817"/>
          </a:xfrm>
          <a:prstGeom prst="rect">
            <a:avLst/>
          </a:prstGeom>
          <a:noFill/>
          <a:ln/>
        </p:spPr>
        <p:txBody>
          <a:bodyPr wrap="none" rtlCol="0" anchor="t"/>
          <a:lstStyle/>
          <a:p>
            <a:pPr marL="0" indent="0" algn="ctr">
              <a:lnSpc>
                <a:spcPts val="1983"/>
              </a:lnSpc>
              <a:buNone/>
            </a:pPr>
            <a:r>
              <a:rPr lang="en-US" sz="1983" b="1" dirty="0">
                <a:solidFill>
                  <a:srgbClr val="E5E0DF"/>
                </a:solidFill>
                <a:latin typeface="Barlow" pitchFamily="34" charset="0"/>
                <a:ea typeface="Barlow" pitchFamily="34" charset="-122"/>
                <a:cs typeface="Barlow" pitchFamily="34" charset="-120"/>
              </a:rPr>
              <a:t>2</a:t>
            </a:r>
            <a:endParaRPr lang="en-US" sz="1983" dirty="0"/>
          </a:p>
        </p:txBody>
      </p:sp>
      <p:sp>
        <p:nvSpPr>
          <p:cNvPr id="13" name="Text 8"/>
          <p:cNvSpPr/>
          <p:nvPr/>
        </p:nvSpPr>
        <p:spPr>
          <a:xfrm>
            <a:off x="1274564" y="4009073"/>
            <a:ext cx="2098119" cy="262176"/>
          </a:xfrm>
          <a:prstGeom prst="rect">
            <a:avLst/>
          </a:prstGeom>
          <a:noFill/>
          <a:ln/>
        </p:spPr>
        <p:txBody>
          <a:bodyPr wrap="none" rtlCol="0" anchor="t"/>
          <a:lstStyle/>
          <a:p>
            <a:pPr marL="0" indent="0">
              <a:lnSpc>
                <a:spcPts val="2065"/>
              </a:lnSpc>
              <a:buNone/>
            </a:pPr>
            <a:r>
              <a:rPr lang="en-US" sz="1652" b="1" dirty="0">
                <a:solidFill>
                  <a:srgbClr val="E5E0DF"/>
                </a:solidFill>
                <a:latin typeface="Barlow" pitchFamily="34" charset="0"/>
                <a:ea typeface="Barlow" pitchFamily="34" charset="-122"/>
                <a:cs typeface="Barlow" pitchFamily="34" charset="-120"/>
              </a:rPr>
              <a:t>Kapasitas SDM</a:t>
            </a:r>
            <a:endParaRPr lang="en-US" sz="1652" dirty="0"/>
          </a:p>
        </p:txBody>
      </p:sp>
      <p:sp>
        <p:nvSpPr>
          <p:cNvPr id="14" name="Text 9"/>
          <p:cNvSpPr/>
          <p:nvPr/>
        </p:nvSpPr>
        <p:spPr>
          <a:xfrm>
            <a:off x="1274564" y="4384477"/>
            <a:ext cx="7208520" cy="302062"/>
          </a:xfrm>
          <a:prstGeom prst="rect">
            <a:avLst/>
          </a:prstGeom>
          <a:noFill/>
          <a:ln/>
        </p:spPr>
        <p:txBody>
          <a:bodyPr wrap="none" rtlCol="0" anchor="t"/>
          <a:lstStyle/>
          <a:p>
            <a:pPr marL="0" indent="0">
              <a:lnSpc>
                <a:spcPts val="2379"/>
              </a:lnSpc>
              <a:buNone/>
            </a:pPr>
            <a:r>
              <a:rPr lang="en-US" sz="1487" dirty="0">
                <a:solidFill>
                  <a:srgbClr val="E5E0DF"/>
                </a:solidFill>
                <a:latin typeface="Barlow" pitchFamily="34" charset="0"/>
                <a:ea typeface="Barlow" pitchFamily="34" charset="-122"/>
                <a:cs typeface="Barlow" pitchFamily="34" charset="-120"/>
              </a:rPr>
              <a:t>Kompetensi dan keahlian pegawai yang terbatas dalam penerapan akuntabilitas.</a:t>
            </a:r>
            <a:endParaRPr lang="en-US" sz="1487" dirty="0"/>
          </a:p>
        </p:txBody>
      </p:sp>
      <p:sp>
        <p:nvSpPr>
          <p:cNvPr id="15" name="Shape 10"/>
          <p:cNvSpPr/>
          <p:nvPr/>
        </p:nvSpPr>
        <p:spPr>
          <a:xfrm>
            <a:off x="660916" y="5087779"/>
            <a:ext cx="424815" cy="424815"/>
          </a:xfrm>
          <a:prstGeom prst="roundRect">
            <a:avLst>
              <a:gd name="adj" fmla="val 18670"/>
            </a:avLst>
          </a:prstGeom>
          <a:solidFill>
            <a:srgbClr val="790709"/>
          </a:solidFill>
          <a:ln w="7620">
            <a:solidFill>
              <a:srgbClr val="922022"/>
            </a:solidFill>
            <a:prstDash val="solid"/>
          </a:ln>
        </p:spPr>
      </p:sp>
      <p:sp>
        <p:nvSpPr>
          <p:cNvPr id="16" name="Text 11"/>
          <p:cNvSpPr/>
          <p:nvPr/>
        </p:nvSpPr>
        <p:spPr>
          <a:xfrm>
            <a:off x="806410" y="5174218"/>
            <a:ext cx="133707" cy="251817"/>
          </a:xfrm>
          <a:prstGeom prst="rect">
            <a:avLst/>
          </a:prstGeom>
          <a:noFill/>
          <a:ln/>
        </p:spPr>
        <p:txBody>
          <a:bodyPr wrap="none" rtlCol="0" anchor="t"/>
          <a:lstStyle/>
          <a:p>
            <a:pPr marL="0" indent="0" algn="ctr">
              <a:lnSpc>
                <a:spcPts val="1983"/>
              </a:lnSpc>
              <a:buNone/>
            </a:pPr>
            <a:r>
              <a:rPr lang="en-US" sz="1983" b="1" dirty="0">
                <a:solidFill>
                  <a:srgbClr val="E5E0DF"/>
                </a:solidFill>
                <a:latin typeface="Barlow" pitchFamily="34" charset="0"/>
                <a:ea typeface="Barlow" pitchFamily="34" charset="-122"/>
                <a:cs typeface="Barlow" pitchFamily="34" charset="-120"/>
              </a:rPr>
              <a:t>3</a:t>
            </a:r>
            <a:endParaRPr lang="en-US" sz="1983" dirty="0"/>
          </a:p>
        </p:txBody>
      </p:sp>
      <p:sp>
        <p:nvSpPr>
          <p:cNvPr id="17" name="Text 12"/>
          <p:cNvSpPr/>
          <p:nvPr/>
        </p:nvSpPr>
        <p:spPr>
          <a:xfrm>
            <a:off x="1274564" y="5087779"/>
            <a:ext cx="2098119" cy="262176"/>
          </a:xfrm>
          <a:prstGeom prst="rect">
            <a:avLst/>
          </a:prstGeom>
          <a:noFill/>
          <a:ln/>
        </p:spPr>
        <p:txBody>
          <a:bodyPr wrap="none" rtlCol="0" anchor="t"/>
          <a:lstStyle/>
          <a:p>
            <a:pPr marL="0" indent="0">
              <a:lnSpc>
                <a:spcPts val="2065"/>
              </a:lnSpc>
              <a:buNone/>
            </a:pPr>
            <a:r>
              <a:rPr lang="en-US" sz="1652" b="1" dirty="0">
                <a:solidFill>
                  <a:srgbClr val="E5E0DF"/>
                </a:solidFill>
                <a:latin typeface="Barlow" pitchFamily="34" charset="0"/>
                <a:ea typeface="Barlow" pitchFamily="34" charset="-122"/>
                <a:cs typeface="Barlow" pitchFamily="34" charset="-120"/>
              </a:rPr>
              <a:t>Teknologi Informasi</a:t>
            </a:r>
            <a:endParaRPr lang="en-US" sz="1652" dirty="0"/>
          </a:p>
        </p:txBody>
      </p:sp>
      <p:sp>
        <p:nvSpPr>
          <p:cNvPr id="18" name="Text 13"/>
          <p:cNvSpPr/>
          <p:nvPr/>
        </p:nvSpPr>
        <p:spPr>
          <a:xfrm>
            <a:off x="1274564" y="5463183"/>
            <a:ext cx="7208520" cy="302062"/>
          </a:xfrm>
          <a:prstGeom prst="rect">
            <a:avLst/>
          </a:prstGeom>
          <a:noFill/>
          <a:ln/>
        </p:spPr>
        <p:txBody>
          <a:bodyPr wrap="none" rtlCol="0" anchor="t"/>
          <a:lstStyle/>
          <a:p>
            <a:pPr marL="0" indent="0">
              <a:lnSpc>
                <a:spcPts val="2379"/>
              </a:lnSpc>
              <a:buNone/>
            </a:pPr>
            <a:r>
              <a:rPr lang="en-US" sz="1487" dirty="0">
                <a:solidFill>
                  <a:srgbClr val="E5E0DF"/>
                </a:solidFill>
                <a:latin typeface="Barlow" pitchFamily="34" charset="0"/>
                <a:ea typeface="Barlow" pitchFamily="34" charset="-122"/>
                <a:cs typeface="Barlow" pitchFamily="34" charset="-120"/>
              </a:rPr>
              <a:t>Infrastruktur dan sistem informasi manajemen yang belum memadai.</a:t>
            </a:r>
            <a:endParaRPr lang="en-US" sz="1487" dirty="0"/>
          </a:p>
        </p:txBody>
      </p:sp>
      <p:sp>
        <p:nvSpPr>
          <p:cNvPr id="19" name="Shape 14"/>
          <p:cNvSpPr/>
          <p:nvPr/>
        </p:nvSpPr>
        <p:spPr>
          <a:xfrm>
            <a:off x="660916" y="6166485"/>
            <a:ext cx="424815" cy="424815"/>
          </a:xfrm>
          <a:prstGeom prst="roundRect">
            <a:avLst>
              <a:gd name="adj" fmla="val 18670"/>
            </a:avLst>
          </a:prstGeom>
          <a:solidFill>
            <a:srgbClr val="790709"/>
          </a:solidFill>
          <a:ln w="7620">
            <a:solidFill>
              <a:srgbClr val="922022"/>
            </a:solidFill>
            <a:prstDash val="solid"/>
          </a:ln>
        </p:spPr>
      </p:sp>
      <p:sp>
        <p:nvSpPr>
          <p:cNvPr id="20" name="Text 15"/>
          <p:cNvSpPr/>
          <p:nvPr/>
        </p:nvSpPr>
        <p:spPr>
          <a:xfrm>
            <a:off x="799624" y="6252924"/>
            <a:ext cx="147280" cy="251817"/>
          </a:xfrm>
          <a:prstGeom prst="rect">
            <a:avLst/>
          </a:prstGeom>
          <a:noFill/>
          <a:ln/>
        </p:spPr>
        <p:txBody>
          <a:bodyPr wrap="none" rtlCol="0" anchor="t"/>
          <a:lstStyle/>
          <a:p>
            <a:pPr marL="0" indent="0" algn="ctr">
              <a:lnSpc>
                <a:spcPts val="1983"/>
              </a:lnSpc>
              <a:buNone/>
            </a:pPr>
            <a:r>
              <a:rPr lang="en-US" sz="1983" b="1" dirty="0">
                <a:solidFill>
                  <a:srgbClr val="E5E0DF"/>
                </a:solidFill>
                <a:latin typeface="Barlow" pitchFamily="34" charset="0"/>
                <a:ea typeface="Barlow" pitchFamily="34" charset="-122"/>
                <a:cs typeface="Barlow" pitchFamily="34" charset="-120"/>
              </a:rPr>
              <a:t>4</a:t>
            </a:r>
            <a:endParaRPr lang="en-US" sz="1983" dirty="0"/>
          </a:p>
        </p:txBody>
      </p:sp>
      <p:sp>
        <p:nvSpPr>
          <p:cNvPr id="21" name="Text 16"/>
          <p:cNvSpPr/>
          <p:nvPr/>
        </p:nvSpPr>
        <p:spPr>
          <a:xfrm>
            <a:off x="1274564" y="6166485"/>
            <a:ext cx="2098119" cy="262176"/>
          </a:xfrm>
          <a:prstGeom prst="rect">
            <a:avLst/>
          </a:prstGeom>
          <a:noFill/>
          <a:ln/>
        </p:spPr>
        <p:txBody>
          <a:bodyPr wrap="none" rtlCol="0" anchor="t"/>
          <a:lstStyle/>
          <a:p>
            <a:pPr marL="0" indent="0">
              <a:lnSpc>
                <a:spcPts val="2065"/>
              </a:lnSpc>
              <a:buNone/>
            </a:pPr>
            <a:r>
              <a:rPr lang="en-US" sz="1652" b="1" dirty="0">
                <a:solidFill>
                  <a:srgbClr val="E5E0DF"/>
                </a:solidFill>
                <a:latin typeface="Barlow" pitchFamily="34" charset="0"/>
                <a:ea typeface="Barlow" pitchFamily="34" charset="-122"/>
                <a:cs typeface="Barlow" pitchFamily="34" charset="-120"/>
              </a:rPr>
              <a:t>Partisipasi Masyarakat</a:t>
            </a:r>
            <a:endParaRPr lang="en-US" sz="1652" dirty="0"/>
          </a:p>
        </p:txBody>
      </p:sp>
      <p:sp>
        <p:nvSpPr>
          <p:cNvPr id="22" name="Text 17"/>
          <p:cNvSpPr/>
          <p:nvPr/>
        </p:nvSpPr>
        <p:spPr>
          <a:xfrm>
            <a:off x="1274564" y="6541889"/>
            <a:ext cx="7208520" cy="302062"/>
          </a:xfrm>
          <a:prstGeom prst="rect">
            <a:avLst/>
          </a:prstGeom>
          <a:noFill/>
          <a:ln/>
        </p:spPr>
        <p:txBody>
          <a:bodyPr wrap="none" rtlCol="0" anchor="t"/>
          <a:lstStyle/>
          <a:p>
            <a:pPr marL="0" indent="0">
              <a:lnSpc>
                <a:spcPts val="2379"/>
              </a:lnSpc>
              <a:buNone/>
            </a:pPr>
            <a:r>
              <a:rPr lang="en-US" sz="1487" dirty="0">
                <a:solidFill>
                  <a:srgbClr val="E5E0DF"/>
                </a:solidFill>
                <a:latin typeface="Barlow" pitchFamily="34" charset="0"/>
                <a:ea typeface="Barlow" pitchFamily="34" charset="-122"/>
                <a:cs typeface="Barlow" pitchFamily="34" charset="-120"/>
              </a:rPr>
              <a:t>Keterlibatan publik yang rendah dalam proses pengawasan dan evaluasi.</a:t>
            </a:r>
            <a:endParaRPr lang="en-US" sz="1487"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C0C0C">
              <a:alpha val="75000"/>
            </a:srgbClr>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215979" y="2213015"/>
            <a:ext cx="5054322" cy="3803452"/>
          </a:xfrm>
          <a:prstGeom prst="rect">
            <a:avLst/>
          </a:prstGeom>
        </p:spPr>
      </p:pic>
      <p:sp>
        <p:nvSpPr>
          <p:cNvPr id="6" name="Text 1"/>
          <p:cNvSpPr/>
          <p:nvPr/>
        </p:nvSpPr>
        <p:spPr>
          <a:xfrm>
            <a:off x="6091238" y="517684"/>
            <a:ext cx="7728347" cy="480060"/>
          </a:xfrm>
          <a:prstGeom prst="rect">
            <a:avLst/>
          </a:prstGeom>
          <a:noFill/>
          <a:ln/>
        </p:spPr>
        <p:txBody>
          <a:bodyPr wrap="none" rtlCol="0" anchor="t"/>
          <a:lstStyle/>
          <a:p>
            <a:pPr marL="0" indent="0">
              <a:lnSpc>
                <a:spcPts val="3780"/>
              </a:lnSpc>
              <a:buNone/>
            </a:pPr>
            <a:r>
              <a:rPr lang="en-US" sz="3024" b="1" dirty="0">
                <a:solidFill>
                  <a:srgbClr val="FFFFFF"/>
                </a:solidFill>
                <a:latin typeface="Barlow" pitchFamily="34" charset="0"/>
                <a:ea typeface="Barlow" pitchFamily="34" charset="-122"/>
                <a:cs typeface="Barlow" pitchFamily="34" charset="-120"/>
              </a:rPr>
              <a:t>Peran Masyarakat dan Pemangku Kepentingan</a:t>
            </a:r>
            <a:endParaRPr lang="en-US" sz="3024" dirty="0"/>
          </a:p>
        </p:txBody>
      </p:sp>
      <p:pic>
        <p:nvPicPr>
          <p:cNvPr id="7" name="Image 3" descr="preencoded.png"/>
          <p:cNvPicPr>
            <a:picLocks noChangeAspect="1"/>
          </p:cNvPicPr>
          <p:nvPr/>
        </p:nvPicPr>
        <p:blipFill>
          <a:blip r:embed="rId6"/>
          <a:stretch>
            <a:fillRect/>
          </a:stretch>
        </p:blipFill>
        <p:spPr>
          <a:xfrm>
            <a:off x="6091238" y="1256943"/>
            <a:ext cx="431959" cy="431959"/>
          </a:xfrm>
          <a:prstGeom prst="rect">
            <a:avLst/>
          </a:prstGeom>
        </p:spPr>
      </p:pic>
      <p:sp>
        <p:nvSpPr>
          <p:cNvPr id="8" name="Text 2"/>
          <p:cNvSpPr/>
          <p:nvPr/>
        </p:nvSpPr>
        <p:spPr>
          <a:xfrm>
            <a:off x="6091238" y="1861661"/>
            <a:ext cx="1920240" cy="240030"/>
          </a:xfrm>
          <a:prstGeom prst="rect">
            <a:avLst/>
          </a:prstGeom>
          <a:noFill/>
          <a:ln/>
        </p:spPr>
        <p:txBody>
          <a:bodyPr wrap="none" rtlCol="0" anchor="t"/>
          <a:lstStyle/>
          <a:p>
            <a:pPr marL="0" indent="0" algn="l">
              <a:lnSpc>
                <a:spcPts val="1890"/>
              </a:lnSpc>
              <a:buNone/>
            </a:pPr>
            <a:r>
              <a:rPr lang="en-US" sz="1512" b="1" dirty="0">
                <a:solidFill>
                  <a:srgbClr val="E5E0DF"/>
                </a:solidFill>
                <a:latin typeface="Barlow" pitchFamily="34" charset="0"/>
                <a:ea typeface="Barlow" pitchFamily="34" charset="-122"/>
                <a:cs typeface="Barlow" pitchFamily="34" charset="-120"/>
              </a:rPr>
              <a:t>Warga Negara</a:t>
            </a:r>
            <a:endParaRPr lang="en-US" sz="1512" dirty="0"/>
          </a:p>
        </p:txBody>
      </p:sp>
      <p:sp>
        <p:nvSpPr>
          <p:cNvPr id="9" name="Text 3"/>
          <p:cNvSpPr/>
          <p:nvPr/>
        </p:nvSpPr>
        <p:spPr>
          <a:xfrm>
            <a:off x="6091238" y="2205276"/>
            <a:ext cx="7934325" cy="276582"/>
          </a:xfrm>
          <a:prstGeom prst="rect">
            <a:avLst/>
          </a:prstGeom>
          <a:noFill/>
          <a:ln/>
        </p:spPr>
        <p:txBody>
          <a:bodyPr wrap="none" rtlCol="0" anchor="t"/>
          <a:lstStyle/>
          <a:p>
            <a:pPr marL="0" indent="0" algn="l">
              <a:lnSpc>
                <a:spcPts val="2177"/>
              </a:lnSpc>
              <a:buNone/>
            </a:pPr>
            <a:r>
              <a:rPr lang="en-US" sz="1361" dirty="0">
                <a:solidFill>
                  <a:srgbClr val="E5E0DF"/>
                </a:solidFill>
                <a:latin typeface="Barlow" pitchFamily="34" charset="0"/>
                <a:ea typeface="Barlow" pitchFamily="34" charset="-122"/>
                <a:cs typeface="Barlow" pitchFamily="34" charset="-120"/>
              </a:rPr>
              <a:t>Memantau kinerja dan memberikan umpan balik kepada pemerintah.</a:t>
            </a:r>
            <a:endParaRPr lang="en-US" sz="1361" dirty="0"/>
          </a:p>
        </p:txBody>
      </p:sp>
      <p:pic>
        <p:nvPicPr>
          <p:cNvPr id="10" name="Image 4" descr="preencoded.png"/>
          <p:cNvPicPr>
            <a:picLocks noChangeAspect="1"/>
          </p:cNvPicPr>
          <p:nvPr/>
        </p:nvPicPr>
        <p:blipFill>
          <a:blip r:embed="rId7"/>
          <a:stretch>
            <a:fillRect/>
          </a:stretch>
        </p:blipFill>
        <p:spPr>
          <a:xfrm>
            <a:off x="6091238" y="3000256"/>
            <a:ext cx="431959" cy="431959"/>
          </a:xfrm>
          <a:prstGeom prst="rect">
            <a:avLst/>
          </a:prstGeom>
        </p:spPr>
      </p:pic>
      <p:sp>
        <p:nvSpPr>
          <p:cNvPr id="11" name="Text 4"/>
          <p:cNvSpPr/>
          <p:nvPr/>
        </p:nvSpPr>
        <p:spPr>
          <a:xfrm>
            <a:off x="6091238" y="3604974"/>
            <a:ext cx="1920240" cy="240030"/>
          </a:xfrm>
          <a:prstGeom prst="rect">
            <a:avLst/>
          </a:prstGeom>
          <a:noFill/>
          <a:ln/>
        </p:spPr>
        <p:txBody>
          <a:bodyPr wrap="none" rtlCol="0" anchor="t"/>
          <a:lstStyle/>
          <a:p>
            <a:pPr marL="0" indent="0" algn="l">
              <a:lnSpc>
                <a:spcPts val="1890"/>
              </a:lnSpc>
              <a:buNone/>
            </a:pPr>
            <a:r>
              <a:rPr lang="en-US" sz="1512" b="1" dirty="0">
                <a:solidFill>
                  <a:srgbClr val="E5E0DF"/>
                </a:solidFill>
                <a:latin typeface="Barlow" pitchFamily="34" charset="0"/>
                <a:ea typeface="Barlow" pitchFamily="34" charset="-122"/>
                <a:cs typeface="Barlow" pitchFamily="34" charset="-120"/>
              </a:rPr>
              <a:t>Masyarakat Sipil</a:t>
            </a:r>
            <a:endParaRPr lang="en-US" sz="1512" dirty="0"/>
          </a:p>
        </p:txBody>
      </p:sp>
      <p:sp>
        <p:nvSpPr>
          <p:cNvPr id="12" name="Text 5"/>
          <p:cNvSpPr/>
          <p:nvPr/>
        </p:nvSpPr>
        <p:spPr>
          <a:xfrm>
            <a:off x="6091238" y="3948589"/>
            <a:ext cx="7934325" cy="276582"/>
          </a:xfrm>
          <a:prstGeom prst="rect">
            <a:avLst/>
          </a:prstGeom>
          <a:noFill/>
          <a:ln/>
        </p:spPr>
        <p:txBody>
          <a:bodyPr wrap="none" rtlCol="0" anchor="t"/>
          <a:lstStyle/>
          <a:p>
            <a:pPr marL="0" indent="0" algn="l">
              <a:lnSpc>
                <a:spcPts val="2177"/>
              </a:lnSpc>
              <a:buNone/>
            </a:pPr>
            <a:r>
              <a:rPr lang="en-US" sz="1361" dirty="0">
                <a:solidFill>
                  <a:srgbClr val="E5E0DF"/>
                </a:solidFill>
                <a:latin typeface="Barlow" pitchFamily="34" charset="0"/>
                <a:ea typeface="Barlow" pitchFamily="34" charset="-122"/>
                <a:cs typeface="Barlow" pitchFamily="34" charset="-120"/>
              </a:rPr>
              <a:t>Mendorong transparansi dan partisipasi dalam pengambilan keputusan.</a:t>
            </a:r>
            <a:endParaRPr lang="en-US" sz="1361" dirty="0"/>
          </a:p>
        </p:txBody>
      </p:sp>
      <p:pic>
        <p:nvPicPr>
          <p:cNvPr id="13" name="Image 5" descr="preencoded.png"/>
          <p:cNvPicPr>
            <a:picLocks noChangeAspect="1"/>
          </p:cNvPicPr>
          <p:nvPr/>
        </p:nvPicPr>
        <p:blipFill>
          <a:blip r:embed="rId8"/>
          <a:stretch>
            <a:fillRect/>
          </a:stretch>
        </p:blipFill>
        <p:spPr>
          <a:xfrm>
            <a:off x="6091238" y="4743569"/>
            <a:ext cx="431959" cy="431959"/>
          </a:xfrm>
          <a:prstGeom prst="rect">
            <a:avLst/>
          </a:prstGeom>
        </p:spPr>
      </p:pic>
      <p:sp>
        <p:nvSpPr>
          <p:cNvPr id="14" name="Text 6"/>
          <p:cNvSpPr/>
          <p:nvPr/>
        </p:nvSpPr>
        <p:spPr>
          <a:xfrm>
            <a:off x="6091238" y="5348287"/>
            <a:ext cx="1920240" cy="240030"/>
          </a:xfrm>
          <a:prstGeom prst="rect">
            <a:avLst/>
          </a:prstGeom>
          <a:noFill/>
          <a:ln/>
        </p:spPr>
        <p:txBody>
          <a:bodyPr wrap="none" rtlCol="0" anchor="t"/>
          <a:lstStyle/>
          <a:p>
            <a:pPr marL="0" indent="0" algn="l">
              <a:lnSpc>
                <a:spcPts val="1890"/>
              </a:lnSpc>
              <a:buNone/>
            </a:pPr>
            <a:r>
              <a:rPr lang="en-US" sz="1512" b="1" dirty="0">
                <a:solidFill>
                  <a:srgbClr val="E5E0DF"/>
                </a:solidFill>
                <a:latin typeface="Barlow" pitchFamily="34" charset="0"/>
                <a:ea typeface="Barlow" pitchFamily="34" charset="-122"/>
                <a:cs typeface="Barlow" pitchFamily="34" charset="-120"/>
              </a:rPr>
              <a:t>Media</a:t>
            </a:r>
            <a:endParaRPr lang="en-US" sz="1512" dirty="0"/>
          </a:p>
        </p:txBody>
      </p:sp>
      <p:sp>
        <p:nvSpPr>
          <p:cNvPr id="15" name="Text 7"/>
          <p:cNvSpPr/>
          <p:nvPr/>
        </p:nvSpPr>
        <p:spPr>
          <a:xfrm>
            <a:off x="6091238" y="5691902"/>
            <a:ext cx="7934325" cy="276582"/>
          </a:xfrm>
          <a:prstGeom prst="rect">
            <a:avLst/>
          </a:prstGeom>
          <a:noFill/>
          <a:ln/>
        </p:spPr>
        <p:txBody>
          <a:bodyPr wrap="none" rtlCol="0" anchor="t"/>
          <a:lstStyle/>
          <a:p>
            <a:pPr marL="0" indent="0" algn="l">
              <a:lnSpc>
                <a:spcPts val="2177"/>
              </a:lnSpc>
              <a:buNone/>
            </a:pPr>
            <a:r>
              <a:rPr lang="en-US" sz="1361" dirty="0">
                <a:solidFill>
                  <a:srgbClr val="E5E0DF"/>
                </a:solidFill>
                <a:latin typeface="Barlow" pitchFamily="34" charset="0"/>
                <a:ea typeface="Barlow" pitchFamily="34" charset="-122"/>
                <a:cs typeface="Barlow" pitchFamily="34" charset="-120"/>
              </a:rPr>
              <a:t>Mengawasi dan memberitakan isu-isu terkait akuntabilitas di sektor publik.</a:t>
            </a:r>
            <a:endParaRPr lang="en-US" sz="1361" dirty="0"/>
          </a:p>
        </p:txBody>
      </p:sp>
      <p:pic>
        <p:nvPicPr>
          <p:cNvPr id="16" name="Image 6" descr="preencoded.png"/>
          <p:cNvPicPr>
            <a:picLocks noChangeAspect="1"/>
          </p:cNvPicPr>
          <p:nvPr/>
        </p:nvPicPr>
        <p:blipFill>
          <a:blip r:embed="rId9"/>
          <a:stretch>
            <a:fillRect/>
          </a:stretch>
        </p:blipFill>
        <p:spPr>
          <a:xfrm>
            <a:off x="6091238" y="6486882"/>
            <a:ext cx="431959" cy="431959"/>
          </a:xfrm>
          <a:prstGeom prst="rect">
            <a:avLst/>
          </a:prstGeom>
        </p:spPr>
      </p:pic>
      <p:sp>
        <p:nvSpPr>
          <p:cNvPr id="17" name="Text 8"/>
          <p:cNvSpPr/>
          <p:nvPr/>
        </p:nvSpPr>
        <p:spPr>
          <a:xfrm>
            <a:off x="6091238" y="7091601"/>
            <a:ext cx="1920240" cy="240030"/>
          </a:xfrm>
          <a:prstGeom prst="rect">
            <a:avLst/>
          </a:prstGeom>
          <a:noFill/>
          <a:ln/>
        </p:spPr>
        <p:txBody>
          <a:bodyPr wrap="none" rtlCol="0" anchor="t"/>
          <a:lstStyle/>
          <a:p>
            <a:pPr marL="0" indent="0" algn="l">
              <a:lnSpc>
                <a:spcPts val="1890"/>
              </a:lnSpc>
              <a:buNone/>
            </a:pPr>
            <a:r>
              <a:rPr lang="en-US" sz="1512" b="1" dirty="0">
                <a:solidFill>
                  <a:srgbClr val="E5E0DF"/>
                </a:solidFill>
                <a:latin typeface="Barlow" pitchFamily="34" charset="0"/>
                <a:ea typeface="Barlow" pitchFamily="34" charset="-122"/>
                <a:cs typeface="Barlow" pitchFamily="34" charset="-120"/>
              </a:rPr>
              <a:t>Regulator</a:t>
            </a:r>
            <a:endParaRPr lang="en-US" sz="1512" dirty="0"/>
          </a:p>
        </p:txBody>
      </p:sp>
      <p:sp>
        <p:nvSpPr>
          <p:cNvPr id="18" name="Text 9"/>
          <p:cNvSpPr/>
          <p:nvPr/>
        </p:nvSpPr>
        <p:spPr>
          <a:xfrm>
            <a:off x="6091238" y="7435215"/>
            <a:ext cx="7934325" cy="276582"/>
          </a:xfrm>
          <a:prstGeom prst="rect">
            <a:avLst/>
          </a:prstGeom>
          <a:noFill/>
          <a:ln/>
        </p:spPr>
        <p:txBody>
          <a:bodyPr wrap="none" rtlCol="0" anchor="t"/>
          <a:lstStyle/>
          <a:p>
            <a:pPr marL="0" indent="0" algn="l">
              <a:lnSpc>
                <a:spcPts val="2177"/>
              </a:lnSpc>
              <a:buNone/>
            </a:pPr>
            <a:r>
              <a:rPr lang="en-US" sz="1361" dirty="0">
                <a:solidFill>
                  <a:srgbClr val="E5E0DF"/>
                </a:solidFill>
                <a:latin typeface="Barlow" pitchFamily="34" charset="0"/>
                <a:ea typeface="Barlow" pitchFamily="34" charset="-122"/>
                <a:cs typeface="Barlow" pitchFamily="34" charset="-120"/>
              </a:rPr>
              <a:t>Mengembangkan dan menegakkan peraturan untuk mewujudkan akuntabilitas.</a:t>
            </a:r>
            <a:endParaRPr lang="en-US" sz="136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C0C0C">
              <a:alpha val="75000"/>
            </a:srgbClr>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308610" y="2491740"/>
            <a:ext cx="4869180" cy="3246120"/>
          </a:xfrm>
          <a:prstGeom prst="rect">
            <a:avLst/>
          </a:prstGeom>
        </p:spPr>
      </p:pic>
      <p:sp>
        <p:nvSpPr>
          <p:cNvPr id="6" name="Text 1"/>
          <p:cNvSpPr/>
          <p:nvPr/>
        </p:nvSpPr>
        <p:spPr>
          <a:xfrm>
            <a:off x="6350437" y="1181219"/>
            <a:ext cx="7415927" cy="1371600"/>
          </a:xfrm>
          <a:prstGeom prst="rect">
            <a:avLst/>
          </a:prstGeom>
          <a:noFill/>
          <a:ln/>
        </p:spPr>
        <p:txBody>
          <a:bodyPr wrap="square" rtlCol="0" anchor="t"/>
          <a:lstStyle/>
          <a:p>
            <a:pPr marL="0" indent="0">
              <a:lnSpc>
                <a:spcPts val="5400"/>
              </a:lnSpc>
              <a:buNone/>
            </a:pPr>
            <a:r>
              <a:rPr lang="en-US" sz="4320" b="1" dirty="0">
                <a:solidFill>
                  <a:srgbClr val="FFFFFF"/>
                </a:solidFill>
                <a:latin typeface="Barlow" pitchFamily="34" charset="0"/>
                <a:ea typeface="Barlow" pitchFamily="34" charset="-122"/>
                <a:cs typeface="Barlow" pitchFamily="34" charset="-120"/>
              </a:rPr>
              <a:t>Praktik Terbaik dan Studi Kasus Akuntabilitas</a:t>
            </a:r>
            <a:endParaRPr lang="en-US" sz="4320" dirty="0"/>
          </a:p>
        </p:txBody>
      </p:sp>
      <p:sp>
        <p:nvSpPr>
          <p:cNvPr id="7" name="Shape 2"/>
          <p:cNvSpPr/>
          <p:nvPr/>
        </p:nvSpPr>
        <p:spPr>
          <a:xfrm>
            <a:off x="6350437" y="2923103"/>
            <a:ext cx="7415927" cy="4125278"/>
          </a:xfrm>
          <a:prstGeom prst="roundRect">
            <a:avLst>
              <a:gd name="adj" fmla="val 2514"/>
            </a:avLst>
          </a:prstGeom>
          <a:noFill/>
          <a:ln w="15240">
            <a:solidFill>
              <a:srgbClr val="FFFFFF">
                <a:alpha val="24000"/>
              </a:srgbClr>
            </a:solidFill>
            <a:prstDash val="solid"/>
          </a:ln>
        </p:spPr>
      </p:sp>
      <p:sp>
        <p:nvSpPr>
          <p:cNvPr id="8" name="Shape 3"/>
          <p:cNvSpPr/>
          <p:nvPr/>
        </p:nvSpPr>
        <p:spPr>
          <a:xfrm>
            <a:off x="6365677" y="2938343"/>
            <a:ext cx="7385447" cy="1496616"/>
          </a:xfrm>
          <a:prstGeom prst="rect">
            <a:avLst/>
          </a:prstGeom>
          <a:solidFill>
            <a:srgbClr val="FFFFFF">
              <a:alpha val="4000"/>
            </a:srgbClr>
          </a:solidFill>
          <a:ln/>
        </p:spPr>
      </p:sp>
      <p:sp>
        <p:nvSpPr>
          <p:cNvPr id="9" name="Text 4"/>
          <p:cNvSpPr/>
          <p:nvPr/>
        </p:nvSpPr>
        <p:spPr>
          <a:xfrm>
            <a:off x="6612493" y="3094077"/>
            <a:ext cx="3195280" cy="395049"/>
          </a:xfrm>
          <a:prstGeom prst="rect">
            <a:avLst/>
          </a:prstGeom>
          <a:noFill/>
          <a:ln/>
        </p:spPr>
        <p:txBody>
          <a:bodyPr wrap="none" rtlCol="0" anchor="t"/>
          <a:lstStyle/>
          <a:p>
            <a:pPr marL="0" indent="0">
              <a:lnSpc>
                <a:spcPts val="3110"/>
              </a:lnSpc>
              <a:buNone/>
            </a:pPr>
            <a:r>
              <a:rPr lang="en-US" sz="1944" dirty="0">
                <a:solidFill>
                  <a:srgbClr val="E5E0DF"/>
                </a:solidFill>
                <a:latin typeface="Barlow" pitchFamily="34" charset="0"/>
                <a:ea typeface="Barlow" pitchFamily="34" charset="-122"/>
                <a:cs typeface="Barlow" pitchFamily="34" charset="-120"/>
              </a:rPr>
              <a:t>Kota Surabaya</a:t>
            </a:r>
            <a:endParaRPr lang="en-US" sz="1944" dirty="0"/>
          </a:p>
        </p:txBody>
      </p:sp>
      <p:sp>
        <p:nvSpPr>
          <p:cNvPr id="10" name="Text 5"/>
          <p:cNvSpPr/>
          <p:nvPr/>
        </p:nvSpPr>
        <p:spPr>
          <a:xfrm>
            <a:off x="10309027" y="3094077"/>
            <a:ext cx="3195280" cy="1185148"/>
          </a:xfrm>
          <a:prstGeom prst="rect">
            <a:avLst/>
          </a:prstGeom>
          <a:noFill/>
          <a:ln/>
        </p:spPr>
        <p:txBody>
          <a:bodyPr wrap="square" rtlCol="0" anchor="t"/>
          <a:lstStyle/>
          <a:p>
            <a:pPr marL="0" indent="0">
              <a:lnSpc>
                <a:spcPts val="3110"/>
              </a:lnSpc>
              <a:buNone/>
            </a:pPr>
            <a:r>
              <a:rPr lang="en-US" sz="1944" dirty="0">
                <a:solidFill>
                  <a:srgbClr val="E5E0DF"/>
                </a:solidFill>
                <a:latin typeface="Barlow" pitchFamily="34" charset="0"/>
                <a:ea typeface="Barlow" pitchFamily="34" charset="-122"/>
                <a:cs typeface="Barlow" pitchFamily="34" charset="-120"/>
              </a:rPr>
              <a:t>Menerapkan anggaran partisipatif dan pengaduan online.</a:t>
            </a:r>
            <a:endParaRPr lang="en-US" sz="1944" dirty="0"/>
          </a:p>
        </p:txBody>
      </p:sp>
      <p:sp>
        <p:nvSpPr>
          <p:cNvPr id="11" name="Shape 6"/>
          <p:cNvSpPr/>
          <p:nvPr/>
        </p:nvSpPr>
        <p:spPr>
          <a:xfrm>
            <a:off x="6365677" y="4434959"/>
            <a:ext cx="7385447" cy="1101566"/>
          </a:xfrm>
          <a:prstGeom prst="rect">
            <a:avLst/>
          </a:prstGeom>
          <a:solidFill>
            <a:srgbClr val="000000">
              <a:alpha val="4000"/>
            </a:srgbClr>
          </a:solidFill>
          <a:ln/>
        </p:spPr>
      </p:sp>
      <p:sp>
        <p:nvSpPr>
          <p:cNvPr id="12" name="Text 7"/>
          <p:cNvSpPr/>
          <p:nvPr/>
        </p:nvSpPr>
        <p:spPr>
          <a:xfrm>
            <a:off x="6612493" y="4590693"/>
            <a:ext cx="3195280" cy="395049"/>
          </a:xfrm>
          <a:prstGeom prst="rect">
            <a:avLst/>
          </a:prstGeom>
          <a:noFill/>
          <a:ln/>
        </p:spPr>
        <p:txBody>
          <a:bodyPr wrap="none" rtlCol="0" anchor="t"/>
          <a:lstStyle/>
          <a:p>
            <a:pPr marL="0" indent="0">
              <a:lnSpc>
                <a:spcPts val="3110"/>
              </a:lnSpc>
              <a:buNone/>
            </a:pPr>
            <a:r>
              <a:rPr lang="en-US" sz="1944" dirty="0">
                <a:solidFill>
                  <a:srgbClr val="E5E0DF"/>
                </a:solidFill>
                <a:latin typeface="Barlow" pitchFamily="34" charset="0"/>
                <a:ea typeface="Barlow" pitchFamily="34" charset="-122"/>
                <a:cs typeface="Barlow" pitchFamily="34" charset="-120"/>
              </a:rPr>
              <a:t>Kabupaten Kudus</a:t>
            </a:r>
            <a:endParaRPr lang="en-US" sz="1944" dirty="0"/>
          </a:p>
        </p:txBody>
      </p:sp>
      <p:sp>
        <p:nvSpPr>
          <p:cNvPr id="13" name="Text 8"/>
          <p:cNvSpPr/>
          <p:nvPr/>
        </p:nvSpPr>
        <p:spPr>
          <a:xfrm>
            <a:off x="10309027" y="4590693"/>
            <a:ext cx="3195280" cy="790099"/>
          </a:xfrm>
          <a:prstGeom prst="rect">
            <a:avLst/>
          </a:prstGeom>
          <a:noFill/>
          <a:ln/>
        </p:spPr>
        <p:txBody>
          <a:bodyPr wrap="square" rtlCol="0" anchor="t"/>
          <a:lstStyle/>
          <a:p>
            <a:pPr marL="0" indent="0">
              <a:lnSpc>
                <a:spcPts val="3110"/>
              </a:lnSpc>
              <a:buNone/>
            </a:pPr>
            <a:r>
              <a:rPr lang="en-US" sz="1944" dirty="0">
                <a:solidFill>
                  <a:srgbClr val="E5E0DF"/>
                </a:solidFill>
                <a:latin typeface="Barlow" pitchFamily="34" charset="0"/>
                <a:ea typeface="Barlow" pitchFamily="34" charset="-122"/>
                <a:cs typeface="Barlow" pitchFamily="34" charset="-120"/>
              </a:rPr>
              <a:t>Inovasi pelayanan publik dan keterbukaan informasi.</a:t>
            </a:r>
            <a:endParaRPr lang="en-US" sz="1944" dirty="0"/>
          </a:p>
        </p:txBody>
      </p:sp>
      <p:sp>
        <p:nvSpPr>
          <p:cNvPr id="14" name="Shape 9"/>
          <p:cNvSpPr/>
          <p:nvPr/>
        </p:nvSpPr>
        <p:spPr>
          <a:xfrm>
            <a:off x="6365677" y="5536525"/>
            <a:ext cx="7385447" cy="1496616"/>
          </a:xfrm>
          <a:prstGeom prst="rect">
            <a:avLst/>
          </a:prstGeom>
          <a:solidFill>
            <a:srgbClr val="FFFFFF">
              <a:alpha val="4000"/>
            </a:srgbClr>
          </a:solidFill>
          <a:ln/>
        </p:spPr>
      </p:sp>
      <p:sp>
        <p:nvSpPr>
          <p:cNvPr id="15" name="Text 10"/>
          <p:cNvSpPr/>
          <p:nvPr/>
        </p:nvSpPr>
        <p:spPr>
          <a:xfrm>
            <a:off x="6612493" y="5692259"/>
            <a:ext cx="3195280" cy="395049"/>
          </a:xfrm>
          <a:prstGeom prst="rect">
            <a:avLst/>
          </a:prstGeom>
          <a:noFill/>
          <a:ln/>
        </p:spPr>
        <p:txBody>
          <a:bodyPr wrap="none" rtlCol="0" anchor="t"/>
          <a:lstStyle/>
          <a:p>
            <a:pPr marL="0" indent="0">
              <a:lnSpc>
                <a:spcPts val="3110"/>
              </a:lnSpc>
              <a:buNone/>
            </a:pPr>
            <a:r>
              <a:rPr lang="en-US" sz="1944" dirty="0">
                <a:solidFill>
                  <a:srgbClr val="E5E0DF"/>
                </a:solidFill>
                <a:latin typeface="Barlow" pitchFamily="34" charset="0"/>
                <a:ea typeface="Barlow" pitchFamily="34" charset="-122"/>
                <a:cs typeface="Barlow" pitchFamily="34" charset="-120"/>
              </a:rPr>
              <a:t>Provinsi Jawa Barat</a:t>
            </a:r>
            <a:endParaRPr lang="en-US" sz="1944" dirty="0"/>
          </a:p>
        </p:txBody>
      </p:sp>
      <p:sp>
        <p:nvSpPr>
          <p:cNvPr id="16" name="Text 11"/>
          <p:cNvSpPr/>
          <p:nvPr/>
        </p:nvSpPr>
        <p:spPr>
          <a:xfrm>
            <a:off x="10309027" y="5692259"/>
            <a:ext cx="3195280" cy="1185148"/>
          </a:xfrm>
          <a:prstGeom prst="rect">
            <a:avLst/>
          </a:prstGeom>
          <a:noFill/>
          <a:ln/>
        </p:spPr>
        <p:txBody>
          <a:bodyPr wrap="square" rtlCol="0" anchor="t"/>
          <a:lstStyle/>
          <a:p>
            <a:pPr marL="0" indent="0">
              <a:lnSpc>
                <a:spcPts val="3110"/>
              </a:lnSpc>
              <a:buNone/>
            </a:pPr>
            <a:r>
              <a:rPr lang="en-US" sz="1944" dirty="0">
                <a:solidFill>
                  <a:srgbClr val="E5E0DF"/>
                </a:solidFill>
                <a:latin typeface="Barlow" pitchFamily="34" charset="0"/>
                <a:ea typeface="Barlow" pitchFamily="34" charset="-122"/>
                <a:cs typeface="Barlow" pitchFamily="34" charset="-120"/>
              </a:rPr>
              <a:t>Pengembangan Aplikasi Laporan Keuangan Daerah (APLIKADA).</a:t>
            </a:r>
            <a:endParaRPr lang="en-US" sz="1944"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C0C0C">
              <a:alpha val="75000"/>
            </a:srgbClr>
          </a:solidFill>
          <a:ln/>
        </p:spPr>
      </p:sp>
      <p:pic>
        <p:nvPicPr>
          <p:cNvPr id="4" name="Image 1" descr="preencoded.png"/>
          <p:cNvPicPr>
            <a:picLocks noChangeAspect="1"/>
          </p:cNvPicPr>
          <p:nvPr/>
        </p:nvPicPr>
        <p:blipFill>
          <a:blip r:embed="rId4"/>
          <a:stretch>
            <a:fillRect/>
          </a:stretch>
        </p:blipFill>
        <p:spPr>
          <a:xfrm>
            <a:off x="0" y="0"/>
            <a:ext cx="14630400" cy="2653546"/>
          </a:xfrm>
          <a:prstGeom prst="rect">
            <a:avLst/>
          </a:prstGeom>
        </p:spPr>
      </p:pic>
      <p:sp>
        <p:nvSpPr>
          <p:cNvPr id="5" name="Text 1"/>
          <p:cNvSpPr/>
          <p:nvPr/>
        </p:nvSpPr>
        <p:spPr>
          <a:xfrm>
            <a:off x="2161223" y="3237667"/>
            <a:ext cx="6161246" cy="589598"/>
          </a:xfrm>
          <a:prstGeom prst="rect">
            <a:avLst/>
          </a:prstGeom>
          <a:noFill/>
          <a:ln/>
        </p:spPr>
        <p:txBody>
          <a:bodyPr wrap="none" rtlCol="0" anchor="t"/>
          <a:lstStyle/>
          <a:p>
            <a:pPr marL="0" indent="0">
              <a:lnSpc>
                <a:spcPts val="4643"/>
              </a:lnSpc>
              <a:buNone/>
            </a:pPr>
            <a:r>
              <a:rPr lang="en-US" sz="3715" b="1" dirty="0">
                <a:solidFill>
                  <a:srgbClr val="FFFFFF"/>
                </a:solidFill>
                <a:latin typeface="Barlow" pitchFamily="34" charset="0"/>
                <a:ea typeface="Barlow" pitchFamily="34" charset="-122"/>
                <a:cs typeface="Barlow" pitchFamily="34" charset="-120"/>
              </a:rPr>
              <a:t>Kesimpulan dan Rekomendasi</a:t>
            </a:r>
            <a:endParaRPr lang="en-US" sz="3715" dirty="0"/>
          </a:p>
        </p:txBody>
      </p:sp>
      <p:pic>
        <p:nvPicPr>
          <p:cNvPr id="6" name="Image 2" descr="preencoded.png"/>
          <p:cNvPicPr>
            <a:picLocks noChangeAspect="1"/>
          </p:cNvPicPr>
          <p:nvPr/>
        </p:nvPicPr>
        <p:blipFill>
          <a:blip r:embed="rId5"/>
          <a:stretch>
            <a:fillRect/>
          </a:stretch>
        </p:blipFill>
        <p:spPr>
          <a:xfrm>
            <a:off x="2161223" y="4145637"/>
            <a:ext cx="3435906" cy="849154"/>
          </a:xfrm>
          <a:prstGeom prst="rect">
            <a:avLst/>
          </a:prstGeom>
        </p:spPr>
      </p:pic>
      <p:sp>
        <p:nvSpPr>
          <p:cNvPr id="7" name="Text 2"/>
          <p:cNvSpPr/>
          <p:nvPr/>
        </p:nvSpPr>
        <p:spPr>
          <a:xfrm>
            <a:off x="2373511" y="5313164"/>
            <a:ext cx="2579132" cy="294799"/>
          </a:xfrm>
          <a:prstGeom prst="rect">
            <a:avLst/>
          </a:prstGeom>
          <a:noFill/>
          <a:ln/>
        </p:spPr>
        <p:txBody>
          <a:bodyPr wrap="none" rtlCol="0" anchor="t"/>
          <a:lstStyle/>
          <a:p>
            <a:pPr marL="0" indent="0" algn="l">
              <a:lnSpc>
                <a:spcPts val="2322"/>
              </a:lnSpc>
              <a:buNone/>
            </a:pPr>
            <a:r>
              <a:rPr lang="en-US" sz="1857" b="1" dirty="0">
                <a:solidFill>
                  <a:srgbClr val="E5E0DF"/>
                </a:solidFill>
                <a:latin typeface="Barlow" pitchFamily="34" charset="0"/>
                <a:ea typeface="Barlow" pitchFamily="34" charset="-122"/>
                <a:cs typeface="Barlow" pitchFamily="34" charset="-120"/>
              </a:rPr>
              <a:t>Pentingnya Akuntabilitas</a:t>
            </a:r>
            <a:endParaRPr lang="en-US" sz="1857" dirty="0"/>
          </a:p>
        </p:txBody>
      </p:sp>
      <p:sp>
        <p:nvSpPr>
          <p:cNvPr id="8" name="Text 3"/>
          <p:cNvSpPr/>
          <p:nvPr/>
        </p:nvSpPr>
        <p:spPr>
          <a:xfrm>
            <a:off x="2373511" y="5735241"/>
            <a:ext cx="3011329" cy="1697831"/>
          </a:xfrm>
          <a:prstGeom prst="rect">
            <a:avLst/>
          </a:prstGeom>
          <a:noFill/>
          <a:ln/>
        </p:spPr>
        <p:txBody>
          <a:bodyPr wrap="square" rtlCol="0" anchor="t"/>
          <a:lstStyle/>
          <a:p>
            <a:pPr marL="0" indent="0" algn="l">
              <a:lnSpc>
                <a:spcPts val="2675"/>
              </a:lnSpc>
              <a:buNone/>
            </a:pPr>
            <a:r>
              <a:rPr lang="en-US" sz="1672" dirty="0">
                <a:solidFill>
                  <a:srgbClr val="E5E0DF"/>
                </a:solidFill>
                <a:latin typeface="Barlow" pitchFamily="34" charset="0"/>
                <a:ea typeface="Barlow" pitchFamily="34" charset="-122"/>
                <a:cs typeface="Barlow" pitchFamily="34" charset="-120"/>
              </a:rPr>
              <a:t>Akuntabilitas sangat penting untuk memastikan penggunaan anggaran yang transparan dan efektif serta meningkatkan kepercayaan publik.</a:t>
            </a:r>
            <a:endParaRPr lang="en-US" sz="1672" dirty="0"/>
          </a:p>
        </p:txBody>
      </p:sp>
      <p:pic>
        <p:nvPicPr>
          <p:cNvPr id="9" name="Image 3" descr="preencoded.png"/>
          <p:cNvPicPr>
            <a:picLocks noChangeAspect="1"/>
          </p:cNvPicPr>
          <p:nvPr/>
        </p:nvPicPr>
        <p:blipFill>
          <a:blip r:embed="rId6"/>
          <a:stretch>
            <a:fillRect/>
          </a:stretch>
        </p:blipFill>
        <p:spPr>
          <a:xfrm>
            <a:off x="5597128" y="4145637"/>
            <a:ext cx="3436025" cy="849154"/>
          </a:xfrm>
          <a:prstGeom prst="rect">
            <a:avLst/>
          </a:prstGeom>
        </p:spPr>
      </p:pic>
      <p:sp>
        <p:nvSpPr>
          <p:cNvPr id="10" name="Text 4"/>
          <p:cNvSpPr/>
          <p:nvPr/>
        </p:nvSpPr>
        <p:spPr>
          <a:xfrm>
            <a:off x="5809417" y="5313164"/>
            <a:ext cx="2587347" cy="294799"/>
          </a:xfrm>
          <a:prstGeom prst="rect">
            <a:avLst/>
          </a:prstGeom>
          <a:noFill/>
          <a:ln/>
        </p:spPr>
        <p:txBody>
          <a:bodyPr wrap="none" rtlCol="0" anchor="t"/>
          <a:lstStyle/>
          <a:p>
            <a:pPr marL="0" indent="0" algn="l">
              <a:lnSpc>
                <a:spcPts val="2322"/>
              </a:lnSpc>
              <a:buNone/>
            </a:pPr>
            <a:r>
              <a:rPr lang="en-US" sz="1857" b="1" dirty="0">
                <a:solidFill>
                  <a:srgbClr val="E5E0DF"/>
                </a:solidFill>
                <a:latin typeface="Barlow" pitchFamily="34" charset="0"/>
                <a:ea typeface="Barlow" pitchFamily="34" charset="-122"/>
                <a:cs typeface="Barlow" pitchFamily="34" charset="-120"/>
              </a:rPr>
              <a:t>Tantangan Berkelanjutan</a:t>
            </a:r>
            <a:endParaRPr lang="en-US" sz="1857" dirty="0"/>
          </a:p>
        </p:txBody>
      </p:sp>
      <p:sp>
        <p:nvSpPr>
          <p:cNvPr id="11" name="Text 5"/>
          <p:cNvSpPr/>
          <p:nvPr/>
        </p:nvSpPr>
        <p:spPr>
          <a:xfrm>
            <a:off x="5809417" y="5735241"/>
            <a:ext cx="3011448" cy="1358265"/>
          </a:xfrm>
          <a:prstGeom prst="rect">
            <a:avLst/>
          </a:prstGeom>
          <a:noFill/>
          <a:ln/>
        </p:spPr>
        <p:txBody>
          <a:bodyPr wrap="square" rtlCol="0" anchor="t"/>
          <a:lstStyle/>
          <a:p>
            <a:pPr marL="0" indent="0" algn="l">
              <a:lnSpc>
                <a:spcPts val="2675"/>
              </a:lnSpc>
              <a:buNone/>
            </a:pPr>
            <a:r>
              <a:rPr lang="en-US" sz="1672" dirty="0">
                <a:solidFill>
                  <a:srgbClr val="E5E0DF"/>
                </a:solidFill>
                <a:latin typeface="Barlow" pitchFamily="34" charset="0"/>
                <a:ea typeface="Barlow" pitchFamily="34" charset="-122"/>
                <a:cs typeface="Barlow" pitchFamily="34" charset="-120"/>
              </a:rPr>
              <a:t>Masih banyak tantangan yang harus diatasi seperti budaya birokrasi, kapasitas SDM, dan partisipasi masyarakat.</a:t>
            </a:r>
            <a:endParaRPr lang="en-US" sz="1672" dirty="0"/>
          </a:p>
        </p:txBody>
      </p:sp>
      <p:pic>
        <p:nvPicPr>
          <p:cNvPr id="12" name="Image 4" descr="preencoded.png"/>
          <p:cNvPicPr>
            <a:picLocks noChangeAspect="1"/>
          </p:cNvPicPr>
          <p:nvPr/>
        </p:nvPicPr>
        <p:blipFill>
          <a:blip r:embed="rId7"/>
          <a:stretch>
            <a:fillRect/>
          </a:stretch>
        </p:blipFill>
        <p:spPr>
          <a:xfrm>
            <a:off x="9033153" y="4145637"/>
            <a:ext cx="3436025" cy="849154"/>
          </a:xfrm>
          <a:prstGeom prst="rect">
            <a:avLst/>
          </a:prstGeom>
        </p:spPr>
      </p:pic>
      <p:sp>
        <p:nvSpPr>
          <p:cNvPr id="13" name="Text 6"/>
          <p:cNvSpPr/>
          <p:nvPr/>
        </p:nvSpPr>
        <p:spPr>
          <a:xfrm>
            <a:off x="9245441" y="5313164"/>
            <a:ext cx="2358747" cy="294799"/>
          </a:xfrm>
          <a:prstGeom prst="rect">
            <a:avLst/>
          </a:prstGeom>
          <a:noFill/>
          <a:ln/>
        </p:spPr>
        <p:txBody>
          <a:bodyPr wrap="none" rtlCol="0" anchor="t"/>
          <a:lstStyle/>
          <a:p>
            <a:pPr marL="0" indent="0" algn="l">
              <a:lnSpc>
                <a:spcPts val="2322"/>
              </a:lnSpc>
              <a:buNone/>
            </a:pPr>
            <a:r>
              <a:rPr lang="en-US" sz="1857" b="1" dirty="0">
                <a:solidFill>
                  <a:srgbClr val="E5E0DF"/>
                </a:solidFill>
                <a:latin typeface="Barlow" pitchFamily="34" charset="0"/>
                <a:ea typeface="Barlow" pitchFamily="34" charset="-122"/>
                <a:cs typeface="Barlow" pitchFamily="34" charset="-120"/>
              </a:rPr>
              <a:t>Langkah ke Depan</a:t>
            </a:r>
            <a:endParaRPr lang="en-US" sz="1857" dirty="0"/>
          </a:p>
        </p:txBody>
      </p:sp>
      <p:sp>
        <p:nvSpPr>
          <p:cNvPr id="14" name="Text 7"/>
          <p:cNvSpPr/>
          <p:nvPr/>
        </p:nvSpPr>
        <p:spPr>
          <a:xfrm>
            <a:off x="9245441" y="5735241"/>
            <a:ext cx="3011448" cy="1697831"/>
          </a:xfrm>
          <a:prstGeom prst="rect">
            <a:avLst/>
          </a:prstGeom>
          <a:noFill/>
          <a:ln/>
        </p:spPr>
        <p:txBody>
          <a:bodyPr wrap="square" rtlCol="0" anchor="t"/>
          <a:lstStyle/>
          <a:p>
            <a:pPr marL="0" indent="0" algn="l">
              <a:lnSpc>
                <a:spcPts val="2675"/>
              </a:lnSpc>
              <a:buNone/>
            </a:pPr>
            <a:r>
              <a:rPr lang="en-US" sz="1672" dirty="0">
                <a:solidFill>
                  <a:srgbClr val="E5E0DF"/>
                </a:solidFill>
                <a:latin typeface="Barlow" pitchFamily="34" charset="0"/>
                <a:ea typeface="Barlow" pitchFamily="34" charset="-122"/>
                <a:cs typeface="Barlow" pitchFamily="34" charset="-120"/>
              </a:rPr>
              <a:t>Diperlukan komitmen dan kolaborasi berbagai pemangku kepentingan untuk mewujudkan akuntabilitas yang kuat di sektor publik.</a:t>
            </a:r>
            <a:endParaRPr lang="en-US" sz="1672"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401</Words>
  <Application>Microsoft Office PowerPoint</Application>
  <PresentationFormat>Custom</PresentationFormat>
  <Paragraphs>69</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USER</cp:lastModifiedBy>
  <cp:revision>2</cp:revision>
  <dcterms:created xsi:type="dcterms:W3CDTF">2024-07-19T06:17:44Z</dcterms:created>
  <dcterms:modified xsi:type="dcterms:W3CDTF">2024-07-19T06:30:18Z</dcterms:modified>
</cp:coreProperties>
</file>