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97" r:id="rId2"/>
    <p:sldId id="289" r:id="rId3"/>
    <p:sldId id="302" r:id="rId4"/>
    <p:sldId id="398" r:id="rId5"/>
    <p:sldId id="399" r:id="rId6"/>
    <p:sldId id="400" r:id="rId7"/>
    <p:sldId id="262" r:id="rId8"/>
    <p:sldId id="263" r:id="rId9"/>
    <p:sldId id="393" r:id="rId10"/>
    <p:sldId id="394" r:id="rId11"/>
    <p:sldId id="264" r:id="rId12"/>
    <p:sldId id="395" r:id="rId13"/>
    <p:sldId id="265" r:id="rId14"/>
    <p:sldId id="396" r:id="rId15"/>
    <p:sldId id="306" r:id="rId16"/>
    <p:sldId id="266" r:id="rId17"/>
    <p:sldId id="271" r:id="rId18"/>
    <p:sldId id="272" r:id="rId19"/>
    <p:sldId id="267" r:id="rId20"/>
    <p:sldId id="268" r:id="rId21"/>
    <p:sldId id="308" r:id="rId22"/>
    <p:sldId id="309" r:id="rId23"/>
    <p:sldId id="401" r:id="rId24"/>
    <p:sldId id="4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708"/>
  </p:normalViewPr>
  <p:slideViewPr>
    <p:cSldViewPr snapToGrid="0" snapToObjects="1">
      <p:cViewPr varScale="1">
        <p:scale>
          <a:sx n="94" d="100"/>
          <a:sy n="94" d="100"/>
        </p:scale>
        <p:origin x="10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67171-2C79-4E45-B9B6-9A0FEB269BC3}" type="datetimeFigureOut">
              <a:rPr lang="en-US" smtClean="0"/>
              <a:t>11/29/22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B0CCD-B998-1A4A-A994-643C39CFB0C8}" type="slidenum">
              <a:rPr lang="en-US" smtClean="0"/>
              <a:t>‹#›</a:t>
            </a:fld>
            <a:endParaRPr lang="en-US"/>
          </a:p>
        </p:txBody>
      </p:sp>
    </p:spTree>
    <p:extLst>
      <p:ext uri="{BB962C8B-B14F-4D97-AF65-F5344CB8AC3E}">
        <p14:creationId xmlns:p14="http://schemas.microsoft.com/office/powerpoint/2010/main" val="37231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F9A16-3982-41DA-A6BB-11E8774EF1CD}" type="slidenum">
              <a:rPr lang="en-US" smtClean="0"/>
              <a:pPr/>
              <a:t>21</a:t>
            </a:fld>
            <a:endParaRPr lang="en-US"/>
          </a:p>
        </p:txBody>
      </p:sp>
    </p:spTree>
    <p:extLst>
      <p:ext uri="{BB962C8B-B14F-4D97-AF65-F5344CB8AC3E}">
        <p14:creationId xmlns:p14="http://schemas.microsoft.com/office/powerpoint/2010/main" val="36010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F9A16-3982-41DA-A6BB-11E8774EF1CD}" type="slidenum">
              <a:rPr lang="en-US" smtClean="0"/>
              <a:pPr/>
              <a:t>22</a:t>
            </a:fld>
            <a:endParaRPr lang="en-US"/>
          </a:p>
        </p:txBody>
      </p:sp>
    </p:spTree>
    <p:extLst>
      <p:ext uri="{BB962C8B-B14F-4D97-AF65-F5344CB8AC3E}">
        <p14:creationId xmlns:p14="http://schemas.microsoft.com/office/powerpoint/2010/main" val="9771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9EC8-5E21-624C-B859-213907944D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49AD4-1BCE-A14D-B892-66281F54F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2C6F30-4EEF-E748-A286-0ECAE25B1ABA}"/>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F85D44A5-744C-0C46-AFB1-58B912DC9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2372-D389-B14D-B7CE-C755DFFE32C3}"/>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349122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7897-CD0D-C14E-902B-5EF2244C8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25E05-4500-F84D-A1F6-85D85EECF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CCA9-0D50-824C-B6A0-46B919ED6A72}"/>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A199451D-27FD-0B4F-8D3E-3859EDA9D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E6ACA-D59D-4945-8829-D9221AC55F21}"/>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124515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AAA50-9D8F-4E45-BA1D-CA13BDE5C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C5E800-D1EF-1A47-ABE9-30F07111D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198EE-2AD6-CC4E-A228-ADA2359A8D40}"/>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3907198C-932E-4B4D-A5C8-1958BA356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978A7-A72C-4D4D-B3DC-ADADBECC66A7}"/>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1274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490D-D65F-6B41-978C-D2190D413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44BDF-8AA3-B947-8EC7-F8B2E8480D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1E4F6-6364-3D41-A046-55838BDB9988}"/>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6181F876-0129-4E4F-BAA9-6AA8D54A7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80CCE-9330-0449-B947-FCA729FE13D1}"/>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37064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273D-BCE1-A749-83B2-F68E4EAC6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93FED-BBF6-1D4F-912A-7B0A1DE8E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3358E-1A33-F74B-8B5E-5764EDB542AB}"/>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AF975A2B-DA93-F246-8CDD-747B9919A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4C52B-C7B5-EC4D-B5D4-AD518916517E}"/>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83283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98DD-0E84-1940-A84A-B93C37842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02512-E00D-2543-8E7B-24BBE4414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26A154-59F2-CF41-B1CE-AFB213CB4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F0907-0820-1145-BE5E-08C9DDF1B07A}"/>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6" name="Footer Placeholder 5">
            <a:extLst>
              <a:ext uri="{FF2B5EF4-FFF2-40B4-BE49-F238E27FC236}">
                <a16:creationId xmlns:a16="http://schemas.microsoft.com/office/drawing/2014/main" id="{20B0A0D9-069F-F944-80D9-EB6457B38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A5834-11B9-D44F-966E-ACFAA2935696}"/>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42422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6022-0138-194E-B0D0-FF7C0B68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84618F-AFD7-6C4D-A19D-E27498295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8C9D5-F668-B64D-BD65-0507F4466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7E618-708A-734E-B9C0-5AD44ABAD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CC6DCD-D185-1E46-A296-9B8BE95BE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ECE86-1439-FA45-84C5-F99B4A229BE3}"/>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8" name="Footer Placeholder 7">
            <a:extLst>
              <a:ext uri="{FF2B5EF4-FFF2-40B4-BE49-F238E27FC236}">
                <a16:creationId xmlns:a16="http://schemas.microsoft.com/office/drawing/2014/main" id="{0ADCD133-1291-0347-B041-899D591AC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B7D0C-27F5-F14D-91AE-120174802F20}"/>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6753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4B35-30E8-7D43-B0C4-051BCBF88F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9D5E1B-E79D-104E-8915-AFE35B47575D}"/>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4" name="Footer Placeholder 3">
            <a:extLst>
              <a:ext uri="{FF2B5EF4-FFF2-40B4-BE49-F238E27FC236}">
                <a16:creationId xmlns:a16="http://schemas.microsoft.com/office/drawing/2014/main" id="{3F1F63AE-57F1-7F4A-9701-281ED1BB4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B923F6-4EE4-944E-A4A0-9F7E405E3232}"/>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26174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FA8C0-2C59-3F46-8A09-BA8861229AEF}"/>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3" name="Footer Placeholder 2">
            <a:extLst>
              <a:ext uri="{FF2B5EF4-FFF2-40B4-BE49-F238E27FC236}">
                <a16:creationId xmlns:a16="http://schemas.microsoft.com/office/drawing/2014/main" id="{1B478B5A-4D05-4648-87C8-E1994C344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61B16-DF4B-7C42-9245-626ED4F19F73}"/>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401689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19E1-69F8-9E4D-9AE9-B200366CC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1734F-3367-514E-9DC6-2375E93B49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FAC00-518A-7549-A89E-3E195F52D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64DA3-39C3-5646-ABBE-9422F3051785}"/>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6" name="Footer Placeholder 5">
            <a:extLst>
              <a:ext uri="{FF2B5EF4-FFF2-40B4-BE49-F238E27FC236}">
                <a16:creationId xmlns:a16="http://schemas.microsoft.com/office/drawing/2014/main" id="{E25FB18C-0228-884E-9FC3-EFB07153E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628EA-12CD-5145-9AD5-450FE3874414}"/>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239148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F587-365B-A74F-B410-1056E7AF9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F275AE-67D4-6846-B728-B7F3AACE2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85806D-32D4-E848-B68C-98C5F752D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1D3E5-F7C5-9848-AC9F-C6C6705DFEC3}"/>
              </a:ext>
            </a:extLst>
          </p:cNvPr>
          <p:cNvSpPr>
            <a:spLocks noGrp="1"/>
          </p:cNvSpPr>
          <p:nvPr>
            <p:ph type="dt" sz="half" idx="10"/>
          </p:nvPr>
        </p:nvSpPr>
        <p:spPr/>
        <p:txBody>
          <a:bodyPr/>
          <a:lstStyle/>
          <a:p>
            <a:fld id="{A5FD3233-FA67-2A43-8499-7E6D5456D4D5}" type="datetimeFigureOut">
              <a:rPr lang="en-US" smtClean="0"/>
              <a:t>11/29/22</a:t>
            </a:fld>
            <a:endParaRPr lang="en-US"/>
          </a:p>
        </p:txBody>
      </p:sp>
      <p:sp>
        <p:nvSpPr>
          <p:cNvPr id="6" name="Footer Placeholder 5">
            <a:extLst>
              <a:ext uri="{FF2B5EF4-FFF2-40B4-BE49-F238E27FC236}">
                <a16:creationId xmlns:a16="http://schemas.microsoft.com/office/drawing/2014/main" id="{436C44DB-AB52-DC4D-8370-17080774F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EB759-E44A-0743-8CBF-D90D4530D7C7}"/>
              </a:ext>
            </a:extLst>
          </p:cNvPr>
          <p:cNvSpPr>
            <a:spLocks noGrp="1"/>
          </p:cNvSpPr>
          <p:nvPr>
            <p:ph type="sldNum" sz="quarter" idx="12"/>
          </p:nvPr>
        </p:nvSpPr>
        <p:spPr/>
        <p:txBody>
          <a:bodyPr/>
          <a:lstStyle/>
          <a:p>
            <a:fld id="{68B98FAF-A4D3-5D4E-AB1A-A4C4C52BC7D7}" type="slidenum">
              <a:rPr lang="en-US" smtClean="0"/>
              <a:t>‹#›</a:t>
            </a:fld>
            <a:endParaRPr lang="en-US"/>
          </a:p>
        </p:txBody>
      </p:sp>
    </p:spTree>
    <p:extLst>
      <p:ext uri="{BB962C8B-B14F-4D97-AF65-F5344CB8AC3E}">
        <p14:creationId xmlns:p14="http://schemas.microsoft.com/office/powerpoint/2010/main" val="265855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2905-1D8A-7844-AF8A-A2435C514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EFF5C8-D5D7-F746-828D-B6C6E3E0F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F648F-8B64-2240-9F22-12D7D71A2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D3233-FA67-2A43-8499-7E6D5456D4D5}" type="datetimeFigureOut">
              <a:rPr lang="en-US" smtClean="0"/>
              <a:t>11/29/22</a:t>
            </a:fld>
            <a:endParaRPr lang="en-US"/>
          </a:p>
        </p:txBody>
      </p:sp>
      <p:sp>
        <p:nvSpPr>
          <p:cNvPr id="5" name="Footer Placeholder 4">
            <a:extLst>
              <a:ext uri="{FF2B5EF4-FFF2-40B4-BE49-F238E27FC236}">
                <a16:creationId xmlns:a16="http://schemas.microsoft.com/office/drawing/2014/main" id="{BE41DBBF-17CE-D14A-B029-D4E2CAC29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38943-D300-F646-88C2-D4A69CE2A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8FAF-A4D3-5D4E-AB1A-A4C4C52BC7D7}" type="slidenum">
              <a:rPr lang="en-US" smtClean="0"/>
              <a:t>‹#›</a:t>
            </a:fld>
            <a:endParaRPr lang="en-US"/>
          </a:p>
        </p:txBody>
      </p:sp>
    </p:spTree>
    <p:extLst>
      <p:ext uri="{BB962C8B-B14F-4D97-AF65-F5344CB8AC3E}">
        <p14:creationId xmlns:p14="http://schemas.microsoft.com/office/powerpoint/2010/main" val="137461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C5EA-66E0-2441-AA5D-09E7194ECC4C}"/>
              </a:ext>
            </a:extLst>
          </p:cNvPr>
          <p:cNvSpPr>
            <a:spLocks noGrp="1"/>
          </p:cNvSpPr>
          <p:nvPr>
            <p:ph type="title"/>
          </p:nvPr>
        </p:nvSpPr>
        <p:spPr>
          <a:xfrm>
            <a:off x="935182" y="2318616"/>
            <a:ext cx="10515600" cy="1325563"/>
          </a:xfrm>
        </p:spPr>
        <p:txBody>
          <a:bodyPr/>
          <a:lstStyle/>
          <a:p>
            <a:pPr algn="ctr"/>
            <a:r>
              <a:rPr lang="en-US" b="1" i="1" dirty="0" err="1"/>
              <a:t>Methode</a:t>
            </a:r>
            <a:r>
              <a:rPr lang="en-US" b="1" i="1" dirty="0"/>
              <a:t> </a:t>
            </a:r>
            <a:r>
              <a:rPr lang="en-US" b="1" i="1" dirty="0" err="1"/>
              <a:t>Penyeduhan</a:t>
            </a:r>
            <a:r>
              <a:rPr lang="en-US" b="1" i="1" dirty="0"/>
              <a:t> kopi </a:t>
            </a:r>
          </a:p>
        </p:txBody>
      </p:sp>
    </p:spTree>
    <p:extLst>
      <p:ext uri="{BB962C8B-B14F-4D97-AF65-F5344CB8AC3E}">
        <p14:creationId xmlns:p14="http://schemas.microsoft.com/office/powerpoint/2010/main" val="19150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50BDE-DD0C-E746-AADB-7AF692044C0D}"/>
              </a:ext>
            </a:extLst>
          </p:cNvPr>
          <p:cNvSpPr>
            <a:spLocks noGrp="1"/>
          </p:cNvSpPr>
          <p:nvPr>
            <p:ph idx="1"/>
          </p:nvPr>
        </p:nvSpPr>
        <p:spPr>
          <a:xfrm>
            <a:off x="838199" y="360218"/>
            <a:ext cx="4274127" cy="5816745"/>
          </a:xfrm>
        </p:spPr>
        <p:txBody>
          <a:bodyPr/>
          <a:lstStyle/>
          <a:p>
            <a:pPr marL="0" indent="0">
              <a:buNone/>
            </a:pPr>
            <a:r>
              <a:rPr lang="en-ID" b="1" i="1" dirty="0" err="1"/>
              <a:t>dekoksi</a:t>
            </a:r>
            <a:r>
              <a:rPr lang="en-ID" b="1" i="1" dirty="0"/>
              <a:t> </a:t>
            </a:r>
            <a:r>
              <a:rPr lang="en-ID" b="1" i="1" dirty="0" err="1"/>
              <a:t>sama</a:t>
            </a:r>
            <a:r>
              <a:rPr lang="en-ID" b="1" i="1" dirty="0"/>
              <a:t> </a:t>
            </a:r>
            <a:r>
              <a:rPr lang="en-ID" b="1" i="1" dirty="0" err="1"/>
              <a:t>dengan</a:t>
            </a:r>
            <a:r>
              <a:rPr lang="en-ID" b="1" i="1" dirty="0"/>
              <a:t> immersion </a:t>
            </a:r>
            <a:r>
              <a:rPr lang="en-ID" b="1" i="1" dirty="0" err="1"/>
              <a:t>akan</a:t>
            </a:r>
            <a:r>
              <a:rPr lang="en-ID" b="1" i="1" dirty="0"/>
              <a:t> </a:t>
            </a:r>
            <a:r>
              <a:rPr lang="en-ID" b="1" i="1" dirty="0" err="1"/>
              <a:t>tetapi</a:t>
            </a:r>
            <a:r>
              <a:rPr lang="en-ID" b="1" i="1" dirty="0"/>
              <a:t> </a:t>
            </a:r>
            <a:r>
              <a:rPr lang="en-ID" b="1" i="1" dirty="0" err="1"/>
              <a:t>diikuti</a:t>
            </a:r>
            <a:r>
              <a:rPr lang="en-ID" b="1" i="1" dirty="0"/>
              <a:t> </a:t>
            </a:r>
            <a:r>
              <a:rPr lang="en-ID" b="1" i="1" dirty="0" err="1"/>
              <a:t>dengan</a:t>
            </a:r>
            <a:r>
              <a:rPr lang="en-ID" b="1" i="1" dirty="0"/>
              <a:t> </a:t>
            </a:r>
            <a:r>
              <a:rPr lang="en-ID" b="1" i="1" dirty="0" err="1"/>
              <a:t>kenaikan</a:t>
            </a:r>
            <a:r>
              <a:rPr lang="en-ID" b="1" i="1" dirty="0"/>
              <a:t> </a:t>
            </a:r>
            <a:r>
              <a:rPr lang="en-ID" b="1" i="1" dirty="0" err="1"/>
              <a:t>suhu</a:t>
            </a:r>
            <a:r>
              <a:rPr lang="en-ID" b="1" i="1" dirty="0"/>
              <a:t>, </a:t>
            </a:r>
            <a:r>
              <a:rPr lang="en-ID" b="1" i="1" dirty="0" err="1"/>
              <a:t>ada</a:t>
            </a:r>
            <a:r>
              <a:rPr lang="en-ID" b="1" i="1" dirty="0"/>
              <a:t> juga yang </a:t>
            </a:r>
            <a:r>
              <a:rPr lang="en-ID" b="1" i="1" dirty="0" err="1"/>
              <a:t>mengatakan</a:t>
            </a:r>
            <a:r>
              <a:rPr lang="en-ID" b="1" i="1" dirty="0"/>
              <a:t> </a:t>
            </a:r>
            <a:r>
              <a:rPr lang="en-ID" b="1" i="1" dirty="0" err="1"/>
              <a:t>dekoksi</a:t>
            </a:r>
            <a:r>
              <a:rPr lang="en-ID" b="1" i="1" dirty="0"/>
              <a:t> </a:t>
            </a:r>
            <a:r>
              <a:rPr lang="en-ID" b="1" i="1" dirty="0" err="1"/>
              <a:t>adalah</a:t>
            </a:r>
            <a:r>
              <a:rPr lang="en-ID" b="1" i="1" dirty="0"/>
              <a:t> </a:t>
            </a:r>
            <a:r>
              <a:rPr lang="en-ID" b="1" i="1" dirty="0" err="1"/>
              <a:t>ekstraksi</a:t>
            </a:r>
            <a:r>
              <a:rPr lang="en-ID" b="1" i="1" dirty="0"/>
              <a:t> yang </a:t>
            </a:r>
            <a:r>
              <a:rPr lang="en-ID" b="1" i="1" dirty="0" err="1"/>
              <a:t>menggunakan</a:t>
            </a:r>
            <a:r>
              <a:rPr lang="en-ID" b="1" i="1" dirty="0"/>
              <a:t> </a:t>
            </a:r>
            <a:r>
              <a:rPr lang="en-ID" b="1" i="1" dirty="0" err="1"/>
              <a:t>tekanan</a:t>
            </a:r>
            <a:r>
              <a:rPr lang="en-ID" dirty="0"/>
              <a:t>.</a:t>
            </a:r>
            <a:endParaRPr lang="en-US" dirty="0"/>
          </a:p>
        </p:txBody>
      </p:sp>
      <p:pic>
        <p:nvPicPr>
          <p:cNvPr id="4" name="Picture 3">
            <a:extLst>
              <a:ext uri="{FF2B5EF4-FFF2-40B4-BE49-F238E27FC236}">
                <a16:creationId xmlns:a16="http://schemas.microsoft.com/office/drawing/2014/main" id="{E5902685-49CE-8E44-A37E-442B48534D5E}"/>
              </a:ext>
            </a:extLst>
          </p:cNvPr>
          <p:cNvPicPr>
            <a:picLocks noChangeAspect="1"/>
          </p:cNvPicPr>
          <p:nvPr/>
        </p:nvPicPr>
        <p:blipFill>
          <a:blip r:embed="rId2"/>
          <a:stretch>
            <a:fillRect/>
          </a:stretch>
        </p:blipFill>
        <p:spPr>
          <a:xfrm>
            <a:off x="5846039" y="1530927"/>
            <a:ext cx="5223741" cy="3796146"/>
          </a:xfrm>
          <a:prstGeom prst="rect">
            <a:avLst/>
          </a:prstGeom>
        </p:spPr>
      </p:pic>
    </p:spTree>
    <p:extLst>
      <p:ext uri="{BB962C8B-B14F-4D97-AF65-F5344CB8AC3E}">
        <p14:creationId xmlns:p14="http://schemas.microsoft.com/office/powerpoint/2010/main" val="240369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Teknik perendaman</a:t>
            </a:r>
          </a:p>
        </p:txBody>
      </p:sp>
      <p:sp>
        <p:nvSpPr>
          <p:cNvPr id="3" name="Content Placeholder 2"/>
          <p:cNvSpPr>
            <a:spLocks noGrp="1"/>
          </p:cNvSpPr>
          <p:nvPr>
            <p:ph idx="1"/>
          </p:nvPr>
        </p:nvSpPr>
        <p:spPr>
          <a:xfrm>
            <a:off x="684212" y="146329"/>
            <a:ext cx="11237332" cy="4892040"/>
          </a:xfrm>
        </p:spPr>
        <p:txBody>
          <a:bodyPr>
            <a:normAutofit fontScale="62500" lnSpcReduction="20000"/>
          </a:bodyPr>
          <a:lstStyle/>
          <a:p>
            <a:pPr marL="0" indent="0">
              <a:buNone/>
            </a:pPr>
            <a:endParaRPr lang="id-ID" sz="2800" dirty="0"/>
          </a:p>
          <a:p>
            <a:pPr marL="0" indent="0">
              <a:buNone/>
            </a:pPr>
            <a:endParaRPr lang="id-ID" dirty="0"/>
          </a:p>
          <a:p>
            <a:pPr marL="0" indent="0">
              <a:buNone/>
            </a:pPr>
            <a:endParaRPr lang="id-ID" sz="2800" dirty="0"/>
          </a:p>
          <a:p>
            <a:pPr marL="0" indent="0">
              <a:buNone/>
            </a:pPr>
            <a:endParaRPr lang="id-ID" sz="3800" dirty="0"/>
          </a:p>
          <a:p>
            <a:pPr marL="0" indent="0">
              <a:buNone/>
            </a:pPr>
            <a:r>
              <a:rPr lang="id-ID" sz="3800" dirty="0" err="1"/>
              <a:t>Ibrik</a:t>
            </a:r>
            <a:endParaRPr lang="id-ID" sz="3800" dirty="0"/>
          </a:p>
          <a:p>
            <a:r>
              <a:rPr lang="id-ID" sz="3800" dirty="0"/>
              <a:t>Masukkan air ke </a:t>
            </a:r>
            <a:r>
              <a:rPr lang="id-ID" sz="3800" dirty="0" err="1"/>
              <a:t>ibrik</a:t>
            </a:r>
            <a:r>
              <a:rPr lang="id-ID" sz="3800" dirty="0"/>
              <a:t> sampai sekitar 2/3 penuh.</a:t>
            </a:r>
          </a:p>
          <a:p>
            <a:r>
              <a:rPr lang="id-ID" sz="3800" dirty="0"/>
              <a:t>Tambahkan satu sendok makan penuh kopi bubuk. Tentu saja ini tergantung pada ukuran </a:t>
            </a:r>
            <a:r>
              <a:rPr lang="id-ID" sz="3800" dirty="0" err="1"/>
              <a:t>ibrik</a:t>
            </a:r>
            <a:r>
              <a:rPr lang="id-ID" sz="3800" dirty="0"/>
              <a:t> dan berapa banyak kopi yang ingin dibuat.</a:t>
            </a:r>
          </a:p>
          <a:p>
            <a:r>
              <a:rPr lang="id-ID" sz="3800" dirty="0"/>
              <a:t>Kopi akan mengambil tempat di atas air, dan ketika </a:t>
            </a:r>
            <a:r>
              <a:rPr lang="id-ID" sz="3800" dirty="0" err="1"/>
              <a:t>ibrik</a:t>
            </a:r>
            <a:r>
              <a:rPr lang="id-ID" sz="3800" dirty="0"/>
              <a:t> dipanaskan air mendidih itu akan meluap melalui bubuk kopi. </a:t>
            </a:r>
            <a:r>
              <a:rPr lang="id-ID" sz="3800" dirty="0" err="1"/>
              <a:t>Disinilah</a:t>
            </a:r>
            <a:r>
              <a:rPr lang="id-ID" sz="3800" dirty="0"/>
              <a:t> peran penting dari bentuk teko </a:t>
            </a:r>
            <a:r>
              <a:rPr lang="id-ID" sz="3800" dirty="0" err="1"/>
              <a:t>ibrik</a:t>
            </a:r>
            <a:r>
              <a:rPr lang="id-ID" sz="3800" dirty="0"/>
              <a:t>.</a:t>
            </a:r>
          </a:p>
          <a:p>
            <a:r>
              <a:rPr lang="id-ID" sz="3800" dirty="0"/>
              <a:t>Ketika air berbusa, kecilkan atau matikan kompor. Setelah mereda, </a:t>
            </a:r>
            <a:r>
              <a:rPr lang="id-ID" sz="3800" dirty="0" err="1"/>
              <a:t>hidupkan</a:t>
            </a:r>
            <a:r>
              <a:rPr lang="id-ID" sz="3800" dirty="0"/>
              <a:t> kembali kompor. Begitu kopi sudah berbusa lebih dari 3 kali, kopi artinya sudah siap disajikan</a:t>
            </a:r>
          </a:p>
          <a:p>
            <a:r>
              <a:rPr lang="id-ID" sz="3800" dirty="0"/>
              <a:t>Aduk dan sajikan di dalam cangkir. Biarkan ampas mengendap sebelum diminum</a:t>
            </a:r>
          </a:p>
          <a:p>
            <a:pPr marL="0" indent="0">
              <a:buNone/>
            </a:pPr>
            <a:endParaRPr lang="id-ID" dirty="0"/>
          </a:p>
          <a:p>
            <a:pPr marL="0" indent="0">
              <a:buNone/>
            </a:pPr>
            <a:endParaRPr lang="id-ID" dirty="0"/>
          </a:p>
        </p:txBody>
      </p:sp>
      <p:pic>
        <p:nvPicPr>
          <p:cNvPr id="4" name="Picture 3"/>
          <p:cNvPicPr>
            <a:picLocks noChangeAspect="1"/>
          </p:cNvPicPr>
          <p:nvPr/>
        </p:nvPicPr>
        <p:blipFill>
          <a:blip r:embed="rId2"/>
          <a:stretch>
            <a:fillRect/>
          </a:stretch>
        </p:blipFill>
        <p:spPr>
          <a:xfrm>
            <a:off x="9372600" y="5023129"/>
            <a:ext cx="2548944" cy="1704606"/>
          </a:xfrm>
          <a:prstGeom prst="rect">
            <a:avLst/>
          </a:prstGeom>
        </p:spPr>
      </p:pic>
      <p:pic>
        <p:nvPicPr>
          <p:cNvPr id="5" name="Picture 4"/>
          <p:cNvPicPr>
            <a:picLocks noChangeAspect="1"/>
          </p:cNvPicPr>
          <p:nvPr/>
        </p:nvPicPr>
        <p:blipFill>
          <a:blip r:embed="rId3"/>
          <a:stretch>
            <a:fillRect/>
          </a:stretch>
        </p:blipFill>
        <p:spPr>
          <a:xfrm>
            <a:off x="5891614" y="5070385"/>
            <a:ext cx="2752725" cy="1657350"/>
          </a:xfrm>
          <a:prstGeom prst="rect">
            <a:avLst/>
          </a:prstGeom>
        </p:spPr>
      </p:pic>
    </p:spTree>
    <p:extLst>
      <p:ext uri="{BB962C8B-B14F-4D97-AF65-F5344CB8AC3E}">
        <p14:creationId xmlns:p14="http://schemas.microsoft.com/office/powerpoint/2010/main" val="141581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30DCD-2EFF-7949-AC9E-50F14CCD74A2}"/>
              </a:ext>
            </a:extLst>
          </p:cNvPr>
          <p:cNvPicPr>
            <a:picLocks noChangeAspect="1"/>
          </p:cNvPicPr>
          <p:nvPr/>
        </p:nvPicPr>
        <p:blipFill>
          <a:blip r:embed="rId2"/>
          <a:stretch>
            <a:fillRect/>
          </a:stretch>
        </p:blipFill>
        <p:spPr>
          <a:xfrm>
            <a:off x="3045355" y="1657720"/>
            <a:ext cx="6101290" cy="4008790"/>
          </a:xfrm>
          <a:prstGeom prst="rect">
            <a:avLst/>
          </a:prstGeom>
        </p:spPr>
      </p:pic>
      <p:sp>
        <p:nvSpPr>
          <p:cNvPr id="5" name="TextBox 4">
            <a:extLst>
              <a:ext uri="{FF2B5EF4-FFF2-40B4-BE49-F238E27FC236}">
                <a16:creationId xmlns:a16="http://schemas.microsoft.com/office/drawing/2014/main" id="{F92516C8-F1C1-604A-A58B-F323B27F393F}"/>
              </a:ext>
            </a:extLst>
          </p:cNvPr>
          <p:cNvSpPr txBox="1"/>
          <p:nvPr/>
        </p:nvSpPr>
        <p:spPr>
          <a:xfrm>
            <a:off x="3366655" y="415636"/>
            <a:ext cx="5084662" cy="646331"/>
          </a:xfrm>
          <a:prstGeom prst="rect">
            <a:avLst/>
          </a:prstGeom>
          <a:noFill/>
        </p:spPr>
        <p:txBody>
          <a:bodyPr wrap="none" rtlCol="0">
            <a:spAutoFit/>
          </a:bodyPr>
          <a:lstStyle/>
          <a:p>
            <a:r>
              <a:rPr lang="en-US" sz="3600" b="1" dirty="0"/>
              <a:t>ALAT MANUAL BREWING </a:t>
            </a:r>
          </a:p>
        </p:txBody>
      </p:sp>
    </p:spTree>
    <p:extLst>
      <p:ext uri="{BB962C8B-B14F-4D97-AF65-F5344CB8AC3E}">
        <p14:creationId xmlns:p14="http://schemas.microsoft.com/office/powerpoint/2010/main" val="19675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7157461" cy="5887455"/>
          </a:xfrm>
        </p:spPr>
        <p:txBody>
          <a:bodyPr>
            <a:normAutofit/>
          </a:bodyPr>
          <a:lstStyle/>
          <a:p>
            <a:pPr marL="0" indent="0">
              <a:buNone/>
            </a:pPr>
            <a:r>
              <a:rPr lang="id-ID" sz="2800" dirty="0"/>
              <a:t>Teknik tekan (</a:t>
            </a:r>
            <a:r>
              <a:rPr lang="id-ID" sz="2800" dirty="0" err="1"/>
              <a:t>press</a:t>
            </a:r>
            <a:r>
              <a:rPr lang="id-ID" sz="2800" dirty="0"/>
              <a:t>)</a:t>
            </a:r>
          </a:p>
          <a:p>
            <a:pPr marL="0" indent="0">
              <a:buNone/>
            </a:pPr>
            <a:r>
              <a:rPr lang="id-ID" sz="2800" i="1" dirty="0" err="1"/>
              <a:t>French</a:t>
            </a:r>
            <a:r>
              <a:rPr lang="id-ID" sz="2800" i="1" dirty="0"/>
              <a:t> </a:t>
            </a:r>
            <a:r>
              <a:rPr lang="id-ID" sz="2800" i="1" dirty="0" err="1"/>
              <a:t>Pres</a:t>
            </a:r>
            <a:r>
              <a:rPr lang="id-ID" sz="2800" dirty="0" err="1"/>
              <a:t>s</a:t>
            </a:r>
            <a:r>
              <a:rPr lang="id-ID" sz="2800" dirty="0"/>
              <a:t> mengekstrak paling banyak cita rasa yang terdapat di dalam kopi bubuk dan metode ini merupakan cara kedua yang paling populer. Saat piston mengarah </a:t>
            </a:r>
            <a:r>
              <a:rPr lang="id-ID" sz="2800" dirty="0" err="1"/>
              <a:t>kebawah</a:t>
            </a:r>
            <a:r>
              <a:rPr lang="id-ID" sz="2800" dirty="0"/>
              <a:t>, larutan kopi akan menerobos saringan dan terpisah dari ampas yang kemudian tertinggal </a:t>
            </a:r>
            <a:r>
              <a:rPr lang="id-ID" sz="2800" dirty="0" err="1"/>
              <a:t>diantara</a:t>
            </a:r>
            <a:r>
              <a:rPr lang="id-ID" sz="2800" dirty="0"/>
              <a:t> piston dasar </a:t>
            </a:r>
            <a:r>
              <a:rPr lang="id-ID" sz="2800" dirty="0" err="1"/>
              <a:t>benjana</a:t>
            </a:r>
            <a:r>
              <a:rPr lang="id-ID" sz="2800" dirty="0"/>
              <a:t>. Larutan </a:t>
            </a:r>
            <a:r>
              <a:rPr lang="id-ID" sz="2800" dirty="0" err="1"/>
              <a:t>diatas</a:t>
            </a:r>
            <a:r>
              <a:rPr lang="id-ID" sz="2800" dirty="0"/>
              <a:t> piston adalah seduhan kopi yang siap disajikan. </a:t>
            </a:r>
          </a:p>
          <a:p>
            <a:pPr marL="0" indent="0">
              <a:buNone/>
            </a:pPr>
            <a:endParaRPr lang="id-ID" sz="2800" dirty="0"/>
          </a:p>
          <a:p>
            <a:endParaRPr lang="id-ID" sz="2800" dirty="0"/>
          </a:p>
        </p:txBody>
      </p:sp>
      <p:pic>
        <p:nvPicPr>
          <p:cNvPr id="4" name="Picture 3"/>
          <p:cNvPicPr>
            <a:picLocks noChangeAspect="1"/>
          </p:cNvPicPr>
          <p:nvPr/>
        </p:nvPicPr>
        <p:blipFill>
          <a:blip r:embed="rId2"/>
          <a:stretch>
            <a:fillRect/>
          </a:stretch>
        </p:blipFill>
        <p:spPr>
          <a:xfrm>
            <a:off x="8077202" y="775855"/>
            <a:ext cx="3623286" cy="4845599"/>
          </a:xfrm>
          <a:prstGeom prst="rect">
            <a:avLst/>
          </a:prstGeom>
        </p:spPr>
      </p:pic>
    </p:spTree>
    <p:extLst>
      <p:ext uri="{BB962C8B-B14F-4D97-AF65-F5344CB8AC3E}">
        <p14:creationId xmlns:p14="http://schemas.microsoft.com/office/powerpoint/2010/main" val="336874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B897-9C42-A440-9484-679B7BDC9C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C7A09D-7576-8842-B77D-1DF76D10D0AF}"/>
              </a:ext>
            </a:extLst>
          </p:cNvPr>
          <p:cNvSpPr>
            <a:spLocks noGrp="1"/>
          </p:cNvSpPr>
          <p:nvPr>
            <p:ph idx="1"/>
          </p:nvPr>
        </p:nvSpPr>
        <p:spPr/>
        <p:txBody>
          <a:bodyPr anchor="ctr">
            <a:normAutofit/>
          </a:bodyPr>
          <a:lstStyle/>
          <a:p>
            <a:pPr marL="0" indent="0" algn="ctr">
              <a:buNone/>
            </a:pPr>
            <a:r>
              <a:rPr lang="en-US" sz="5400" dirty="0" err="1">
                <a:latin typeface="American Typewriter" panose="02090604020004020304" pitchFamily="18" charset="77"/>
                <a:ea typeface="Apple Color Emoji" pitchFamily="2" charset="0"/>
              </a:rPr>
              <a:t>Berbagai</a:t>
            </a:r>
            <a:r>
              <a:rPr lang="en-US" sz="5400" dirty="0">
                <a:latin typeface="American Typewriter" panose="02090604020004020304" pitchFamily="18" charset="77"/>
                <a:ea typeface="Apple Color Emoji" pitchFamily="2" charset="0"/>
              </a:rPr>
              <a:t> </a:t>
            </a:r>
            <a:r>
              <a:rPr lang="en-US" sz="5400" dirty="0" err="1">
                <a:latin typeface="American Typewriter" panose="02090604020004020304" pitchFamily="18" charset="77"/>
                <a:ea typeface="Apple Color Emoji" pitchFamily="2" charset="0"/>
              </a:rPr>
              <a:t>macam</a:t>
            </a:r>
            <a:r>
              <a:rPr lang="en-US" sz="5400" dirty="0">
                <a:latin typeface="American Typewriter" panose="02090604020004020304" pitchFamily="18" charset="77"/>
                <a:ea typeface="Apple Color Emoji" pitchFamily="2" charset="0"/>
              </a:rPr>
              <a:t> </a:t>
            </a:r>
            <a:r>
              <a:rPr lang="en-US" sz="5400" dirty="0" err="1">
                <a:latin typeface="American Typewriter" panose="02090604020004020304" pitchFamily="18" charset="77"/>
                <a:ea typeface="Apple Color Emoji" pitchFamily="2" charset="0"/>
              </a:rPr>
              <a:t>sajian</a:t>
            </a:r>
            <a:r>
              <a:rPr lang="en-US" sz="5400" dirty="0">
                <a:latin typeface="American Typewriter" panose="02090604020004020304" pitchFamily="18" charset="77"/>
                <a:ea typeface="Apple Color Emoji" pitchFamily="2" charset="0"/>
              </a:rPr>
              <a:t> kopi</a:t>
            </a:r>
          </a:p>
        </p:txBody>
      </p:sp>
    </p:spTree>
    <p:extLst>
      <p:ext uri="{BB962C8B-B14F-4D97-AF65-F5344CB8AC3E}">
        <p14:creationId xmlns:p14="http://schemas.microsoft.com/office/powerpoint/2010/main" val="36420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Cara </a:t>
            </a:r>
            <a:r>
              <a:rPr lang="en-US" b="1" dirty="0" err="1"/>
              <a:t>Seduh</a:t>
            </a:r>
            <a:r>
              <a:rPr lang="en-US" b="1" dirty="0"/>
              <a:t> Kopi V60</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err="1"/>
              <a:t>Berikut</a:t>
            </a:r>
            <a:r>
              <a:rPr lang="en-US" dirty="0"/>
              <a:t> </a:t>
            </a:r>
            <a:r>
              <a:rPr lang="en-US" dirty="0" err="1"/>
              <a:t>cara</a:t>
            </a:r>
            <a:r>
              <a:rPr lang="en-US" dirty="0"/>
              <a:t> </a:t>
            </a:r>
            <a:r>
              <a:rPr lang="en-US" dirty="0" err="1"/>
              <a:t>seduh</a:t>
            </a:r>
            <a:r>
              <a:rPr lang="en-US" dirty="0"/>
              <a:t> kopi V60 yang </a:t>
            </a:r>
            <a:r>
              <a:rPr lang="en-US" dirty="0" err="1"/>
              <a:t>enak</a:t>
            </a:r>
            <a:r>
              <a:rPr lang="en-US" dirty="0"/>
              <a:t>:</a:t>
            </a:r>
          </a:p>
          <a:p>
            <a:r>
              <a:rPr lang="en-US" dirty="0" err="1"/>
              <a:t>Siapkan</a:t>
            </a:r>
            <a:r>
              <a:rPr lang="en-US" dirty="0"/>
              <a:t> </a:t>
            </a:r>
            <a:r>
              <a:rPr lang="en-US" dirty="0" err="1"/>
              <a:t>gelas</a:t>
            </a:r>
            <a:r>
              <a:rPr lang="en-US" dirty="0"/>
              <a:t> </a:t>
            </a:r>
            <a:r>
              <a:rPr lang="en-US" dirty="0" err="1"/>
              <a:t>dengan</a:t>
            </a:r>
            <a:r>
              <a:rPr lang="en-US" dirty="0"/>
              <a:t> V60 </a:t>
            </a:r>
            <a:r>
              <a:rPr lang="en-US" i="1" dirty="0"/>
              <a:t>dripper </a:t>
            </a:r>
            <a:r>
              <a:rPr lang="en-US" dirty="0" err="1"/>
              <a:t>dan</a:t>
            </a:r>
            <a:r>
              <a:rPr lang="en-US" dirty="0"/>
              <a:t> filter di </a:t>
            </a:r>
            <a:r>
              <a:rPr lang="en-US" dirty="0" err="1"/>
              <a:t>atasnya</a:t>
            </a:r>
            <a:r>
              <a:rPr lang="en-US" dirty="0"/>
              <a:t>.</a:t>
            </a:r>
          </a:p>
          <a:p>
            <a:r>
              <a:rPr lang="en-US" dirty="0" err="1"/>
              <a:t>Basahi</a:t>
            </a:r>
            <a:r>
              <a:rPr lang="en-US" dirty="0"/>
              <a:t> filter </a:t>
            </a:r>
            <a:r>
              <a:rPr lang="en-US" dirty="0" err="1"/>
              <a:t>dengan</a:t>
            </a:r>
            <a:r>
              <a:rPr lang="en-US" dirty="0"/>
              <a:t> air </a:t>
            </a:r>
            <a:r>
              <a:rPr lang="en-US" dirty="0" err="1"/>
              <a:t>panas</a:t>
            </a:r>
            <a:r>
              <a:rPr lang="en-US" dirty="0"/>
              <a:t>, </a:t>
            </a:r>
            <a:r>
              <a:rPr lang="en-US" dirty="0" err="1"/>
              <a:t>dan</a:t>
            </a:r>
            <a:r>
              <a:rPr lang="en-US" dirty="0"/>
              <a:t> </a:t>
            </a:r>
            <a:r>
              <a:rPr lang="en-US" dirty="0" err="1"/>
              <a:t>buang</a:t>
            </a:r>
            <a:r>
              <a:rPr lang="en-US" dirty="0"/>
              <a:t> air </a:t>
            </a:r>
            <a:r>
              <a:rPr lang="en-US" dirty="0" err="1"/>
              <a:t>bekasnya</a:t>
            </a:r>
            <a:r>
              <a:rPr lang="en-US" dirty="0"/>
              <a:t>.</a:t>
            </a:r>
          </a:p>
          <a:p>
            <a:r>
              <a:rPr lang="en-US" dirty="0" err="1"/>
              <a:t>Masukkan</a:t>
            </a:r>
            <a:r>
              <a:rPr lang="en-US" dirty="0"/>
              <a:t> </a:t>
            </a:r>
            <a:r>
              <a:rPr lang="en-US" dirty="0" err="1"/>
              <a:t>bubuk</a:t>
            </a:r>
            <a:r>
              <a:rPr lang="en-US" dirty="0"/>
              <a:t> kopi </a:t>
            </a:r>
            <a:r>
              <a:rPr lang="en-US" dirty="0" err="1"/>
              <a:t>pada</a:t>
            </a:r>
            <a:r>
              <a:rPr lang="en-US" dirty="0"/>
              <a:t> </a:t>
            </a:r>
            <a:r>
              <a:rPr lang="en-US" i="1" dirty="0"/>
              <a:t>dripper</a:t>
            </a:r>
            <a:r>
              <a:rPr lang="en-US" dirty="0"/>
              <a:t>.</a:t>
            </a:r>
          </a:p>
          <a:p>
            <a:r>
              <a:rPr lang="en-US" dirty="0" err="1"/>
              <a:t>Seduh</a:t>
            </a:r>
            <a:r>
              <a:rPr lang="en-US" dirty="0"/>
              <a:t> </a:t>
            </a:r>
            <a:r>
              <a:rPr lang="en-US" dirty="0" err="1"/>
              <a:t>dengan</a:t>
            </a:r>
            <a:r>
              <a:rPr lang="en-US" dirty="0"/>
              <a:t> </a:t>
            </a:r>
            <a:r>
              <a:rPr lang="en-US" dirty="0" err="1"/>
              <a:t>gerakan</a:t>
            </a:r>
            <a:r>
              <a:rPr lang="en-US" dirty="0"/>
              <a:t> </a:t>
            </a:r>
            <a:r>
              <a:rPr lang="en-US" dirty="0" err="1"/>
              <a:t>memutar</a:t>
            </a:r>
            <a:r>
              <a:rPr lang="en-US" dirty="0"/>
              <a:t> </a:t>
            </a:r>
            <a:r>
              <a:rPr lang="en-US" dirty="0" err="1"/>
              <a:t>secara</a:t>
            </a:r>
            <a:r>
              <a:rPr lang="en-US" dirty="0"/>
              <a:t> </a:t>
            </a:r>
            <a:r>
              <a:rPr lang="en-US" dirty="0" err="1"/>
              <a:t>konstan</a:t>
            </a:r>
            <a:r>
              <a:rPr lang="en-US" dirty="0"/>
              <a:t> </a:t>
            </a:r>
            <a:r>
              <a:rPr lang="en-US" dirty="0" err="1"/>
              <a:t>dan</a:t>
            </a:r>
            <a:r>
              <a:rPr lang="en-US" dirty="0"/>
              <a:t> </a:t>
            </a:r>
            <a:r>
              <a:rPr lang="en-US" dirty="0" err="1"/>
              <a:t>perlahan</a:t>
            </a:r>
            <a:r>
              <a:rPr lang="en-US" dirty="0"/>
              <a:t>.</a:t>
            </a:r>
          </a:p>
          <a:p>
            <a:r>
              <a:rPr lang="en-US" dirty="0" err="1"/>
              <a:t>Tuangan</a:t>
            </a:r>
            <a:r>
              <a:rPr lang="en-US" dirty="0"/>
              <a:t> </a:t>
            </a:r>
            <a:r>
              <a:rPr lang="en-US" dirty="0" err="1"/>
              <a:t>pertama</a:t>
            </a:r>
            <a:r>
              <a:rPr lang="en-US" dirty="0"/>
              <a:t> </a:t>
            </a:r>
            <a:r>
              <a:rPr lang="en-US" dirty="0" err="1"/>
              <a:t>untuk</a:t>
            </a:r>
            <a:r>
              <a:rPr lang="en-US" dirty="0"/>
              <a:t> </a:t>
            </a:r>
            <a:r>
              <a:rPr lang="en-US" i="1" dirty="0"/>
              <a:t>blooming, </a:t>
            </a:r>
            <a:r>
              <a:rPr lang="en-US" dirty="0"/>
              <a:t>proses </a:t>
            </a:r>
            <a:r>
              <a:rPr lang="en-US" dirty="0" err="1"/>
              <a:t>mengeluarkan</a:t>
            </a:r>
            <a:r>
              <a:rPr lang="en-US" dirty="0"/>
              <a:t> </a:t>
            </a:r>
            <a:r>
              <a:rPr lang="en-US" dirty="0" err="1"/>
              <a:t>karbondioksida</a:t>
            </a:r>
            <a:r>
              <a:rPr lang="en-US" dirty="0"/>
              <a:t>. </a:t>
            </a:r>
            <a:r>
              <a:rPr lang="en-US" dirty="0" err="1"/>
              <a:t>Tuang</a:t>
            </a:r>
            <a:r>
              <a:rPr lang="en-US" dirty="0"/>
              <a:t> </a:t>
            </a:r>
            <a:r>
              <a:rPr lang="en-US" dirty="0" err="1"/>
              <a:t>hingga</a:t>
            </a:r>
            <a:r>
              <a:rPr lang="en-US" dirty="0"/>
              <a:t> </a:t>
            </a:r>
            <a:r>
              <a:rPr lang="en-US" dirty="0" err="1"/>
              <a:t>timbangan</a:t>
            </a:r>
            <a:r>
              <a:rPr lang="en-US" dirty="0"/>
              <a:t> </a:t>
            </a:r>
            <a:r>
              <a:rPr lang="en-US" dirty="0" err="1"/>
              <a:t>menunjukkan</a:t>
            </a:r>
            <a:r>
              <a:rPr lang="en-US" dirty="0"/>
              <a:t> 30 ml, </a:t>
            </a:r>
            <a:r>
              <a:rPr lang="en-US" dirty="0" err="1"/>
              <a:t>tunggu</a:t>
            </a:r>
            <a:r>
              <a:rPr lang="en-US" dirty="0"/>
              <a:t> 45 </a:t>
            </a:r>
            <a:r>
              <a:rPr lang="en-US" dirty="0" err="1"/>
              <a:t>detik</a:t>
            </a:r>
            <a:r>
              <a:rPr lang="en-US" dirty="0"/>
              <a:t>.</a:t>
            </a:r>
          </a:p>
          <a:p>
            <a:r>
              <a:rPr lang="en-US" dirty="0" err="1"/>
              <a:t>Tuangan</a:t>
            </a:r>
            <a:r>
              <a:rPr lang="en-US" dirty="0"/>
              <a:t> </a:t>
            </a:r>
            <a:r>
              <a:rPr lang="en-US" dirty="0" err="1"/>
              <a:t>kedua</a:t>
            </a:r>
            <a:r>
              <a:rPr lang="en-US" dirty="0"/>
              <a:t> </a:t>
            </a:r>
            <a:r>
              <a:rPr lang="en-US" dirty="0" err="1"/>
              <a:t>untuk</a:t>
            </a:r>
            <a:r>
              <a:rPr lang="en-US" dirty="0"/>
              <a:t> </a:t>
            </a:r>
            <a:r>
              <a:rPr lang="en-US" dirty="0" err="1"/>
              <a:t>mendapatkan</a:t>
            </a:r>
            <a:r>
              <a:rPr lang="en-US" dirty="0"/>
              <a:t> </a:t>
            </a:r>
            <a:r>
              <a:rPr lang="en-US" dirty="0" err="1"/>
              <a:t>keasaman</a:t>
            </a:r>
            <a:r>
              <a:rPr lang="en-US" dirty="0"/>
              <a:t>. </a:t>
            </a:r>
            <a:r>
              <a:rPr lang="en-US" dirty="0" err="1"/>
              <a:t>Tuang</a:t>
            </a:r>
            <a:r>
              <a:rPr lang="en-US" dirty="0"/>
              <a:t> </a:t>
            </a:r>
            <a:r>
              <a:rPr lang="en-US" dirty="0" err="1"/>
              <a:t>hingga</a:t>
            </a:r>
            <a:r>
              <a:rPr lang="en-US" dirty="0"/>
              <a:t> 80 ml, </a:t>
            </a:r>
            <a:r>
              <a:rPr lang="en-US" dirty="0" err="1"/>
              <a:t>tunggu</a:t>
            </a:r>
            <a:r>
              <a:rPr lang="en-US" dirty="0"/>
              <a:t> 45 </a:t>
            </a:r>
            <a:r>
              <a:rPr lang="en-US" dirty="0" err="1"/>
              <a:t>detik</a:t>
            </a:r>
            <a:r>
              <a:rPr lang="en-US" dirty="0"/>
              <a:t>.</a:t>
            </a:r>
          </a:p>
          <a:p>
            <a:r>
              <a:rPr lang="en-US" dirty="0" err="1"/>
              <a:t>Tuangan</a:t>
            </a:r>
            <a:r>
              <a:rPr lang="en-US" dirty="0"/>
              <a:t> </a:t>
            </a:r>
            <a:r>
              <a:rPr lang="en-US" dirty="0" err="1"/>
              <a:t>ketiga</a:t>
            </a:r>
            <a:r>
              <a:rPr lang="en-US" dirty="0"/>
              <a:t> </a:t>
            </a:r>
            <a:r>
              <a:rPr lang="en-US" dirty="0" err="1"/>
              <a:t>untuk</a:t>
            </a:r>
            <a:r>
              <a:rPr lang="en-US" dirty="0"/>
              <a:t> </a:t>
            </a:r>
            <a:r>
              <a:rPr lang="en-US" dirty="0" err="1"/>
              <a:t>mendapat</a:t>
            </a:r>
            <a:r>
              <a:rPr lang="en-US" dirty="0"/>
              <a:t> </a:t>
            </a:r>
            <a:r>
              <a:rPr lang="en-US" i="1" dirty="0"/>
              <a:t>body. </a:t>
            </a:r>
            <a:r>
              <a:rPr lang="en-US" dirty="0" err="1"/>
              <a:t>Tuang</a:t>
            </a:r>
            <a:r>
              <a:rPr lang="en-US" dirty="0"/>
              <a:t> </a:t>
            </a:r>
            <a:r>
              <a:rPr lang="en-US" dirty="0" err="1"/>
              <a:t>hingga</a:t>
            </a:r>
            <a:r>
              <a:rPr lang="en-US" dirty="0"/>
              <a:t> 150 ml, </a:t>
            </a:r>
            <a:r>
              <a:rPr lang="en-US" dirty="0" err="1"/>
              <a:t>tunggu</a:t>
            </a:r>
            <a:r>
              <a:rPr lang="en-US" dirty="0"/>
              <a:t> 30 </a:t>
            </a:r>
            <a:r>
              <a:rPr lang="en-US" dirty="0" err="1"/>
              <a:t>detik</a:t>
            </a:r>
            <a:r>
              <a:rPr lang="en-US" dirty="0"/>
              <a:t>.</a:t>
            </a:r>
          </a:p>
          <a:p>
            <a:r>
              <a:rPr lang="en-US" dirty="0" err="1"/>
              <a:t>Tuangan</a:t>
            </a:r>
            <a:r>
              <a:rPr lang="en-US" dirty="0"/>
              <a:t> </a:t>
            </a:r>
            <a:r>
              <a:rPr lang="en-US" dirty="0" err="1"/>
              <a:t>terakhir</a:t>
            </a:r>
            <a:r>
              <a:rPr lang="en-US" dirty="0"/>
              <a:t>, </a:t>
            </a:r>
            <a:r>
              <a:rPr lang="en-US" dirty="0" err="1"/>
              <a:t>hingga</a:t>
            </a:r>
            <a:r>
              <a:rPr lang="en-US" dirty="0"/>
              <a:t> 195 ml.</a:t>
            </a:r>
          </a:p>
          <a:p>
            <a:r>
              <a:rPr lang="en-US" dirty="0" err="1"/>
              <a:t>Sebelum</a:t>
            </a:r>
            <a:r>
              <a:rPr lang="en-US" dirty="0"/>
              <a:t> </a:t>
            </a:r>
            <a:r>
              <a:rPr lang="en-US" dirty="0" err="1"/>
              <a:t>tetesan</a:t>
            </a:r>
            <a:r>
              <a:rPr lang="en-US" dirty="0"/>
              <a:t> </a:t>
            </a:r>
            <a:r>
              <a:rPr lang="en-US" dirty="0" err="1"/>
              <a:t>berhenti</a:t>
            </a:r>
            <a:r>
              <a:rPr lang="en-US" dirty="0"/>
              <a:t>, </a:t>
            </a:r>
            <a:r>
              <a:rPr lang="en-US" dirty="0" err="1"/>
              <a:t>angkat</a:t>
            </a:r>
            <a:r>
              <a:rPr lang="en-US" dirty="0"/>
              <a:t> agar </a:t>
            </a:r>
            <a:r>
              <a:rPr lang="en-US" dirty="0" err="1"/>
              <a:t>seduhan</a:t>
            </a:r>
            <a:r>
              <a:rPr lang="en-US" dirty="0"/>
              <a:t> yang </a:t>
            </a:r>
            <a:r>
              <a:rPr lang="en-US" dirty="0" err="1"/>
              <a:t>terakhir</a:t>
            </a:r>
            <a:r>
              <a:rPr lang="en-US" dirty="0"/>
              <a:t> </a:t>
            </a:r>
            <a:r>
              <a:rPr lang="en-US" dirty="0" err="1"/>
              <a:t>tidak</a:t>
            </a:r>
            <a:r>
              <a:rPr lang="en-US" dirty="0"/>
              <a:t> </a:t>
            </a:r>
            <a:r>
              <a:rPr lang="en-US" dirty="0" err="1"/>
              <a:t>ikut</a:t>
            </a:r>
            <a:r>
              <a:rPr lang="en-US" dirty="0"/>
              <a:t> </a:t>
            </a:r>
            <a:r>
              <a:rPr lang="en-US" dirty="0" err="1"/>
              <a:t>tercampur</a:t>
            </a:r>
            <a:r>
              <a:rPr lang="en-US" dirty="0"/>
              <a:t>.</a:t>
            </a:r>
          </a:p>
          <a:p>
            <a:endParaRPr lang="en-US" dirty="0"/>
          </a:p>
        </p:txBody>
      </p:sp>
    </p:spTree>
    <p:extLst>
      <p:ext uri="{BB962C8B-B14F-4D97-AF65-F5344CB8AC3E}">
        <p14:creationId xmlns:p14="http://schemas.microsoft.com/office/powerpoint/2010/main" val="136984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385868" cy="5501640"/>
          </a:xfrm>
        </p:spPr>
        <p:txBody>
          <a:bodyPr>
            <a:noAutofit/>
          </a:bodyPr>
          <a:lstStyle/>
          <a:p>
            <a:r>
              <a:rPr lang="id-ID" b="1" dirty="0" err="1"/>
              <a:t>Blended</a:t>
            </a:r>
            <a:r>
              <a:rPr lang="id-ID" b="1" dirty="0"/>
              <a:t> </a:t>
            </a:r>
            <a:r>
              <a:rPr lang="id-ID" b="1" dirty="0" err="1"/>
              <a:t>coffee</a:t>
            </a:r>
            <a:r>
              <a:rPr lang="id-ID" b="1" dirty="0"/>
              <a:t> juga bisa menjadi pilihan bagi </a:t>
            </a:r>
            <a:r>
              <a:rPr lang="id-ID" b="1" dirty="0" err="1"/>
              <a:t>anda</a:t>
            </a:r>
            <a:r>
              <a:rPr lang="id-ID" b="1" dirty="0"/>
              <a:t> yang tidak terlalu suka dengan </a:t>
            </a:r>
            <a:r>
              <a:rPr lang="id-ID" b="1" dirty="0" err="1"/>
              <a:t>original</a:t>
            </a:r>
            <a:r>
              <a:rPr lang="id-ID" b="1" dirty="0"/>
              <a:t> </a:t>
            </a:r>
            <a:r>
              <a:rPr lang="id-ID" b="1" dirty="0" err="1"/>
              <a:t>coffee</a:t>
            </a:r>
            <a:r>
              <a:rPr lang="id-ID" b="1" dirty="0"/>
              <a:t>, contohnya </a:t>
            </a:r>
            <a:r>
              <a:rPr lang="id-ID" b="1" dirty="0" err="1"/>
              <a:t>cappuccino</a:t>
            </a:r>
            <a:r>
              <a:rPr lang="id-ID" b="1" dirty="0"/>
              <a:t>, </a:t>
            </a:r>
            <a:r>
              <a:rPr lang="id-ID" b="1" dirty="0" err="1"/>
              <a:t>cafe</a:t>
            </a:r>
            <a:r>
              <a:rPr lang="id-ID" b="1" dirty="0"/>
              <a:t> </a:t>
            </a:r>
            <a:r>
              <a:rPr lang="id-ID" b="1" dirty="0" err="1"/>
              <a:t>latte</a:t>
            </a:r>
            <a:r>
              <a:rPr lang="id-ID" b="1" dirty="0"/>
              <a:t> dan </a:t>
            </a:r>
            <a:r>
              <a:rPr lang="id-ID" b="1" dirty="0" err="1"/>
              <a:t>mocacino</a:t>
            </a:r>
            <a:r>
              <a:rPr lang="id-ID" b="1" dirty="0"/>
              <a:t>.</a:t>
            </a:r>
          </a:p>
          <a:p>
            <a:r>
              <a:rPr lang="id-ID" b="1" dirty="0" err="1"/>
              <a:t>Cappuccino</a:t>
            </a:r>
            <a:r>
              <a:rPr lang="id-ID" b="1" dirty="0"/>
              <a:t> adalah 1/3 </a:t>
            </a:r>
            <a:r>
              <a:rPr lang="id-ID" b="1" dirty="0" err="1"/>
              <a:t>espresso</a:t>
            </a:r>
            <a:r>
              <a:rPr lang="id-ID" b="1" dirty="0"/>
              <a:t> + 1/3 susu dan 1/3 busa susu. Dengan komposisi itu jadilah secangkir </a:t>
            </a:r>
            <a:r>
              <a:rPr lang="id-ID" b="1" dirty="0" err="1"/>
              <a:t>cappuccino</a:t>
            </a:r>
            <a:r>
              <a:rPr lang="id-ID" b="1" dirty="0"/>
              <a:t> dengan rasa kopi yang masih kuat namun terasa lembut karena ada penambahan susu.</a:t>
            </a:r>
          </a:p>
        </p:txBody>
      </p:sp>
      <p:pic>
        <p:nvPicPr>
          <p:cNvPr id="4" name="Picture 3"/>
          <p:cNvPicPr>
            <a:picLocks noChangeAspect="1"/>
          </p:cNvPicPr>
          <p:nvPr/>
        </p:nvPicPr>
        <p:blipFill>
          <a:blip r:embed="rId2"/>
          <a:stretch>
            <a:fillRect/>
          </a:stretch>
        </p:blipFill>
        <p:spPr>
          <a:xfrm>
            <a:off x="6993227" y="3197181"/>
            <a:ext cx="3786389" cy="2839792"/>
          </a:xfrm>
          <a:prstGeom prst="rect">
            <a:avLst/>
          </a:prstGeom>
        </p:spPr>
      </p:pic>
      <p:sp>
        <p:nvSpPr>
          <p:cNvPr id="2" name="TextBox 1">
            <a:extLst>
              <a:ext uri="{FF2B5EF4-FFF2-40B4-BE49-F238E27FC236}">
                <a16:creationId xmlns:a16="http://schemas.microsoft.com/office/drawing/2014/main" id="{1E697C1E-D576-A44F-AC63-0126EA3CB266}"/>
              </a:ext>
            </a:extLst>
          </p:cNvPr>
          <p:cNvSpPr txBox="1"/>
          <p:nvPr/>
        </p:nvSpPr>
        <p:spPr>
          <a:xfrm>
            <a:off x="2177848" y="3693747"/>
            <a:ext cx="3666388" cy="923330"/>
          </a:xfrm>
          <a:prstGeom prst="rect">
            <a:avLst/>
          </a:prstGeom>
          <a:noFill/>
        </p:spPr>
        <p:txBody>
          <a:bodyPr wrap="none" rtlCol="0">
            <a:spAutoFit/>
          </a:bodyPr>
          <a:lstStyle/>
          <a:p>
            <a:r>
              <a:rPr lang="en-US" sz="5400" b="1" dirty="0">
                <a:latin typeface="Apple Chancery" panose="03020702040506060504" pitchFamily="66" charset="-79"/>
                <a:cs typeface="Apple Chancery" panose="03020702040506060504" pitchFamily="66" charset="-79"/>
              </a:rPr>
              <a:t>Cappuccino </a:t>
            </a:r>
          </a:p>
        </p:txBody>
      </p:sp>
    </p:spTree>
    <p:extLst>
      <p:ext uri="{BB962C8B-B14F-4D97-AF65-F5344CB8AC3E}">
        <p14:creationId xmlns:p14="http://schemas.microsoft.com/office/powerpoint/2010/main" val="207185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255" y="3654111"/>
            <a:ext cx="2528454" cy="1325563"/>
          </a:xfrm>
        </p:spPr>
        <p:txBody>
          <a:bodyPr/>
          <a:lstStyle/>
          <a:p>
            <a:r>
              <a:rPr lang="id-ID" b="1" dirty="0">
                <a:latin typeface="Apple Chancery" panose="03020702040506060504" pitchFamily="66" charset="-79"/>
                <a:cs typeface="Apple Chancery" panose="03020702040506060504" pitchFamily="66" charset="-79"/>
              </a:rPr>
              <a:t>Cafe </a:t>
            </a:r>
            <a:r>
              <a:rPr lang="id-ID" b="1" dirty="0" err="1">
                <a:latin typeface="Apple Chancery" panose="03020702040506060504" pitchFamily="66" charset="-79"/>
                <a:cs typeface="Apple Chancery" panose="03020702040506060504" pitchFamily="66" charset="-79"/>
              </a:rPr>
              <a:t>latte</a:t>
            </a:r>
            <a:endParaRPr lang="id-ID" b="1" dirty="0">
              <a:latin typeface="Apple Chancery" panose="03020702040506060504" pitchFamily="66" charset="-79"/>
              <a:cs typeface="Apple Chancery" panose="03020702040506060504" pitchFamily="66" charset="-79"/>
            </a:endParaRPr>
          </a:p>
        </p:txBody>
      </p:sp>
      <p:sp>
        <p:nvSpPr>
          <p:cNvPr id="3" name="Content Placeholder 2"/>
          <p:cNvSpPr>
            <a:spLocks noGrp="1"/>
          </p:cNvSpPr>
          <p:nvPr>
            <p:ph idx="1"/>
          </p:nvPr>
        </p:nvSpPr>
        <p:spPr>
          <a:xfrm>
            <a:off x="838200" y="1102970"/>
            <a:ext cx="10515600" cy="4351338"/>
          </a:xfrm>
        </p:spPr>
        <p:txBody>
          <a:bodyPr/>
          <a:lstStyle/>
          <a:p>
            <a:r>
              <a:rPr lang="id-ID" b="1" dirty="0"/>
              <a:t>Cafe </a:t>
            </a:r>
            <a:r>
              <a:rPr lang="id-ID" b="1" dirty="0" err="1"/>
              <a:t>latte</a:t>
            </a:r>
            <a:r>
              <a:rPr lang="id-ID" b="1" dirty="0"/>
              <a:t> dengan rasio campuran 1/6 </a:t>
            </a:r>
            <a:r>
              <a:rPr lang="id-ID" b="1" dirty="0" err="1"/>
              <a:t>espresso</a:t>
            </a:r>
            <a:r>
              <a:rPr lang="id-ID" b="1" dirty="0"/>
              <a:t> + 2/3 susu dan 1/6 busa susu. Dengan komposisi ini jadilah secangkir </a:t>
            </a:r>
            <a:r>
              <a:rPr lang="id-ID" b="1" dirty="0" err="1"/>
              <a:t>cafe</a:t>
            </a:r>
            <a:r>
              <a:rPr lang="id-ID" b="1" dirty="0"/>
              <a:t> </a:t>
            </a:r>
            <a:r>
              <a:rPr lang="id-ID" b="1" dirty="0" err="1"/>
              <a:t>latte</a:t>
            </a:r>
            <a:r>
              <a:rPr lang="id-ID" b="1" dirty="0"/>
              <a:t> dengan rasa kopi yang sangat lembut bahkan hampir tidak terasa. Varian ini sangat cocok untuk wanita, anak-anak atau bagi </a:t>
            </a:r>
            <a:r>
              <a:rPr lang="id-ID" b="1" dirty="0" err="1"/>
              <a:t>anda</a:t>
            </a:r>
            <a:r>
              <a:rPr lang="id-ID" b="1" dirty="0"/>
              <a:t> yang baru memulai untuk mencoba minum kopi.</a:t>
            </a:r>
          </a:p>
        </p:txBody>
      </p:sp>
      <p:pic>
        <p:nvPicPr>
          <p:cNvPr id="4" name="Picture 3"/>
          <p:cNvPicPr>
            <a:picLocks noChangeAspect="1"/>
          </p:cNvPicPr>
          <p:nvPr/>
        </p:nvPicPr>
        <p:blipFill>
          <a:blip r:embed="rId2"/>
          <a:stretch>
            <a:fillRect/>
          </a:stretch>
        </p:blipFill>
        <p:spPr>
          <a:xfrm>
            <a:off x="6877319" y="3654111"/>
            <a:ext cx="4299062" cy="3004549"/>
          </a:xfrm>
          <a:prstGeom prst="rect">
            <a:avLst/>
          </a:prstGeom>
        </p:spPr>
      </p:pic>
    </p:spTree>
    <p:extLst>
      <p:ext uri="{BB962C8B-B14F-4D97-AF65-F5344CB8AC3E}">
        <p14:creationId xmlns:p14="http://schemas.microsoft.com/office/powerpoint/2010/main" val="423182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293039"/>
            <a:ext cx="10515600" cy="4351338"/>
          </a:xfrm>
        </p:spPr>
        <p:txBody>
          <a:bodyPr/>
          <a:lstStyle/>
          <a:p>
            <a:r>
              <a:rPr lang="id-ID" b="1"/>
              <a:t>Mocacino dengan rasio campuran1/6 espresso + 1/3 coklat + 1/3 susu dan 1/6 busa susu. Sehingga jadilah secangkir kopi mocacino dengan rasa kopi yang lembut berpadu dengan coklat yang nikmat serta rasa susu yang masih dominan. Kopi ini bisa juga jadi alternatif pilihan selain cafe latte.</a:t>
            </a:r>
          </a:p>
          <a:p>
            <a:pPr marL="0" indent="0">
              <a:buNone/>
            </a:pPr>
            <a:endParaRPr lang="id-ID"/>
          </a:p>
        </p:txBody>
      </p:sp>
      <p:pic>
        <p:nvPicPr>
          <p:cNvPr id="4" name="Picture 3"/>
          <p:cNvPicPr>
            <a:picLocks noChangeAspect="1"/>
          </p:cNvPicPr>
          <p:nvPr/>
        </p:nvPicPr>
        <p:blipFill>
          <a:blip r:embed="rId2"/>
          <a:stretch>
            <a:fillRect/>
          </a:stretch>
        </p:blipFill>
        <p:spPr>
          <a:xfrm>
            <a:off x="7176658" y="2047741"/>
            <a:ext cx="3211767" cy="4369961"/>
          </a:xfrm>
          <a:prstGeom prst="rect">
            <a:avLst/>
          </a:prstGeom>
        </p:spPr>
      </p:pic>
    </p:spTree>
    <p:extLst>
      <p:ext uri="{BB962C8B-B14F-4D97-AF65-F5344CB8AC3E}">
        <p14:creationId xmlns:p14="http://schemas.microsoft.com/office/powerpoint/2010/main" val="212124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984047" cy="5650606"/>
          </a:xfrm>
        </p:spPr>
        <p:txBody>
          <a:bodyPr>
            <a:normAutofit/>
          </a:bodyPr>
          <a:lstStyle/>
          <a:p>
            <a:pPr marL="0" indent="0">
              <a:buNone/>
            </a:pPr>
            <a:r>
              <a:rPr lang="id-ID" sz="2400"/>
              <a:t>Kopi rempah </a:t>
            </a:r>
          </a:p>
          <a:p>
            <a:r>
              <a:rPr lang="en-US" sz="2400"/>
              <a:t>Pencampuran kopi</a:t>
            </a:r>
            <a:r>
              <a:rPr lang="id-ID" sz="2400"/>
              <a:t> dan rempah</a:t>
            </a:r>
            <a:r>
              <a:rPr lang="en-US" sz="2400"/>
              <a:t> dapat menghasilkan citarasa yang pas dengan selera penikmat kopu dan dapat memberikan efek kesegaran </a:t>
            </a:r>
            <a:r>
              <a:rPr lang="id-ID" sz="2400"/>
              <a:t>dan kesehatan bagi yang mengkonsumsinya. Kopi rempah, merupakan kopi yang dicampur dengan rempah-rempah pada saat mengkonsumsi. </a:t>
            </a:r>
          </a:p>
          <a:p>
            <a:r>
              <a:rPr lang="id-ID" sz="2400"/>
              <a:t>Disiapkan rempah yang terdiri dari: kapulaga, cengkeh, sereh dan kayu manis dikupas kulitnya dan diiris dengan ketebalan irisan sekitar 1 cm. Kemudian sangrai kopi, rempah, gula dan jahe hingga mengeluarkan aroma yang kuat, kemudian tuangkan air panas, sambil diaduk kemudian disaring. </a:t>
            </a:r>
          </a:p>
        </p:txBody>
      </p:sp>
      <p:pic>
        <p:nvPicPr>
          <p:cNvPr id="4" name="Picture 3"/>
          <p:cNvPicPr>
            <a:picLocks noChangeAspect="1"/>
          </p:cNvPicPr>
          <p:nvPr/>
        </p:nvPicPr>
        <p:blipFill>
          <a:blip r:embed="rId2"/>
          <a:stretch>
            <a:fillRect/>
          </a:stretch>
        </p:blipFill>
        <p:spPr>
          <a:xfrm>
            <a:off x="7301918" y="3829654"/>
            <a:ext cx="3967095" cy="2818725"/>
          </a:xfrm>
          <a:prstGeom prst="rect">
            <a:avLst/>
          </a:prstGeom>
        </p:spPr>
      </p:pic>
      <p:pic>
        <p:nvPicPr>
          <p:cNvPr id="5" name="Picture 4"/>
          <p:cNvPicPr>
            <a:picLocks noChangeAspect="1"/>
          </p:cNvPicPr>
          <p:nvPr/>
        </p:nvPicPr>
        <p:blipFill>
          <a:blip r:embed="rId3"/>
          <a:stretch>
            <a:fillRect/>
          </a:stretch>
        </p:blipFill>
        <p:spPr>
          <a:xfrm>
            <a:off x="2707188" y="4084770"/>
            <a:ext cx="3469046" cy="2308492"/>
          </a:xfrm>
          <a:prstGeom prst="rect">
            <a:avLst/>
          </a:prstGeom>
        </p:spPr>
      </p:pic>
    </p:spTree>
    <p:extLst>
      <p:ext uri="{BB962C8B-B14F-4D97-AF65-F5344CB8AC3E}">
        <p14:creationId xmlns:p14="http://schemas.microsoft.com/office/powerpoint/2010/main" val="21846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PEMBUBUKAN / Grinder</a:t>
            </a:r>
          </a:p>
        </p:txBody>
      </p:sp>
      <p:sp>
        <p:nvSpPr>
          <p:cNvPr id="3" name="Content Placeholder 2"/>
          <p:cNvSpPr>
            <a:spLocks noGrp="1"/>
          </p:cNvSpPr>
          <p:nvPr>
            <p:ph idx="1"/>
          </p:nvPr>
        </p:nvSpPr>
        <p:spPr/>
        <p:txBody>
          <a:bodyPr>
            <a:normAutofit/>
          </a:bodyPr>
          <a:lstStyle/>
          <a:p>
            <a:r>
              <a:rPr lang="id-ID" sz="3200" b="1" dirty="0"/>
              <a:t>Tahapan hilir pengolahan kopi bubuk adalah pengecilan ukuran (Grinder). Pada proses ini terjadi perubahan sifat-sifat fisik dari kopi karena mendapatkan gaya-gaya mekanis seperti gaya tekan, gaya gesek, gaya tumbuk, dan gaya geser, sehingga bentuk dan ukurannya berubah.</a:t>
            </a:r>
          </a:p>
          <a:p>
            <a:r>
              <a:rPr lang="id-ID" sz="3200" b="1" dirty="0"/>
              <a:t>Laju pelarutan senyawa pembentuk citarasa pada kopi sangat bergantung pada luas bidang kontak antara partikel kopi dengan air penyeduh. </a:t>
            </a:r>
          </a:p>
        </p:txBody>
      </p:sp>
    </p:spTree>
    <p:extLst>
      <p:ext uri="{BB962C8B-B14F-4D97-AF65-F5344CB8AC3E}">
        <p14:creationId xmlns:p14="http://schemas.microsoft.com/office/powerpoint/2010/main" val="1071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21" y="359196"/>
            <a:ext cx="8029892" cy="1071879"/>
          </a:xfrm>
        </p:spPr>
        <p:txBody>
          <a:bodyPr/>
          <a:lstStyle/>
          <a:p>
            <a:r>
              <a:rPr lang="id-ID" b="1"/>
              <a:t>Kopi durian </a:t>
            </a:r>
          </a:p>
        </p:txBody>
      </p:sp>
      <p:sp>
        <p:nvSpPr>
          <p:cNvPr id="3" name="Content Placeholder 2"/>
          <p:cNvSpPr>
            <a:spLocks noGrp="1"/>
          </p:cNvSpPr>
          <p:nvPr>
            <p:ph idx="1"/>
          </p:nvPr>
        </p:nvSpPr>
        <p:spPr>
          <a:xfrm>
            <a:off x="342421" y="1685630"/>
            <a:ext cx="10000531" cy="5172370"/>
          </a:xfrm>
        </p:spPr>
        <p:txBody>
          <a:bodyPr>
            <a:noAutofit/>
          </a:bodyPr>
          <a:lstStyle/>
          <a:p>
            <a:pPr marL="0" indent="0">
              <a:buNone/>
            </a:pPr>
            <a:r>
              <a:rPr lang="id-ID" sz="2400"/>
              <a:t>Kopi durian</a:t>
            </a:r>
          </a:p>
          <a:p>
            <a:r>
              <a:rPr lang="id-ID" sz="2400"/>
              <a:t>2 sendok makan kopi, bisa arabika atau robusta</a:t>
            </a:r>
          </a:p>
          <a:p>
            <a:r>
              <a:rPr lang="id-ID" sz="2400"/>
              <a:t>Gula pasir</a:t>
            </a:r>
          </a:p>
          <a:p>
            <a:r>
              <a:rPr lang="id-ID" sz="2400"/>
              <a:t>1 buah durian masak, disarankan durian mentega (berwarna kuning tembaga)</a:t>
            </a:r>
          </a:p>
          <a:p>
            <a:r>
              <a:rPr lang="id-ID" sz="2400"/>
              <a:t>Air putih </a:t>
            </a:r>
            <a:r>
              <a:rPr lang="id-ID" sz="2400" u="sng"/>
              <a:t>+</a:t>
            </a:r>
            <a:r>
              <a:rPr lang="id-ID" sz="2400"/>
              <a:t> 400 cc</a:t>
            </a:r>
          </a:p>
          <a:p>
            <a:r>
              <a:rPr lang="id-ID" sz="2400"/>
              <a:t>Peralatan masak selengkapnya : panci, kompor, saringan, dan gelas </a:t>
            </a:r>
          </a:p>
          <a:p>
            <a:r>
              <a:rPr lang="id-ID" sz="2400"/>
              <a:t>Cara membuatnya: masukkan 2 sendok makan kopi beserta air kedalam panci lalu didihkan. Setelah mendidih masukkan durian yang telah dipisahkan dari bijinya, lalu rebus kembali sampai 5 menit.</a:t>
            </a:r>
          </a:p>
          <a:p>
            <a:r>
              <a:rPr lang="id-ID" sz="2400"/>
              <a:t>Angkat lalu saring ke dalam gelas, masukkan gula pasir secukupnya</a:t>
            </a:r>
          </a:p>
          <a:p>
            <a:r>
              <a:rPr lang="id-ID" sz="2400"/>
              <a:t>Dosis bahan-bahan tersebut di atas dapat bervariasi sesuai selera</a:t>
            </a:r>
          </a:p>
          <a:p>
            <a:pPr marL="0" indent="0">
              <a:buNone/>
            </a:pPr>
            <a:endParaRPr lang="id-ID" sz="2400"/>
          </a:p>
          <a:p>
            <a:endParaRPr lang="id-ID" sz="2400"/>
          </a:p>
        </p:txBody>
      </p:sp>
      <p:pic>
        <p:nvPicPr>
          <p:cNvPr id="4" name="Picture 3"/>
          <p:cNvPicPr>
            <a:picLocks noChangeAspect="1"/>
          </p:cNvPicPr>
          <p:nvPr/>
        </p:nvPicPr>
        <p:blipFill>
          <a:blip r:embed="rId2"/>
          <a:stretch>
            <a:fillRect/>
          </a:stretch>
        </p:blipFill>
        <p:spPr>
          <a:xfrm>
            <a:off x="7106120" y="359196"/>
            <a:ext cx="4291683" cy="2411380"/>
          </a:xfrm>
          <a:prstGeom prst="rect">
            <a:avLst/>
          </a:prstGeom>
        </p:spPr>
      </p:pic>
    </p:spTree>
    <p:extLst>
      <p:ext uri="{BB962C8B-B14F-4D97-AF65-F5344CB8AC3E}">
        <p14:creationId xmlns:p14="http://schemas.microsoft.com/office/powerpoint/2010/main" val="231327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6400" y="685800"/>
            <a:ext cx="8382000" cy="1828800"/>
          </a:xfrm>
        </p:spPr>
        <p:txBody>
          <a:bodyPr>
            <a:normAutofit/>
          </a:bodyPr>
          <a:lstStyle/>
          <a:p>
            <a:r>
              <a:rPr lang="en-US" dirty="0" err="1"/>
              <a:t>UJI</a:t>
            </a:r>
            <a:r>
              <a:rPr lang="en-US" dirty="0"/>
              <a:t> </a:t>
            </a:r>
            <a:r>
              <a:rPr lang="en-US" dirty="0" err="1"/>
              <a:t>ORGANOLEPTIK</a:t>
            </a:r>
            <a:r>
              <a:rPr lang="en-US" dirty="0"/>
              <a:t> KOPI</a:t>
            </a:r>
            <a:endParaRPr lang="id-ID" dirty="0"/>
          </a:p>
        </p:txBody>
      </p:sp>
      <p:sp>
        <p:nvSpPr>
          <p:cNvPr id="7" name="Subtitle 6"/>
          <p:cNvSpPr>
            <a:spLocks noGrp="1"/>
          </p:cNvSpPr>
          <p:nvPr>
            <p:ph type="subTitle" idx="1"/>
          </p:nvPr>
        </p:nvSpPr>
        <p:spPr/>
        <p:txBody>
          <a:bodyPr/>
          <a:lstStyle/>
          <a:p>
            <a:r>
              <a:rPr lang="en-US" dirty="0" err="1"/>
              <a:t>Materi</a:t>
            </a:r>
            <a:r>
              <a:rPr lang="en-US" dirty="0"/>
              <a:t> </a:t>
            </a:r>
            <a:r>
              <a:rPr lang="en-US" dirty="0" err="1"/>
              <a:t>dasar</a:t>
            </a:r>
            <a:r>
              <a:rPr lang="en-US" dirty="0"/>
              <a:t> </a:t>
            </a:r>
            <a:r>
              <a:rPr lang="en-US" dirty="0" err="1"/>
              <a:t>uji</a:t>
            </a:r>
            <a:r>
              <a:rPr lang="en-US" dirty="0"/>
              <a:t> </a:t>
            </a:r>
            <a:r>
              <a:rPr lang="en-US" dirty="0" err="1"/>
              <a:t>citarasa</a:t>
            </a:r>
            <a:r>
              <a:rPr lang="en-US" dirty="0"/>
              <a:t> kopi</a:t>
            </a:r>
            <a:endParaRPr lang="id-ID"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70909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3733800" cy="609600"/>
          </a:xfrm>
        </p:spPr>
        <p:txBody>
          <a:bodyPr>
            <a:normAutofit/>
          </a:bodyPr>
          <a:lstStyle/>
          <a:p>
            <a:r>
              <a:rPr lang="en-US" sz="2800" b="1" u="sng" dirty="0" err="1">
                <a:solidFill>
                  <a:schemeClr val="bg2">
                    <a:lumMod val="75000"/>
                  </a:schemeClr>
                </a:solidFill>
                <a:latin typeface="Agency FB" pitchFamily="34" charset="0"/>
              </a:rPr>
              <a:t>UJI</a:t>
            </a:r>
            <a:r>
              <a:rPr lang="en-US" sz="2800" b="1" u="sng" dirty="0">
                <a:solidFill>
                  <a:schemeClr val="bg2">
                    <a:lumMod val="75000"/>
                  </a:schemeClr>
                </a:solidFill>
                <a:latin typeface="Agency FB" pitchFamily="34" charset="0"/>
              </a:rPr>
              <a:t> </a:t>
            </a:r>
            <a:r>
              <a:rPr lang="en-US" sz="2800" b="1" u="sng" dirty="0" err="1">
                <a:solidFill>
                  <a:schemeClr val="bg2">
                    <a:lumMod val="75000"/>
                  </a:schemeClr>
                </a:solidFill>
                <a:latin typeface="Agency FB" pitchFamily="34" charset="0"/>
              </a:rPr>
              <a:t>ORGANOLEPTIK</a:t>
            </a:r>
            <a:r>
              <a:rPr lang="en-US" sz="2800" b="1" u="sng" dirty="0">
                <a:solidFill>
                  <a:schemeClr val="bg2">
                    <a:lumMod val="75000"/>
                  </a:schemeClr>
                </a:solidFill>
                <a:latin typeface="Agency FB" pitchFamily="34" charset="0"/>
              </a:rPr>
              <a:t> </a:t>
            </a:r>
            <a:r>
              <a:rPr lang="en-US" sz="2800" b="1" u="sng" dirty="0" err="1">
                <a:solidFill>
                  <a:schemeClr val="bg2">
                    <a:lumMod val="75000"/>
                  </a:schemeClr>
                </a:solidFill>
                <a:latin typeface="Agency FB" pitchFamily="34" charset="0"/>
              </a:rPr>
              <a:t>ADALAH</a:t>
            </a:r>
            <a:endParaRPr lang="en-US" sz="2800" b="1" u="sng" dirty="0">
              <a:solidFill>
                <a:schemeClr val="bg2">
                  <a:lumMod val="75000"/>
                </a:schemeClr>
              </a:solidFill>
              <a:latin typeface="Agency FB" pitchFamily="34"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22</a:t>
            </a:fld>
            <a:endParaRPr lang="en-US" dirty="0"/>
          </a:p>
        </p:txBody>
      </p:sp>
      <p:sp>
        <p:nvSpPr>
          <p:cNvPr id="3" name="Content Placeholder 2"/>
          <p:cNvSpPr>
            <a:spLocks noGrp="1"/>
          </p:cNvSpPr>
          <p:nvPr>
            <p:ph sz="quarter" idx="1"/>
          </p:nvPr>
        </p:nvSpPr>
        <p:spPr>
          <a:xfrm>
            <a:off x="2057400" y="1600200"/>
            <a:ext cx="7696200" cy="4419600"/>
          </a:xfrm>
        </p:spPr>
        <p:txBody>
          <a:bodyPr>
            <a:noAutofit/>
          </a:bodyPr>
          <a:lstStyle/>
          <a:p>
            <a:pPr>
              <a:buNone/>
            </a:pPr>
            <a:endParaRPr lang="en-US" sz="2000" dirty="0"/>
          </a:p>
          <a:p>
            <a:r>
              <a:rPr lang="en-US" b="1" dirty="0"/>
              <a:t>Uji </a:t>
            </a:r>
            <a:r>
              <a:rPr lang="en-US" b="1" dirty="0" err="1"/>
              <a:t>organoleptik</a:t>
            </a:r>
            <a:r>
              <a:rPr lang="en-US" b="1" dirty="0"/>
              <a:t> </a:t>
            </a:r>
            <a:r>
              <a:rPr lang="en-US" dirty="0" err="1"/>
              <a:t>adalah</a:t>
            </a:r>
            <a:r>
              <a:rPr lang="en-US" dirty="0"/>
              <a:t> salah </a:t>
            </a:r>
            <a:r>
              <a:rPr lang="en-US" dirty="0" err="1"/>
              <a:t>satu</a:t>
            </a:r>
            <a:r>
              <a:rPr lang="en-US" dirty="0"/>
              <a:t> </a:t>
            </a:r>
            <a:r>
              <a:rPr lang="en-US" dirty="0" err="1"/>
              <a:t>sistem</a:t>
            </a:r>
            <a:r>
              <a:rPr lang="en-US" dirty="0"/>
              <a:t> </a:t>
            </a:r>
            <a:r>
              <a:rPr lang="en-US" dirty="0" err="1"/>
              <a:t>penilaian</a:t>
            </a:r>
            <a:r>
              <a:rPr lang="en-US" dirty="0"/>
              <a:t> </a:t>
            </a:r>
            <a:r>
              <a:rPr lang="en-US" dirty="0" err="1"/>
              <a:t>mutu</a:t>
            </a:r>
            <a:r>
              <a:rPr lang="en-US" dirty="0"/>
              <a:t> </a:t>
            </a:r>
            <a:r>
              <a:rPr lang="en-US" dirty="0" err="1"/>
              <a:t>terhadap</a:t>
            </a:r>
            <a:r>
              <a:rPr lang="en-US" dirty="0"/>
              <a:t> </a:t>
            </a:r>
            <a:r>
              <a:rPr lang="en-US" dirty="0" err="1"/>
              <a:t>komoditi-komoditi</a:t>
            </a:r>
            <a:r>
              <a:rPr lang="en-US" dirty="0"/>
              <a:t> yang </a:t>
            </a:r>
            <a:r>
              <a:rPr lang="en-US" dirty="0" err="1"/>
              <a:t>menggunakan</a:t>
            </a:r>
            <a:r>
              <a:rPr lang="en-US" dirty="0"/>
              <a:t> </a:t>
            </a:r>
            <a:r>
              <a:rPr lang="en-US" dirty="0" err="1"/>
              <a:t>alat</a:t>
            </a:r>
            <a:r>
              <a:rPr lang="en-US" dirty="0"/>
              <a:t> </a:t>
            </a:r>
            <a:r>
              <a:rPr lang="en-US" dirty="0" err="1"/>
              <a:t>indra</a:t>
            </a:r>
            <a:r>
              <a:rPr lang="en-US" dirty="0"/>
              <a:t> </a:t>
            </a:r>
            <a:r>
              <a:rPr lang="en-US" dirty="0" err="1"/>
              <a:t>manusia</a:t>
            </a:r>
            <a:r>
              <a:rPr lang="en-US" dirty="0"/>
              <a:t> </a:t>
            </a:r>
            <a:r>
              <a:rPr lang="en-US" dirty="0" err="1"/>
              <a:t>sebagai</a:t>
            </a:r>
            <a:r>
              <a:rPr lang="en-US" dirty="0"/>
              <a:t> </a:t>
            </a:r>
            <a:r>
              <a:rPr lang="en-US" dirty="0" err="1"/>
              <a:t>alat</a:t>
            </a:r>
            <a:r>
              <a:rPr lang="en-US" dirty="0"/>
              <a:t> </a:t>
            </a:r>
            <a:r>
              <a:rPr lang="en-US" dirty="0" err="1"/>
              <a:t>ukur</a:t>
            </a:r>
            <a:r>
              <a:rPr lang="en-US" dirty="0"/>
              <a:t> </a:t>
            </a:r>
            <a:r>
              <a:rPr lang="en-US" dirty="0" err="1"/>
              <a:t>seperti</a:t>
            </a:r>
            <a:r>
              <a:rPr lang="en-US" dirty="0"/>
              <a:t> </a:t>
            </a:r>
            <a:r>
              <a:rPr lang="en-US" dirty="0" err="1"/>
              <a:t>tangan</a:t>
            </a:r>
            <a:r>
              <a:rPr lang="en-US" dirty="0"/>
              <a:t>, </a:t>
            </a:r>
            <a:r>
              <a:rPr lang="en-US" dirty="0" err="1"/>
              <a:t>lidah</a:t>
            </a:r>
            <a:r>
              <a:rPr lang="en-US" dirty="0"/>
              <a:t>, </a:t>
            </a:r>
            <a:r>
              <a:rPr lang="en-US" dirty="0" err="1"/>
              <a:t>hidung</a:t>
            </a:r>
            <a:r>
              <a:rPr lang="en-US" dirty="0"/>
              <a:t>, dan </a:t>
            </a:r>
            <a:r>
              <a:rPr lang="en-US" dirty="0" err="1"/>
              <a:t>mata</a:t>
            </a:r>
            <a:r>
              <a:rPr lang="en-US" dirty="0"/>
              <a:t>. Orang yang </a:t>
            </a:r>
            <a:r>
              <a:rPr lang="en-US" dirty="0" err="1"/>
              <a:t>melakukan</a:t>
            </a:r>
            <a:r>
              <a:rPr lang="en-US" dirty="0"/>
              <a:t> </a:t>
            </a:r>
            <a:r>
              <a:rPr lang="en-US" dirty="0" err="1"/>
              <a:t>uji</a:t>
            </a:r>
            <a:r>
              <a:rPr lang="en-US" dirty="0"/>
              <a:t> </a:t>
            </a:r>
            <a:r>
              <a:rPr lang="en-US" dirty="0" err="1"/>
              <a:t>organoliptik</a:t>
            </a:r>
            <a:r>
              <a:rPr lang="en-US" dirty="0"/>
              <a:t> </a:t>
            </a:r>
            <a:r>
              <a:rPr lang="en-US" dirty="0" err="1"/>
              <a:t>disebut</a:t>
            </a:r>
            <a:r>
              <a:rPr lang="en-US" dirty="0"/>
              <a:t> </a:t>
            </a:r>
            <a:r>
              <a:rPr lang="en-US" dirty="0" err="1"/>
              <a:t>Panelis</a:t>
            </a:r>
            <a:r>
              <a:rPr lang="en-US" dirty="0"/>
              <a:t>.  </a:t>
            </a:r>
          </a:p>
          <a:p>
            <a:r>
              <a:rPr lang="en-US" dirty="0" err="1"/>
              <a:t>Uji</a:t>
            </a:r>
            <a:r>
              <a:rPr lang="en-US" dirty="0"/>
              <a:t> </a:t>
            </a:r>
            <a:r>
              <a:rPr lang="en-US" dirty="0" err="1"/>
              <a:t>organoleptik</a:t>
            </a:r>
            <a:r>
              <a:rPr lang="en-US" dirty="0"/>
              <a:t> kopi </a:t>
            </a:r>
            <a:r>
              <a:rPr lang="en-US" dirty="0" err="1"/>
              <a:t>dapat</a:t>
            </a:r>
            <a:r>
              <a:rPr lang="en-US" dirty="0"/>
              <a:t>  </a:t>
            </a:r>
            <a:r>
              <a:rPr lang="en-US" dirty="0" err="1"/>
              <a:t>dipengaruhi</a:t>
            </a:r>
            <a:r>
              <a:rPr lang="en-US" dirty="0"/>
              <a:t> </a:t>
            </a:r>
            <a:r>
              <a:rPr lang="en-US" dirty="0" err="1"/>
              <a:t>oleh</a:t>
            </a:r>
            <a:r>
              <a:rPr lang="en-US" dirty="0"/>
              <a:t> </a:t>
            </a:r>
            <a:r>
              <a:rPr lang="en-US" dirty="0" err="1"/>
              <a:t>beberapa</a:t>
            </a:r>
            <a:r>
              <a:rPr lang="en-US" dirty="0"/>
              <a:t> </a:t>
            </a:r>
            <a:r>
              <a:rPr lang="en-US" dirty="0" err="1"/>
              <a:t>faktor</a:t>
            </a:r>
            <a:r>
              <a:rPr lang="en-US" dirty="0"/>
              <a:t> </a:t>
            </a:r>
            <a:r>
              <a:rPr lang="en-US" dirty="0" err="1"/>
              <a:t>antara</a:t>
            </a:r>
            <a:r>
              <a:rPr lang="en-US" dirty="0"/>
              <a:t> lain </a:t>
            </a:r>
            <a:r>
              <a:rPr lang="en-US" dirty="0" err="1"/>
              <a:t>faktor</a:t>
            </a:r>
            <a:r>
              <a:rPr lang="en-US" dirty="0"/>
              <a:t> </a:t>
            </a:r>
            <a:r>
              <a:rPr lang="en-US" dirty="0" err="1"/>
              <a:t>biologis</a:t>
            </a:r>
            <a:r>
              <a:rPr lang="en-US" dirty="0"/>
              <a:t>, </a:t>
            </a:r>
            <a:r>
              <a:rPr lang="en-US" dirty="0" err="1"/>
              <a:t>genetik</a:t>
            </a:r>
            <a:r>
              <a:rPr lang="en-US" dirty="0"/>
              <a:t>, </a:t>
            </a:r>
            <a:r>
              <a:rPr lang="en-US" dirty="0" err="1"/>
              <a:t>lingkungan</a:t>
            </a:r>
            <a:r>
              <a:rPr lang="en-US" dirty="0"/>
              <a:t>, </a:t>
            </a:r>
            <a:r>
              <a:rPr lang="en-US" dirty="0" err="1"/>
              <a:t>teknik</a:t>
            </a:r>
            <a:r>
              <a:rPr lang="en-US" dirty="0"/>
              <a:t> </a:t>
            </a:r>
            <a:r>
              <a:rPr lang="en-US" dirty="0" err="1"/>
              <a:t>budidaya</a:t>
            </a:r>
            <a:r>
              <a:rPr lang="en-US" dirty="0"/>
              <a:t> </a:t>
            </a:r>
            <a:r>
              <a:rPr lang="en-US" dirty="0" err="1"/>
              <a:t>tanaman</a:t>
            </a:r>
            <a:r>
              <a:rPr lang="en-US" dirty="0"/>
              <a:t>, </a:t>
            </a:r>
            <a:r>
              <a:rPr lang="en-US" dirty="0" err="1"/>
              <a:t>teknik</a:t>
            </a:r>
            <a:r>
              <a:rPr lang="en-US" dirty="0"/>
              <a:t> </a:t>
            </a:r>
            <a:r>
              <a:rPr lang="en-US" dirty="0" err="1"/>
              <a:t>pemetikan</a:t>
            </a:r>
            <a:r>
              <a:rPr lang="en-US" dirty="0"/>
              <a:t>, </a:t>
            </a:r>
            <a:r>
              <a:rPr lang="en-US" dirty="0" err="1"/>
              <a:t>teknik</a:t>
            </a:r>
            <a:r>
              <a:rPr lang="en-US" dirty="0"/>
              <a:t> </a:t>
            </a:r>
            <a:r>
              <a:rPr lang="en-US" dirty="0" err="1"/>
              <a:t>pengolahan</a:t>
            </a:r>
            <a:r>
              <a:rPr lang="en-US" dirty="0"/>
              <a:t>, </a:t>
            </a:r>
            <a:r>
              <a:rPr lang="en-US" dirty="0" err="1"/>
              <a:t>kontaminasi</a:t>
            </a:r>
            <a:r>
              <a:rPr lang="en-US" dirty="0"/>
              <a:t> </a:t>
            </a:r>
            <a:r>
              <a:rPr lang="en-US" dirty="0" err="1"/>
              <a:t>dan</a:t>
            </a:r>
            <a:r>
              <a:rPr lang="en-US" dirty="0"/>
              <a:t> </a:t>
            </a:r>
            <a:r>
              <a:rPr lang="en-US" dirty="0" err="1"/>
              <a:t>sosial</a:t>
            </a:r>
            <a:r>
              <a:rPr lang="en-US" dirty="0"/>
              <a:t> </a:t>
            </a:r>
            <a:r>
              <a:rPr lang="en-US" dirty="0" err="1"/>
              <a:t>ekonomi</a:t>
            </a:r>
            <a:r>
              <a:rPr lang="en-US" dirty="0"/>
              <a:t>.</a:t>
            </a:r>
          </a:p>
          <a:p>
            <a:pPr>
              <a:buNone/>
            </a:pPr>
            <a:r>
              <a:rPr lang="en-US" dirty="0"/>
              <a:t> </a:t>
            </a:r>
          </a:p>
          <a:p>
            <a:endParaRPr lang="en-US" dirty="0"/>
          </a:p>
          <a:p>
            <a:pPr>
              <a:buNone/>
            </a:pPr>
            <a:endParaRPr lang="en-US" dirty="0"/>
          </a:p>
        </p:txBody>
      </p:sp>
    </p:spTree>
    <p:extLst>
      <p:ext uri="{BB962C8B-B14F-4D97-AF65-F5344CB8AC3E}">
        <p14:creationId xmlns:p14="http://schemas.microsoft.com/office/powerpoint/2010/main" val="3022338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4336A1-CFD3-5841-9955-0D01EC6EE86A}"/>
              </a:ext>
            </a:extLst>
          </p:cNvPr>
          <p:cNvPicPr>
            <a:picLocks noChangeAspect="1"/>
          </p:cNvPicPr>
          <p:nvPr/>
        </p:nvPicPr>
        <p:blipFill>
          <a:blip r:embed="rId2"/>
          <a:stretch>
            <a:fillRect/>
          </a:stretch>
        </p:blipFill>
        <p:spPr>
          <a:xfrm>
            <a:off x="3875964" y="942690"/>
            <a:ext cx="4972619" cy="4972619"/>
          </a:xfrm>
          <a:prstGeom prst="rect">
            <a:avLst/>
          </a:prstGeom>
        </p:spPr>
      </p:pic>
    </p:spTree>
    <p:extLst>
      <p:ext uri="{BB962C8B-B14F-4D97-AF65-F5344CB8AC3E}">
        <p14:creationId xmlns:p14="http://schemas.microsoft.com/office/powerpoint/2010/main" val="179974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945D26-C0C6-B442-86DF-043AAF453D05}"/>
              </a:ext>
            </a:extLst>
          </p:cNvPr>
          <p:cNvPicPr>
            <a:picLocks noGrp="1" noChangeAspect="1"/>
          </p:cNvPicPr>
          <p:nvPr>
            <p:ph idx="1"/>
          </p:nvPr>
        </p:nvPicPr>
        <p:blipFill>
          <a:blip r:embed="rId2"/>
          <a:stretch>
            <a:fillRect/>
          </a:stretch>
        </p:blipFill>
        <p:spPr>
          <a:xfrm>
            <a:off x="2593075" y="822632"/>
            <a:ext cx="6405065" cy="4948227"/>
          </a:xfrm>
          <a:prstGeom prst="rect">
            <a:avLst/>
          </a:prstGeom>
        </p:spPr>
      </p:pic>
    </p:spTree>
    <p:extLst>
      <p:ext uri="{BB962C8B-B14F-4D97-AF65-F5344CB8AC3E}">
        <p14:creationId xmlns:p14="http://schemas.microsoft.com/office/powerpoint/2010/main" val="199342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88" y="0"/>
            <a:ext cx="10515600" cy="4351338"/>
          </a:xfrm>
        </p:spPr>
        <p:txBody>
          <a:bodyPr/>
          <a:lstStyle/>
          <a:p>
            <a:endParaRPr lang="id-ID" dirty="0"/>
          </a:p>
          <a:p>
            <a:r>
              <a:rPr lang="id-ID" dirty="0"/>
              <a:t>Grind size</a:t>
            </a:r>
          </a:p>
          <a:p>
            <a:r>
              <a:rPr lang="id-ID" dirty="0"/>
              <a:t>Semakin halus bubuk kopi, maka akan semakin banyak partikel-partikel yang akan kontak dengan pelarutnya, banyaknya intensitas air yang mengalir di sela-sela partikel kopi yang kecil akan menghasilkan rasa kopi yang lebih kuat.</a:t>
            </a:r>
          </a:p>
          <a:p>
            <a:r>
              <a:rPr lang="id-ID" dirty="0"/>
              <a:t>Semakin halus bubuk kopi maka semakin cepat waktu seduhannya berkisar 25-30 detik, sedangkan untuk kopi bubuk kasar sekitar 4 menit</a:t>
            </a:r>
          </a:p>
          <a:p>
            <a:endParaRPr lang="id-ID" dirty="0"/>
          </a:p>
        </p:txBody>
      </p:sp>
      <p:pic>
        <p:nvPicPr>
          <p:cNvPr id="5" name="Picture 4"/>
          <p:cNvPicPr>
            <a:picLocks noChangeAspect="1"/>
          </p:cNvPicPr>
          <p:nvPr/>
        </p:nvPicPr>
        <p:blipFill>
          <a:blip r:embed="rId2"/>
          <a:stretch>
            <a:fillRect/>
          </a:stretch>
        </p:blipFill>
        <p:spPr>
          <a:xfrm>
            <a:off x="5718501" y="3569294"/>
            <a:ext cx="3083976" cy="3083976"/>
          </a:xfrm>
          <a:prstGeom prst="rect">
            <a:avLst/>
          </a:prstGeom>
        </p:spPr>
      </p:pic>
      <p:sp>
        <p:nvSpPr>
          <p:cNvPr id="6" name="Rectangle 5"/>
          <p:cNvSpPr/>
          <p:nvPr/>
        </p:nvSpPr>
        <p:spPr>
          <a:xfrm>
            <a:off x="5718501" y="3569294"/>
            <a:ext cx="3238212" cy="29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84311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CBBE-59CB-6941-9920-CC5680EF2C63}"/>
              </a:ext>
            </a:extLst>
          </p:cNvPr>
          <p:cNvSpPr>
            <a:spLocks noGrp="1"/>
          </p:cNvSpPr>
          <p:nvPr>
            <p:ph type="title"/>
          </p:nvPr>
        </p:nvSpPr>
        <p:spPr/>
        <p:txBody>
          <a:bodyPr/>
          <a:lstStyle/>
          <a:p>
            <a:r>
              <a:rPr lang="en-US" dirty="0" err="1"/>
              <a:t>Ekstraksi</a:t>
            </a:r>
            <a:r>
              <a:rPr lang="en-US" dirty="0"/>
              <a:t> </a:t>
            </a:r>
          </a:p>
        </p:txBody>
      </p:sp>
      <p:sp>
        <p:nvSpPr>
          <p:cNvPr id="3" name="Content Placeholder 2">
            <a:extLst>
              <a:ext uri="{FF2B5EF4-FFF2-40B4-BE49-F238E27FC236}">
                <a16:creationId xmlns:a16="http://schemas.microsoft.com/office/drawing/2014/main" id="{B502E4AE-3E4C-E34E-AA77-45969D13B767}"/>
              </a:ext>
            </a:extLst>
          </p:cNvPr>
          <p:cNvSpPr>
            <a:spLocks noGrp="1"/>
          </p:cNvSpPr>
          <p:nvPr>
            <p:ph idx="1"/>
          </p:nvPr>
        </p:nvSpPr>
        <p:spPr/>
        <p:txBody>
          <a:bodyPr/>
          <a:lstStyle/>
          <a:p>
            <a:r>
              <a:rPr lang="en-ID" dirty="0" err="1"/>
              <a:t>Ekstraksi</a:t>
            </a:r>
            <a:r>
              <a:rPr lang="en-ID" dirty="0"/>
              <a:t> </a:t>
            </a:r>
            <a:r>
              <a:rPr lang="en-ID" dirty="0" err="1"/>
              <a:t>terjadi</a:t>
            </a:r>
            <a:r>
              <a:rPr lang="en-ID" dirty="0"/>
              <a:t> pada </a:t>
            </a:r>
            <a:r>
              <a:rPr lang="en-ID" dirty="0" err="1"/>
              <a:t>saat</a:t>
            </a:r>
            <a:r>
              <a:rPr lang="en-ID" dirty="0"/>
              <a:t> </a:t>
            </a:r>
            <a:r>
              <a:rPr lang="en-ID" dirty="0" err="1"/>
              <a:t>menyeduh</a:t>
            </a:r>
            <a:r>
              <a:rPr lang="en-ID" dirty="0"/>
              <a:t> kopi. </a:t>
            </a:r>
            <a:r>
              <a:rPr lang="en-ID" dirty="0" err="1"/>
              <a:t>Ketika</a:t>
            </a:r>
            <a:r>
              <a:rPr lang="en-ID" dirty="0"/>
              <a:t> kopi </a:t>
            </a:r>
            <a:r>
              <a:rPr lang="en-ID" dirty="0" err="1"/>
              <a:t>bertemu</a:t>
            </a:r>
            <a:r>
              <a:rPr lang="en-ID" dirty="0"/>
              <a:t> </a:t>
            </a:r>
            <a:r>
              <a:rPr lang="en-ID" dirty="0" err="1"/>
              <a:t>dengan</a:t>
            </a:r>
            <a:r>
              <a:rPr lang="en-ID" dirty="0"/>
              <a:t> air, air </a:t>
            </a:r>
            <a:r>
              <a:rPr lang="en-ID" dirty="0" err="1"/>
              <a:t>tersebut</a:t>
            </a:r>
            <a:r>
              <a:rPr lang="en-ID" dirty="0"/>
              <a:t> </a:t>
            </a:r>
            <a:r>
              <a:rPr lang="en-ID" dirty="0" err="1"/>
              <a:t>mengambil</a:t>
            </a:r>
            <a:r>
              <a:rPr lang="en-ID" dirty="0"/>
              <a:t> aroma, rasa dan </a:t>
            </a:r>
            <a:r>
              <a:rPr lang="en-ID" dirty="0" err="1"/>
              <a:t>zat-zat</a:t>
            </a:r>
            <a:r>
              <a:rPr lang="en-ID" dirty="0"/>
              <a:t> lain  pada </a:t>
            </a:r>
            <a:r>
              <a:rPr lang="en-ID" dirty="0" err="1"/>
              <a:t>larutan</a:t>
            </a:r>
            <a:r>
              <a:rPr lang="en-ID" dirty="0"/>
              <a:t> kopi. </a:t>
            </a:r>
            <a:r>
              <a:rPr lang="en-ID" dirty="0" err="1"/>
              <a:t>Sehingga</a:t>
            </a:r>
            <a:r>
              <a:rPr lang="en-ID" dirty="0"/>
              <a:t> </a:t>
            </a:r>
            <a:r>
              <a:rPr lang="en-ID" dirty="0" err="1"/>
              <a:t>minuman</a:t>
            </a:r>
            <a:r>
              <a:rPr lang="en-ID" dirty="0"/>
              <a:t> kopi </a:t>
            </a:r>
            <a:r>
              <a:rPr lang="en-ID" dirty="0" err="1"/>
              <a:t>adalah</a:t>
            </a:r>
            <a:r>
              <a:rPr lang="en-ID" dirty="0"/>
              <a:t> </a:t>
            </a:r>
            <a:r>
              <a:rPr lang="en-ID" dirty="0" err="1"/>
              <a:t>bentuk</a:t>
            </a:r>
            <a:r>
              <a:rPr lang="en-ID" dirty="0"/>
              <a:t> </a:t>
            </a:r>
            <a:r>
              <a:rPr lang="en-ID" dirty="0" err="1"/>
              <a:t>dari</a:t>
            </a:r>
            <a:r>
              <a:rPr lang="en-ID" dirty="0"/>
              <a:t> </a:t>
            </a:r>
            <a:r>
              <a:rPr lang="en-ID" dirty="0" err="1"/>
              <a:t>ekstrak</a:t>
            </a:r>
            <a:r>
              <a:rPr lang="en-ID" dirty="0"/>
              <a:t> </a:t>
            </a:r>
            <a:r>
              <a:rPr lang="en-ID" dirty="0" err="1"/>
              <a:t>biji</a:t>
            </a:r>
            <a:r>
              <a:rPr lang="en-ID" dirty="0"/>
              <a:t> kopi.</a:t>
            </a:r>
          </a:p>
          <a:p>
            <a:r>
              <a:rPr lang="en-ID" dirty="0" err="1"/>
              <a:t>Saat</a:t>
            </a:r>
            <a:r>
              <a:rPr lang="en-ID" dirty="0"/>
              <a:t> </a:t>
            </a:r>
            <a:r>
              <a:rPr lang="en-ID" dirty="0" err="1"/>
              <a:t>menyeduh</a:t>
            </a:r>
            <a:r>
              <a:rPr lang="en-ID" dirty="0"/>
              <a:t> kopi, </a:t>
            </a:r>
            <a:r>
              <a:rPr lang="en-ID" dirty="0" err="1"/>
              <a:t>ada</a:t>
            </a:r>
            <a:r>
              <a:rPr lang="en-ID" dirty="0"/>
              <a:t> </a:t>
            </a:r>
            <a:r>
              <a:rPr lang="en-ID" dirty="0" err="1"/>
              <a:t>beberapa</a:t>
            </a:r>
            <a:r>
              <a:rPr lang="en-ID" dirty="0"/>
              <a:t> parameter yang </a:t>
            </a:r>
            <a:r>
              <a:rPr lang="en-ID" dirty="0" err="1"/>
              <a:t>harus</a:t>
            </a:r>
            <a:r>
              <a:rPr lang="en-ID" dirty="0"/>
              <a:t> di </a:t>
            </a:r>
            <a:r>
              <a:rPr lang="en-ID" dirty="0" err="1"/>
              <a:t>kontrol</a:t>
            </a:r>
            <a:r>
              <a:rPr lang="en-ID" dirty="0"/>
              <a:t> agar </a:t>
            </a:r>
            <a:r>
              <a:rPr lang="en-ID" dirty="0" err="1"/>
              <a:t>mendapatkan</a:t>
            </a:r>
            <a:r>
              <a:rPr lang="en-ID" dirty="0"/>
              <a:t> </a:t>
            </a:r>
            <a:r>
              <a:rPr lang="en-ID" dirty="0" err="1"/>
              <a:t>ekstraksi</a:t>
            </a:r>
            <a:r>
              <a:rPr lang="en-ID" dirty="0"/>
              <a:t> yang ideal. </a:t>
            </a:r>
            <a:r>
              <a:rPr lang="en-ID" dirty="0" err="1"/>
              <a:t>yaitu</a:t>
            </a:r>
            <a:r>
              <a:rPr lang="en-ID" dirty="0"/>
              <a:t>: </a:t>
            </a:r>
            <a:r>
              <a:rPr lang="en-ID" b="1" dirty="0"/>
              <a:t>under-extraction</a:t>
            </a:r>
            <a:r>
              <a:rPr lang="en-ID" dirty="0"/>
              <a:t> </a:t>
            </a:r>
            <a:r>
              <a:rPr lang="en-ID" dirty="0" err="1"/>
              <a:t>atau</a:t>
            </a:r>
            <a:r>
              <a:rPr lang="en-ID" dirty="0"/>
              <a:t> </a:t>
            </a:r>
            <a:r>
              <a:rPr lang="en-ID" b="1" dirty="0"/>
              <a:t>over-extraction.</a:t>
            </a:r>
          </a:p>
          <a:p>
            <a:pPr marL="0" indent="0">
              <a:buNone/>
            </a:pPr>
            <a:endParaRPr lang="en-US" dirty="0"/>
          </a:p>
        </p:txBody>
      </p:sp>
    </p:spTree>
    <p:extLst>
      <p:ext uri="{BB962C8B-B14F-4D97-AF65-F5344CB8AC3E}">
        <p14:creationId xmlns:p14="http://schemas.microsoft.com/office/powerpoint/2010/main" val="299367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1A5A-648A-C242-960C-AC173F87E641}"/>
              </a:ext>
            </a:extLst>
          </p:cNvPr>
          <p:cNvSpPr>
            <a:spLocks noGrp="1"/>
          </p:cNvSpPr>
          <p:nvPr>
            <p:ph type="title"/>
          </p:nvPr>
        </p:nvSpPr>
        <p:spPr/>
        <p:txBody>
          <a:bodyPr/>
          <a:lstStyle/>
          <a:p>
            <a:r>
              <a:rPr lang="en-US" b="1" dirty="0"/>
              <a:t>Under </a:t>
            </a:r>
            <a:r>
              <a:rPr lang="en-ID" b="1" dirty="0"/>
              <a:t>extraction dan over-extraction</a:t>
            </a:r>
            <a:endParaRPr lang="en-US" b="1" dirty="0"/>
          </a:p>
        </p:txBody>
      </p:sp>
      <p:sp>
        <p:nvSpPr>
          <p:cNvPr id="3" name="Content Placeholder 2">
            <a:extLst>
              <a:ext uri="{FF2B5EF4-FFF2-40B4-BE49-F238E27FC236}">
                <a16:creationId xmlns:a16="http://schemas.microsoft.com/office/drawing/2014/main" id="{E8504E01-D356-9D45-8068-E8E42AE35BC7}"/>
              </a:ext>
            </a:extLst>
          </p:cNvPr>
          <p:cNvSpPr>
            <a:spLocks noGrp="1"/>
          </p:cNvSpPr>
          <p:nvPr>
            <p:ph idx="1"/>
          </p:nvPr>
        </p:nvSpPr>
        <p:spPr/>
        <p:txBody>
          <a:bodyPr>
            <a:normAutofit/>
          </a:bodyPr>
          <a:lstStyle/>
          <a:p>
            <a:r>
              <a:rPr lang="en-ID" dirty="0"/>
              <a:t>Under-extraction </a:t>
            </a:r>
            <a:r>
              <a:rPr lang="en-ID" dirty="0" err="1"/>
              <a:t>adalah</a:t>
            </a:r>
            <a:r>
              <a:rPr lang="en-ID" dirty="0"/>
              <a:t> </a:t>
            </a:r>
            <a:r>
              <a:rPr lang="en-ID" dirty="0" err="1"/>
              <a:t>istilah</a:t>
            </a:r>
            <a:r>
              <a:rPr lang="en-ID" dirty="0"/>
              <a:t> yang </a:t>
            </a:r>
            <a:r>
              <a:rPr lang="en-ID" dirty="0" err="1"/>
              <a:t>dipakai</a:t>
            </a:r>
            <a:r>
              <a:rPr lang="en-ID" dirty="0"/>
              <a:t> </a:t>
            </a:r>
            <a:r>
              <a:rPr lang="en-ID" dirty="0" err="1"/>
              <a:t>untuk</a:t>
            </a:r>
            <a:r>
              <a:rPr lang="en-ID" dirty="0"/>
              <a:t> </a:t>
            </a:r>
            <a:r>
              <a:rPr lang="en-ID" dirty="0" err="1"/>
              <a:t>menjelaskan</a:t>
            </a:r>
            <a:r>
              <a:rPr lang="en-ID" dirty="0"/>
              <a:t> sari-sari kopi </a:t>
            </a:r>
            <a:r>
              <a:rPr lang="en-ID" dirty="0" err="1"/>
              <a:t>terlalu</a:t>
            </a:r>
            <a:r>
              <a:rPr lang="en-ID" dirty="0"/>
              <a:t> </a:t>
            </a:r>
            <a:r>
              <a:rPr lang="en-ID" dirty="0" err="1"/>
              <a:t>sedikit</a:t>
            </a:r>
            <a:r>
              <a:rPr lang="en-ID" dirty="0"/>
              <a:t> yang </a:t>
            </a:r>
            <a:r>
              <a:rPr lang="en-ID" dirty="0" err="1"/>
              <a:t>berhasil</a:t>
            </a:r>
            <a:r>
              <a:rPr lang="en-ID" dirty="0"/>
              <a:t> </a:t>
            </a:r>
            <a:r>
              <a:rPr lang="en-ID" dirty="0" err="1"/>
              <a:t>terekstraski</a:t>
            </a:r>
            <a:r>
              <a:rPr lang="en-ID" dirty="0"/>
              <a:t>. </a:t>
            </a:r>
            <a:r>
              <a:rPr lang="en-ID" dirty="0" err="1"/>
              <a:t>Sebaliknya</a:t>
            </a:r>
            <a:r>
              <a:rPr lang="en-ID" dirty="0"/>
              <a:t>, over-extraction </a:t>
            </a:r>
            <a:r>
              <a:rPr lang="en-ID" dirty="0" err="1"/>
              <a:t>terlalu</a:t>
            </a:r>
            <a:r>
              <a:rPr lang="en-ID" dirty="0"/>
              <a:t> </a:t>
            </a:r>
            <a:r>
              <a:rPr lang="en-ID" dirty="0" err="1"/>
              <a:t>banyak</a:t>
            </a:r>
            <a:r>
              <a:rPr lang="en-ID" dirty="0"/>
              <a:t> sari kopi yang </a:t>
            </a:r>
            <a:r>
              <a:rPr lang="en-ID" dirty="0" err="1"/>
              <a:t>terekstrak</a:t>
            </a:r>
            <a:endParaRPr lang="en-ID" dirty="0"/>
          </a:p>
          <a:p>
            <a:r>
              <a:rPr lang="en-ID" dirty="0"/>
              <a:t>Under extraction </a:t>
            </a:r>
            <a:r>
              <a:rPr lang="en-ID" dirty="0" err="1"/>
              <a:t>menghasilkan</a:t>
            </a:r>
            <a:r>
              <a:rPr lang="en-ID" dirty="0"/>
              <a:t> rasa kopi </a:t>
            </a:r>
            <a:r>
              <a:rPr lang="en-ID" dirty="0" err="1"/>
              <a:t>asin</a:t>
            </a:r>
            <a:r>
              <a:rPr lang="en-ID" dirty="0"/>
              <a:t> dan </a:t>
            </a:r>
            <a:r>
              <a:rPr lang="en-ID" dirty="0" err="1"/>
              <a:t>asam</a:t>
            </a:r>
            <a:r>
              <a:rPr lang="en-ID" dirty="0"/>
              <a:t>, </a:t>
            </a:r>
            <a:r>
              <a:rPr lang="en-ID" dirty="0" err="1"/>
              <a:t>tetapi</a:t>
            </a:r>
            <a:r>
              <a:rPr lang="en-ID" dirty="0"/>
              <a:t> over extraction </a:t>
            </a:r>
            <a:r>
              <a:rPr lang="en-ID" dirty="0" err="1"/>
              <a:t>menjadikan</a:t>
            </a:r>
            <a:r>
              <a:rPr lang="en-ID" dirty="0"/>
              <a:t> kopi </a:t>
            </a:r>
            <a:r>
              <a:rPr lang="en-ID" dirty="0" err="1"/>
              <a:t>terasa</a:t>
            </a:r>
            <a:r>
              <a:rPr lang="en-ID" dirty="0"/>
              <a:t> </a:t>
            </a:r>
            <a:r>
              <a:rPr lang="en-ID" dirty="0" err="1"/>
              <a:t>terlalu</a:t>
            </a:r>
            <a:r>
              <a:rPr lang="en-ID" dirty="0"/>
              <a:t> </a:t>
            </a:r>
            <a:r>
              <a:rPr lang="en-ID" dirty="0" err="1"/>
              <a:t>pahit</a:t>
            </a:r>
            <a:r>
              <a:rPr lang="en-ID" dirty="0"/>
              <a:t>.  </a:t>
            </a:r>
            <a:r>
              <a:rPr lang="en-ID" dirty="0" err="1"/>
              <a:t>Dalam</a:t>
            </a:r>
            <a:r>
              <a:rPr lang="en-ID" dirty="0"/>
              <a:t> </a:t>
            </a:r>
            <a:r>
              <a:rPr lang="en-ID" dirty="0" err="1"/>
              <a:t>membuat</a:t>
            </a:r>
            <a:r>
              <a:rPr lang="en-ID" dirty="0"/>
              <a:t> kopi </a:t>
            </a:r>
            <a:r>
              <a:rPr lang="en-ID" dirty="0" err="1"/>
              <a:t>tujuan</a:t>
            </a:r>
            <a:r>
              <a:rPr lang="en-ID" dirty="0"/>
              <a:t> </a:t>
            </a:r>
            <a:r>
              <a:rPr lang="en-ID" dirty="0" err="1"/>
              <a:t>utama</a:t>
            </a:r>
            <a:r>
              <a:rPr lang="en-ID" dirty="0"/>
              <a:t> </a:t>
            </a:r>
            <a:r>
              <a:rPr lang="en-ID" dirty="0" err="1"/>
              <a:t>kita</a:t>
            </a:r>
            <a:r>
              <a:rPr lang="en-ID" dirty="0"/>
              <a:t> </a:t>
            </a:r>
            <a:r>
              <a:rPr lang="en-ID" dirty="0" err="1"/>
              <a:t>adalah</a:t>
            </a:r>
            <a:r>
              <a:rPr lang="en-ID" dirty="0"/>
              <a:t> </a:t>
            </a:r>
            <a:r>
              <a:rPr lang="en-ID" dirty="0" err="1"/>
              <a:t>mencari</a:t>
            </a:r>
            <a:r>
              <a:rPr lang="en-ID" dirty="0"/>
              <a:t> balance; </a:t>
            </a:r>
            <a:r>
              <a:rPr lang="en-ID" dirty="0" err="1"/>
              <a:t>ekstraksinya</a:t>
            </a:r>
            <a:r>
              <a:rPr lang="en-ID" dirty="0"/>
              <a:t> </a:t>
            </a:r>
            <a:r>
              <a:rPr lang="en-ID" dirty="0" err="1"/>
              <a:t>tidak</a:t>
            </a:r>
            <a:r>
              <a:rPr lang="en-ID" dirty="0"/>
              <a:t> </a:t>
            </a:r>
            <a:r>
              <a:rPr lang="en-ID" dirty="0" err="1"/>
              <a:t>terlalu</a:t>
            </a:r>
            <a:r>
              <a:rPr lang="en-ID" dirty="0"/>
              <a:t> </a:t>
            </a:r>
            <a:r>
              <a:rPr lang="en-ID" dirty="0" err="1"/>
              <a:t>rendah</a:t>
            </a:r>
            <a:r>
              <a:rPr lang="en-ID" dirty="0"/>
              <a:t> dan </a:t>
            </a:r>
            <a:r>
              <a:rPr lang="en-ID" dirty="0" err="1"/>
              <a:t>tidak</a:t>
            </a:r>
            <a:r>
              <a:rPr lang="en-ID" dirty="0"/>
              <a:t> juga </a:t>
            </a:r>
            <a:r>
              <a:rPr lang="en-ID" dirty="0" err="1"/>
              <a:t>terlalu</a:t>
            </a:r>
            <a:r>
              <a:rPr lang="en-ID" dirty="0"/>
              <a:t> </a:t>
            </a:r>
            <a:r>
              <a:rPr lang="en-ID" dirty="0" err="1"/>
              <a:t>tinggi</a:t>
            </a:r>
            <a:r>
              <a:rPr lang="en-ID" dirty="0"/>
              <a:t>.</a:t>
            </a:r>
          </a:p>
          <a:p>
            <a:r>
              <a:rPr lang="en-ID" dirty="0" err="1"/>
              <a:t>Idealnya</a:t>
            </a:r>
            <a:r>
              <a:rPr lang="en-ID" dirty="0"/>
              <a:t>, kopi </a:t>
            </a:r>
            <a:r>
              <a:rPr lang="en-ID" dirty="0" err="1"/>
              <a:t>harus</a:t>
            </a:r>
            <a:r>
              <a:rPr lang="en-ID" dirty="0"/>
              <a:t> </a:t>
            </a:r>
            <a:r>
              <a:rPr lang="en-ID" dirty="0" err="1"/>
              <a:t>memiliki</a:t>
            </a:r>
            <a:r>
              <a:rPr lang="en-ID" dirty="0"/>
              <a:t> rasa yang </a:t>
            </a:r>
            <a:r>
              <a:rPr lang="en-ID" dirty="0" err="1"/>
              <a:t>manis</a:t>
            </a:r>
            <a:r>
              <a:rPr lang="en-ID" dirty="0"/>
              <a:t> </a:t>
            </a:r>
            <a:r>
              <a:rPr lang="en-ID" dirty="0" err="1"/>
              <a:t>seperti</a:t>
            </a:r>
            <a:r>
              <a:rPr lang="en-ID" dirty="0"/>
              <a:t> </a:t>
            </a:r>
            <a:r>
              <a:rPr lang="en-ID" dirty="0" err="1"/>
              <a:t>buah</a:t>
            </a:r>
            <a:r>
              <a:rPr lang="en-ID" dirty="0"/>
              <a:t> yang </a:t>
            </a:r>
            <a:r>
              <a:rPr lang="en-ID" dirty="0" err="1"/>
              <a:t>ranum</a:t>
            </a:r>
            <a:r>
              <a:rPr lang="en-ID" dirty="0"/>
              <a:t>, </a:t>
            </a:r>
            <a:r>
              <a:rPr lang="en-ID" dirty="0" err="1"/>
              <a:t>keasaman</a:t>
            </a:r>
            <a:r>
              <a:rPr lang="en-ID" dirty="0"/>
              <a:t> yang </a:t>
            </a:r>
            <a:r>
              <a:rPr lang="en-ID" dirty="0" err="1"/>
              <a:t>membuat</a:t>
            </a:r>
            <a:r>
              <a:rPr lang="en-ID" dirty="0"/>
              <a:t> </a:t>
            </a:r>
            <a:r>
              <a:rPr lang="en-ID" dirty="0" err="1"/>
              <a:t>rasanya</a:t>
            </a:r>
            <a:r>
              <a:rPr lang="en-ID" dirty="0"/>
              <a:t> </a:t>
            </a:r>
            <a:r>
              <a:rPr lang="en-ID" dirty="0" err="1"/>
              <a:t>menjadi</a:t>
            </a:r>
            <a:r>
              <a:rPr lang="en-ID" dirty="0"/>
              <a:t> </a:t>
            </a:r>
            <a:r>
              <a:rPr lang="en-ID" dirty="0" err="1"/>
              <a:t>kompleks</a:t>
            </a:r>
            <a:r>
              <a:rPr lang="en-ID" dirty="0"/>
              <a:t>.</a:t>
            </a:r>
          </a:p>
          <a:p>
            <a:endParaRPr lang="en-US" dirty="0"/>
          </a:p>
        </p:txBody>
      </p:sp>
    </p:spTree>
    <p:extLst>
      <p:ext uri="{BB962C8B-B14F-4D97-AF65-F5344CB8AC3E}">
        <p14:creationId xmlns:p14="http://schemas.microsoft.com/office/powerpoint/2010/main" val="253013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1014-466F-D94D-9C5A-966DC5DE5569}"/>
              </a:ext>
            </a:extLst>
          </p:cNvPr>
          <p:cNvSpPr>
            <a:spLocks noGrp="1"/>
          </p:cNvSpPr>
          <p:nvPr>
            <p:ph type="title"/>
          </p:nvPr>
        </p:nvSpPr>
        <p:spPr/>
        <p:txBody>
          <a:bodyPr>
            <a:normAutofit/>
          </a:bodyPr>
          <a:lstStyle/>
          <a:p>
            <a:pPr algn="ctr"/>
            <a:r>
              <a:rPr lang="en-ID" sz="2400" b="1" dirty="0" err="1"/>
              <a:t>Untuk</a:t>
            </a:r>
            <a:r>
              <a:rPr lang="en-ID" sz="2400" b="1" dirty="0"/>
              <a:t> </a:t>
            </a:r>
            <a:r>
              <a:rPr lang="en-ID" sz="2400" b="1" dirty="0" err="1"/>
              <a:t>mencapai</a:t>
            </a:r>
            <a:r>
              <a:rPr lang="en-ID" sz="2400" b="1" dirty="0"/>
              <a:t> </a:t>
            </a:r>
            <a:r>
              <a:rPr lang="en-ID" sz="2400" b="1" dirty="0" err="1"/>
              <a:t>ekstraksi</a:t>
            </a:r>
            <a:r>
              <a:rPr lang="en-ID" sz="2400" b="1" dirty="0"/>
              <a:t> yang ideal </a:t>
            </a:r>
            <a:r>
              <a:rPr lang="en-ID" sz="2400" b="1" dirty="0" err="1"/>
              <a:t>ketika</a:t>
            </a:r>
            <a:r>
              <a:rPr lang="en-ID" sz="2400" b="1" dirty="0"/>
              <a:t> </a:t>
            </a:r>
            <a:r>
              <a:rPr lang="en-ID" sz="2400" b="1" dirty="0" err="1"/>
              <a:t>menyeduh</a:t>
            </a:r>
            <a:r>
              <a:rPr lang="en-ID" sz="2400" b="1" dirty="0"/>
              <a:t> kopi di </a:t>
            </a:r>
            <a:r>
              <a:rPr lang="en-ID" sz="2400" b="1" dirty="0" err="1"/>
              <a:t>rumah</a:t>
            </a:r>
            <a:r>
              <a:rPr lang="en-ID" sz="2400" b="1" dirty="0"/>
              <a:t>, paling </a:t>
            </a:r>
            <a:r>
              <a:rPr lang="en-ID" sz="2400" b="1" dirty="0" err="1"/>
              <a:t>tidak</a:t>
            </a:r>
            <a:r>
              <a:rPr lang="en-ID" sz="2400" b="1" dirty="0"/>
              <a:t> </a:t>
            </a:r>
            <a:r>
              <a:rPr lang="en-ID" sz="2400" b="1" dirty="0" err="1"/>
              <a:t>ada</a:t>
            </a:r>
            <a:r>
              <a:rPr lang="en-ID" sz="2400" b="1" dirty="0"/>
              <a:t> 3 </a:t>
            </a:r>
            <a:r>
              <a:rPr lang="en-ID" sz="2400" b="1" dirty="0" err="1"/>
              <a:t>hal</a:t>
            </a:r>
            <a:r>
              <a:rPr lang="en-ID" sz="2400" b="1" dirty="0"/>
              <a:t> yang </a:t>
            </a:r>
            <a:r>
              <a:rPr lang="en-ID" sz="2400" b="1" dirty="0" err="1"/>
              <a:t>harus</a:t>
            </a:r>
            <a:r>
              <a:rPr lang="en-ID" sz="2400" b="1" dirty="0"/>
              <a:t> Anda </a:t>
            </a:r>
            <a:r>
              <a:rPr lang="en-ID" sz="2400" b="1" dirty="0" err="1"/>
              <a:t>perhatikan</a:t>
            </a:r>
            <a:r>
              <a:rPr lang="en-ID" sz="2400" b="1" dirty="0"/>
              <a:t>:</a:t>
            </a:r>
            <a:br>
              <a:rPr lang="en-ID" sz="2400" b="1" dirty="0"/>
            </a:br>
            <a:endParaRPr lang="en-US" sz="2400" b="1" dirty="0"/>
          </a:p>
        </p:txBody>
      </p:sp>
      <p:sp>
        <p:nvSpPr>
          <p:cNvPr id="3" name="Content Placeholder 2">
            <a:extLst>
              <a:ext uri="{FF2B5EF4-FFF2-40B4-BE49-F238E27FC236}">
                <a16:creationId xmlns:a16="http://schemas.microsoft.com/office/drawing/2014/main" id="{7C8ED1DE-7772-B448-9C04-DE833E57C4E6}"/>
              </a:ext>
            </a:extLst>
          </p:cNvPr>
          <p:cNvSpPr>
            <a:spLocks noGrp="1"/>
          </p:cNvSpPr>
          <p:nvPr>
            <p:ph idx="1"/>
          </p:nvPr>
        </p:nvSpPr>
        <p:spPr/>
        <p:txBody>
          <a:bodyPr/>
          <a:lstStyle/>
          <a:p>
            <a:r>
              <a:rPr lang="en-ID" dirty="0" err="1"/>
              <a:t>Ukuran</a:t>
            </a:r>
            <a:r>
              <a:rPr lang="en-ID" dirty="0"/>
              <a:t> </a:t>
            </a:r>
            <a:r>
              <a:rPr lang="en-ID" dirty="0" err="1"/>
              <a:t>giling</a:t>
            </a:r>
            <a:endParaRPr lang="en-ID" dirty="0"/>
          </a:p>
          <a:p>
            <a:r>
              <a:rPr lang="en-ID" dirty="0" err="1"/>
              <a:t>Rasio</a:t>
            </a:r>
            <a:r>
              <a:rPr lang="en-ID" dirty="0"/>
              <a:t> kopi dan air</a:t>
            </a:r>
          </a:p>
          <a:p>
            <a:r>
              <a:rPr lang="en-ID" dirty="0" err="1"/>
              <a:t>Temperatur</a:t>
            </a:r>
            <a:r>
              <a:rPr lang="en-ID" dirty="0"/>
              <a:t> air</a:t>
            </a:r>
          </a:p>
          <a:p>
            <a:endParaRPr lang="en-US" dirty="0"/>
          </a:p>
        </p:txBody>
      </p:sp>
    </p:spTree>
    <p:extLst>
      <p:ext uri="{BB962C8B-B14F-4D97-AF65-F5344CB8AC3E}">
        <p14:creationId xmlns:p14="http://schemas.microsoft.com/office/powerpoint/2010/main" val="418795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Teknik penyeduhan</a:t>
            </a:r>
          </a:p>
        </p:txBody>
      </p:sp>
      <p:sp>
        <p:nvSpPr>
          <p:cNvPr id="5" name="Content Placeholder 4"/>
          <p:cNvSpPr>
            <a:spLocks noGrp="1"/>
          </p:cNvSpPr>
          <p:nvPr>
            <p:ph idx="1"/>
          </p:nvPr>
        </p:nvSpPr>
        <p:spPr/>
        <p:txBody>
          <a:bodyPr/>
          <a:lstStyle/>
          <a:p>
            <a:r>
              <a:rPr lang="id-ID" dirty="0" err="1"/>
              <a:t>Praktek</a:t>
            </a:r>
            <a:r>
              <a:rPr lang="id-ID" dirty="0"/>
              <a:t> </a:t>
            </a:r>
            <a:r>
              <a:rPr lang="id-ID" dirty="0" err="1"/>
              <a:t>penyeduhan</a:t>
            </a:r>
            <a:r>
              <a:rPr lang="id-ID" dirty="0"/>
              <a:t> kopi mengalami evolusi yang sangat cepat, </a:t>
            </a:r>
            <a:r>
              <a:rPr lang="id-ID" dirty="0" err="1"/>
              <a:t>penyeduhan</a:t>
            </a:r>
            <a:r>
              <a:rPr lang="id-ID" dirty="0"/>
              <a:t> tidak lagi sekedar mencampur bubuk kopi dengan air panas, tetapi dilakukan dengan alat </a:t>
            </a:r>
            <a:r>
              <a:rPr lang="id-ID" dirty="0" err="1"/>
              <a:t>penyeduhan</a:t>
            </a:r>
            <a:r>
              <a:rPr lang="id-ID" dirty="0"/>
              <a:t> dan juga alat elektronik berbasis teknologi modern.</a:t>
            </a:r>
          </a:p>
          <a:p>
            <a:r>
              <a:rPr lang="id-ID" dirty="0"/>
              <a:t>Teknik </a:t>
            </a:r>
            <a:r>
              <a:rPr lang="id-ID" dirty="0" err="1"/>
              <a:t>penyeduhan</a:t>
            </a:r>
            <a:r>
              <a:rPr lang="id-ID" dirty="0"/>
              <a:t> kopi dibedakan menjadi dua cara yaitu; </a:t>
            </a:r>
          </a:p>
          <a:p>
            <a:pPr marL="457200" indent="-457200">
              <a:buAutoNum type="arabicPeriod"/>
            </a:pPr>
            <a:r>
              <a:rPr lang="id-ID" dirty="0"/>
              <a:t>Teknik perendaman</a:t>
            </a:r>
          </a:p>
          <a:p>
            <a:pPr marL="457200" indent="-457200">
              <a:buAutoNum type="arabicPeriod"/>
            </a:pPr>
            <a:r>
              <a:rPr lang="id-ID" dirty="0"/>
              <a:t>Teknik pembilasan.</a:t>
            </a:r>
          </a:p>
          <a:p>
            <a:pPr marL="0" indent="0">
              <a:buNone/>
            </a:pPr>
            <a:endParaRPr lang="id-ID" dirty="0"/>
          </a:p>
          <a:p>
            <a:pPr marL="0" indent="0">
              <a:buNone/>
            </a:pPr>
            <a:endParaRPr lang="id-ID" dirty="0"/>
          </a:p>
        </p:txBody>
      </p:sp>
    </p:spTree>
    <p:extLst>
      <p:ext uri="{BB962C8B-B14F-4D97-AF65-F5344CB8AC3E}">
        <p14:creationId xmlns:p14="http://schemas.microsoft.com/office/powerpoint/2010/main" val="15315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5213786" cy="5882425"/>
          </a:xfrm>
        </p:spPr>
        <p:txBody>
          <a:bodyPr>
            <a:normAutofit lnSpcReduction="10000"/>
          </a:bodyPr>
          <a:lstStyle/>
          <a:p>
            <a:r>
              <a:rPr lang="id-ID" sz="2800" dirty="0"/>
              <a:t>1. perendaman: kopi direndam dalam air panas, kontak antara bubuk kopi dan air akan menghasilkan larutan kopi yang mengandung sebagian besar senyawa pembentuk </a:t>
            </a:r>
            <a:r>
              <a:rPr lang="id-ID" sz="2800" dirty="0" err="1"/>
              <a:t>citarasa</a:t>
            </a:r>
            <a:r>
              <a:rPr lang="id-ID" sz="2800" dirty="0"/>
              <a:t> khas kopi yang semula terikat dalam bubuk kopi. Larutan kopi adalah bagian yang layak untuk diminum.</a:t>
            </a:r>
          </a:p>
          <a:p>
            <a:pPr marL="0" indent="0">
              <a:buNone/>
            </a:pPr>
            <a:r>
              <a:rPr lang="en-ID" b="1" i="1" dirty="0"/>
              <a:t>Immersion </a:t>
            </a:r>
            <a:r>
              <a:rPr lang="en-ID" b="1" i="1" dirty="0" err="1"/>
              <a:t>adalah</a:t>
            </a:r>
            <a:r>
              <a:rPr lang="en-ID" b="1" i="1" dirty="0"/>
              <a:t> </a:t>
            </a:r>
            <a:r>
              <a:rPr lang="en-ID" b="1" i="1" dirty="0" err="1"/>
              <a:t>metode</a:t>
            </a:r>
            <a:r>
              <a:rPr lang="en-ID" b="1" i="1" dirty="0"/>
              <a:t> </a:t>
            </a:r>
            <a:r>
              <a:rPr lang="en-ID" b="1" i="1" dirty="0" err="1"/>
              <a:t>ekstraksi</a:t>
            </a:r>
            <a:r>
              <a:rPr lang="en-ID" b="1" i="1" dirty="0"/>
              <a:t> kopi </a:t>
            </a:r>
            <a:r>
              <a:rPr lang="en-ID" b="1" i="1" dirty="0" err="1"/>
              <a:t>dengan</a:t>
            </a:r>
            <a:r>
              <a:rPr lang="en-ID" b="1" i="1" dirty="0"/>
              <a:t> </a:t>
            </a:r>
            <a:r>
              <a:rPr lang="en-ID" b="1" i="1" dirty="0" err="1"/>
              <a:t>cara</a:t>
            </a:r>
            <a:r>
              <a:rPr lang="en-ID" b="1" i="1" dirty="0"/>
              <a:t> </a:t>
            </a:r>
            <a:r>
              <a:rPr lang="en-ID" b="1" i="1" dirty="0" err="1"/>
              <a:t>merendamnya</a:t>
            </a:r>
            <a:r>
              <a:rPr lang="en-ID" b="1" i="1" dirty="0"/>
              <a:t> </a:t>
            </a:r>
            <a:r>
              <a:rPr lang="en-ID" b="1" i="1" dirty="0" err="1"/>
              <a:t>dengan</a:t>
            </a:r>
            <a:r>
              <a:rPr lang="en-ID" b="1" i="1" dirty="0"/>
              <a:t> air </a:t>
            </a:r>
            <a:r>
              <a:rPr lang="en-ID" b="1" i="1" dirty="0" err="1"/>
              <a:t>sehingga</a:t>
            </a:r>
            <a:r>
              <a:rPr lang="en-ID" b="1" i="1" dirty="0"/>
              <a:t> </a:t>
            </a:r>
            <a:r>
              <a:rPr lang="en-ID" b="1" i="1" dirty="0" err="1"/>
              <a:t>terjadi</a:t>
            </a:r>
            <a:r>
              <a:rPr lang="en-ID" b="1" i="1" dirty="0"/>
              <a:t> </a:t>
            </a:r>
            <a:r>
              <a:rPr lang="en-ID" b="1" i="1" dirty="0" err="1"/>
              <a:t>kontak</a:t>
            </a:r>
            <a:r>
              <a:rPr lang="en-ID" b="1" i="1" dirty="0"/>
              <a:t> </a:t>
            </a:r>
            <a:r>
              <a:rPr lang="en-ID" b="1" i="1" dirty="0" err="1"/>
              <a:t>penuh</a:t>
            </a:r>
            <a:r>
              <a:rPr lang="en-ID" b="1" i="1" dirty="0"/>
              <a:t> </a:t>
            </a:r>
            <a:r>
              <a:rPr lang="en-ID" b="1" i="1" dirty="0" err="1"/>
              <a:t>sepanjang</a:t>
            </a:r>
            <a:r>
              <a:rPr lang="en-ID" b="1" i="1" dirty="0"/>
              <a:t> proses </a:t>
            </a:r>
            <a:r>
              <a:rPr lang="en-ID" b="1" i="1" dirty="0" err="1"/>
              <a:t>penyeduhan</a:t>
            </a:r>
            <a:endParaRPr lang="id-ID" b="1" i="1" dirty="0"/>
          </a:p>
          <a:p>
            <a:pPr marL="0" indent="0">
              <a:buNone/>
            </a:pPr>
            <a:endParaRPr lang="id-ID" sz="2800" dirty="0"/>
          </a:p>
        </p:txBody>
      </p:sp>
      <p:pic>
        <p:nvPicPr>
          <p:cNvPr id="2" name="Picture 1">
            <a:extLst>
              <a:ext uri="{FF2B5EF4-FFF2-40B4-BE49-F238E27FC236}">
                <a16:creationId xmlns:a16="http://schemas.microsoft.com/office/drawing/2014/main" id="{59053623-EFAC-4E4A-A0A4-4B116AE52660}"/>
              </a:ext>
            </a:extLst>
          </p:cNvPr>
          <p:cNvPicPr>
            <a:picLocks noChangeAspect="1"/>
          </p:cNvPicPr>
          <p:nvPr/>
        </p:nvPicPr>
        <p:blipFill>
          <a:blip r:embed="rId2"/>
          <a:stretch>
            <a:fillRect/>
          </a:stretch>
        </p:blipFill>
        <p:spPr>
          <a:xfrm>
            <a:off x="6294004" y="1503218"/>
            <a:ext cx="4724323" cy="3851564"/>
          </a:xfrm>
          <a:prstGeom prst="rect">
            <a:avLst/>
          </a:prstGeom>
        </p:spPr>
      </p:pic>
    </p:spTree>
    <p:extLst>
      <p:ext uri="{BB962C8B-B14F-4D97-AF65-F5344CB8AC3E}">
        <p14:creationId xmlns:p14="http://schemas.microsoft.com/office/powerpoint/2010/main" val="31508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0C43BB-790A-1540-BA1E-D2BC20C31013}"/>
              </a:ext>
            </a:extLst>
          </p:cNvPr>
          <p:cNvPicPr>
            <a:picLocks noChangeAspect="1"/>
          </p:cNvPicPr>
          <p:nvPr/>
        </p:nvPicPr>
        <p:blipFill>
          <a:blip r:embed="rId2"/>
          <a:stretch>
            <a:fillRect/>
          </a:stretch>
        </p:blipFill>
        <p:spPr>
          <a:xfrm>
            <a:off x="838200" y="401781"/>
            <a:ext cx="5250873" cy="5775181"/>
          </a:xfrm>
          <a:prstGeom prst="rect">
            <a:avLst/>
          </a:prstGeom>
        </p:spPr>
      </p:pic>
      <p:sp>
        <p:nvSpPr>
          <p:cNvPr id="5" name="TextBox 4">
            <a:extLst>
              <a:ext uri="{FF2B5EF4-FFF2-40B4-BE49-F238E27FC236}">
                <a16:creationId xmlns:a16="http://schemas.microsoft.com/office/drawing/2014/main" id="{9D0E99D1-D39D-C540-B225-533F45B81979}"/>
              </a:ext>
            </a:extLst>
          </p:cNvPr>
          <p:cNvSpPr txBox="1"/>
          <p:nvPr/>
        </p:nvSpPr>
        <p:spPr>
          <a:xfrm>
            <a:off x="6463146" y="288549"/>
            <a:ext cx="5243945" cy="6124754"/>
          </a:xfrm>
          <a:prstGeom prst="rect">
            <a:avLst/>
          </a:prstGeom>
          <a:noFill/>
        </p:spPr>
        <p:txBody>
          <a:bodyPr wrap="square" rtlCol="0">
            <a:spAutoFit/>
          </a:bodyPr>
          <a:lstStyle/>
          <a:p>
            <a:r>
              <a:rPr lang="id-ID" sz="2800" dirty="0"/>
              <a:t>2. pembilasan: bubuk kopi diletakkan dalam saringan, air penyeduh akan melewati bubuk kopi sambil melarutkan senyawa-senyawa pembentuk </a:t>
            </a:r>
            <a:r>
              <a:rPr lang="id-ID" sz="2800" dirty="0" err="1"/>
              <a:t>citarasa</a:t>
            </a:r>
            <a:r>
              <a:rPr lang="id-ID" sz="2800" dirty="0"/>
              <a:t> kopi dan kemudian merembes lewat pori-pori saringan. Waktu yang dibutuhkan singkat, sehingga pelarutan senyawa-senyawa pembentuk </a:t>
            </a:r>
            <a:r>
              <a:rPr lang="id-ID" sz="2800" dirty="0" err="1"/>
              <a:t>citarasa</a:t>
            </a:r>
            <a:r>
              <a:rPr lang="id-ID" sz="2800" dirty="0"/>
              <a:t> kopi lebih selektif.</a:t>
            </a:r>
          </a:p>
          <a:p>
            <a:pPr algn="ctr"/>
            <a:r>
              <a:rPr lang="en-ID" sz="2800" b="1" i="1" dirty="0" err="1"/>
              <a:t>Perkolasi</a:t>
            </a:r>
            <a:r>
              <a:rPr lang="en-ID" sz="2800" b="1" i="1" dirty="0"/>
              <a:t> </a:t>
            </a:r>
            <a:r>
              <a:rPr lang="en-ID" sz="2800" b="1" i="1" dirty="0" err="1"/>
              <a:t>adalah</a:t>
            </a:r>
            <a:r>
              <a:rPr lang="en-ID" sz="2800" b="1" i="1" dirty="0"/>
              <a:t> </a:t>
            </a:r>
            <a:r>
              <a:rPr lang="en-ID" sz="2800" b="1" i="1" dirty="0" err="1"/>
              <a:t>teknik</a:t>
            </a:r>
            <a:r>
              <a:rPr lang="en-ID" sz="2800" b="1" i="1" dirty="0"/>
              <a:t> </a:t>
            </a:r>
            <a:r>
              <a:rPr lang="en-ID" sz="2800" b="1" i="1" dirty="0" err="1"/>
              <a:t>membuat</a:t>
            </a:r>
            <a:r>
              <a:rPr lang="en-ID" sz="2800" b="1" i="1" dirty="0"/>
              <a:t> </a:t>
            </a:r>
            <a:r>
              <a:rPr lang="en-ID" sz="2800" b="1" i="1" dirty="0" err="1"/>
              <a:t>larutan</a:t>
            </a:r>
            <a:r>
              <a:rPr lang="en-ID" sz="2800" b="1" i="1" dirty="0"/>
              <a:t> </a:t>
            </a:r>
            <a:r>
              <a:rPr lang="en-ID" sz="2800" b="1" i="1" dirty="0" err="1"/>
              <a:t>dengan</a:t>
            </a:r>
            <a:r>
              <a:rPr lang="en-ID" sz="2800" b="1" i="1" dirty="0"/>
              <a:t> </a:t>
            </a:r>
            <a:r>
              <a:rPr lang="en-ID" sz="2800" b="1" i="1" dirty="0" err="1"/>
              <a:t>cara</a:t>
            </a:r>
            <a:r>
              <a:rPr lang="en-ID" sz="2800" b="1" i="1" dirty="0"/>
              <a:t> </a:t>
            </a:r>
            <a:r>
              <a:rPr lang="en-ID" sz="2800" b="1" i="1" dirty="0" err="1"/>
              <a:t>mengalirkan</a:t>
            </a:r>
            <a:r>
              <a:rPr lang="en-ID" sz="2800" b="1" i="1" dirty="0"/>
              <a:t> air</a:t>
            </a:r>
            <a:endParaRPr lang="id-ID" sz="2800" b="1" i="1" dirty="0"/>
          </a:p>
        </p:txBody>
      </p:sp>
    </p:spTree>
    <p:extLst>
      <p:ext uri="{BB962C8B-B14F-4D97-AF65-F5344CB8AC3E}">
        <p14:creationId xmlns:p14="http://schemas.microsoft.com/office/powerpoint/2010/main" val="86118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1058</Words>
  <Application>Microsoft Macintosh PowerPoint</Application>
  <PresentationFormat>Widescreen</PresentationFormat>
  <Paragraphs>85</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Agency FB</vt:lpstr>
      <vt:lpstr>American Typewriter</vt:lpstr>
      <vt:lpstr>Apple Chancery</vt:lpstr>
      <vt:lpstr>Arial</vt:lpstr>
      <vt:lpstr>Calibri</vt:lpstr>
      <vt:lpstr>Calibri Light</vt:lpstr>
      <vt:lpstr>Office Theme</vt:lpstr>
      <vt:lpstr>Methode Penyeduhan kopi </vt:lpstr>
      <vt:lpstr>PEMBUBUKAN / Grinder</vt:lpstr>
      <vt:lpstr>PowerPoint Presentation</vt:lpstr>
      <vt:lpstr>Ekstraksi </vt:lpstr>
      <vt:lpstr>Under extraction dan over-extraction</vt:lpstr>
      <vt:lpstr>Untuk mencapai ekstraksi yang ideal ketika menyeduh kopi di rumah, paling tidak ada 3 hal yang harus Anda perhatikan: </vt:lpstr>
      <vt:lpstr>Teknik penyeduhan</vt:lpstr>
      <vt:lpstr>PowerPoint Presentation</vt:lpstr>
      <vt:lpstr>PowerPoint Presentation</vt:lpstr>
      <vt:lpstr>PowerPoint Presentation</vt:lpstr>
      <vt:lpstr>Teknik perendaman</vt:lpstr>
      <vt:lpstr>PowerPoint Presentation</vt:lpstr>
      <vt:lpstr>PowerPoint Presentation</vt:lpstr>
      <vt:lpstr>PowerPoint Presentation</vt:lpstr>
      <vt:lpstr>Cara Seduh Kopi V60 </vt:lpstr>
      <vt:lpstr>PowerPoint Presentation</vt:lpstr>
      <vt:lpstr>Cafe latte</vt:lpstr>
      <vt:lpstr>PowerPoint Presentation</vt:lpstr>
      <vt:lpstr>PowerPoint Presentation</vt:lpstr>
      <vt:lpstr>Kopi durian </vt:lpstr>
      <vt:lpstr>UJI ORGANOLEPTIK KOPI</vt:lpstr>
      <vt:lpstr>UJI ORGANOLEPTIK ADALAH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Methode Penyeduhan kopi </dc:title>
  <dc:creator>Microsoft Office User</dc:creator>
  <cp:lastModifiedBy>Microsoft Office User</cp:lastModifiedBy>
  <cp:revision>1</cp:revision>
  <dcterms:created xsi:type="dcterms:W3CDTF">2022-11-29T04:38:44Z</dcterms:created>
  <dcterms:modified xsi:type="dcterms:W3CDTF">2022-11-29T04:43:04Z</dcterms:modified>
</cp:coreProperties>
</file>