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8288000" cy="10287000"/>
  <p:notesSz cx="6858000" cy="9144000"/>
  <p:embeddedFontLst>
    <p:embeddedFont>
      <p:font typeface="Calibri" panose="020F0502020204030204" pitchFamily="34" charset="0"/>
      <p:regular r:id="rId19"/>
      <p:bold r:id="rId20"/>
      <p:italic r:id="rId21"/>
      <p:boldItalic r:id="rId22"/>
    </p:embeddedFont>
    <p:embeddedFont>
      <p:font typeface="Poppins" panose="020B0604020202020204" charset="0"/>
      <p:regular r:id="rId23"/>
    </p:embeddedFont>
    <p:embeddedFont>
      <p:font typeface="Poppins Bold" panose="020B0604020202020204" charset="0"/>
      <p:regular r:id="rId24"/>
    </p:embeddedFont>
    <p:embeddedFont>
      <p:font typeface="Poppins Italics" panose="020B0604020202020204"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26" d="100"/>
          <a:sy n="26" d="100"/>
        </p:scale>
        <p:origin x="84" y="4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971800" y="6151172"/>
            <a:ext cx="5231810" cy="4496086"/>
            <a:chOff x="0" y="0"/>
            <a:chExt cx="812800" cy="698500"/>
          </a:xfrm>
        </p:grpSpPr>
        <p:sp>
          <p:nvSpPr>
            <p:cNvPr id="3" name="Freeform 3"/>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alpha val="0"/>
              </a:srgbClr>
            </a:solidFill>
            <a:ln w="76200" cap="sq">
              <a:solidFill>
                <a:srgbClr val="EC791E"/>
              </a:solidFill>
              <a:prstDash val="solid"/>
              <a:miter/>
            </a:ln>
          </p:spPr>
        </p:sp>
        <p:sp>
          <p:nvSpPr>
            <p:cNvPr id="4" name="TextBox 4"/>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93" y="9538295"/>
            <a:ext cx="18288000" cy="641795"/>
            <a:chOff x="0" y="0"/>
            <a:chExt cx="4816593" cy="169032"/>
          </a:xfrm>
        </p:grpSpPr>
        <p:sp>
          <p:nvSpPr>
            <p:cNvPr id="6" name="Freeform 6"/>
            <p:cNvSpPr/>
            <p:nvPr/>
          </p:nvSpPr>
          <p:spPr>
            <a:xfrm>
              <a:off x="0" y="0"/>
              <a:ext cx="4816592" cy="169032"/>
            </a:xfrm>
            <a:custGeom>
              <a:avLst/>
              <a:gdLst/>
              <a:ahLst/>
              <a:cxnLst/>
              <a:rect l="l" t="t" r="r" b="b"/>
              <a:pathLst>
                <a:path w="4816592" h="169032">
                  <a:moveTo>
                    <a:pt x="0" y="0"/>
                  </a:moveTo>
                  <a:lnTo>
                    <a:pt x="4816592" y="0"/>
                  </a:lnTo>
                  <a:lnTo>
                    <a:pt x="4816592" y="169032"/>
                  </a:lnTo>
                  <a:lnTo>
                    <a:pt x="0" y="169032"/>
                  </a:lnTo>
                  <a:close/>
                </a:path>
              </a:pathLst>
            </a:custGeom>
            <a:solidFill>
              <a:srgbClr val="1B3640"/>
            </a:solidFill>
          </p:spPr>
        </p:sp>
        <p:sp>
          <p:nvSpPr>
            <p:cNvPr id="7" name="TextBox 7"/>
            <p:cNvSpPr txBox="1"/>
            <p:nvPr/>
          </p:nvSpPr>
          <p:spPr>
            <a:xfrm>
              <a:off x="0" y="-38100"/>
              <a:ext cx="4816593" cy="207132"/>
            </a:xfrm>
            <a:prstGeom prst="rect">
              <a:avLst/>
            </a:prstGeom>
          </p:spPr>
          <p:txBody>
            <a:bodyPr lIns="50800" tIns="50800" rIns="50800" bIns="50800" rtlCol="0" anchor="ctr"/>
            <a:lstStyle/>
            <a:p>
              <a:pPr algn="ctr">
                <a:lnSpc>
                  <a:spcPts val="2659"/>
                </a:lnSpc>
              </a:pPr>
              <a:endParaRPr/>
            </a:p>
          </p:txBody>
        </p:sp>
      </p:grpSp>
      <p:sp>
        <p:nvSpPr>
          <p:cNvPr id="8" name="AutoShape 8"/>
          <p:cNvSpPr/>
          <p:nvPr/>
        </p:nvSpPr>
        <p:spPr>
          <a:xfrm flipV="1">
            <a:off x="74" y="10222953"/>
            <a:ext cx="18288000" cy="19050"/>
          </a:xfrm>
          <a:prstGeom prst="line">
            <a:avLst/>
          </a:prstGeom>
          <a:ln w="142875" cap="flat">
            <a:solidFill>
              <a:srgbClr val="EC791E"/>
            </a:solidFill>
            <a:prstDash val="solid"/>
            <a:headEnd type="none" w="sm" len="sm"/>
            <a:tailEnd type="none" w="sm" len="sm"/>
          </a:ln>
        </p:spPr>
      </p:sp>
      <p:grpSp>
        <p:nvGrpSpPr>
          <p:cNvPr id="9" name="Group 9"/>
          <p:cNvGrpSpPr>
            <a:grpSpLocks noChangeAspect="1"/>
          </p:cNvGrpSpPr>
          <p:nvPr/>
        </p:nvGrpSpPr>
        <p:grpSpPr>
          <a:xfrm>
            <a:off x="-2971800" y="1464096"/>
            <a:ext cx="5231810" cy="4530511"/>
            <a:chOff x="0" y="0"/>
            <a:chExt cx="4282440" cy="3708400"/>
          </a:xfrm>
        </p:grpSpPr>
        <p:sp>
          <p:nvSpPr>
            <p:cNvPr id="10" name="Freeform 10"/>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004AAD">
                <a:alpha val="29804"/>
              </a:srgbClr>
            </a:solidFill>
            <a:ln w="12700">
              <a:solidFill>
                <a:schemeClr val="accent1">
                  <a:lumMod val="20000"/>
                  <a:lumOff val="80000"/>
                </a:schemeClr>
              </a:solidFill>
            </a:ln>
          </p:spPr>
        </p:sp>
      </p:grpSp>
      <p:grpSp>
        <p:nvGrpSpPr>
          <p:cNvPr id="11" name="Group 11"/>
          <p:cNvGrpSpPr>
            <a:grpSpLocks noChangeAspect="1"/>
          </p:cNvGrpSpPr>
          <p:nvPr/>
        </p:nvGrpSpPr>
        <p:grpSpPr>
          <a:xfrm>
            <a:off x="1092790" y="3771900"/>
            <a:ext cx="5231810" cy="4530511"/>
            <a:chOff x="0" y="0"/>
            <a:chExt cx="4282440" cy="3708400"/>
          </a:xfrm>
        </p:grpSpPr>
        <p:sp>
          <p:nvSpPr>
            <p:cNvPr id="12" name="Freeform 12"/>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FFDE59">
                <a:alpha val="29804"/>
              </a:srgbClr>
            </a:solidFill>
            <a:ln w="12700">
              <a:solidFill>
                <a:schemeClr val="accent6">
                  <a:lumMod val="20000"/>
                  <a:lumOff val="80000"/>
                </a:schemeClr>
              </a:solidFill>
            </a:ln>
          </p:spPr>
        </p:sp>
      </p:grpSp>
      <p:sp>
        <p:nvSpPr>
          <p:cNvPr id="13" name="Freeform 13"/>
          <p:cNvSpPr/>
          <p:nvPr/>
        </p:nvSpPr>
        <p:spPr>
          <a:xfrm>
            <a:off x="7059533" y="210784"/>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2"/>
            <a:stretch>
              <a:fillRect/>
            </a:stretch>
          </a:blipFill>
        </p:spPr>
      </p:sp>
      <p:sp>
        <p:nvSpPr>
          <p:cNvPr id="14" name="Freeform 14"/>
          <p:cNvSpPr/>
          <p:nvPr/>
        </p:nvSpPr>
        <p:spPr>
          <a:xfrm>
            <a:off x="8639317" y="119855"/>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3"/>
            <a:stretch>
              <a:fillRect/>
            </a:stretch>
          </a:blipFill>
        </p:spPr>
      </p:sp>
      <p:sp>
        <p:nvSpPr>
          <p:cNvPr id="15" name="Freeform 15"/>
          <p:cNvSpPr/>
          <p:nvPr/>
        </p:nvSpPr>
        <p:spPr>
          <a:xfrm>
            <a:off x="10085165" y="145497"/>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4"/>
            <a:stretch>
              <a:fillRect/>
            </a:stretch>
          </a:blipFill>
        </p:spPr>
      </p:sp>
      <p:sp>
        <p:nvSpPr>
          <p:cNvPr id="16" name="Freeform 16"/>
          <p:cNvSpPr/>
          <p:nvPr/>
        </p:nvSpPr>
        <p:spPr>
          <a:xfrm>
            <a:off x="12479615" y="-114300"/>
            <a:ext cx="7256185" cy="10884278"/>
          </a:xfrm>
          <a:custGeom>
            <a:avLst/>
            <a:gdLst/>
            <a:ahLst/>
            <a:cxnLst/>
            <a:rect l="l" t="t" r="r" b="b"/>
            <a:pathLst>
              <a:path w="7256185" h="10884278">
                <a:moveTo>
                  <a:pt x="0" y="0"/>
                </a:moveTo>
                <a:lnTo>
                  <a:pt x="7256185" y="0"/>
                </a:lnTo>
                <a:lnTo>
                  <a:pt x="7256185" y="10884278"/>
                </a:lnTo>
                <a:lnTo>
                  <a:pt x="0" y="10884278"/>
                </a:lnTo>
                <a:lnTo>
                  <a:pt x="0" y="0"/>
                </a:lnTo>
                <a:close/>
              </a:path>
            </a:pathLst>
          </a:custGeom>
          <a:blipFill>
            <a:blip r:embed="rId5"/>
            <a:stretch>
              <a:fillRect/>
            </a:stretch>
          </a:blipFill>
        </p:spPr>
      </p:sp>
      <p:sp>
        <p:nvSpPr>
          <p:cNvPr id="17" name="Freeform 17"/>
          <p:cNvSpPr/>
          <p:nvPr/>
        </p:nvSpPr>
        <p:spPr>
          <a:xfrm>
            <a:off x="10589453" y="7440430"/>
            <a:ext cx="8231947" cy="1615520"/>
          </a:xfrm>
          <a:custGeom>
            <a:avLst/>
            <a:gdLst/>
            <a:ahLst/>
            <a:cxnLst/>
            <a:rect l="l" t="t" r="r" b="b"/>
            <a:pathLst>
              <a:path w="8231947" h="1615520">
                <a:moveTo>
                  <a:pt x="0" y="0"/>
                </a:moveTo>
                <a:lnTo>
                  <a:pt x="8231947" y="0"/>
                </a:lnTo>
                <a:lnTo>
                  <a:pt x="8231947" y="1615519"/>
                </a:lnTo>
                <a:lnTo>
                  <a:pt x="0" y="161551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8" name="TextBox 18"/>
          <p:cNvSpPr txBox="1"/>
          <p:nvPr/>
        </p:nvSpPr>
        <p:spPr>
          <a:xfrm>
            <a:off x="5675810" y="2749161"/>
            <a:ext cx="10880869" cy="970650"/>
          </a:xfrm>
          <a:prstGeom prst="rect">
            <a:avLst/>
          </a:prstGeom>
        </p:spPr>
        <p:txBody>
          <a:bodyPr lIns="0" tIns="0" rIns="0" bIns="0" rtlCol="0" anchor="t">
            <a:spAutoFit/>
          </a:bodyPr>
          <a:lstStyle/>
          <a:p>
            <a:pPr marL="0" lvl="0" indent="0" algn="l">
              <a:lnSpc>
                <a:spcPts val="8251"/>
              </a:lnSpc>
              <a:spcBef>
                <a:spcPct val="0"/>
              </a:spcBef>
            </a:pPr>
            <a:r>
              <a:rPr lang="en-US" sz="4800" spc="75" dirty="0">
                <a:solidFill>
                  <a:srgbClr val="1B3640"/>
                </a:solidFill>
                <a:latin typeface="Poppins Bold"/>
                <a:ea typeface="Poppins Bold"/>
                <a:cs typeface="Poppins Bold"/>
                <a:sym typeface="Poppins Bold"/>
              </a:rPr>
              <a:t>BUDAYA ORGANISASI</a:t>
            </a:r>
          </a:p>
        </p:txBody>
      </p:sp>
      <p:sp>
        <p:nvSpPr>
          <p:cNvPr id="19" name="TextBox 19"/>
          <p:cNvSpPr txBox="1"/>
          <p:nvPr/>
        </p:nvSpPr>
        <p:spPr>
          <a:xfrm>
            <a:off x="5660570" y="8390999"/>
            <a:ext cx="9305717" cy="629403"/>
          </a:xfrm>
          <a:prstGeom prst="rect">
            <a:avLst/>
          </a:prstGeom>
        </p:spPr>
        <p:txBody>
          <a:bodyPr lIns="0" tIns="0" rIns="0" bIns="0" rtlCol="0" anchor="t">
            <a:spAutoFit/>
          </a:bodyPr>
          <a:lstStyle/>
          <a:p>
            <a:pPr marL="0" lvl="0" indent="0" algn="l">
              <a:lnSpc>
                <a:spcPts val="5170"/>
              </a:lnSpc>
              <a:spcBef>
                <a:spcPct val="0"/>
              </a:spcBef>
            </a:pPr>
            <a:r>
              <a:rPr lang="en-US" sz="3200" spc="235" dirty="0">
                <a:solidFill>
                  <a:schemeClr val="accent6">
                    <a:lumMod val="75000"/>
                  </a:schemeClr>
                </a:solidFill>
                <a:latin typeface="Poppins Bold"/>
                <a:ea typeface="Poppins Bold"/>
                <a:cs typeface="Poppins Bold"/>
                <a:sym typeface="Poppins Bold"/>
              </a:rPr>
              <a:t>PERTEMUAN KE-9 </a:t>
            </a:r>
          </a:p>
        </p:txBody>
      </p:sp>
      <p:sp>
        <p:nvSpPr>
          <p:cNvPr id="20" name="TextBox 20"/>
          <p:cNvSpPr txBox="1"/>
          <p:nvPr/>
        </p:nvSpPr>
        <p:spPr>
          <a:xfrm>
            <a:off x="5715000" y="3543300"/>
            <a:ext cx="8648700" cy="696729"/>
          </a:xfrm>
          <a:prstGeom prst="rect">
            <a:avLst/>
          </a:prstGeom>
        </p:spPr>
        <p:txBody>
          <a:bodyPr lIns="0" tIns="0" rIns="0" bIns="0" rtlCol="0" anchor="t">
            <a:spAutoFit/>
          </a:bodyPr>
          <a:lstStyle/>
          <a:p>
            <a:pPr marL="0" lvl="0" indent="0" algn="l">
              <a:lnSpc>
                <a:spcPts val="5940"/>
              </a:lnSpc>
            </a:pPr>
            <a:r>
              <a:rPr lang="en-US" sz="3200" spc="162" dirty="0">
                <a:solidFill>
                  <a:srgbClr val="1B3640"/>
                </a:solidFill>
                <a:latin typeface="Poppins Bold"/>
                <a:ea typeface="Poppins Bold"/>
                <a:cs typeface="Poppins Bold"/>
                <a:sym typeface="Poppins Bold"/>
              </a:rPr>
              <a:t>TEORI ORGANISASI</a:t>
            </a:r>
          </a:p>
        </p:txBody>
      </p:sp>
      <p:sp>
        <p:nvSpPr>
          <p:cNvPr id="21" name="TextBox 21"/>
          <p:cNvSpPr txBox="1"/>
          <p:nvPr/>
        </p:nvSpPr>
        <p:spPr>
          <a:xfrm>
            <a:off x="5660570" y="8858729"/>
            <a:ext cx="16230600" cy="475771"/>
          </a:xfrm>
          <a:prstGeom prst="rect">
            <a:avLst/>
          </a:prstGeom>
        </p:spPr>
        <p:txBody>
          <a:bodyPr lIns="0" tIns="0" rIns="0" bIns="0" rtlCol="0" anchor="t">
            <a:spAutoFit/>
          </a:bodyPr>
          <a:lstStyle/>
          <a:p>
            <a:pPr marL="0" lvl="0" indent="0" algn="l">
              <a:lnSpc>
                <a:spcPts val="4200"/>
              </a:lnSpc>
              <a:spcBef>
                <a:spcPct val="0"/>
              </a:spcBef>
            </a:pPr>
            <a:r>
              <a:rPr lang="en-US" sz="2000" u="none" strike="noStrike" spc="150" dirty="0" err="1">
                <a:solidFill>
                  <a:srgbClr val="1B3640"/>
                </a:solidFill>
                <a:latin typeface="Poppins"/>
                <a:ea typeface="Poppins"/>
                <a:cs typeface="Poppins"/>
                <a:sym typeface="Poppins"/>
              </a:rPr>
              <a:t>Tahun</a:t>
            </a:r>
            <a:r>
              <a:rPr lang="en-US" sz="2000" u="none" strike="noStrike" spc="150" dirty="0">
                <a:solidFill>
                  <a:srgbClr val="1B3640"/>
                </a:solidFill>
                <a:latin typeface="Poppins"/>
                <a:ea typeface="Poppins"/>
                <a:cs typeface="Poppins"/>
                <a:sym typeface="Poppins"/>
              </a:rPr>
              <a:t> </a:t>
            </a:r>
            <a:r>
              <a:rPr lang="en-US" sz="2000" u="none" strike="noStrike" spc="150" dirty="0" err="1">
                <a:solidFill>
                  <a:srgbClr val="1B3640"/>
                </a:solidFill>
                <a:latin typeface="Poppins"/>
                <a:ea typeface="Poppins"/>
                <a:cs typeface="Poppins"/>
                <a:sym typeface="Poppins"/>
              </a:rPr>
              <a:t>Ajaran</a:t>
            </a:r>
            <a:r>
              <a:rPr lang="en-US" sz="2000" u="none" strike="noStrike" spc="150" dirty="0">
                <a:solidFill>
                  <a:srgbClr val="1B3640"/>
                </a:solidFill>
                <a:latin typeface="Poppins"/>
                <a:ea typeface="Poppins"/>
                <a:cs typeface="Poppins"/>
                <a:sym typeface="Poppins"/>
              </a:rPr>
              <a:t> 2024/2025</a:t>
            </a:r>
          </a:p>
        </p:txBody>
      </p:sp>
      <p:sp>
        <p:nvSpPr>
          <p:cNvPr id="22" name="TextBox 22"/>
          <p:cNvSpPr txBox="1"/>
          <p:nvPr/>
        </p:nvSpPr>
        <p:spPr>
          <a:xfrm>
            <a:off x="12439195" y="7801204"/>
            <a:ext cx="6534605" cy="798829"/>
          </a:xfrm>
          <a:prstGeom prst="rect">
            <a:avLst/>
          </a:prstGeom>
        </p:spPr>
        <p:txBody>
          <a:bodyPr lIns="0" tIns="0" rIns="0" bIns="0" rtlCol="0" anchor="t">
            <a:spAutoFit/>
          </a:bodyPr>
          <a:lstStyle/>
          <a:p>
            <a:pPr marL="0" lvl="0" indent="0" algn="l">
              <a:lnSpc>
                <a:spcPts val="3220"/>
              </a:lnSpc>
              <a:spcBef>
                <a:spcPct val="0"/>
              </a:spcBef>
            </a:pPr>
            <a:r>
              <a:rPr lang="en-US" sz="2300" spc="115" dirty="0" err="1">
                <a:solidFill>
                  <a:srgbClr val="1B3640"/>
                </a:solidFill>
                <a:latin typeface="Poppins"/>
                <a:ea typeface="Poppins"/>
                <a:cs typeface="Poppins"/>
                <a:sym typeface="Poppins"/>
              </a:rPr>
              <a:t>Anak</a:t>
            </a:r>
            <a:r>
              <a:rPr lang="en-US" sz="2300" spc="115" dirty="0">
                <a:solidFill>
                  <a:srgbClr val="1B3640"/>
                </a:solidFill>
                <a:latin typeface="Poppins"/>
                <a:ea typeface="Poppins"/>
                <a:cs typeface="Poppins"/>
                <a:sym typeface="Poppins"/>
              </a:rPr>
              <a:t> Agung </a:t>
            </a:r>
            <a:r>
              <a:rPr lang="en-US" sz="2300" spc="115" dirty="0" err="1">
                <a:solidFill>
                  <a:srgbClr val="1B3640"/>
                </a:solidFill>
                <a:latin typeface="Poppins"/>
                <a:ea typeface="Poppins"/>
                <a:cs typeface="Poppins"/>
                <a:sym typeface="Poppins"/>
              </a:rPr>
              <a:t>Gde</a:t>
            </a:r>
            <a:r>
              <a:rPr lang="en-US" sz="2300" spc="115" dirty="0">
                <a:solidFill>
                  <a:srgbClr val="1B3640"/>
                </a:solidFill>
                <a:latin typeface="Poppins"/>
                <a:ea typeface="Poppins"/>
                <a:cs typeface="Poppins"/>
                <a:sym typeface="Poppins"/>
              </a:rPr>
              <a:t> </a:t>
            </a:r>
            <a:r>
              <a:rPr lang="en-US" sz="2300" spc="115" dirty="0" err="1">
                <a:solidFill>
                  <a:srgbClr val="1B3640"/>
                </a:solidFill>
                <a:latin typeface="Poppins"/>
                <a:ea typeface="Poppins"/>
                <a:cs typeface="Poppins"/>
                <a:sym typeface="Poppins"/>
              </a:rPr>
              <a:t>Brahmantya</a:t>
            </a:r>
            <a:r>
              <a:rPr lang="en-US" sz="2300" spc="115" dirty="0">
                <a:solidFill>
                  <a:srgbClr val="1B3640"/>
                </a:solidFill>
                <a:latin typeface="Poppins"/>
                <a:ea typeface="Poppins"/>
                <a:cs typeface="Poppins"/>
                <a:sym typeface="Poppins"/>
              </a:rPr>
              <a:t> </a:t>
            </a:r>
            <a:r>
              <a:rPr lang="en-US" sz="2300" spc="115" dirty="0" err="1">
                <a:solidFill>
                  <a:srgbClr val="1B3640"/>
                </a:solidFill>
                <a:latin typeface="Poppins"/>
                <a:ea typeface="Poppins"/>
                <a:cs typeface="Poppins"/>
                <a:sym typeface="Poppins"/>
              </a:rPr>
              <a:t>Murti</a:t>
            </a:r>
            <a:r>
              <a:rPr lang="en-US" sz="2300" spc="115" dirty="0">
                <a:solidFill>
                  <a:srgbClr val="1B3640"/>
                </a:solidFill>
                <a:latin typeface="Poppins"/>
                <a:ea typeface="Poppins"/>
                <a:cs typeface="Poppins"/>
                <a:sym typeface="Poppins"/>
              </a:rPr>
              <a:t>, S.I.P., MPA</a:t>
            </a:r>
          </a:p>
        </p:txBody>
      </p:sp>
      <p:sp>
        <p:nvSpPr>
          <p:cNvPr id="23" name="TextBox 23"/>
          <p:cNvSpPr txBox="1"/>
          <p:nvPr/>
        </p:nvSpPr>
        <p:spPr>
          <a:xfrm>
            <a:off x="294962" y="363184"/>
            <a:ext cx="4611556" cy="742560"/>
          </a:xfrm>
          <a:prstGeom prst="rect">
            <a:avLst/>
          </a:prstGeom>
        </p:spPr>
        <p:txBody>
          <a:bodyPr lIns="0" tIns="0" rIns="0" bIns="0" rtlCol="0" anchor="t">
            <a:spAutoFit/>
          </a:bodyPr>
          <a:lstStyle/>
          <a:p>
            <a:pPr marL="0" lvl="0" indent="0" algn="l">
              <a:lnSpc>
                <a:spcPts val="5451"/>
              </a:lnSpc>
              <a:spcBef>
                <a:spcPct val="0"/>
              </a:spcBef>
            </a:pPr>
            <a:r>
              <a:rPr lang="en-US" sz="4955" spc="49">
                <a:solidFill>
                  <a:srgbClr val="1B3640"/>
                </a:solidFill>
                <a:latin typeface="Poppins Bold"/>
                <a:ea typeface="Poppins Bold"/>
                <a:cs typeface="Poppins Bold"/>
                <a:sym typeface="Poppins Bold"/>
              </a:rPr>
              <a:t>P9</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74" y="10234613"/>
            <a:ext cx="18288000" cy="19050"/>
          </a:xfrm>
          <a:prstGeom prst="line">
            <a:avLst/>
          </a:prstGeom>
          <a:ln w="142875" cap="flat">
            <a:solidFill>
              <a:srgbClr val="EC791E"/>
            </a:solidFill>
            <a:prstDash val="solid"/>
            <a:headEnd type="none" w="sm" len="sm"/>
            <a:tailEnd type="none" w="sm" len="sm"/>
          </a:ln>
        </p:spPr>
      </p:sp>
      <p:sp>
        <p:nvSpPr>
          <p:cNvPr id="3" name="TextBox 3"/>
          <p:cNvSpPr txBox="1"/>
          <p:nvPr/>
        </p:nvSpPr>
        <p:spPr>
          <a:xfrm>
            <a:off x="528191" y="2631752"/>
            <a:ext cx="17130410" cy="7445375"/>
          </a:xfrm>
          <a:prstGeom prst="rect">
            <a:avLst/>
          </a:prstGeom>
        </p:spPr>
        <p:txBody>
          <a:bodyPr lIns="0" tIns="0" rIns="0" bIns="0" rtlCol="0" anchor="t">
            <a:spAutoFit/>
          </a:bodyPr>
          <a:lstStyle/>
          <a:p>
            <a:pPr marL="755651" lvl="1" indent="-377825" algn="just">
              <a:lnSpc>
                <a:spcPts val="4900"/>
              </a:lnSpc>
              <a:buFont typeface="Arial"/>
              <a:buChar char="•"/>
            </a:pPr>
            <a:r>
              <a:rPr lang="en-US" sz="3500">
                <a:solidFill>
                  <a:srgbClr val="1B3640"/>
                </a:solidFill>
                <a:latin typeface="Poppins"/>
                <a:ea typeface="Poppins"/>
                <a:cs typeface="Poppins"/>
                <a:sym typeface="Poppins"/>
              </a:rPr>
              <a:t>Para sosiologis organisasi mencoba melihat bagaimana hubungan informal dapat mempengaruhi struktur formal yang ada di dalam organisasi dengan tujuan untuk mengatasi berbagai tekanan. Pencarian mereka sangat dimotivasi oleh keyakinan mendasar bahwa kontribusi mendasar organisasi ekonomi berskala besar adalah menghadirkan "rasionalitas" pada realitas yang sangat kompleks.</a:t>
            </a:r>
          </a:p>
          <a:p>
            <a:pPr algn="just">
              <a:lnSpc>
                <a:spcPts val="4900"/>
              </a:lnSpc>
            </a:pPr>
            <a:endParaRPr lang="en-US" sz="3500">
              <a:solidFill>
                <a:srgbClr val="1B3640"/>
              </a:solidFill>
              <a:latin typeface="Poppins"/>
              <a:ea typeface="Poppins"/>
              <a:cs typeface="Poppins"/>
              <a:sym typeface="Poppins"/>
            </a:endParaRPr>
          </a:p>
          <a:p>
            <a:pPr marL="755651" lvl="1" indent="-377825" algn="just">
              <a:lnSpc>
                <a:spcPts val="4900"/>
              </a:lnSpc>
              <a:buFont typeface="Arial"/>
              <a:buChar char="•"/>
            </a:pPr>
            <a:r>
              <a:rPr lang="en-US" sz="3500">
                <a:solidFill>
                  <a:srgbClr val="1B3640"/>
                </a:solidFill>
                <a:latin typeface="Poppins"/>
                <a:ea typeface="Poppins"/>
                <a:cs typeface="Poppins"/>
                <a:sym typeface="Poppins"/>
              </a:rPr>
              <a:t>Rasionalitas dibutuhkan agar organisasi dapat bekerja dan berjalan sesuai dengan tujuan yang ditetapkan, tetapi, hal-hal yang bersifat informal kerap mendorong terjadinya sesuatu yang tidak rasional dan menghambat kinerja organisasi: </a:t>
            </a:r>
            <a:r>
              <a:rPr lang="en-US" sz="3500">
                <a:solidFill>
                  <a:srgbClr val="1B3640"/>
                </a:solidFill>
                <a:latin typeface="Poppins Italics"/>
                <a:ea typeface="Poppins Italics"/>
                <a:cs typeface="Poppins Italics"/>
                <a:sym typeface="Poppins Italics"/>
              </a:rPr>
              <a:t>kepemimpinan informal selalu terbentuk dalam kelompok sosial dan mempengaruhi perilaku kelompok</a:t>
            </a:r>
          </a:p>
        </p:txBody>
      </p:sp>
      <p:sp>
        <p:nvSpPr>
          <p:cNvPr id="7" name="TextBox 7"/>
          <p:cNvSpPr txBox="1"/>
          <p:nvPr/>
        </p:nvSpPr>
        <p:spPr>
          <a:xfrm>
            <a:off x="423416" y="1597335"/>
            <a:ext cx="17560528" cy="684531"/>
          </a:xfrm>
          <a:prstGeom prst="rect">
            <a:avLst/>
          </a:prstGeom>
        </p:spPr>
        <p:txBody>
          <a:bodyPr lIns="0" tIns="0" rIns="0" bIns="0" rtlCol="0" anchor="t">
            <a:spAutoFit/>
          </a:bodyPr>
          <a:lstStyle/>
          <a:p>
            <a:pPr algn="l">
              <a:lnSpc>
                <a:spcPts val="5319"/>
              </a:lnSpc>
              <a:spcBef>
                <a:spcPct val="0"/>
              </a:spcBef>
            </a:pPr>
            <a:r>
              <a:rPr lang="en-US" sz="3799">
                <a:solidFill>
                  <a:srgbClr val="1B3640"/>
                </a:solidFill>
                <a:latin typeface="Poppins Bold"/>
                <a:ea typeface="Poppins Bold"/>
                <a:cs typeface="Poppins Bold"/>
                <a:sym typeface="Poppins Bold"/>
              </a:rPr>
              <a:t>Perspektif sosiologi dalam budaya organisasi Rasional vs Tak Rasional</a:t>
            </a:r>
          </a:p>
        </p:txBody>
      </p:sp>
      <p:sp>
        <p:nvSpPr>
          <p:cNvPr id="8" name="Freeform 13">
            <a:extLst>
              <a:ext uri="{FF2B5EF4-FFF2-40B4-BE49-F238E27FC236}">
                <a16:creationId xmlns:a16="http://schemas.microsoft.com/office/drawing/2014/main" id="{917FAA90-782F-4BA6-BECF-239FBDA5A6FE}"/>
              </a:ext>
            </a:extLst>
          </p:cNvPr>
          <p:cNvSpPr/>
          <p:nvPr/>
        </p:nvSpPr>
        <p:spPr>
          <a:xfrm>
            <a:off x="6553200" y="129029"/>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2"/>
            <a:stretch>
              <a:fillRect/>
            </a:stretch>
          </a:blipFill>
        </p:spPr>
      </p:sp>
      <p:sp>
        <p:nvSpPr>
          <p:cNvPr id="9" name="Freeform 14">
            <a:extLst>
              <a:ext uri="{FF2B5EF4-FFF2-40B4-BE49-F238E27FC236}">
                <a16:creationId xmlns:a16="http://schemas.microsoft.com/office/drawing/2014/main" id="{4250D2F7-05A3-434E-93A8-D84D421838C5}"/>
              </a:ext>
            </a:extLst>
          </p:cNvPr>
          <p:cNvSpPr/>
          <p:nvPr/>
        </p:nvSpPr>
        <p:spPr>
          <a:xfrm>
            <a:off x="8132984" y="38100"/>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3"/>
            <a:stretch>
              <a:fillRect/>
            </a:stretch>
          </a:blipFill>
        </p:spPr>
      </p:sp>
      <p:sp>
        <p:nvSpPr>
          <p:cNvPr id="10" name="Freeform 15">
            <a:extLst>
              <a:ext uri="{FF2B5EF4-FFF2-40B4-BE49-F238E27FC236}">
                <a16:creationId xmlns:a16="http://schemas.microsoft.com/office/drawing/2014/main" id="{0E8AF953-1F94-4C20-9AE4-7344AB9E6D5D}"/>
              </a:ext>
            </a:extLst>
          </p:cNvPr>
          <p:cNvSpPr/>
          <p:nvPr/>
        </p:nvSpPr>
        <p:spPr>
          <a:xfrm>
            <a:off x="9578832" y="63742"/>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4"/>
            <a:stretch>
              <a:fillRect/>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74" y="10225088"/>
            <a:ext cx="18288000" cy="19050"/>
          </a:xfrm>
          <a:prstGeom prst="line">
            <a:avLst/>
          </a:prstGeom>
          <a:ln w="142875" cap="flat">
            <a:solidFill>
              <a:srgbClr val="EC791E"/>
            </a:solidFill>
            <a:prstDash val="solid"/>
            <a:headEnd type="none" w="sm" len="sm"/>
            <a:tailEnd type="none" w="sm" len="sm"/>
          </a:ln>
        </p:spPr>
      </p:sp>
      <p:sp>
        <p:nvSpPr>
          <p:cNvPr id="3" name="TextBox 3"/>
          <p:cNvSpPr txBox="1"/>
          <p:nvPr/>
        </p:nvSpPr>
        <p:spPr>
          <a:xfrm>
            <a:off x="274790" y="3300966"/>
            <a:ext cx="17331522" cy="6592570"/>
          </a:xfrm>
          <a:prstGeom prst="rect">
            <a:avLst/>
          </a:prstGeom>
        </p:spPr>
        <p:txBody>
          <a:bodyPr lIns="0" tIns="0" rIns="0" bIns="0" rtlCol="0" anchor="t">
            <a:spAutoFit/>
          </a:bodyPr>
          <a:lstStyle/>
          <a:p>
            <a:pPr marL="798829" lvl="1" indent="-399415" algn="l">
              <a:lnSpc>
                <a:spcPts val="5179"/>
              </a:lnSpc>
              <a:buFont typeface="Arial"/>
              <a:buChar char="•"/>
            </a:pPr>
            <a:r>
              <a:rPr lang="en-US" sz="3699">
                <a:solidFill>
                  <a:srgbClr val="1B3640"/>
                </a:solidFill>
                <a:latin typeface="Poppins"/>
                <a:ea typeface="Poppins"/>
                <a:cs typeface="Poppins"/>
                <a:sym typeface="Poppins"/>
              </a:rPr>
              <a:t>Herbert Simon: bahwa perilaku manusia yang tampak bertentangan (tidak rasional) dengan tujuan organisasi sebenarnya cukup rasional jika seseorang memperhitungkan kemampuan manusia dalam memproses informasi yang tidak sempurna dan terbatas, yang tidak dapat memahami semua konsekuensi organisasi yang luas dari tindakan mereka saat ini (bounded-rationality)</a:t>
            </a:r>
          </a:p>
          <a:p>
            <a:pPr algn="l">
              <a:lnSpc>
                <a:spcPts val="5179"/>
              </a:lnSpc>
            </a:pPr>
            <a:endParaRPr lang="en-US" sz="3699">
              <a:solidFill>
                <a:srgbClr val="1B3640"/>
              </a:solidFill>
              <a:latin typeface="Poppins"/>
              <a:ea typeface="Poppins"/>
              <a:cs typeface="Poppins"/>
              <a:sym typeface="Poppins"/>
            </a:endParaRPr>
          </a:p>
          <a:p>
            <a:pPr marL="798829" lvl="1" indent="-399415" algn="l">
              <a:lnSpc>
                <a:spcPts val="5179"/>
              </a:lnSpc>
              <a:buFont typeface="Arial"/>
              <a:buChar char="•"/>
            </a:pPr>
            <a:r>
              <a:rPr lang="en-US" sz="3699">
                <a:solidFill>
                  <a:srgbClr val="1B3640"/>
                </a:solidFill>
                <a:latin typeface="Poppins"/>
                <a:ea typeface="Poppins"/>
                <a:cs typeface="Poppins"/>
                <a:sym typeface="Poppins"/>
              </a:rPr>
              <a:t>Pasti selalu ada ketegangan antara tujuan rasional organisasi ekonomi dan tujuan nonrasional lingkungan sosialnya dan hal ini mencegah organisasi untuk mencapai rasionalitas penuh</a:t>
            </a:r>
          </a:p>
        </p:txBody>
      </p:sp>
      <p:sp>
        <p:nvSpPr>
          <p:cNvPr id="7" name="TextBox 7"/>
          <p:cNvSpPr txBox="1"/>
          <p:nvPr/>
        </p:nvSpPr>
        <p:spPr>
          <a:xfrm>
            <a:off x="427190" y="1918570"/>
            <a:ext cx="17179122" cy="1351281"/>
          </a:xfrm>
          <a:prstGeom prst="rect">
            <a:avLst/>
          </a:prstGeom>
        </p:spPr>
        <p:txBody>
          <a:bodyPr lIns="0" tIns="0" rIns="0" bIns="0" rtlCol="0" anchor="t">
            <a:spAutoFit/>
          </a:bodyPr>
          <a:lstStyle/>
          <a:p>
            <a:pPr algn="l">
              <a:lnSpc>
                <a:spcPts val="5319"/>
              </a:lnSpc>
              <a:spcBef>
                <a:spcPct val="0"/>
              </a:spcBef>
            </a:pPr>
            <a:r>
              <a:rPr lang="en-US" sz="3799">
                <a:solidFill>
                  <a:srgbClr val="1B3640"/>
                </a:solidFill>
                <a:latin typeface="Poppins Bold"/>
                <a:ea typeface="Poppins Bold"/>
                <a:cs typeface="Poppins Bold"/>
                <a:sym typeface="Poppins Bold"/>
              </a:rPr>
              <a:t>Perspektif sosiologi dalam budaya organisas Rasional vs Tak Rasional</a:t>
            </a:r>
          </a:p>
        </p:txBody>
      </p:sp>
      <p:sp>
        <p:nvSpPr>
          <p:cNvPr id="8" name="Freeform 13">
            <a:extLst>
              <a:ext uri="{FF2B5EF4-FFF2-40B4-BE49-F238E27FC236}">
                <a16:creationId xmlns:a16="http://schemas.microsoft.com/office/drawing/2014/main" id="{881B0B8D-26F0-4C92-9C83-97F29C93B71D}"/>
              </a:ext>
            </a:extLst>
          </p:cNvPr>
          <p:cNvSpPr/>
          <p:nvPr/>
        </p:nvSpPr>
        <p:spPr>
          <a:xfrm>
            <a:off x="6400800" y="129029"/>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2"/>
            <a:stretch>
              <a:fillRect/>
            </a:stretch>
          </a:blipFill>
        </p:spPr>
      </p:sp>
      <p:sp>
        <p:nvSpPr>
          <p:cNvPr id="9" name="Freeform 14">
            <a:extLst>
              <a:ext uri="{FF2B5EF4-FFF2-40B4-BE49-F238E27FC236}">
                <a16:creationId xmlns:a16="http://schemas.microsoft.com/office/drawing/2014/main" id="{30DDBB36-ABD1-4ED4-AE83-B42A61736D94}"/>
              </a:ext>
            </a:extLst>
          </p:cNvPr>
          <p:cNvSpPr/>
          <p:nvPr/>
        </p:nvSpPr>
        <p:spPr>
          <a:xfrm>
            <a:off x="7980584" y="38100"/>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3"/>
            <a:stretch>
              <a:fillRect/>
            </a:stretch>
          </a:blipFill>
        </p:spPr>
      </p:sp>
      <p:sp>
        <p:nvSpPr>
          <p:cNvPr id="10" name="Freeform 15">
            <a:extLst>
              <a:ext uri="{FF2B5EF4-FFF2-40B4-BE49-F238E27FC236}">
                <a16:creationId xmlns:a16="http://schemas.microsoft.com/office/drawing/2014/main" id="{B0991F22-9748-494E-85B9-F62FC73F334C}"/>
              </a:ext>
            </a:extLst>
          </p:cNvPr>
          <p:cNvSpPr/>
          <p:nvPr/>
        </p:nvSpPr>
        <p:spPr>
          <a:xfrm>
            <a:off x="9426432" y="63742"/>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4"/>
            <a:stretch>
              <a:fillRect/>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286942"/>
            <a:ext cx="9144268" cy="1203619"/>
            <a:chOff x="0" y="0"/>
            <a:chExt cx="2408367" cy="317003"/>
          </a:xfrm>
        </p:grpSpPr>
        <p:sp>
          <p:nvSpPr>
            <p:cNvPr id="3" name="Freeform 3"/>
            <p:cNvSpPr/>
            <p:nvPr/>
          </p:nvSpPr>
          <p:spPr>
            <a:xfrm>
              <a:off x="0" y="0"/>
              <a:ext cx="2408367" cy="317003"/>
            </a:xfrm>
            <a:custGeom>
              <a:avLst/>
              <a:gdLst/>
              <a:ahLst/>
              <a:cxnLst/>
              <a:rect l="l" t="t" r="r" b="b"/>
              <a:pathLst>
                <a:path w="2408367" h="317003">
                  <a:moveTo>
                    <a:pt x="0" y="0"/>
                  </a:moveTo>
                  <a:lnTo>
                    <a:pt x="2408367" y="0"/>
                  </a:lnTo>
                  <a:lnTo>
                    <a:pt x="2408367" y="317003"/>
                  </a:lnTo>
                  <a:lnTo>
                    <a:pt x="0" y="317003"/>
                  </a:lnTo>
                  <a:close/>
                </a:path>
              </a:pathLst>
            </a:custGeom>
            <a:solidFill>
              <a:srgbClr val="1B3640"/>
            </a:solidFill>
          </p:spPr>
        </p:sp>
        <p:sp>
          <p:nvSpPr>
            <p:cNvPr id="4" name="TextBox 4"/>
            <p:cNvSpPr txBox="1"/>
            <p:nvPr/>
          </p:nvSpPr>
          <p:spPr>
            <a:xfrm>
              <a:off x="0" y="-38100"/>
              <a:ext cx="2408367" cy="355103"/>
            </a:xfrm>
            <a:prstGeom prst="rect">
              <a:avLst/>
            </a:prstGeom>
          </p:spPr>
          <p:txBody>
            <a:bodyPr lIns="50800" tIns="50800" rIns="50800" bIns="50800" rtlCol="0" anchor="ctr"/>
            <a:lstStyle/>
            <a:p>
              <a:pPr algn="ctr">
                <a:lnSpc>
                  <a:spcPts val="2659"/>
                </a:lnSpc>
              </a:pPr>
              <a:endParaRPr/>
            </a:p>
          </p:txBody>
        </p:sp>
      </p:grpSp>
      <p:grpSp>
        <p:nvGrpSpPr>
          <p:cNvPr id="5" name="Group 5"/>
          <p:cNvGrpSpPr>
            <a:grpSpLocks noChangeAspect="1"/>
          </p:cNvGrpSpPr>
          <p:nvPr/>
        </p:nvGrpSpPr>
        <p:grpSpPr>
          <a:xfrm>
            <a:off x="13840859" y="2523636"/>
            <a:ext cx="5414338" cy="4688572"/>
            <a:chOff x="0" y="0"/>
            <a:chExt cx="4282440" cy="3708400"/>
          </a:xfrm>
        </p:grpSpPr>
        <p:sp>
          <p:nvSpPr>
            <p:cNvPr id="6" name="Freeform 6"/>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2"/>
              <a:stretch>
                <a:fillRect l="-14946" r="-14946"/>
              </a:stretch>
            </a:blipFill>
          </p:spPr>
        </p:sp>
      </p:grpSp>
      <p:grpSp>
        <p:nvGrpSpPr>
          <p:cNvPr id="7" name="Group 7"/>
          <p:cNvGrpSpPr>
            <a:grpSpLocks noChangeAspect="1"/>
          </p:cNvGrpSpPr>
          <p:nvPr/>
        </p:nvGrpSpPr>
        <p:grpSpPr>
          <a:xfrm>
            <a:off x="9628551" y="4972697"/>
            <a:ext cx="5414338" cy="4688572"/>
            <a:chOff x="0" y="0"/>
            <a:chExt cx="4282440" cy="3708400"/>
          </a:xfrm>
        </p:grpSpPr>
        <p:sp>
          <p:nvSpPr>
            <p:cNvPr id="8" name="Freeform 8"/>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3"/>
              <a:stretch>
                <a:fillRect t="-22174" b="-22174"/>
              </a:stretch>
            </a:blipFill>
          </p:spPr>
        </p:sp>
      </p:grpSp>
      <p:grpSp>
        <p:nvGrpSpPr>
          <p:cNvPr id="9" name="Group 9"/>
          <p:cNvGrpSpPr>
            <a:grpSpLocks noChangeAspect="1"/>
          </p:cNvGrpSpPr>
          <p:nvPr/>
        </p:nvGrpSpPr>
        <p:grpSpPr>
          <a:xfrm>
            <a:off x="13840859" y="7374235"/>
            <a:ext cx="5414338" cy="4688572"/>
            <a:chOff x="0" y="0"/>
            <a:chExt cx="4282440" cy="3708400"/>
          </a:xfrm>
        </p:grpSpPr>
        <p:sp>
          <p:nvSpPr>
            <p:cNvPr id="10" name="Freeform 10"/>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1B3640">
                <a:alpha val="47843"/>
              </a:srgbClr>
            </a:solidFill>
            <a:ln w="12700">
              <a:solidFill>
                <a:schemeClr val="bg1">
                  <a:lumMod val="85000"/>
                </a:schemeClr>
              </a:solidFill>
            </a:ln>
          </p:spPr>
        </p:sp>
      </p:grpSp>
      <p:sp>
        <p:nvSpPr>
          <p:cNvPr id="14" name="TextBox 14"/>
          <p:cNvSpPr txBox="1"/>
          <p:nvPr/>
        </p:nvSpPr>
        <p:spPr>
          <a:xfrm>
            <a:off x="340184" y="3472826"/>
            <a:ext cx="9492138" cy="831850"/>
          </a:xfrm>
          <a:prstGeom prst="rect">
            <a:avLst/>
          </a:prstGeom>
        </p:spPr>
        <p:txBody>
          <a:bodyPr lIns="0" tIns="0" rIns="0" bIns="0" rtlCol="0" anchor="t">
            <a:spAutoFit/>
          </a:bodyPr>
          <a:lstStyle/>
          <a:p>
            <a:pPr marL="0" lvl="0" indent="0" algn="l">
              <a:lnSpc>
                <a:spcPts val="6050"/>
              </a:lnSpc>
              <a:spcBef>
                <a:spcPct val="0"/>
              </a:spcBef>
            </a:pPr>
            <a:r>
              <a:rPr lang="en-US" sz="5500" spc="275">
                <a:solidFill>
                  <a:srgbClr val="FFDE59"/>
                </a:solidFill>
                <a:latin typeface="Poppins Bold"/>
                <a:ea typeface="Poppins Bold"/>
                <a:cs typeface="Poppins Bold"/>
                <a:sym typeface="Poppins Bold"/>
              </a:rPr>
              <a:t>BUDAYA ORGANISASI:</a:t>
            </a:r>
          </a:p>
        </p:txBody>
      </p:sp>
      <p:sp>
        <p:nvSpPr>
          <p:cNvPr id="15" name="TextBox 15"/>
          <p:cNvSpPr txBox="1"/>
          <p:nvPr/>
        </p:nvSpPr>
        <p:spPr>
          <a:xfrm>
            <a:off x="340184" y="4547233"/>
            <a:ext cx="8251284" cy="1663067"/>
          </a:xfrm>
          <a:prstGeom prst="rect">
            <a:avLst/>
          </a:prstGeom>
        </p:spPr>
        <p:txBody>
          <a:bodyPr lIns="0" tIns="0" rIns="0" bIns="0" rtlCol="0" anchor="t">
            <a:spAutoFit/>
          </a:bodyPr>
          <a:lstStyle/>
          <a:p>
            <a:pPr marL="0" lvl="0" indent="0" algn="l">
              <a:lnSpc>
                <a:spcPts val="6270"/>
              </a:lnSpc>
              <a:spcBef>
                <a:spcPct val="0"/>
              </a:spcBef>
            </a:pPr>
            <a:r>
              <a:rPr lang="en-US" sz="5700" spc="285" dirty="0">
                <a:solidFill>
                  <a:srgbClr val="1B3640"/>
                </a:solidFill>
                <a:latin typeface="Poppins Bold"/>
                <a:ea typeface="Poppins Bold"/>
                <a:cs typeface="Poppins Bold"/>
                <a:sym typeface="Poppins Bold"/>
              </a:rPr>
              <a:t>Macro &amp; Micro Analytic</a:t>
            </a:r>
          </a:p>
        </p:txBody>
      </p:sp>
      <p:sp>
        <p:nvSpPr>
          <p:cNvPr id="16" name="Freeform 13">
            <a:extLst>
              <a:ext uri="{FF2B5EF4-FFF2-40B4-BE49-F238E27FC236}">
                <a16:creationId xmlns:a16="http://schemas.microsoft.com/office/drawing/2014/main" id="{699E8B7F-F433-4082-948C-5C7236E43EE0}"/>
              </a:ext>
            </a:extLst>
          </p:cNvPr>
          <p:cNvSpPr/>
          <p:nvPr/>
        </p:nvSpPr>
        <p:spPr>
          <a:xfrm>
            <a:off x="6553200" y="298232"/>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4"/>
            <a:stretch>
              <a:fillRect/>
            </a:stretch>
          </a:blipFill>
        </p:spPr>
      </p:sp>
      <p:sp>
        <p:nvSpPr>
          <p:cNvPr id="17" name="Freeform 14">
            <a:extLst>
              <a:ext uri="{FF2B5EF4-FFF2-40B4-BE49-F238E27FC236}">
                <a16:creationId xmlns:a16="http://schemas.microsoft.com/office/drawing/2014/main" id="{EAE2DFDE-A6ED-45C4-B63F-C66DA1F93C1D}"/>
              </a:ext>
            </a:extLst>
          </p:cNvPr>
          <p:cNvSpPr/>
          <p:nvPr/>
        </p:nvSpPr>
        <p:spPr>
          <a:xfrm>
            <a:off x="8132984" y="207303"/>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5"/>
            <a:stretch>
              <a:fillRect/>
            </a:stretch>
          </a:blipFill>
        </p:spPr>
      </p:sp>
      <p:sp>
        <p:nvSpPr>
          <p:cNvPr id="18" name="Freeform 15">
            <a:extLst>
              <a:ext uri="{FF2B5EF4-FFF2-40B4-BE49-F238E27FC236}">
                <a16:creationId xmlns:a16="http://schemas.microsoft.com/office/drawing/2014/main" id="{C2EF42E6-441D-4FA0-BC6E-FCCBF244F012}"/>
              </a:ext>
            </a:extLst>
          </p:cNvPr>
          <p:cNvSpPr/>
          <p:nvPr/>
        </p:nvSpPr>
        <p:spPr>
          <a:xfrm>
            <a:off x="9578832" y="232945"/>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6"/>
            <a:stretch>
              <a:fillRect/>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1028700" y="2470192"/>
          <a:ext cx="16230138" cy="7127482"/>
        </p:xfrm>
        <a:graphic>
          <a:graphicData uri="http://schemas.openxmlformats.org/drawingml/2006/table">
            <a:tbl>
              <a:tblPr/>
              <a:tblGrid>
                <a:gridCol w="8115069">
                  <a:extLst>
                    <a:ext uri="{9D8B030D-6E8A-4147-A177-3AD203B41FA5}">
                      <a16:colId xmlns:a16="http://schemas.microsoft.com/office/drawing/2014/main" val="20000"/>
                    </a:ext>
                  </a:extLst>
                </a:gridCol>
                <a:gridCol w="8115069">
                  <a:extLst>
                    <a:ext uri="{9D8B030D-6E8A-4147-A177-3AD203B41FA5}">
                      <a16:colId xmlns:a16="http://schemas.microsoft.com/office/drawing/2014/main" val="20001"/>
                    </a:ext>
                  </a:extLst>
                </a:gridCol>
              </a:tblGrid>
              <a:tr h="1261249">
                <a:tc>
                  <a:txBody>
                    <a:bodyPr/>
                    <a:lstStyle/>
                    <a:p>
                      <a:pPr algn="ctr">
                        <a:lnSpc>
                          <a:spcPts val="4199"/>
                        </a:lnSpc>
                        <a:defRPr/>
                      </a:pPr>
                      <a:r>
                        <a:rPr lang="en-US" sz="2999">
                          <a:solidFill>
                            <a:srgbClr val="1B3640"/>
                          </a:solidFill>
                          <a:latin typeface="Poppins Bold"/>
                          <a:ea typeface="Poppins Bold"/>
                          <a:cs typeface="Poppins Bold"/>
                          <a:sym typeface="Poppins Bold"/>
                        </a:rPr>
                        <a:t>Macro Analytic</a:t>
                      </a:r>
                      <a:endParaRPr lang="en-US" sz="1100"/>
                    </a:p>
                  </a:txBody>
                  <a:tcPr marL="38100" marR="38100" marT="38100" marB="381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DE59"/>
                    </a:solidFill>
                  </a:tcPr>
                </a:tc>
                <a:tc>
                  <a:txBody>
                    <a:bodyPr/>
                    <a:lstStyle/>
                    <a:p>
                      <a:pPr algn="ctr">
                        <a:lnSpc>
                          <a:spcPts val="4199"/>
                        </a:lnSpc>
                        <a:defRPr/>
                      </a:pPr>
                      <a:r>
                        <a:rPr lang="en-US" sz="2999">
                          <a:solidFill>
                            <a:srgbClr val="1B3640"/>
                          </a:solidFill>
                          <a:latin typeface="Poppins Bold"/>
                          <a:ea typeface="Poppins Bold"/>
                          <a:cs typeface="Poppins Bold"/>
                          <a:sym typeface="Poppins Bold"/>
                        </a:rPr>
                        <a:t>Micro Analytic</a:t>
                      </a:r>
                      <a:endParaRPr lang="en-US" sz="1100"/>
                    </a:p>
                  </a:txBody>
                  <a:tcPr marL="38100" marR="38100" marT="38100" marB="381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DE59"/>
                    </a:solidFill>
                  </a:tcPr>
                </a:tc>
                <a:extLst>
                  <a:ext uri="{0D108BD9-81ED-4DB2-BD59-A6C34878D82A}">
                    <a16:rowId xmlns:a16="http://schemas.microsoft.com/office/drawing/2014/main" val="10000"/>
                  </a:ext>
                </a:extLst>
              </a:tr>
              <a:tr h="5866233">
                <a:tc>
                  <a:txBody>
                    <a:bodyPr/>
                    <a:lstStyle/>
                    <a:p>
                      <a:pPr algn="l">
                        <a:lnSpc>
                          <a:spcPts val="3079"/>
                        </a:lnSpc>
                        <a:defRPr/>
                      </a:pPr>
                      <a:endParaRPr lang="en-US" sz="1100"/>
                    </a:p>
                  </a:txBody>
                  <a:tcPr marL="38100" marR="38100" marT="38100" marB="381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D9D9D9"/>
                    </a:solidFill>
                  </a:tcPr>
                </a:tc>
                <a:tc>
                  <a:txBody>
                    <a:bodyPr/>
                    <a:lstStyle/>
                    <a:p>
                      <a:pPr algn="l">
                        <a:lnSpc>
                          <a:spcPts val="3079"/>
                        </a:lnSpc>
                        <a:defRPr/>
                      </a:pPr>
                      <a:endParaRPr lang="en-US" sz="1100"/>
                    </a:p>
                  </a:txBody>
                  <a:tcPr marL="38100" marR="38100" marT="38100" marB="381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D9D9D9"/>
                    </a:solidFill>
                  </a:tcPr>
                </a:tc>
                <a:extLst>
                  <a:ext uri="{0D108BD9-81ED-4DB2-BD59-A6C34878D82A}">
                    <a16:rowId xmlns:a16="http://schemas.microsoft.com/office/drawing/2014/main" val="10001"/>
                  </a:ext>
                </a:extLst>
              </a:tr>
            </a:tbl>
          </a:graphicData>
        </a:graphic>
      </p:graphicFrame>
      <p:sp>
        <p:nvSpPr>
          <p:cNvPr id="3" name="AutoShape 3"/>
          <p:cNvSpPr/>
          <p:nvPr/>
        </p:nvSpPr>
        <p:spPr>
          <a:xfrm flipV="1">
            <a:off x="74" y="10196513"/>
            <a:ext cx="18288000" cy="19050"/>
          </a:xfrm>
          <a:prstGeom prst="line">
            <a:avLst/>
          </a:prstGeom>
          <a:ln w="142875" cap="flat">
            <a:solidFill>
              <a:srgbClr val="EC791E"/>
            </a:solidFill>
            <a:prstDash val="solid"/>
            <a:headEnd type="none" w="sm" len="sm"/>
            <a:tailEnd type="none" w="sm" len="sm"/>
          </a:ln>
        </p:spPr>
      </p:sp>
      <p:sp>
        <p:nvSpPr>
          <p:cNvPr id="7" name="TextBox 7"/>
          <p:cNvSpPr txBox="1"/>
          <p:nvPr/>
        </p:nvSpPr>
        <p:spPr>
          <a:xfrm>
            <a:off x="1477198" y="3970938"/>
            <a:ext cx="6983777" cy="5445761"/>
          </a:xfrm>
          <a:prstGeom prst="rect">
            <a:avLst/>
          </a:prstGeom>
        </p:spPr>
        <p:txBody>
          <a:bodyPr lIns="0" tIns="0" rIns="0" bIns="0" rtlCol="0" anchor="t">
            <a:spAutoFit/>
          </a:bodyPr>
          <a:lstStyle/>
          <a:p>
            <a:pPr algn="just">
              <a:lnSpc>
                <a:spcPts val="4339"/>
              </a:lnSpc>
              <a:spcBef>
                <a:spcPct val="0"/>
              </a:spcBef>
            </a:pPr>
            <a:r>
              <a:rPr lang="en-US" sz="3099">
                <a:solidFill>
                  <a:srgbClr val="000000"/>
                </a:solidFill>
                <a:latin typeface="Poppins"/>
                <a:ea typeface="Poppins"/>
                <a:cs typeface="Poppins"/>
                <a:sym typeface="Poppins"/>
              </a:rPr>
              <a:t>Teori makroanalisis memiliki kesamaan dalam upaya untuk memahami budaya suatu kelompok atau subkelompok secara keseluruhan, fungsi yang dilakukan budaya dalam mempertahankan kelompok, atau kondisi di mana kelompok beserta budaya dan subkulturnya berkembang.</a:t>
            </a:r>
          </a:p>
        </p:txBody>
      </p:sp>
      <p:sp>
        <p:nvSpPr>
          <p:cNvPr id="8" name="TextBox 8"/>
          <p:cNvSpPr txBox="1"/>
          <p:nvPr/>
        </p:nvSpPr>
        <p:spPr>
          <a:xfrm>
            <a:off x="9716317" y="3970938"/>
            <a:ext cx="7107910" cy="4359910"/>
          </a:xfrm>
          <a:prstGeom prst="rect">
            <a:avLst/>
          </a:prstGeom>
        </p:spPr>
        <p:txBody>
          <a:bodyPr lIns="0" tIns="0" rIns="0" bIns="0" rtlCol="0" anchor="t">
            <a:spAutoFit/>
          </a:bodyPr>
          <a:lstStyle/>
          <a:p>
            <a:pPr algn="just">
              <a:lnSpc>
                <a:spcPts val="4339"/>
              </a:lnSpc>
              <a:spcBef>
                <a:spcPct val="0"/>
              </a:spcBef>
            </a:pPr>
            <a:r>
              <a:rPr lang="en-US" sz="3099">
                <a:solidFill>
                  <a:srgbClr val="000000"/>
                </a:solidFill>
                <a:latin typeface="Poppins"/>
                <a:ea typeface="Poppins"/>
                <a:cs typeface="Poppins"/>
                <a:sym typeface="Poppins"/>
              </a:rPr>
              <a:t>Teori mikroanalisis menyajikan budaya sebagai sesuatu yang berada dalam diri setiap individu dan dapat dipahami melalui proses kognitif pembuatan makna, pembelajaran, dan atribusi kausal, atau dengan menyelidiki pikiran bawah sadar.</a:t>
            </a:r>
          </a:p>
        </p:txBody>
      </p:sp>
      <p:sp>
        <p:nvSpPr>
          <p:cNvPr id="9" name="Freeform 13">
            <a:extLst>
              <a:ext uri="{FF2B5EF4-FFF2-40B4-BE49-F238E27FC236}">
                <a16:creationId xmlns:a16="http://schemas.microsoft.com/office/drawing/2014/main" id="{AFE1EA85-786D-405B-8B5E-6DB8D5B790D3}"/>
              </a:ext>
            </a:extLst>
          </p:cNvPr>
          <p:cNvSpPr/>
          <p:nvPr/>
        </p:nvSpPr>
        <p:spPr>
          <a:xfrm>
            <a:off x="6553200" y="210784"/>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2"/>
            <a:stretch>
              <a:fillRect/>
            </a:stretch>
          </a:blipFill>
        </p:spPr>
      </p:sp>
      <p:sp>
        <p:nvSpPr>
          <p:cNvPr id="10" name="Freeform 14">
            <a:extLst>
              <a:ext uri="{FF2B5EF4-FFF2-40B4-BE49-F238E27FC236}">
                <a16:creationId xmlns:a16="http://schemas.microsoft.com/office/drawing/2014/main" id="{148AB486-B9AC-4509-B3F7-DE987B58B606}"/>
              </a:ext>
            </a:extLst>
          </p:cNvPr>
          <p:cNvSpPr/>
          <p:nvPr/>
        </p:nvSpPr>
        <p:spPr>
          <a:xfrm>
            <a:off x="8132984" y="119855"/>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3"/>
            <a:stretch>
              <a:fillRect/>
            </a:stretch>
          </a:blipFill>
        </p:spPr>
      </p:sp>
      <p:sp>
        <p:nvSpPr>
          <p:cNvPr id="11" name="Freeform 15">
            <a:extLst>
              <a:ext uri="{FF2B5EF4-FFF2-40B4-BE49-F238E27FC236}">
                <a16:creationId xmlns:a16="http://schemas.microsoft.com/office/drawing/2014/main" id="{CC15D68E-250B-431C-8746-765CD4006CE6}"/>
              </a:ext>
            </a:extLst>
          </p:cNvPr>
          <p:cNvSpPr/>
          <p:nvPr/>
        </p:nvSpPr>
        <p:spPr>
          <a:xfrm>
            <a:off x="9578832" y="145497"/>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4"/>
            <a:stretch>
              <a:fillRect/>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74" y="10253663"/>
            <a:ext cx="18288000" cy="19050"/>
          </a:xfrm>
          <a:prstGeom prst="line">
            <a:avLst/>
          </a:prstGeom>
          <a:ln w="142875" cap="flat">
            <a:solidFill>
              <a:srgbClr val="EC791E"/>
            </a:solidFill>
            <a:prstDash val="solid"/>
            <a:headEnd type="none" w="sm" len="sm"/>
            <a:tailEnd type="none" w="sm" len="sm"/>
          </a:ln>
        </p:spPr>
      </p:sp>
      <p:sp>
        <p:nvSpPr>
          <p:cNvPr id="3" name="TextBox 3"/>
          <p:cNvSpPr txBox="1"/>
          <p:nvPr/>
        </p:nvSpPr>
        <p:spPr>
          <a:xfrm>
            <a:off x="240240" y="2171535"/>
            <a:ext cx="17767568" cy="8018780"/>
          </a:xfrm>
          <a:prstGeom prst="rect">
            <a:avLst/>
          </a:prstGeom>
        </p:spPr>
        <p:txBody>
          <a:bodyPr lIns="0" tIns="0" rIns="0" bIns="0" rtlCol="0" anchor="t">
            <a:spAutoFit/>
          </a:bodyPr>
          <a:lstStyle/>
          <a:p>
            <a:pPr algn="ctr">
              <a:lnSpc>
                <a:spcPts val="5459"/>
              </a:lnSpc>
            </a:pPr>
            <a:r>
              <a:rPr lang="en-US" sz="3899">
                <a:solidFill>
                  <a:srgbClr val="1B3640"/>
                </a:solidFill>
                <a:latin typeface="Poppins Bold"/>
                <a:ea typeface="Poppins Bold"/>
                <a:cs typeface="Poppins Bold"/>
                <a:sym typeface="Poppins Bold"/>
              </a:rPr>
              <a:t>Macro Analytic</a:t>
            </a:r>
          </a:p>
          <a:p>
            <a:pPr algn="ctr">
              <a:lnSpc>
                <a:spcPts val="5179"/>
              </a:lnSpc>
            </a:pPr>
            <a:endParaRPr lang="en-US" sz="3899">
              <a:solidFill>
                <a:srgbClr val="1B3640"/>
              </a:solidFill>
              <a:latin typeface="Poppins Bold"/>
              <a:ea typeface="Poppins Bold"/>
              <a:cs typeface="Poppins Bold"/>
              <a:sym typeface="Poppins Bold"/>
            </a:endParaRPr>
          </a:p>
          <a:p>
            <a:pPr algn="ctr">
              <a:lnSpc>
                <a:spcPts val="5319"/>
              </a:lnSpc>
            </a:pPr>
            <a:r>
              <a:rPr lang="en-US" sz="3799">
                <a:solidFill>
                  <a:srgbClr val="1B3640"/>
                </a:solidFill>
                <a:latin typeface="Poppins"/>
                <a:ea typeface="Poppins"/>
                <a:cs typeface="Poppins"/>
                <a:sym typeface="Poppins"/>
              </a:rPr>
              <a:t>Secara umum, studi-studi ini mencoba untuk menggambarkan tujuan dan fungsi pola-pola kepercayaan, bahasa, dan simbol dalam organisasi. Mereka cenderung menyajikan elemen-elemen budaya organisasi ini sebagai hal yang penting untuk ketertiban dan stabilitas, dan tidak menganggapnya sebagai sesuatu yang tahan terhadap upaya manipulasi yang eksplisit karena karakter alami atau evolusinya. Namun, mereka jarang mencoba menjelaskan hubungan antara budaya internal organisasi dan lingkungan budaya atau sosial ekonomi yang lebih luas. Pada saat ini, keragaman pendekatan tampaknya sangat luas</a:t>
            </a:r>
          </a:p>
          <a:p>
            <a:pPr algn="ctr">
              <a:lnSpc>
                <a:spcPts val="5179"/>
              </a:lnSpc>
              <a:spcBef>
                <a:spcPct val="0"/>
              </a:spcBef>
            </a:pPr>
            <a:endParaRPr lang="en-US" sz="3799">
              <a:solidFill>
                <a:srgbClr val="1B3640"/>
              </a:solidFill>
              <a:latin typeface="Poppins"/>
              <a:ea typeface="Poppins"/>
              <a:cs typeface="Poppins"/>
              <a:sym typeface="Poppins"/>
            </a:endParaRPr>
          </a:p>
        </p:txBody>
      </p:sp>
      <p:sp>
        <p:nvSpPr>
          <p:cNvPr id="7" name="Freeform 13">
            <a:extLst>
              <a:ext uri="{FF2B5EF4-FFF2-40B4-BE49-F238E27FC236}">
                <a16:creationId xmlns:a16="http://schemas.microsoft.com/office/drawing/2014/main" id="{86DEF989-47AE-4FC6-AAF3-40A41172B507}"/>
              </a:ext>
            </a:extLst>
          </p:cNvPr>
          <p:cNvSpPr/>
          <p:nvPr/>
        </p:nvSpPr>
        <p:spPr>
          <a:xfrm>
            <a:off x="5867400" y="210784"/>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2"/>
            <a:stretch>
              <a:fillRect/>
            </a:stretch>
          </a:blipFill>
        </p:spPr>
      </p:sp>
      <p:sp>
        <p:nvSpPr>
          <p:cNvPr id="8" name="Freeform 14">
            <a:extLst>
              <a:ext uri="{FF2B5EF4-FFF2-40B4-BE49-F238E27FC236}">
                <a16:creationId xmlns:a16="http://schemas.microsoft.com/office/drawing/2014/main" id="{E35973CE-FDEB-48C6-B1E4-8CE1566A7A81}"/>
              </a:ext>
            </a:extLst>
          </p:cNvPr>
          <p:cNvSpPr/>
          <p:nvPr/>
        </p:nvSpPr>
        <p:spPr>
          <a:xfrm>
            <a:off x="7447184" y="119855"/>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3"/>
            <a:stretch>
              <a:fillRect/>
            </a:stretch>
          </a:blipFill>
        </p:spPr>
      </p:sp>
      <p:sp>
        <p:nvSpPr>
          <p:cNvPr id="9" name="Freeform 15">
            <a:extLst>
              <a:ext uri="{FF2B5EF4-FFF2-40B4-BE49-F238E27FC236}">
                <a16:creationId xmlns:a16="http://schemas.microsoft.com/office/drawing/2014/main" id="{650EE727-7AEA-49D1-B26D-F198FD426DA4}"/>
              </a:ext>
            </a:extLst>
          </p:cNvPr>
          <p:cNvSpPr/>
          <p:nvPr/>
        </p:nvSpPr>
        <p:spPr>
          <a:xfrm>
            <a:off x="8893032" y="145497"/>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4"/>
            <a:stretch>
              <a:fillRect/>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74" y="10234613"/>
            <a:ext cx="18288000" cy="19050"/>
          </a:xfrm>
          <a:prstGeom prst="line">
            <a:avLst/>
          </a:prstGeom>
          <a:ln w="142875" cap="flat">
            <a:solidFill>
              <a:srgbClr val="EC791E"/>
            </a:solidFill>
            <a:prstDash val="solid"/>
            <a:headEnd type="none" w="sm" len="sm"/>
            <a:tailEnd type="none" w="sm" len="sm"/>
          </a:ln>
        </p:spPr>
      </p:sp>
      <p:sp>
        <p:nvSpPr>
          <p:cNvPr id="3" name="TextBox 3"/>
          <p:cNvSpPr txBox="1"/>
          <p:nvPr/>
        </p:nvSpPr>
        <p:spPr>
          <a:xfrm>
            <a:off x="317624" y="1955953"/>
            <a:ext cx="17612725" cy="8685530"/>
          </a:xfrm>
          <a:prstGeom prst="rect">
            <a:avLst/>
          </a:prstGeom>
        </p:spPr>
        <p:txBody>
          <a:bodyPr lIns="0" tIns="0" rIns="0" bIns="0" rtlCol="0" anchor="t">
            <a:spAutoFit/>
          </a:bodyPr>
          <a:lstStyle/>
          <a:p>
            <a:pPr algn="ctr">
              <a:lnSpc>
                <a:spcPts val="5459"/>
              </a:lnSpc>
            </a:pPr>
            <a:r>
              <a:rPr lang="en-US" sz="3899">
                <a:solidFill>
                  <a:srgbClr val="1B3640"/>
                </a:solidFill>
                <a:latin typeface="Poppins Bold"/>
                <a:ea typeface="Poppins Bold"/>
                <a:cs typeface="Poppins Bold"/>
                <a:sym typeface="Poppins Bold"/>
              </a:rPr>
              <a:t>Micro Analytic</a:t>
            </a:r>
          </a:p>
          <a:p>
            <a:pPr algn="ctr">
              <a:lnSpc>
                <a:spcPts val="5179"/>
              </a:lnSpc>
            </a:pPr>
            <a:endParaRPr lang="en-US" sz="3899">
              <a:solidFill>
                <a:srgbClr val="1B3640"/>
              </a:solidFill>
              <a:latin typeface="Poppins Bold"/>
              <a:ea typeface="Poppins Bold"/>
              <a:cs typeface="Poppins Bold"/>
              <a:sym typeface="Poppins Bold"/>
            </a:endParaRPr>
          </a:p>
          <a:p>
            <a:pPr algn="ctr">
              <a:lnSpc>
                <a:spcPts val="5319"/>
              </a:lnSpc>
            </a:pPr>
            <a:r>
              <a:rPr lang="en-US" sz="3799">
                <a:solidFill>
                  <a:srgbClr val="1B3640"/>
                </a:solidFill>
                <a:latin typeface="Poppins"/>
                <a:ea typeface="Poppins"/>
                <a:cs typeface="Poppins"/>
                <a:sym typeface="Poppins"/>
              </a:rPr>
              <a:t>Upaya untuk mengembangkan teori budaya organisasi dari sudut pandang psikologi. Budaya merupakan jumlah dari apa yang telah dipelajari individu mengenai dunia organisasinya, berdasarkan pada (a) konsekuensi yang diamati dari tindakan masa lalu, dan (b) keberhasilan atau kegagalan upaya untuk mengatasi kebutuhan menghindari kecemasan. Selain itu dalam melihat budaya, pola-pola interaksi sosial sama halnya dengan permainan bahasa, yang maknanya hanya dapat dipahami dengan memahami "tata bahasa" atau aturan dan standar yang mendasari pikiran orang-orang yang darinya mereka menghasilkan perilaku yang sesuai</a:t>
            </a:r>
          </a:p>
          <a:p>
            <a:pPr algn="ctr">
              <a:lnSpc>
                <a:spcPts val="5179"/>
              </a:lnSpc>
              <a:spcBef>
                <a:spcPct val="0"/>
              </a:spcBef>
            </a:pPr>
            <a:endParaRPr lang="en-US" sz="3799">
              <a:solidFill>
                <a:srgbClr val="1B3640"/>
              </a:solidFill>
              <a:latin typeface="Poppins"/>
              <a:ea typeface="Poppins"/>
              <a:cs typeface="Poppins"/>
              <a:sym typeface="Poppins"/>
            </a:endParaRPr>
          </a:p>
        </p:txBody>
      </p:sp>
      <p:sp>
        <p:nvSpPr>
          <p:cNvPr id="7" name="Freeform 13">
            <a:extLst>
              <a:ext uri="{FF2B5EF4-FFF2-40B4-BE49-F238E27FC236}">
                <a16:creationId xmlns:a16="http://schemas.microsoft.com/office/drawing/2014/main" id="{2CF01AEB-C77E-427C-BFCD-2B309F1828A0}"/>
              </a:ext>
            </a:extLst>
          </p:cNvPr>
          <p:cNvSpPr/>
          <p:nvPr/>
        </p:nvSpPr>
        <p:spPr>
          <a:xfrm>
            <a:off x="6096000" y="210784"/>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2"/>
            <a:stretch>
              <a:fillRect/>
            </a:stretch>
          </a:blipFill>
        </p:spPr>
      </p:sp>
      <p:sp>
        <p:nvSpPr>
          <p:cNvPr id="8" name="Freeform 14">
            <a:extLst>
              <a:ext uri="{FF2B5EF4-FFF2-40B4-BE49-F238E27FC236}">
                <a16:creationId xmlns:a16="http://schemas.microsoft.com/office/drawing/2014/main" id="{FA1E8099-0145-4B94-9115-10DA81A038C3}"/>
              </a:ext>
            </a:extLst>
          </p:cNvPr>
          <p:cNvSpPr/>
          <p:nvPr/>
        </p:nvSpPr>
        <p:spPr>
          <a:xfrm>
            <a:off x="7675784" y="119855"/>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3"/>
            <a:stretch>
              <a:fillRect/>
            </a:stretch>
          </a:blipFill>
        </p:spPr>
      </p:sp>
      <p:sp>
        <p:nvSpPr>
          <p:cNvPr id="9" name="Freeform 15">
            <a:extLst>
              <a:ext uri="{FF2B5EF4-FFF2-40B4-BE49-F238E27FC236}">
                <a16:creationId xmlns:a16="http://schemas.microsoft.com/office/drawing/2014/main" id="{54CC0124-1BFE-4827-8A08-E16C83A01CE7}"/>
              </a:ext>
            </a:extLst>
          </p:cNvPr>
          <p:cNvSpPr/>
          <p:nvPr/>
        </p:nvSpPr>
        <p:spPr>
          <a:xfrm>
            <a:off x="9121632" y="145497"/>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4"/>
            <a:stretch>
              <a:fillRect/>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741695"/>
            <a:ext cx="5547239" cy="756929"/>
            <a:chOff x="0" y="0"/>
            <a:chExt cx="1461001" cy="199356"/>
          </a:xfrm>
        </p:grpSpPr>
        <p:sp>
          <p:nvSpPr>
            <p:cNvPr id="3" name="Freeform 3"/>
            <p:cNvSpPr/>
            <p:nvPr/>
          </p:nvSpPr>
          <p:spPr>
            <a:xfrm>
              <a:off x="0" y="0"/>
              <a:ext cx="1461001" cy="199356"/>
            </a:xfrm>
            <a:custGeom>
              <a:avLst/>
              <a:gdLst/>
              <a:ahLst/>
              <a:cxnLst/>
              <a:rect l="l" t="t" r="r" b="b"/>
              <a:pathLst>
                <a:path w="1461001" h="199356">
                  <a:moveTo>
                    <a:pt x="0" y="0"/>
                  </a:moveTo>
                  <a:lnTo>
                    <a:pt x="1461001" y="0"/>
                  </a:lnTo>
                  <a:lnTo>
                    <a:pt x="1461001" y="199356"/>
                  </a:lnTo>
                  <a:lnTo>
                    <a:pt x="0" y="199356"/>
                  </a:lnTo>
                  <a:close/>
                </a:path>
              </a:pathLst>
            </a:custGeom>
            <a:solidFill>
              <a:srgbClr val="1B3640"/>
            </a:solidFill>
          </p:spPr>
        </p:sp>
        <p:sp>
          <p:nvSpPr>
            <p:cNvPr id="4" name="TextBox 4"/>
            <p:cNvSpPr txBox="1"/>
            <p:nvPr/>
          </p:nvSpPr>
          <p:spPr>
            <a:xfrm>
              <a:off x="0" y="-38100"/>
              <a:ext cx="1461001" cy="237456"/>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0" y="2465140"/>
            <a:ext cx="5547239" cy="1072240"/>
            <a:chOff x="0" y="0"/>
            <a:chExt cx="1461001" cy="282401"/>
          </a:xfrm>
        </p:grpSpPr>
        <p:sp>
          <p:nvSpPr>
            <p:cNvPr id="6" name="Freeform 6"/>
            <p:cNvSpPr/>
            <p:nvPr/>
          </p:nvSpPr>
          <p:spPr>
            <a:xfrm>
              <a:off x="0" y="0"/>
              <a:ext cx="1461001" cy="282401"/>
            </a:xfrm>
            <a:custGeom>
              <a:avLst/>
              <a:gdLst/>
              <a:ahLst/>
              <a:cxnLst/>
              <a:rect l="l" t="t" r="r" b="b"/>
              <a:pathLst>
                <a:path w="1461001" h="282401">
                  <a:moveTo>
                    <a:pt x="0" y="0"/>
                  </a:moveTo>
                  <a:lnTo>
                    <a:pt x="1461001" y="0"/>
                  </a:lnTo>
                  <a:lnTo>
                    <a:pt x="1461001" y="282401"/>
                  </a:lnTo>
                  <a:lnTo>
                    <a:pt x="0" y="282401"/>
                  </a:lnTo>
                  <a:close/>
                </a:path>
              </a:pathLst>
            </a:custGeom>
            <a:solidFill>
              <a:srgbClr val="FFDE59"/>
            </a:solidFill>
          </p:spPr>
        </p:sp>
        <p:sp>
          <p:nvSpPr>
            <p:cNvPr id="7" name="TextBox 7"/>
            <p:cNvSpPr txBox="1"/>
            <p:nvPr/>
          </p:nvSpPr>
          <p:spPr>
            <a:xfrm>
              <a:off x="0" y="-38100"/>
              <a:ext cx="1461001" cy="320501"/>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6048066" y="5019125"/>
            <a:ext cx="5231810" cy="4496086"/>
            <a:chOff x="0" y="0"/>
            <a:chExt cx="812800" cy="698500"/>
          </a:xfrm>
        </p:grpSpPr>
        <p:sp>
          <p:nvSpPr>
            <p:cNvPr id="9" name="Freeform 9"/>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alpha val="0"/>
              </a:srgbClr>
            </a:solidFill>
            <a:ln w="76200" cap="sq">
              <a:solidFill>
                <a:srgbClr val="D9D9D9"/>
              </a:solidFill>
              <a:prstDash val="solid"/>
              <a:miter/>
            </a:ln>
          </p:spPr>
        </p:sp>
        <p:sp>
          <p:nvSpPr>
            <p:cNvPr id="10" name="TextBox 10"/>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11" name="Group 11"/>
          <p:cNvGrpSpPr>
            <a:grpSpLocks noChangeAspect="1"/>
          </p:cNvGrpSpPr>
          <p:nvPr/>
        </p:nvGrpSpPr>
        <p:grpSpPr>
          <a:xfrm>
            <a:off x="11980562" y="7364323"/>
            <a:ext cx="5231810" cy="4530511"/>
            <a:chOff x="0" y="0"/>
            <a:chExt cx="4282440" cy="3708400"/>
          </a:xfrm>
        </p:grpSpPr>
        <p:sp>
          <p:nvSpPr>
            <p:cNvPr id="12" name="Freeform 12"/>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FFF6D1"/>
            </a:solidFill>
            <a:ln w="12700">
              <a:solidFill>
                <a:schemeClr val="accent6">
                  <a:lumMod val="20000"/>
                  <a:lumOff val="80000"/>
                </a:schemeClr>
              </a:solidFill>
            </a:ln>
          </p:spPr>
        </p:sp>
      </p:grpSp>
      <p:grpSp>
        <p:nvGrpSpPr>
          <p:cNvPr id="13" name="Group 13"/>
          <p:cNvGrpSpPr/>
          <p:nvPr/>
        </p:nvGrpSpPr>
        <p:grpSpPr>
          <a:xfrm>
            <a:off x="16048066" y="9687189"/>
            <a:ext cx="5231810" cy="4496086"/>
            <a:chOff x="0" y="0"/>
            <a:chExt cx="812800" cy="698500"/>
          </a:xfrm>
        </p:grpSpPr>
        <p:sp>
          <p:nvSpPr>
            <p:cNvPr id="14" name="Freeform 1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FDE59"/>
            </a:solidFill>
            <a:ln cap="sq">
              <a:noFill/>
              <a:prstDash val="solid"/>
              <a:miter/>
            </a:ln>
          </p:spPr>
        </p:sp>
        <p:sp>
          <p:nvSpPr>
            <p:cNvPr id="15" name="TextBox 1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16" name="AutoShape 16"/>
          <p:cNvSpPr/>
          <p:nvPr/>
        </p:nvSpPr>
        <p:spPr>
          <a:xfrm flipV="1">
            <a:off x="-9451" y="10220325"/>
            <a:ext cx="18288000" cy="19050"/>
          </a:xfrm>
          <a:prstGeom prst="line">
            <a:avLst/>
          </a:prstGeom>
          <a:ln w="142875" cap="flat">
            <a:solidFill>
              <a:srgbClr val="EC791E"/>
            </a:solidFill>
            <a:prstDash val="solid"/>
            <a:headEnd type="none" w="sm" len="sm"/>
            <a:tailEnd type="none" w="sm" len="sm"/>
          </a:ln>
        </p:spPr>
      </p:sp>
      <p:sp>
        <p:nvSpPr>
          <p:cNvPr id="17" name="TextBox 17"/>
          <p:cNvSpPr txBox="1"/>
          <p:nvPr/>
        </p:nvSpPr>
        <p:spPr>
          <a:xfrm>
            <a:off x="1028931" y="1818535"/>
            <a:ext cx="3053685" cy="603250"/>
          </a:xfrm>
          <a:prstGeom prst="rect">
            <a:avLst/>
          </a:prstGeom>
        </p:spPr>
        <p:txBody>
          <a:bodyPr lIns="0" tIns="0" rIns="0" bIns="0" rtlCol="0" anchor="t">
            <a:spAutoFit/>
          </a:bodyPr>
          <a:lstStyle/>
          <a:p>
            <a:pPr marL="0" lvl="0" indent="0" algn="l">
              <a:lnSpc>
                <a:spcPts val="4399"/>
              </a:lnSpc>
              <a:spcBef>
                <a:spcPct val="0"/>
              </a:spcBef>
            </a:pPr>
            <a:r>
              <a:rPr lang="en-US" sz="3999" spc="399">
                <a:solidFill>
                  <a:srgbClr val="FFFFFF"/>
                </a:solidFill>
                <a:latin typeface="Poppins Italics"/>
                <a:ea typeface="Poppins Italics"/>
                <a:cs typeface="Poppins Italics"/>
                <a:sym typeface="Poppins Italics"/>
              </a:rPr>
              <a:t>EXERCISE</a:t>
            </a:r>
          </a:p>
        </p:txBody>
      </p:sp>
      <p:sp>
        <p:nvSpPr>
          <p:cNvPr id="18" name="TextBox 18"/>
          <p:cNvSpPr txBox="1"/>
          <p:nvPr/>
        </p:nvSpPr>
        <p:spPr>
          <a:xfrm>
            <a:off x="1028931" y="2585335"/>
            <a:ext cx="3053685" cy="831850"/>
          </a:xfrm>
          <a:prstGeom prst="rect">
            <a:avLst/>
          </a:prstGeom>
        </p:spPr>
        <p:txBody>
          <a:bodyPr lIns="0" tIns="0" rIns="0" bIns="0" rtlCol="0" anchor="t">
            <a:spAutoFit/>
          </a:bodyPr>
          <a:lstStyle/>
          <a:p>
            <a:pPr marL="0" lvl="0" indent="0" algn="l">
              <a:lnSpc>
                <a:spcPts val="6049"/>
              </a:lnSpc>
              <a:spcBef>
                <a:spcPct val="0"/>
              </a:spcBef>
            </a:pPr>
            <a:r>
              <a:rPr lang="en-US" sz="5499" spc="137">
                <a:solidFill>
                  <a:srgbClr val="1B3640"/>
                </a:solidFill>
                <a:latin typeface="Poppins Bold"/>
                <a:ea typeface="Poppins Bold"/>
                <a:cs typeface="Poppins Bold"/>
                <a:sym typeface="Poppins Bold"/>
              </a:rPr>
              <a:t>QUIZ</a:t>
            </a:r>
          </a:p>
        </p:txBody>
      </p:sp>
      <p:sp>
        <p:nvSpPr>
          <p:cNvPr id="19" name="TextBox 19"/>
          <p:cNvSpPr txBox="1"/>
          <p:nvPr/>
        </p:nvSpPr>
        <p:spPr>
          <a:xfrm>
            <a:off x="280193" y="3790326"/>
            <a:ext cx="13166269" cy="6207125"/>
          </a:xfrm>
          <a:prstGeom prst="rect">
            <a:avLst/>
          </a:prstGeom>
        </p:spPr>
        <p:txBody>
          <a:bodyPr lIns="0" tIns="0" rIns="0" bIns="0" rtlCol="0" anchor="t">
            <a:spAutoFit/>
          </a:bodyPr>
          <a:lstStyle/>
          <a:p>
            <a:pPr algn="ctr">
              <a:lnSpc>
                <a:spcPts val="4900"/>
              </a:lnSpc>
            </a:pPr>
            <a:r>
              <a:rPr lang="en-US" sz="3500">
                <a:solidFill>
                  <a:srgbClr val="1B3640"/>
                </a:solidFill>
                <a:latin typeface="Poppins"/>
                <a:ea typeface="Poppins"/>
                <a:cs typeface="Poppins"/>
                <a:sym typeface="Poppins"/>
              </a:rPr>
              <a:t>Setelah penjabaran tentang budaya organisasi, berilah contoh:</a:t>
            </a:r>
          </a:p>
          <a:p>
            <a:pPr algn="ctr">
              <a:lnSpc>
                <a:spcPts val="4900"/>
              </a:lnSpc>
            </a:pPr>
            <a:endParaRPr lang="en-US" sz="3500">
              <a:solidFill>
                <a:srgbClr val="1B3640"/>
              </a:solidFill>
              <a:latin typeface="Poppins"/>
              <a:ea typeface="Poppins"/>
              <a:cs typeface="Poppins"/>
              <a:sym typeface="Poppins"/>
            </a:endParaRPr>
          </a:p>
          <a:p>
            <a:pPr marL="755651" lvl="1" indent="-377825" algn="l">
              <a:lnSpc>
                <a:spcPts val="4900"/>
              </a:lnSpc>
              <a:buAutoNum type="arabicPeriod"/>
            </a:pPr>
            <a:r>
              <a:rPr lang="en-US" sz="3500">
                <a:solidFill>
                  <a:srgbClr val="1B3640"/>
                </a:solidFill>
                <a:latin typeface="Poppins"/>
                <a:ea typeface="Poppins"/>
                <a:cs typeface="Poppins"/>
                <a:sym typeface="Poppins"/>
              </a:rPr>
              <a:t>Budaya organisasi formal yang positif &amp; negative bagi organisasi</a:t>
            </a:r>
          </a:p>
          <a:p>
            <a:pPr marL="755651" lvl="1" indent="-377825" algn="l">
              <a:lnSpc>
                <a:spcPts val="4900"/>
              </a:lnSpc>
              <a:buAutoNum type="arabicPeriod"/>
            </a:pPr>
            <a:r>
              <a:rPr lang="en-US" sz="3500">
                <a:solidFill>
                  <a:srgbClr val="1B3640"/>
                </a:solidFill>
                <a:latin typeface="Poppins"/>
                <a:ea typeface="Poppins"/>
                <a:cs typeface="Poppins"/>
                <a:sym typeface="Poppins"/>
              </a:rPr>
              <a:t>Budaya organisasi informal yang positif &amp; negative bagi organisasi</a:t>
            </a:r>
          </a:p>
          <a:p>
            <a:pPr marL="755651" lvl="1" indent="-377825" algn="l">
              <a:lnSpc>
                <a:spcPts val="4900"/>
              </a:lnSpc>
              <a:buAutoNum type="arabicPeriod"/>
            </a:pPr>
            <a:r>
              <a:rPr lang="en-US" sz="3500">
                <a:solidFill>
                  <a:srgbClr val="1B3640"/>
                </a:solidFill>
                <a:latin typeface="Poppins"/>
                <a:ea typeface="Poppins"/>
                <a:cs typeface="Poppins"/>
                <a:sym typeface="Poppins"/>
              </a:rPr>
              <a:t>Dan jelaskan mengapa contoh tersebut masuk ke dalam budaya organisasi</a:t>
            </a:r>
          </a:p>
          <a:p>
            <a:pPr algn="ctr">
              <a:lnSpc>
                <a:spcPts val="4900"/>
              </a:lnSpc>
              <a:spcBef>
                <a:spcPct val="0"/>
              </a:spcBef>
            </a:pPr>
            <a:endParaRPr lang="en-US" sz="3500">
              <a:solidFill>
                <a:srgbClr val="1B3640"/>
              </a:solidFill>
              <a:latin typeface="Poppins"/>
              <a:ea typeface="Poppins"/>
              <a:cs typeface="Poppins"/>
              <a:sym typeface="Poppins"/>
            </a:endParaRPr>
          </a:p>
        </p:txBody>
      </p:sp>
      <p:sp>
        <p:nvSpPr>
          <p:cNvPr id="23" name="Freeform 13">
            <a:extLst>
              <a:ext uri="{FF2B5EF4-FFF2-40B4-BE49-F238E27FC236}">
                <a16:creationId xmlns:a16="http://schemas.microsoft.com/office/drawing/2014/main" id="{05720C1B-244E-4ED6-A148-D70E57A548D7}"/>
              </a:ext>
            </a:extLst>
          </p:cNvPr>
          <p:cNvSpPr/>
          <p:nvPr/>
        </p:nvSpPr>
        <p:spPr>
          <a:xfrm>
            <a:off x="6629400" y="210784"/>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2"/>
            <a:stretch>
              <a:fillRect/>
            </a:stretch>
          </a:blipFill>
        </p:spPr>
      </p:sp>
      <p:sp>
        <p:nvSpPr>
          <p:cNvPr id="24" name="Freeform 14">
            <a:extLst>
              <a:ext uri="{FF2B5EF4-FFF2-40B4-BE49-F238E27FC236}">
                <a16:creationId xmlns:a16="http://schemas.microsoft.com/office/drawing/2014/main" id="{89AAE58E-FE5C-4780-91F5-6CC1262E9650}"/>
              </a:ext>
            </a:extLst>
          </p:cNvPr>
          <p:cNvSpPr/>
          <p:nvPr/>
        </p:nvSpPr>
        <p:spPr>
          <a:xfrm>
            <a:off x="8209184" y="119855"/>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3"/>
            <a:stretch>
              <a:fillRect/>
            </a:stretch>
          </a:blipFill>
        </p:spPr>
      </p:sp>
      <p:sp>
        <p:nvSpPr>
          <p:cNvPr id="25" name="Freeform 15">
            <a:extLst>
              <a:ext uri="{FF2B5EF4-FFF2-40B4-BE49-F238E27FC236}">
                <a16:creationId xmlns:a16="http://schemas.microsoft.com/office/drawing/2014/main" id="{4B104B71-B0CF-41BE-805A-2DE968A24711}"/>
              </a:ext>
            </a:extLst>
          </p:cNvPr>
          <p:cNvSpPr/>
          <p:nvPr/>
        </p:nvSpPr>
        <p:spPr>
          <a:xfrm>
            <a:off x="9655032" y="145497"/>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4"/>
            <a:stretch>
              <a:fillRect/>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3959105" y="6151172"/>
            <a:ext cx="5231810" cy="4530511"/>
            <a:chOff x="0" y="0"/>
            <a:chExt cx="4282440" cy="3708400"/>
          </a:xfrm>
        </p:grpSpPr>
        <p:sp>
          <p:nvSpPr>
            <p:cNvPr id="3" name="Freeform 3"/>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FFF6D1"/>
            </a:solidFill>
            <a:ln w="12700">
              <a:solidFill>
                <a:schemeClr val="accent6">
                  <a:lumMod val="20000"/>
                  <a:lumOff val="80000"/>
                </a:schemeClr>
              </a:solidFill>
            </a:ln>
          </p:spPr>
        </p:sp>
      </p:grpSp>
      <p:grpSp>
        <p:nvGrpSpPr>
          <p:cNvPr id="4" name="Group 4"/>
          <p:cNvGrpSpPr/>
          <p:nvPr/>
        </p:nvGrpSpPr>
        <p:grpSpPr>
          <a:xfrm>
            <a:off x="-2715080" y="8699931"/>
            <a:ext cx="5231810" cy="4496086"/>
            <a:chOff x="0" y="0"/>
            <a:chExt cx="812800" cy="698500"/>
          </a:xfrm>
        </p:grpSpPr>
        <p:sp>
          <p:nvSpPr>
            <p:cNvPr id="5" name="Freeform 5"/>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EC791E"/>
            </a:solidFill>
            <a:ln cap="sq">
              <a:noFill/>
              <a:prstDash val="solid"/>
              <a:miter/>
            </a:ln>
          </p:spPr>
        </p:sp>
        <p:sp>
          <p:nvSpPr>
            <p:cNvPr id="6" name="TextBox 6"/>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1352423" y="6346868"/>
            <a:ext cx="5231810" cy="4496086"/>
            <a:chOff x="0" y="0"/>
            <a:chExt cx="812800" cy="698500"/>
          </a:xfrm>
        </p:grpSpPr>
        <p:sp>
          <p:nvSpPr>
            <p:cNvPr id="8" name="Freeform 8"/>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alpha val="0"/>
              </a:srgbClr>
            </a:solidFill>
            <a:ln w="76200" cap="sq">
              <a:solidFill>
                <a:srgbClr val="D9D9D9"/>
              </a:solidFill>
              <a:prstDash val="solid"/>
              <a:miter/>
            </a:ln>
          </p:spPr>
        </p:sp>
        <p:sp>
          <p:nvSpPr>
            <p:cNvPr id="9" name="TextBox 9"/>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13" name="AutoShape 13"/>
          <p:cNvSpPr/>
          <p:nvPr/>
        </p:nvSpPr>
        <p:spPr>
          <a:xfrm flipV="1">
            <a:off x="74" y="10196513"/>
            <a:ext cx="18288000" cy="19050"/>
          </a:xfrm>
          <a:prstGeom prst="line">
            <a:avLst/>
          </a:prstGeom>
          <a:ln w="142875" cap="flat">
            <a:solidFill>
              <a:srgbClr val="EC791E"/>
            </a:solidFill>
            <a:prstDash val="solid"/>
            <a:headEnd type="none" w="sm" len="sm"/>
            <a:tailEnd type="none" w="sm" len="sm"/>
          </a:ln>
        </p:spPr>
      </p:sp>
      <p:grpSp>
        <p:nvGrpSpPr>
          <p:cNvPr id="14" name="Group 14"/>
          <p:cNvGrpSpPr>
            <a:grpSpLocks noChangeAspect="1"/>
          </p:cNvGrpSpPr>
          <p:nvPr/>
        </p:nvGrpSpPr>
        <p:grpSpPr>
          <a:xfrm>
            <a:off x="13959105" y="1464096"/>
            <a:ext cx="5231810" cy="4530511"/>
            <a:chOff x="0" y="0"/>
            <a:chExt cx="4282440" cy="3708400"/>
          </a:xfrm>
        </p:grpSpPr>
        <p:sp>
          <p:nvSpPr>
            <p:cNvPr id="15" name="Freeform 15"/>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2"/>
              <a:stretch>
                <a:fillRect l="-14946" r="-14946"/>
              </a:stretch>
            </a:blipFill>
          </p:spPr>
        </p:sp>
      </p:grpSp>
      <p:sp>
        <p:nvSpPr>
          <p:cNvPr id="16" name="TextBox 16"/>
          <p:cNvSpPr txBox="1"/>
          <p:nvPr/>
        </p:nvSpPr>
        <p:spPr>
          <a:xfrm>
            <a:off x="152400" y="4087813"/>
            <a:ext cx="16230600" cy="1965322"/>
          </a:xfrm>
          <a:prstGeom prst="rect">
            <a:avLst/>
          </a:prstGeom>
        </p:spPr>
        <p:txBody>
          <a:bodyPr lIns="0" tIns="0" rIns="0" bIns="0" rtlCol="0" anchor="t">
            <a:spAutoFit/>
          </a:bodyPr>
          <a:lstStyle/>
          <a:p>
            <a:pPr marL="0" lvl="0" indent="0" algn="ctr">
              <a:lnSpc>
                <a:spcPts val="14299"/>
              </a:lnSpc>
              <a:spcBef>
                <a:spcPct val="0"/>
              </a:spcBef>
            </a:pPr>
            <a:r>
              <a:rPr lang="en-US" sz="12999" u="none" strike="noStrike" spc="129" dirty="0">
                <a:solidFill>
                  <a:srgbClr val="1B3640"/>
                </a:solidFill>
                <a:latin typeface="Poppins Bold"/>
                <a:ea typeface="Poppins Bold"/>
                <a:cs typeface="Poppins Bold"/>
                <a:sym typeface="Poppins Bold"/>
              </a:rPr>
              <a:t>TERIMA KASIH</a:t>
            </a:r>
          </a:p>
        </p:txBody>
      </p:sp>
      <p:grpSp>
        <p:nvGrpSpPr>
          <p:cNvPr id="17" name="Group 17"/>
          <p:cNvGrpSpPr/>
          <p:nvPr/>
        </p:nvGrpSpPr>
        <p:grpSpPr>
          <a:xfrm>
            <a:off x="-2715080" y="-635632"/>
            <a:ext cx="5231810" cy="4496086"/>
            <a:chOff x="0" y="0"/>
            <a:chExt cx="812800" cy="698500"/>
          </a:xfrm>
        </p:grpSpPr>
        <p:sp>
          <p:nvSpPr>
            <p:cNvPr id="18" name="Freeform 18"/>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FF6D1"/>
            </a:solidFill>
            <a:ln cap="sq">
              <a:noFill/>
              <a:prstDash val="solid"/>
              <a:miter/>
            </a:ln>
          </p:spPr>
        </p:sp>
        <p:sp>
          <p:nvSpPr>
            <p:cNvPr id="19" name="TextBox 19"/>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13959105" y="-3184390"/>
            <a:ext cx="5231810" cy="4496086"/>
            <a:chOff x="0" y="0"/>
            <a:chExt cx="812800" cy="698500"/>
          </a:xfrm>
        </p:grpSpPr>
        <p:sp>
          <p:nvSpPr>
            <p:cNvPr id="21" name="Freeform 21"/>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EC791E"/>
            </a:solidFill>
            <a:ln cap="sq">
              <a:noFill/>
              <a:prstDash val="solid"/>
              <a:miter/>
            </a:ln>
          </p:spPr>
        </p:sp>
        <p:sp>
          <p:nvSpPr>
            <p:cNvPr id="22" name="TextBox 22"/>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23" name="Group 23"/>
          <p:cNvGrpSpPr>
            <a:grpSpLocks noChangeAspect="1"/>
          </p:cNvGrpSpPr>
          <p:nvPr/>
        </p:nvGrpSpPr>
        <p:grpSpPr>
          <a:xfrm>
            <a:off x="-2715080" y="4014937"/>
            <a:ext cx="5231810" cy="4530511"/>
            <a:chOff x="0" y="0"/>
            <a:chExt cx="4282440" cy="3708400"/>
          </a:xfrm>
        </p:grpSpPr>
        <p:sp>
          <p:nvSpPr>
            <p:cNvPr id="24" name="Freeform 24"/>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3"/>
              <a:stretch>
                <a:fillRect t="-56908" r="-16071" b="-44149"/>
              </a:stretch>
            </a:blipFill>
          </p:spPr>
        </p:sp>
      </p:grpSp>
      <p:sp>
        <p:nvSpPr>
          <p:cNvPr id="28" name="Freeform 13">
            <a:extLst>
              <a:ext uri="{FF2B5EF4-FFF2-40B4-BE49-F238E27FC236}">
                <a16:creationId xmlns:a16="http://schemas.microsoft.com/office/drawing/2014/main" id="{B115D974-60A1-4861-B488-88A264CBDD44}"/>
              </a:ext>
            </a:extLst>
          </p:cNvPr>
          <p:cNvSpPr/>
          <p:nvPr/>
        </p:nvSpPr>
        <p:spPr>
          <a:xfrm>
            <a:off x="6168600" y="210784"/>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4"/>
            <a:stretch>
              <a:fillRect/>
            </a:stretch>
          </a:blipFill>
        </p:spPr>
      </p:sp>
      <p:sp>
        <p:nvSpPr>
          <p:cNvPr id="29" name="Freeform 14">
            <a:extLst>
              <a:ext uri="{FF2B5EF4-FFF2-40B4-BE49-F238E27FC236}">
                <a16:creationId xmlns:a16="http://schemas.microsoft.com/office/drawing/2014/main" id="{B266D779-253A-4D92-917B-2AAE777322A7}"/>
              </a:ext>
            </a:extLst>
          </p:cNvPr>
          <p:cNvSpPr/>
          <p:nvPr/>
        </p:nvSpPr>
        <p:spPr>
          <a:xfrm>
            <a:off x="7748384" y="119855"/>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5"/>
            <a:stretch>
              <a:fillRect/>
            </a:stretch>
          </a:blipFill>
        </p:spPr>
      </p:sp>
      <p:sp>
        <p:nvSpPr>
          <p:cNvPr id="30" name="Freeform 15">
            <a:extLst>
              <a:ext uri="{FF2B5EF4-FFF2-40B4-BE49-F238E27FC236}">
                <a16:creationId xmlns:a16="http://schemas.microsoft.com/office/drawing/2014/main" id="{795CC6CB-B707-4B1A-8C8B-6AAA01D21C63}"/>
              </a:ext>
            </a:extLst>
          </p:cNvPr>
          <p:cNvSpPr/>
          <p:nvPr/>
        </p:nvSpPr>
        <p:spPr>
          <a:xfrm>
            <a:off x="9194232" y="145497"/>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6"/>
            <a:stretch>
              <a:fillRect/>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93" y="1965187"/>
            <a:ext cx="8939527" cy="1058640"/>
            <a:chOff x="0" y="0"/>
            <a:chExt cx="2293712" cy="197143"/>
          </a:xfrm>
        </p:grpSpPr>
        <p:sp>
          <p:nvSpPr>
            <p:cNvPr id="3" name="Freeform 3"/>
            <p:cNvSpPr/>
            <p:nvPr/>
          </p:nvSpPr>
          <p:spPr>
            <a:xfrm>
              <a:off x="0" y="0"/>
              <a:ext cx="2293712" cy="197143"/>
            </a:xfrm>
            <a:custGeom>
              <a:avLst/>
              <a:gdLst/>
              <a:ahLst/>
              <a:cxnLst/>
              <a:rect l="l" t="t" r="r" b="b"/>
              <a:pathLst>
                <a:path w="2293712" h="197143">
                  <a:moveTo>
                    <a:pt x="0" y="0"/>
                  </a:moveTo>
                  <a:lnTo>
                    <a:pt x="2293712" y="0"/>
                  </a:lnTo>
                  <a:lnTo>
                    <a:pt x="2293712" y="197143"/>
                  </a:lnTo>
                  <a:lnTo>
                    <a:pt x="0" y="197143"/>
                  </a:lnTo>
                  <a:close/>
                </a:path>
              </a:pathLst>
            </a:custGeom>
            <a:solidFill>
              <a:srgbClr val="FFDE59"/>
            </a:solidFill>
          </p:spPr>
        </p:sp>
        <p:sp>
          <p:nvSpPr>
            <p:cNvPr id="4" name="TextBox 4"/>
            <p:cNvSpPr txBox="1"/>
            <p:nvPr/>
          </p:nvSpPr>
          <p:spPr>
            <a:xfrm>
              <a:off x="0" y="-38100"/>
              <a:ext cx="2293712" cy="23524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0" y="9517259"/>
            <a:ext cx="18288000" cy="2179441"/>
            <a:chOff x="0" y="0"/>
            <a:chExt cx="4816593" cy="574009"/>
          </a:xfrm>
        </p:grpSpPr>
        <p:sp>
          <p:nvSpPr>
            <p:cNvPr id="6" name="Freeform 6"/>
            <p:cNvSpPr/>
            <p:nvPr/>
          </p:nvSpPr>
          <p:spPr>
            <a:xfrm>
              <a:off x="0" y="0"/>
              <a:ext cx="4816592" cy="574009"/>
            </a:xfrm>
            <a:custGeom>
              <a:avLst/>
              <a:gdLst/>
              <a:ahLst/>
              <a:cxnLst/>
              <a:rect l="l" t="t" r="r" b="b"/>
              <a:pathLst>
                <a:path w="4816592" h="574009">
                  <a:moveTo>
                    <a:pt x="0" y="0"/>
                  </a:moveTo>
                  <a:lnTo>
                    <a:pt x="4816592" y="0"/>
                  </a:lnTo>
                  <a:lnTo>
                    <a:pt x="4816592" y="574009"/>
                  </a:lnTo>
                  <a:lnTo>
                    <a:pt x="0" y="574009"/>
                  </a:lnTo>
                  <a:close/>
                </a:path>
              </a:pathLst>
            </a:custGeom>
            <a:solidFill>
              <a:srgbClr val="1B3640"/>
            </a:solidFill>
          </p:spPr>
        </p:sp>
        <p:sp>
          <p:nvSpPr>
            <p:cNvPr id="7" name="TextBox 7"/>
            <p:cNvSpPr txBox="1"/>
            <p:nvPr/>
          </p:nvSpPr>
          <p:spPr>
            <a:xfrm>
              <a:off x="0" y="-38100"/>
              <a:ext cx="4816593" cy="612109"/>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6332790" y="-262579"/>
            <a:ext cx="5231810" cy="4496086"/>
            <a:chOff x="0" y="0"/>
            <a:chExt cx="812800" cy="698500"/>
          </a:xfrm>
        </p:grpSpPr>
        <p:sp>
          <p:nvSpPr>
            <p:cNvPr id="9" name="Freeform 9"/>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alpha val="0"/>
              </a:srgbClr>
            </a:solidFill>
            <a:ln w="76200" cap="sq">
              <a:solidFill>
                <a:srgbClr val="1B3640"/>
              </a:solidFill>
              <a:prstDash val="solid"/>
              <a:miter/>
            </a:ln>
          </p:spPr>
        </p:sp>
        <p:sp>
          <p:nvSpPr>
            <p:cNvPr id="10" name="TextBox 10"/>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11" name="Group 11"/>
          <p:cNvGrpSpPr>
            <a:grpSpLocks noChangeAspect="1"/>
          </p:cNvGrpSpPr>
          <p:nvPr/>
        </p:nvGrpSpPr>
        <p:grpSpPr>
          <a:xfrm>
            <a:off x="12268200" y="2082619"/>
            <a:ext cx="5231810" cy="4530511"/>
            <a:chOff x="0" y="0"/>
            <a:chExt cx="4282440" cy="3708400"/>
          </a:xfrm>
        </p:grpSpPr>
        <p:sp>
          <p:nvSpPr>
            <p:cNvPr id="12" name="Freeform 12"/>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004AAD">
                <a:alpha val="29804"/>
              </a:srgbClr>
            </a:solidFill>
            <a:ln w="12700">
              <a:solidFill>
                <a:schemeClr val="accent1">
                  <a:lumMod val="20000"/>
                  <a:lumOff val="80000"/>
                </a:schemeClr>
              </a:solidFill>
            </a:ln>
          </p:spPr>
        </p:sp>
      </p:grpSp>
      <p:sp>
        <p:nvSpPr>
          <p:cNvPr id="13" name="TextBox 13"/>
          <p:cNvSpPr txBox="1"/>
          <p:nvPr/>
        </p:nvSpPr>
        <p:spPr>
          <a:xfrm>
            <a:off x="665180" y="2265044"/>
            <a:ext cx="7642793" cy="592456"/>
          </a:xfrm>
          <a:prstGeom prst="rect">
            <a:avLst/>
          </a:prstGeom>
        </p:spPr>
        <p:txBody>
          <a:bodyPr lIns="0" tIns="0" rIns="0" bIns="0" rtlCol="0" anchor="t">
            <a:spAutoFit/>
          </a:bodyPr>
          <a:lstStyle/>
          <a:p>
            <a:pPr marL="0" lvl="0" indent="0" algn="l">
              <a:lnSpc>
                <a:spcPts val="4290"/>
              </a:lnSpc>
              <a:spcBef>
                <a:spcPct val="0"/>
              </a:spcBef>
            </a:pPr>
            <a:r>
              <a:rPr lang="en-US" sz="3900" spc="195" dirty="0">
                <a:solidFill>
                  <a:srgbClr val="1B3640"/>
                </a:solidFill>
                <a:latin typeface="Poppins Bold"/>
                <a:ea typeface="Poppins Bold"/>
                <a:cs typeface="Poppins Bold"/>
                <a:sym typeface="Poppins Bold"/>
              </a:rPr>
              <a:t>CAPAIAN PEMBELAJARAN </a:t>
            </a:r>
          </a:p>
        </p:txBody>
      </p:sp>
      <p:sp>
        <p:nvSpPr>
          <p:cNvPr id="14" name="AutoShape 14"/>
          <p:cNvSpPr/>
          <p:nvPr/>
        </p:nvSpPr>
        <p:spPr>
          <a:xfrm flipV="1">
            <a:off x="74" y="10196513"/>
            <a:ext cx="18288000" cy="19050"/>
          </a:xfrm>
          <a:prstGeom prst="line">
            <a:avLst/>
          </a:prstGeom>
          <a:ln w="142875" cap="flat">
            <a:solidFill>
              <a:srgbClr val="EC791E"/>
            </a:solidFill>
            <a:prstDash val="solid"/>
            <a:headEnd type="none" w="sm" len="sm"/>
            <a:tailEnd type="none" w="sm" len="sm"/>
          </a:ln>
        </p:spPr>
      </p:sp>
      <p:grpSp>
        <p:nvGrpSpPr>
          <p:cNvPr id="15" name="Group 15"/>
          <p:cNvGrpSpPr/>
          <p:nvPr/>
        </p:nvGrpSpPr>
        <p:grpSpPr>
          <a:xfrm>
            <a:off x="16332790" y="4405484"/>
            <a:ext cx="5231810" cy="4496086"/>
            <a:chOff x="0" y="0"/>
            <a:chExt cx="812800" cy="698500"/>
          </a:xfrm>
        </p:grpSpPr>
        <p:sp>
          <p:nvSpPr>
            <p:cNvPr id="16" name="Freeform 16"/>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FDE59"/>
            </a:solidFill>
            <a:ln cap="sq">
              <a:noFill/>
              <a:prstDash val="solid"/>
              <a:miter/>
            </a:ln>
          </p:spPr>
        </p:sp>
        <p:sp>
          <p:nvSpPr>
            <p:cNvPr id="17" name="TextBox 17"/>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21" name="Freeform 13">
            <a:extLst>
              <a:ext uri="{FF2B5EF4-FFF2-40B4-BE49-F238E27FC236}">
                <a16:creationId xmlns:a16="http://schemas.microsoft.com/office/drawing/2014/main" id="{1FFDB258-FDC9-4E44-BF4C-CF6900D0C7ED}"/>
              </a:ext>
            </a:extLst>
          </p:cNvPr>
          <p:cNvSpPr/>
          <p:nvPr/>
        </p:nvSpPr>
        <p:spPr>
          <a:xfrm>
            <a:off x="6781800" y="210784"/>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2"/>
            <a:stretch>
              <a:fillRect/>
            </a:stretch>
          </a:blipFill>
        </p:spPr>
      </p:sp>
      <p:sp>
        <p:nvSpPr>
          <p:cNvPr id="22" name="Freeform 14">
            <a:extLst>
              <a:ext uri="{FF2B5EF4-FFF2-40B4-BE49-F238E27FC236}">
                <a16:creationId xmlns:a16="http://schemas.microsoft.com/office/drawing/2014/main" id="{1F3E02B1-71ED-48D8-A142-6EAC49C00C83}"/>
              </a:ext>
            </a:extLst>
          </p:cNvPr>
          <p:cNvSpPr/>
          <p:nvPr/>
        </p:nvSpPr>
        <p:spPr>
          <a:xfrm>
            <a:off x="8361584" y="119855"/>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3"/>
            <a:stretch>
              <a:fillRect/>
            </a:stretch>
          </a:blipFill>
        </p:spPr>
      </p:sp>
      <p:sp>
        <p:nvSpPr>
          <p:cNvPr id="23" name="Freeform 15">
            <a:extLst>
              <a:ext uri="{FF2B5EF4-FFF2-40B4-BE49-F238E27FC236}">
                <a16:creationId xmlns:a16="http://schemas.microsoft.com/office/drawing/2014/main" id="{23516553-0DF1-450F-9F38-2FA3B84F8DE2}"/>
              </a:ext>
            </a:extLst>
          </p:cNvPr>
          <p:cNvSpPr/>
          <p:nvPr/>
        </p:nvSpPr>
        <p:spPr>
          <a:xfrm>
            <a:off x="9807432" y="145497"/>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4"/>
            <a:stretch>
              <a:fillRect/>
            </a:stretch>
          </a:blipFill>
        </p:spPr>
      </p:sp>
      <p:sp>
        <p:nvSpPr>
          <p:cNvPr id="24" name="TextBox 23">
            <a:extLst>
              <a:ext uri="{FF2B5EF4-FFF2-40B4-BE49-F238E27FC236}">
                <a16:creationId xmlns:a16="http://schemas.microsoft.com/office/drawing/2014/main" id="{933AF72C-3CC4-4C99-9EEB-C921D95F7C22}"/>
              </a:ext>
            </a:extLst>
          </p:cNvPr>
          <p:cNvSpPr txBox="1"/>
          <p:nvPr/>
        </p:nvSpPr>
        <p:spPr>
          <a:xfrm>
            <a:off x="152400" y="3452991"/>
            <a:ext cx="12126609" cy="6186309"/>
          </a:xfrm>
          <a:prstGeom prst="rect">
            <a:avLst/>
          </a:prstGeom>
          <a:noFill/>
        </p:spPr>
        <p:txBody>
          <a:bodyPr wrap="square" rtlCol="0">
            <a:spAutoFit/>
          </a:bodyPr>
          <a:lstStyle/>
          <a:p>
            <a:pPr marL="571500" indent="-571500">
              <a:buFontTx/>
              <a:buChar char="-"/>
            </a:pPr>
            <a:r>
              <a:rPr lang="en-US" sz="4000" dirty="0"/>
              <a:t>[CPL-KU1] </a:t>
            </a:r>
            <a:r>
              <a:rPr lang="id-ID" sz="4000" dirty="0"/>
              <a:t>Menerapkan pemikiran logis, kritis, sistematis, dan inovatif dalam konteks pengembangan atau implementasi ilmu pengetahuan dan teknologi yang</a:t>
            </a:r>
            <a:r>
              <a:rPr lang="en-US" sz="4000" dirty="0"/>
              <a:t> </a:t>
            </a:r>
            <a:r>
              <a:rPr lang="id-ID" sz="4000" dirty="0"/>
              <a:t>memperhatikan dan menerapkan nilai humaniora yang sesuai dengan bidang keahliannya.</a:t>
            </a:r>
            <a:endParaRPr lang="en-US" sz="4000" dirty="0"/>
          </a:p>
          <a:p>
            <a:pPr marL="571500" indent="-571500">
              <a:buFontTx/>
              <a:buChar char="-"/>
            </a:pPr>
            <a:r>
              <a:rPr lang="en-US" sz="4000" dirty="0"/>
              <a:t>[CPMK 4] </a:t>
            </a:r>
            <a:r>
              <a:rPr lang="en-US" sz="4000" dirty="0" err="1"/>
              <a:t>Mampu</a:t>
            </a:r>
            <a:r>
              <a:rPr lang="en-US" sz="4000" dirty="0"/>
              <a:t> </a:t>
            </a:r>
            <a:r>
              <a:rPr lang="en-US" sz="4000" dirty="0" err="1"/>
              <a:t>mengklasifikasi</a:t>
            </a:r>
            <a:r>
              <a:rPr lang="en-US" sz="4000" dirty="0"/>
              <a:t> dan </a:t>
            </a:r>
            <a:r>
              <a:rPr lang="en-US" sz="4000" dirty="0" err="1"/>
              <a:t>menunjukkan</a:t>
            </a:r>
            <a:r>
              <a:rPr lang="en-US" sz="4000" dirty="0"/>
              <a:t> </a:t>
            </a:r>
            <a:r>
              <a:rPr lang="en-US" sz="4000" dirty="0" err="1"/>
              <a:t>kepentingan</a:t>
            </a:r>
            <a:r>
              <a:rPr lang="en-US" sz="4000" dirty="0"/>
              <a:t> </a:t>
            </a:r>
            <a:r>
              <a:rPr lang="en-US" sz="4000" dirty="0" err="1"/>
              <a:t>publik</a:t>
            </a:r>
            <a:r>
              <a:rPr lang="en-US" sz="4000" dirty="0"/>
              <a:t> </a:t>
            </a:r>
            <a:r>
              <a:rPr lang="en-US" sz="4000" dirty="0" err="1"/>
              <a:t>dalam</a:t>
            </a:r>
            <a:r>
              <a:rPr lang="en-US" sz="4000" dirty="0"/>
              <a:t> </a:t>
            </a:r>
          </a:p>
          <a:p>
            <a:pPr marL="571500" indent="-571500">
              <a:buFontTx/>
              <a:buChar char="-"/>
            </a:pPr>
            <a:r>
              <a:rPr lang="en-US" sz="4000" dirty="0"/>
              <a:t>[Sub-CPMK 7] </a:t>
            </a:r>
            <a:r>
              <a:rPr lang="en-US" sz="4000" dirty="0" err="1"/>
              <a:t>Mampu</a:t>
            </a:r>
            <a:r>
              <a:rPr lang="en-US" sz="4000" dirty="0"/>
              <a:t> </a:t>
            </a:r>
            <a:r>
              <a:rPr lang="en-US" sz="4000" dirty="0" err="1"/>
              <a:t>melaksanakan</a:t>
            </a:r>
            <a:r>
              <a:rPr lang="en-US" sz="4000" dirty="0"/>
              <a:t> </a:t>
            </a:r>
            <a:r>
              <a:rPr lang="en-US" sz="4000" dirty="0" err="1"/>
              <a:t>interaksi</a:t>
            </a:r>
            <a:r>
              <a:rPr lang="en-US" sz="4000" dirty="0"/>
              <a:t> </a:t>
            </a:r>
            <a:r>
              <a:rPr lang="en-US" sz="4000" dirty="0" err="1"/>
              <a:t>aktor</a:t>
            </a:r>
            <a:r>
              <a:rPr lang="en-US" sz="4000" dirty="0"/>
              <a:t> </a:t>
            </a:r>
            <a:r>
              <a:rPr lang="en-US" sz="4000" dirty="0" err="1"/>
              <a:t>dalam</a:t>
            </a:r>
            <a:r>
              <a:rPr lang="en-US" sz="4000" dirty="0"/>
              <a:t> </a:t>
            </a:r>
            <a:r>
              <a:rPr lang="en-US" sz="4000" dirty="0" err="1"/>
              <a:t>organisasi</a:t>
            </a:r>
            <a:r>
              <a:rPr lang="en-US" sz="4000" dirty="0"/>
              <a:t> </a:t>
            </a:r>
          </a:p>
          <a:p>
            <a:pPr marL="285750" indent="-285750">
              <a:buFontTx/>
              <a:buChar char="-"/>
            </a:pPr>
            <a:endParaRPr lang="en-US" dirty="0"/>
          </a:p>
          <a:p>
            <a:pPr marL="571500" indent="-571500">
              <a:buFontTx/>
              <a:buChar char="-"/>
            </a:pPr>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073384" y="949654"/>
            <a:ext cx="5231810" cy="4496086"/>
            <a:chOff x="0" y="0"/>
            <a:chExt cx="812800" cy="698500"/>
          </a:xfrm>
        </p:grpSpPr>
        <p:sp>
          <p:nvSpPr>
            <p:cNvPr id="3" name="Freeform 3"/>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alpha val="0"/>
              </a:srgbClr>
            </a:solidFill>
            <a:ln w="76200" cap="sq">
              <a:solidFill>
                <a:srgbClr val="EC791E"/>
              </a:solidFill>
              <a:prstDash val="solid"/>
              <a:miter/>
            </a:ln>
          </p:spPr>
        </p:sp>
        <p:sp>
          <p:nvSpPr>
            <p:cNvPr id="4" name="TextBox 4"/>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5" name="Group 5"/>
          <p:cNvGrpSpPr>
            <a:grpSpLocks noChangeAspect="1"/>
          </p:cNvGrpSpPr>
          <p:nvPr/>
        </p:nvGrpSpPr>
        <p:grpSpPr>
          <a:xfrm>
            <a:off x="1052797" y="3314700"/>
            <a:ext cx="5119403" cy="4433172"/>
            <a:chOff x="0" y="0"/>
            <a:chExt cx="4282440" cy="3708400"/>
          </a:xfrm>
        </p:grpSpPr>
        <p:sp>
          <p:nvSpPr>
            <p:cNvPr id="6" name="Freeform 6"/>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FFDE59">
                <a:alpha val="29804"/>
              </a:srgbClr>
            </a:solidFill>
            <a:ln w="12700">
              <a:solidFill>
                <a:schemeClr val="accent6">
                  <a:lumMod val="20000"/>
                  <a:lumOff val="80000"/>
                </a:schemeClr>
              </a:solidFill>
            </a:ln>
          </p:spPr>
        </p:sp>
      </p:grpSp>
      <p:grpSp>
        <p:nvGrpSpPr>
          <p:cNvPr id="7" name="Group 7"/>
          <p:cNvGrpSpPr/>
          <p:nvPr/>
        </p:nvGrpSpPr>
        <p:grpSpPr>
          <a:xfrm>
            <a:off x="-3073384" y="5575186"/>
            <a:ext cx="5231810" cy="4496086"/>
            <a:chOff x="0" y="0"/>
            <a:chExt cx="812800" cy="698500"/>
          </a:xfrm>
        </p:grpSpPr>
        <p:sp>
          <p:nvSpPr>
            <p:cNvPr id="8" name="Freeform 8"/>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4AAD">
                <a:alpha val="29804"/>
              </a:srgbClr>
            </a:solidFill>
            <a:ln cap="sq">
              <a:noFill/>
              <a:prstDash val="solid"/>
              <a:miter/>
            </a:ln>
          </p:spPr>
        </p:sp>
        <p:sp>
          <p:nvSpPr>
            <p:cNvPr id="9" name="TextBox 9"/>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8139818" y="2050378"/>
            <a:ext cx="10700977" cy="1352827"/>
            <a:chOff x="0" y="0"/>
            <a:chExt cx="2818364" cy="356300"/>
          </a:xfrm>
        </p:grpSpPr>
        <p:sp>
          <p:nvSpPr>
            <p:cNvPr id="11" name="Freeform 11"/>
            <p:cNvSpPr/>
            <p:nvPr/>
          </p:nvSpPr>
          <p:spPr>
            <a:xfrm>
              <a:off x="0" y="0"/>
              <a:ext cx="2818364" cy="356300"/>
            </a:xfrm>
            <a:custGeom>
              <a:avLst/>
              <a:gdLst/>
              <a:ahLst/>
              <a:cxnLst/>
              <a:rect l="l" t="t" r="r" b="b"/>
              <a:pathLst>
                <a:path w="2818364" h="356300">
                  <a:moveTo>
                    <a:pt x="0" y="0"/>
                  </a:moveTo>
                  <a:lnTo>
                    <a:pt x="2818364" y="0"/>
                  </a:lnTo>
                  <a:lnTo>
                    <a:pt x="2818364" y="356300"/>
                  </a:lnTo>
                  <a:lnTo>
                    <a:pt x="0" y="356300"/>
                  </a:lnTo>
                  <a:close/>
                </a:path>
              </a:pathLst>
            </a:custGeom>
            <a:solidFill>
              <a:srgbClr val="1B3640"/>
            </a:solidFill>
          </p:spPr>
        </p:sp>
        <p:sp>
          <p:nvSpPr>
            <p:cNvPr id="12" name="TextBox 12"/>
            <p:cNvSpPr txBox="1"/>
            <p:nvPr/>
          </p:nvSpPr>
          <p:spPr>
            <a:xfrm>
              <a:off x="0" y="-38100"/>
              <a:ext cx="2818364" cy="394400"/>
            </a:xfrm>
            <a:prstGeom prst="rect">
              <a:avLst/>
            </a:prstGeom>
          </p:spPr>
          <p:txBody>
            <a:bodyPr lIns="50800" tIns="50800" rIns="50800" bIns="50800" rtlCol="0" anchor="ctr"/>
            <a:lstStyle/>
            <a:p>
              <a:pPr algn="ctr">
                <a:lnSpc>
                  <a:spcPts val="2659"/>
                </a:lnSpc>
              </a:pPr>
              <a:endParaRPr/>
            </a:p>
          </p:txBody>
        </p:sp>
      </p:grpSp>
      <p:sp>
        <p:nvSpPr>
          <p:cNvPr id="13" name="TextBox 13"/>
          <p:cNvSpPr txBox="1"/>
          <p:nvPr/>
        </p:nvSpPr>
        <p:spPr>
          <a:xfrm>
            <a:off x="7700702" y="2248339"/>
            <a:ext cx="10225348" cy="975956"/>
          </a:xfrm>
          <a:prstGeom prst="rect">
            <a:avLst/>
          </a:prstGeom>
        </p:spPr>
        <p:txBody>
          <a:bodyPr lIns="0" tIns="0" rIns="0" bIns="0" rtlCol="0" anchor="t">
            <a:spAutoFit/>
          </a:bodyPr>
          <a:lstStyle/>
          <a:p>
            <a:pPr marL="0" lvl="0" indent="0" algn="r">
              <a:lnSpc>
                <a:spcPts val="3681"/>
              </a:lnSpc>
              <a:spcBef>
                <a:spcPct val="0"/>
              </a:spcBef>
            </a:pPr>
            <a:r>
              <a:rPr lang="en-US" sz="3346" spc="167">
                <a:solidFill>
                  <a:srgbClr val="FFFFFF"/>
                </a:solidFill>
                <a:latin typeface="Poppins Bold"/>
                <a:ea typeface="Poppins Bold"/>
                <a:cs typeface="Poppins Bold"/>
                <a:sym typeface="Poppins Bold"/>
              </a:rPr>
              <a:t>1970S-1980S MEMBANDINGKAN BUDAYA ORGANISASI</a:t>
            </a:r>
          </a:p>
        </p:txBody>
      </p:sp>
      <p:sp>
        <p:nvSpPr>
          <p:cNvPr id="14" name="AutoShape 14"/>
          <p:cNvSpPr/>
          <p:nvPr/>
        </p:nvSpPr>
        <p:spPr>
          <a:xfrm flipV="1">
            <a:off x="74" y="10215563"/>
            <a:ext cx="18288000" cy="19050"/>
          </a:xfrm>
          <a:prstGeom prst="line">
            <a:avLst/>
          </a:prstGeom>
          <a:ln w="142875" cap="flat">
            <a:solidFill>
              <a:srgbClr val="EC791E"/>
            </a:solidFill>
            <a:prstDash val="solid"/>
            <a:headEnd type="none" w="sm" len="sm"/>
            <a:tailEnd type="none" w="sm" len="sm"/>
          </a:ln>
        </p:spPr>
      </p:sp>
      <p:sp>
        <p:nvSpPr>
          <p:cNvPr id="15" name="TextBox 15"/>
          <p:cNvSpPr txBox="1"/>
          <p:nvPr/>
        </p:nvSpPr>
        <p:spPr>
          <a:xfrm>
            <a:off x="6090953" y="3817586"/>
            <a:ext cx="12130372" cy="5935345"/>
          </a:xfrm>
          <a:prstGeom prst="rect">
            <a:avLst/>
          </a:prstGeom>
        </p:spPr>
        <p:txBody>
          <a:bodyPr lIns="0" tIns="0" rIns="0" bIns="0" rtlCol="0" anchor="t">
            <a:spAutoFit/>
          </a:bodyPr>
          <a:lstStyle/>
          <a:p>
            <a:pPr marL="798829" lvl="1" indent="-399415" algn="l">
              <a:lnSpc>
                <a:spcPts val="5179"/>
              </a:lnSpc>
              <a:buFont typeface="Arial"/>
              <a:buChar char="•"/>
            </a:pPr>
            <a:r>
              <a:rPr lang="en-US" sz="3699">
                <a:solidFill>
                  <a:srgbClr val="1B3640"/>
                </a:solidFill>
                <a:latin typeface="Poppins"/>
                <a:ea typeface="Poppins"/>
                <a:cs typeface="Poppins"/>
                <a:sym typeface="Poppins"/>
              </a:rPr>
              <a:t>Budaya organisasi Perusahaan di Jepang VS Perusahaan di negara-negara barat</a:t>
            </a:r>
          </a:p>
          <a:p>
            <a:pPr algn="l">
              <a:lnSpc>
                <a:spcPts val="5179"/>
              </a:lnSpc>
            </a:pPr>
            <a:endParaRPr lang="en-US" sz="3699">
              <a:solidFill>
                <a:srgbClr val="1B3640"/>
              </a:solidFill>
              <a:latin typeface="Poppins"/>
              <a:ea typeface="Poppins"/>
              <a:cs typeface="Poppins"/>
              <a:sym typeface="Poppins"/>
            </a:endParaRPr>
          </a:p>
          <a:p>
            <a:pPr marL="798829" lvl="1" indent="-399415" algn="l">
              <a:lnSpc>
                <a:spcPts val="5179"/>
              </a:lnSpc>
              <a:buFont typeface="Arial"/>
              <a:buChar char="•"/>
            </a:pPr>
            <a:r>
              <a:rPr lang="en-US" sz="3699">
                <a:solidFill>
                  <a:srgbClr val="1B3640"/>
                </a:solidFill>
                <a:latin typeface="Poppins"/>
                <a:ea typeface="Poppins"/>
                <a:cs typeface="Poppins"/>
                <a:sym typeface="Poppins"/>
              </a:rPr>
              <a:t>Fokus pada perbandingan struktur formal -&gt; tidak menemukan apapun</a:t>
            </a:r>
          </a:p>
          <a:p>
            <a:pPr algn="l">
              <a:lnSpc>
                <a:spcPts val="5179"/>
              </a:lnSpc>
            </a:pPr>
            <a:endParaRPr lang="en-US" sz="3699">
              <a:solidFill>
                <a:srgbClr val="1B3640"/>
              </a:solidFill>
              <a:latin typeface="Poppins"/>
              <a:ea typeface="Poppins"/>
              <a:cs typeface="Poppins"/>
              <a:sym typeface="Poppins"/>
            </a:endParaRPr>
          </a:p>
          <a:p>
            <a:pPr marL="798829" lvl="1" indent="-399415" algn="l">
              <a:lnSpc>
                <a:spcPts val="5179"/>
              </a:lnSpc>
              <a:buFont typeface="Arial"/>
              <a:buChar char="•"/>
            </a:pPr>
            <a:r>
              <a:rPr lang="en-US" sz="3699">
                <a:solidFill>
                  <a:srgbClr val="1B3640"/>
                </a:solidFill>
                <a:latin typeface="Poppins"/>
                <a:ea typeface="Poppins"/>
                <a:cs typeface="Poppins"/>
                <a:sym typeface="Poppins"/>
              </a:rPr>
              <a:t>Hipotesis: jangan-janganbudayasuatu negara juga akan masuk dan mempengaruhibudaya yang ada di dalamorganisasi?</a:t>
            </a:r>
          </a:p>
        </p:txBody>
      </p:sp>
      <p:sp>
        <p:nvSpPr>
          <p:cNvPr id="19" name="Freeform 13">
            <a:extLst>
              <a:ext uri="{FF2B5EF4-FFF2-40B4-BE49-F238E27FC236}">
                <a16:creationId xmlns:a16="http://schemas.microsoft.com/office/drawing/2014/main" id="{C82A646D-6200-4640-AEE0-3B8C3DD2AA24}"/>
              </a:ext>
            </a:extLst>
          </p:cNvPr>
          <p:cNvSpPr/>
          <p:nvPr/>
        </p:nvSpPr>
        <p:spPr>
          <a:xfrm>
            <a:off x="6400800" y="210784"/>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2"/>
            <a:stretch>
              <a:fillRect/>
            </a:stretch>
          </a:blipFill>
        </p:spPr>
      </p:sp>
      <p:sp>
        <p:nvSpPr>
          <p:cNvPr id="20" name="Freeform 14">
            <a:extLst>
              <a:ext uri="{FF2B5EF4-FFF2-40B4-BE49-F238E27FC236}">
                <a16:creationId xmlns:a16="http://schemas.microsoft.com/office/drawing/2014/main" id="{D0B896CD-D6FD-43EE-A2FF-6DC61B44559F}"/>
              </a:ext>
            </a:extLst>
          </p:cNvPr>
          <p:cNvSpPr/>
          <p:nvPr/>
        </p:nvSpPr>
        <p:spPr>
          <a:xfrm>
            <a:off x="7980584" y="119855"/>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3"/>
            <a:stretch>
              <a:fillRect/>
            </a:stretch>
          </a:blipFill>
        </p:spPr>
      </p:sp>
      <p:sp>
        <p:nvSpPr>
          <p:cNvPr id="21" name="Freeform 15">
            <a:extLst>
              <a:ext uri="{FF2B5EF4-FFF2-40B4-BE49-F238E27FC236}">
                <a16:creationId xmlns:a16="http://schemas.microsoft.com/office/drawing/2014/main" id="{5DB5D518-B3D6-4A1A-ADFE-3E1292212A68}"/>
              </a:ext>
            </a:extLst>
          </p:cNvPr>
          <p:cNvSpPr/>
          <p:nvPr/>
        </p:nvSpPr>
        <p:spPr>
          <a:xfrm>
            <a:off x="9426432" y="145497"/>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4"/>
            <a:stretch>
              <a:fillRect/>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rot="381547">
            <a:off x="11248931" y="6122200"/>
            <a:ext cx="4685096" cy="5246370"/>
            <a:chOff x="0" y="0"/>
            <a:chExt cx="6350000" cy="7110730"/>
          </a:xfrm>
        </p:grpSpPr>
        <p:sp>
          <p:nvSpPr>
            <p:cNvPr id="3" name="Freeform 3"/>
            <p:cNvSpPr/>
            <p:nvPr/>
          </p:nvSpPr>
          <p:spPr>
            <a:xfrm>
              <a:off x="0" y="0"/>
              <a:ext cx="6350000" cy="7110730"/>
            </a:xfrm>
            <a:custGeom>
              <a:avLst/>
              <a:gdLst/>
              <a:ahLst/>
              <a:cxnLst/>
              <a:rect l="l" t="t" r="r" b="b"/>
              <a:pathLst>
                <a:path w="6350000" h="7110730">
                  <a:moveTo>
                    <a:pt x="6350000" y="4700270"/>
                  </a:moveTo>
                  <a:lnTo>
                    <a:pt x="0" y="7110730"/>
                  </a:lnTo>
                  <a:lnTo>
                    <a:pt x="0" y="2410460"/>
                  </a:lnTo>
                  <a:lnTo>
                    <a:pt x="6350000" y="0"/>
                  </a:lnTo>
                  <a:close/>
                </a:path>
              </a:pathLst>
            </a:custGeom>
            <a:blipFill>
              <a:blip r:embed="rId2"/>
              <a:stretch>
                <a:fillRect t="-16892" b="-16892"/>
              </a:stretch>
            </a:blipFill>
          </p:spPr>
        </p:sp>
      </p:grpSp>
      <p:grpSp>
        <p:nvGrpSpPr>
          <p:cNvPr id="4" name="Group 4"/>
          <p:cNvGrpSpPr>
            <a:grpSpLocks noChangeAspect="1"/>
          </p:cNvGrpSpPr>
          <p:nvPr/>
        </p:nvGrpSpPr>
        <p:grpSpPr>
          <a:xfrm rot="381547">
            <a:off x="6240173" y="7426274"/>
            <a:ext cx="4685096" cy="5246370"/>
            <a:chOff x="0" y="0"/>
            <a:chExt cx="6350000" cy="7110730"/>
          </a:xfrm>
        </p:grpSpPr>
        <p:sp>
          <p:nvSpPr>
            <p:cNvPr id="5" name="Freeform 5"/>
            <p:cNvSpPr/>
            <p:nvPr/>
          </p:nvSpPr>
          <p:spPr>
            <a:xfrm>
              <a:off x="0" y="0"/>
              <a:ext cx="6350000" cy="7110730"/>
            </a:xfrm>
            <a:custGeom>
              <a:avLst/>
              <a:gdLst/>
              <a:ahLst/>
              <a:cxnLst/>
              <a:rect l="l" t="t" r="r" b="b"/>
              <a:pathLst>
                <a:path w="6350000" h="7110730">
                  <a:moveTo>
                    <a:pt x="6350000" y="4700270"/>
                  </a:moveTo>
                  <a:lnTo>
                    <a:pt x="0" y="7110730"/>
                  </a:lnTo>
                  <a:lnTo>
                    <a:pt x="0" y="2410460"/>
                  </a:lnTo>
                  <a:lnTo>
                    <a:pt x="6350000" y="0"/>
                  </a:lnTo>
                  <a:close/>
                </a:path>
              </a:pathLst>
            </a:custGeom>
            <a:solidFill>
              <a:srgbClr val="FFDE59"/>
            </a:solidFill>
            <a:ln w="12700">
              <a:solidFill>
                <a:srgbClr val="FFFF00"/>
              </a:solidFill>
            </a:ln>
          </p:spPr>
        </p:sp>
      </p:grpSp>
      <p:grpSp>
        <p:nvGrpSpPr>
          <p:cNvPr id="6" name="Group 6"/>
          <p:cNvGrpSpPr>
            <a:grpSpLocks noChangeAspect="1"/>
          </p:cNvGrpSpPr>
          <p:nvPr/>
        </p:nvGrpSpPr>
        <p:grpSpPr>
          <a:xfrm rot="381547">
            <a:off x="1210973" y="8730347"/>
            <a:ext cx="4685096" cy="5246370"/>
            <a:chOff x="0" y="0"/>
            <a:chExt cx="6350000" cy="7110730"/>
          </a:xfrm>
        </p:grpSpPr>
        <p:sp>
          <p:nvSpPr>
            <p:cNvPr id="7" name="Freeform 7"/>
            <p:cNvSpPr/>
            <p:nvPr/>
          </p:nvSpPr>
          <p:spPr>
            <a:xfrm>
              <a:off x="0" y="0"/>
              <a:ext cx="6350000" cy="7110730"/>
            </a:xfrm>
            <a:custGeom>
              <a:avLst/>
              <a:gdLst/>
              <a:ahLst/>
              <a:cxnLst/>
              <a:rect l="l" t="t" r="r" b="b"/>
              <a:pathLst>
                <a:path w="6350000" h="7110730">
                  <a:moveTo>
                    <a:pt x="6350000" y="4700270"/>
                  </a:moveTo>
                  <a:lnTo>
                    <a:pt x="0" y="7110730"/>
                  </a:lnTo>
                  <a:lnTo>
                    <a:pt x="0" y="2410460"/>
                  </a:lnTo>
                  <a:lnTo>
                    <a:pt x="6350000" y="0"/>
                  </a:lnTo>
                  <a:close/>
                </a:path>
              </a:pathLst>
            </a:custGeom>
            <a:blipFill>
              <a:blip r:embed="rId3"/>
              <a:stretch>
                <a:fillRect l="-33985" r="-33985"/>
              </a:stretch>
            </a:blipFill>
          </p:spPr>
        </p:sp>
      </p:grpSp>
      <p:grpSp>
        <p:nvGrpSpPr>
          <p:cNvPr id="8" name="Group 8"/>
          <p:cNvGrpSpPr>
            <a:grpSpLocks noChangeAspect="1"/>
          </p:cNvGrpSpPr>
          <p:nvPr/>
        </p:nvGrpSpPr>
        <p:grpSpPr>
          <a:xfrm rot="381547">
            <a:off x="7838120" y="-3704905"/>
            <a:ext cx="4685096" cy="5246370"/>
            <a:chOff x="0" y="0"/>
            <a:chExt cx="6350000" cy="7110730"/>
          </a:xfrm>
        </p:grpSpPr>
        <p:sp>
          <p:nvSpPr>
            <p:cNvPr id="9" name="Freeform 9"/>
            <p:cNvSpPr/>
            <p:nvPr/>
          </p:nvSpPr>
          <p:spPr>
            <a:xfrm>
              <a:off x="0" y="0"/>
              <a:ext cx="6350000" cy="7110730"/>
            </a:xfrm>
            <a:custGeom>
              <a:avLst/>
              <a:gdLst/>
              <a:ahLst/>
              <a:cxnLst/>
              <a:rect l="l" t="t" r="r" b="b"/>
              <a:pathLst>
                <a:path w="6350000" h="7110730">
                  <a:moveTo>
                    <a:pt x="6350000" y="4700270"/>
                  </a:moveTo>
                  <a:lnTo>
                    <a:pt x="0" y="7110730"/>
                  </a:lnTo>
                  <a:lnTo>
                    <a:pt x="0" y="2410460"/>
                  </a:lnTo>
                  <a:lnTo>
                    <a:pt x="6350000" y="0"/>
                  </a:lnTo>
                  <a:close/>
                </a:path>
              </a:pathLst>
            </a:custGeom>
            <a:solidFill>
              <a:srgbClr val="EC791E"/>
            </a:solidFill>
            <a:ln w="12700">
              <a:solidFill>
                <a:schemeClr val="accent6">
                  <a:lumMod val="75000"/>
                </a:schemeClr>
              </a:solidFill>
            </a:ln>
          </p:spPr>
        </p:sp>
      </p:grpSp>
      <p:grpSp>
        <p:nvGrpSpPr>
          <p:cNvPr id="10" name="Group 10"/>
          <p:cNvGrpSpPr>
            <a:grpSpLocks noChangeAspect="1"/>
          </p:cNvGrpSpPr>
          <p:nvPr/>
        </p:nvGrpSpPr>
        <p:grpSpPr>
          <a:xfrm rot="381547">
            <a:off x="2811173" y="-2400831"/>
            <a:ext cx="4685096" cy="5246370"/>
            <a:chOff x="0" y="0"/>
            <a:chExt cx="6350000" cy="7110730"/>
          </a:xfrm>
        </p:grpSpPr>
        <p:sp>
          <p:nvSpPr>
            <p:cNvPr id="11" name="Freeform 11"/>
            <p:cNvSpPr/>
            <p:nvPr/>
          </p:nvSpPr>
          <p:spPr>
            <a:xfrm>
              <a:off x="0" y="0"/>
              <a:ext cx="6350000" cy="7110730"/>
            </a:xfrm>
            <a:custGeom>
              <a:avLst/>
              <a:gdLst/>
              <a:ahLst/>
              <a:cxnLst/>
              <a:rect l="l" t="t" r="r" b="b"/>
              <a:pathLst>
                <a:path w="6350000" h="7110730">
                  <a:moveTo>
                    <a:pt x="6350000" y="4700270"/>
                  </a:moveTo>
                  <a:lnTo>
                    <a:pt x="0" y="7110730"/>
                  </a:lnTo>
                  <a:lnTo>
                    <a:pt x="0" y="2410460"/>
                  </a:lnTo>
                  <a:lnTo>
                    <a:pt x="6350000" y="0"/>
                  </a:lnTo>
                  <a:close/>
                </a:path>
              </a:pathLst>
            </a:custGeom>
            <a:blipFill>
              <a:blip r:embed="rId4"/>
              <a:stretch>
                <a:fillRect l="-34195" r="-34195"/>
              </a:stretch>
            </a:blipFill>
          </p:spPr>
        </p:sp>
      </p:grpSp>
      <p:grpSp>
        <p:nvGrpSpPr>
          <p:cNvPr id="12" name="Group 12"/>
          <p:cNvGrpSpPr>
            <a:grpSpLocks noChangeAspect="1"/>
          </p:cNvGrpSpPr>
          <p:nvPr/>
        </p:nvGrpSpPr>
        <p:grpSpPr>
          <a:xfrm rot="381547">
            <a:off x="-2218027" y="-1096758"/>
            <a:ext cx="4685096" cy="5246370"/>
            <a:chOff x="0" y="0"/>
            <a:chExt cx="6350000" cy="7110730"/>
          </a:xfrm>
        </p:grpSpPr>
        <p:sp>
          <p:nvSpPr>
            <p:cNvPr id="13" name="Freeform 13"/>
            <p:cNvSpPr/>
            <p:nvPr/>
          </p:nvSpPr>
          <p:spPr>
            <a:xfrm>
              <a:off x="0" y="0"/>
              <a:ext cx="6350000" cy="7110730"/>
            </a:xfrm>
            <a:custGeom>
              <a:avLst/>
              <a:gdLst/>
              <a:ahLst/>
              <a:cxnLst/>
              <a:rect l="l" t="t" r="r" b="b"/>
              <a:pathLst>
                <a:path w="6350000" h="7110730">
                  <a:moveTo>
                    <a:pt x="6350000" y="4700270"/>
                  </a:moveTo>
                  <a:lnTo>
                    <a:pt x="0" y="7110730"/>
                  </a:lnTo>
                  <a:lnTo>
                    <a:pt x="0" y="2410460"/>
                  </a:lnTo>
                  <a:lnTo>
                    <a:pt x="6350000" y="0"/>
                  </a:lnTo>
                  <a:close/>
                </a:path>
              </a:pathLst>
            </a:custGeom>
            <a:solidFill>
              <a:srgbClr val="FFDE59"/>
            </a:solidFill>
            <a:ln w="12700">
              <a:solidFill>
                <a:srgbClr val="FFFF00"/>
              </a:solidFill>
            </a:ln>
          </p:spPr>
        </p:sp>
      </p:grpSp>
      <p:grpSp>
        <p:nvGrpSpPr>
          <p:cNvPr id="14" name="Group 14"/>
          <p:cNvGrpSpPr>
            <a:grpSpLocks noChangeAspect="1"/>
          </p:cNvGrpSpPr>
          <p:nvPr/>
        </p:nvGrpSpPr>
        <p:grpSpPr>
          <a:xfrm rot="381547">
            <a:off x="16310534" y="4797309"/>
            <a:ext cx="4685096" cy="5246370"/>
            <a:chOff x="0" y="0"/>
            <a:chExt cx="6350000" cy="7110730"/>
          </a:xfrm>
        </p:grpSpPr>
        <p:sp>
          <p:nvSpPr>
            <p:cNvPr id="15" name="Freeform 15"/>
            <p:cNvSpPr/>
            <p:nvPr/>
          </p:nvSpPr>
          <p:spPr>
            <a:xfrm>
              <a:off x="0" y="0"/>
              <a:ext cx="6350000" cy="7110730"/>
            </a:xfrm>
            <a:custGeom>
              <a:avLst/>
              <a:gdLst/>
              <a:ahLst/>
              <a:cxnLst/>
              <a:rect l="l" t="t" r="r" b="b"/>
              <a:pathLst>
                <a:path w="6350000" h="7110730">
                  <a:moveTo>
                    <a:pt x="6350000" y="4700270"/>
                  </a:moveTo>
                  <a:lnTo>
                    <a:pt x="0" y="7110730"/>
                  </a:lnTo>
                  <a:lnTo>
                    <a:pt x="0" y="2410460"/>
                  </a:lnTo>
                  <a:lnTo>
                    <a:pt x="6350000" y="0"/>
                  </a:lnTo>
                  <a:close/>
                </a:path>
              </a:pathLst>
            </a:custGeom>
            <a:solidFill>
              <a:srgbClr val="EC791E"/>
            </a:solidFill>
            <a:ln w="12700">
              <a:solidFill>
                <a:schemeClr val="accent6">
                  <a:lumMod val="75000"/>
                </a:schemeClr>
              </a:solidFill>
            </a:ln>
          </p:spPr>
        </p:sp>
      </p:grpSp>
      <p:grpSp>
        <p:nvGrpSpPr>
          <p:cNvPr id="16" name="Group 16"/>
          <p:cNvGrpSpPr>
            <a:grpSpLocks noChangeAspect="1"/>
          </p:cNvGrpSpPr>
          <p:nvPr/>
        </p:nvGrpSpPr>
        <p:grpSpPr>
          <a:xfrm rot="381547">
            <a:off x="14916633" y="8730347"/>
            <a:ext cx="4685096" cy="5246370"/>
            <a:chOff x="0" y="0"/>
            <a:chExt cx="6350000" cy="7110730"/>
          </a:xfrm>
        </p:grpSpPr>
        <p:sp>
          <p:nvSpPr>
            <p:cNvPr id="17" name="Freeform 17"/>
            <p:cNvSpPr/>
            <p:nvPr/>
          </p:nvSpPr>
          <p:spPr>
            <a:xfrm>
              <a:off x="0" y="0"/>
              <a:ext cx="6350000" cy="7110730"/>
            </a:xfrm>
            <a:custGeom>
              <a:avLst/>
              <a:gdLst/>
              <a:ahLst/>
              <a:cxnLst/>
              <a:rect l="l" t="t" r="r" b="b"/>
              <a:pathLst>
                <a:path w="6350000" h="7110730">
                  <a:moveTo>
                    <a:pt x="6350000" y="4700270"/>
                  </a:moveTo>
                  <a:lnTo>
                    <a:pt x="0" y="7110730"/>
                  </a:lnTo>
                  <a:lnTo>
                    <a:pt x="0" y="2410460"/>
                  </a:lnTo>
                  <a:lnTo>
                    <a:pt x="6350000" y="0"/>
                  </a:lnTo>
                  <a:close/>
                </a:path>
              </a:pathLst>
            </a:custGeom>
            <a:solidFill>
              <a:srgbClr val="FFDE59"/>
            </a:solidFill>
            <a:ln w="12700">
              <a:solidFill>
                <a:srgbClr val="FFFF00"/>
              </a:solidFill>
            </a:ln>
          </p:spPr>
        </p:sp>
      </p:grpSp>
      <p:sp>
        <p:nvSpPr>
          <p:cNvPr id="18" name="TextBox 18"/>
          <p:cNvSpPr txBox="1"/>
          <p:nvPr/>
        </p:nvSpPr>
        <p:spPr>
          <a:xfrm>
            <a:off x="1402826" y="3830980"/>
            <a:ext cx="15482349" cy="2600327"/>
          </a:xfrm>
          <a:prstGeom prst="rect">
            <a:avLst/>
          </a:prstGeom>
        </p:spPr>
        <p:txBody>
          <a:bodyPr lIns="0" tIns="0" rIns="0" bIns="0" rtlCol="0" anchor="t">
            <a:spAutoFit/>
          </a:bodyPr>
          <a:lstStyle/>
          <a:p>
            <a:pPr marL="0" lvl="0" indent="0" algn="ctr">
              <a:lnSpc>
                <a:spcPts val="6600"/>
              </a:lnSpc>
              <a:spcBef>
                <a:spcPct val="0"/>
              </a:spcBef>
            </a:pPr>
            <a:r>
              <a:rPr lang="en-US" sz="6000" spc="300">
                <a:solidFill>
                  <a:srgbClr val="1B3640"/>
                </a:solidFill>
                <a:latin typeface="Poppins Bold"/>
                <a:ea typeface="Poppins Bold"/>
                <a:cs typeface="Poppins Bold"/>
                <a:sym typeface="Poppins Bold"/>
              </a:rPr>
              <a:t>Melihat apa yang secara explisit VS Melihat yang implisit didalam organisasi</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952002"/>
            <a:ext cx="9144268" cy="1203619"/>
            <a:chOff x="0" y="0"/>
            <a:chExt cx="2408367" cy="317003"/>
          </a:xfrm>
        </p:grpSpPr>
        <p:sp>
          <p:nvSpPr>
            <p:cNvPr id="3" name="Freeform 3"/>
            <p:cNvSpPr/>
            <p:nvPr/>
          </p:nvSpPr>
          <p:spPr>
            <a:xfrm>
              <a:off x="0" y="0"/>
              <a:ext cx="2408367" cy="317003"/>
            </a:xfrm>
            <a:custGeom>
              <a:avLst/>
              <a:gdLst/>
              <a:ahLst/>
              <a:cxnLst/>
              <a:rect l="l" t="t" r="r" b="b"/>
              <a:pathLst>
                <a:path w="2408367" h="317003">
                  <a:moveTo>
                    <a:pt x="0" y="0"/>
                  </a:moveTo>
                  <a:lnTo>
                    <a:pt x="2408367" y="0"/>
                  </a:lnTo>
                  <a:lnTo>
                    <a:pt x="2408367" y="317003"/>
                  </a:lnTo>
                  <a:lnTo>
                    <a:pt x="0" y="317003"/>
                  </a:lnTo>
                  <a:close/>
                </a:path>
              </a:pathLst>
            </a:custGeom>
            <a:solidFill>
              <a:srgbClr val="1B3640"/>
            </a:solidFill>
          </p:spPr>
        </p:sp>
        <p:sp>
          <p:nvSpPr>
            <p:cNvPr id="4" name="TextBox 4"/>
            <p:cNvSpPr txBox="1"/>
            <p:nvPr/>
          </p:nvSpPr>
          <p:spPr>
            <a:xfrm>
              <a:off x="0" y="-38100"/>
              <a:ext cx="2408367" cy="355103"/>
            </a:xfrm>
            <a:prstGeom prst="rect">
              <a:avLst/>
            </a:prstGeom>
          </p:spPr>
          <p:txBody>
            <a:bodyPr lIns="50800" tIns="50800" rIns="50800" bIns="50800" rtlCol="0" anchor="ctr"/>
            <a:lstStyle/>
            <a:p>
              <a:pPr algn="ctr">
                <a:lnSpc>
                  <a:spcPts val="2659"/>
                </a:lnSpc>
              </a:pPr>
              <a:endParaRPr/>
            </a:p>
          </p:txBody>
        </p:sp>
      </p:grpSp>
      <p:grpSp>
        <p:nvGrpSpPr>
          <p:cNvPr id="5" name="Group 5"/>
          <p:cNvGrpSpPr>
            <a:grpSpLocks noChangeAspect="1"/>
          </p:cNvGrpSpPr>
          <p:nvPr/>
        </p:nvGrpSpPr>
        <p:grpSpPr>
          <a:xfrm>
            <a:off x="14311330" y="2285511"/>
            <a:ext cx="5414338" cy="4688572"/>
            <a:chOff x="0" y="0"/>
            <a:chExt cx="4282440" cy="3708400"/>
          </a:xfrm>
        </p:grpSpPr>
        <p:sp>
          <p:nvSpPr>
            <p:cNvPr id="6" name="Freeform 6"/>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2"/>
              <a:stretch>
                <a:fillRect l="-14987" r="-14987"/>
              </a:stretch>
            </a:blipFill>
          </p:spPr>
        </p:sp>
      </p:grpSp>
      <p:sp>
        <p:nvSpPr>
          <p:cNvPr id="7" name="TextBox 7"/>
          <p:cNvSpPr txBox="1"/>
          <p:nvPr/>
        </p:nvSpPr>
        <p:spPr>
          <a:xfrm>
            <a:off x="340184" y="4348356"/>
            <a:ext cx="10357036" cy="1583058"/>
          </a:xfrm>
          <a:prstGeom prst="rect">
            <a:avLst/>
          </a:prstGeom>
        </p:spPr>
        <p:txBody>
          <a:bodyPr lIns="0" tIns="0" rIns="0" bIns="0" rtlCol="0" anchor="t">
            <a:spAutoFit/>
          </a:bodyPr>
          <a:lstStyle/>
          <a:p>
            <a:pPr marL="0" lvl="0" indent="0" algn="l">
              <a:lnSpc>
                <a:spcPts val="5940"/>
              </a:lnSpc>
              <a:spcBef>
                <a:spcPct val="0"/>
              </a:spcBef>
            </a:pPr>
            <a:r>
              <a:rPr lang="en-US" sz="5400" spc="270">
                <a:solidFill>
                  <a:srgbClr val="1B3640"/>
                </a:solidFill>
                <a:latin typeface="Poppins Bold"/>
                <a:ea typeface="Poppins Bold"/>
                <a:cs typeface="Poppins Bold"/>
                <a:sym typeface="Poppins Bold"/>
              </a:rPr>
              <a:t>Dari Perspektif Antropologi dan Sosiologi </a:t>
            </a:r>
          </a:p>
        </p:txBody>
      </p:sp>
      <p:grpSp>
        <p:nvGrpSpPr>
          <p:cNvPr id="8" name="Group 8"/>
          <p:cNvGrpSpPr>
            <a:grpSpLocks noChangeAspect="1"/>
          </p:cNvGrpSpPr>
          <p:nvPr/>
        </p:nvGrpSpPr>
        <p:grpSpPr>
          <a:xfrm>
            <a:off x="10130462" y="4722128"/>
            <a:ext cx="5414338" cy="4688572"/>
            <a:chOff x="0" y="0"/>
            <a:chExt cx="4282440" cy="3708400"/>
          </a:xfrm>
        </p:grpSpPr>
        <p:sp>
          <p:nvSpPr>
            <p:cNvPr id="9" name="Freeform 9"/>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3"/>
              <a:stretch>
                <a:fillRect l="-14987" r="-14987"/>
              </a:stretch>
            </a:blipFill>
          </p:spPr>
        </p:sp>
      </p:grpSp>
      <p:grpSp>
        <p:nvGrpSpPr>
          <p:cNvPr id="10" name="Group 10"/>
          <p:cNvGrpSpPr>
            <a:grpSpLocks noChangeAspect="1"/>
          </p:cNvGrpSpPr>
          <p:nvPr/>
        </p:nvGrpSpPr>
        <p:grpSpPr>
          <a:xfrm>
            <a:off x="14311330" y="7136110"/>
            <a:ext cx="5414338" cy="4688572"/>
            <a:chOff x="0" y="0"/>
            <a:chExt cx="4282440" cy="3708400"/>
          </a:xfrm>
        </p:grpSpPr>
        <p:sp>
          <p:nvSpPr>
            <p:cNvPr id="11" name="Freeform 11"/>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FFDE59"/>
            </a:solidFill>
            <a:ln w="12700">
              <a:solidFill>
                <a:srgbClr val="FFFF00"/>
              </a:solidFill>
            </a:ln>
          </p:spPr>
        </p:sp>
      </p:grpSp>
      <p:sp>
        <p:nvSpPr>
          <p:cNvPr id="15" name="TextBox 15"/>
          <p:cNvSpPr txBox="1"/>
          <p:nvPr/>
        </p:nvSpPr>
        <p:spPr>
          <a:xfrm>
            <a:off x="340184" y="3137886"/>
            <a:ext cx="9492138" cy="831850"/>
          </a:xfrm>
          <a:prstGeom prst="rect">
            <a:avLst/>
          </a:prstGeom>
        </p:spPr>
        <p:txBody>
          <a:bodyPr lIns="0" tIns="0" rIns="0" bIns="0" rtlCol="0" anchor="t">
            <a:spAutoFit/>
          </a:bodyPr>
          <a:lstStyle/>
          <a:p>
            <a:pPr marL="0" lvl="0" indent="0" algn="l">
              <a:lnSpc>
                <a:spcPts val="6050"/>
              </a:lnSpc>
              <a:spcBef>
                <a:spcPct val="0"/>
              </a:spcBef>
            </a:pPr>
            <a:r>
              <a:rPr lang="en-US" sz="5500" spc="275">
                <a:solidFill>
                  <a:srgbClr val="FFDE59"/>
                </a:solidFill>
                <a:latin typeface="Poppins Bold"/>
                <a:ea typeface="Poppins Bold"/>
                <a:cs typeface="Poppins Bold"/>
                <a:sym typeface="Poppins Bold"/>
              </a:rPr>
              <a:t>BUDAYA ORGANISASI:</a:t>
            </a:r>
          </a:p>
        </p:txBody>
      </p:sp>
      <p:sp>
        <p:nvSpPr>
          <p:cNvPr id="16" name="Freeform 13">
            <a:extLst>
              <a:ext uri="{FF2B5EF4-FFF2-40B4-BE49-F238E27FC236}">
                <a16:creationId xmlns:a16="http://schemas.microsoft.com/office/drawing/2014/main" id="{3572647E-5F68-433F-87C2-921A8A8C2C6D}"/>
              </a:ext>
            </a:extLst>
          </p:cNvPr>
          <p:cNvSpPr/>
          <p:nvPr/>
        </p:nvSpPr>
        <p:spPr>
          <a:xfrm>
            <a:off x="6248400" y="210784"/>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4"/>
            <a:stretch>
              <a:fillRect/>
            </a:stretch>
          </a:blipFill>
        </p:spPr>
      </p:sp>
      <p:sp>
        <p:nvSpPr>
          <p:cNvPr id="17" name="Freeform 14">
            <a:extLst>
              <a:ext uri="{FF2B5EF4-FFF2-40B4-BE49-F238E27FC236}">
                <a16:creationId xmlns:a16="http://schemas.microsoft.com/office/drawing/2014/main" id="{5EBDF13F-4C11-4557-B555-627B4ED8D2D8}"/>
              </a:ext>
            </a:extLst>
          </p:cNvPr>
          <p:cNvSpPr/>
          <p:nvPr/>
        </p:nvSpPr>
        <p:spPr>
          <a:xfrm>
            <a:off x="7828184" y="119855"/>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5"/>
            <a:stretch>
              <a:fillRect/>
            </a:stretch>
          </a:blipFill>
        </p:spPr>
      </p:sp>
      <p:sp>
        <p:nvSpPr>
          <p:cNvPr id="18" name="Freeform 15">
            <a:extLst>
              <a:ext uri="{FF2B5EF4-FFF2-40B4-BE49-F238E27FC236}">
                <a16:creationId xmlns:a16="http://schemas.microsoft.com/office/drawing/2014/main" id="{2828741E-6705-452C-9704-DC6606CC01CB}"/>
              </a:ext>
            </a:extLst>
          </p:cNvPr>
          <p:cNvSpPr/>
          <p:nvPr/>
        </p:nvSpPr>
        <p:spPr>
          <a:xfrm>
            <a:off x="9274032" y="145497"/>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6"/>
            <a:stretch>
              <a:fillRect/>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9451" y="10215563"/>
            <a:ext cx="18288000" cy="19050"/>
          </a:xfrm>
          <a:prstGeom prst="line">
            <a:avLst/>
          </a:prstGeom>
          <a:ln w="142875" cap="flat">
            <a:solidFill>
              <a:srgbClr val="EC791E"/>
            </a:solidFill>
            <a:prstDash val="solid"/>
            <a:headEnd type="none" w="sm" len="sm"/>
            <a:tailEnd type="none" w="sm" len="sm"/>
          </a:ln>
        </p:spPr>
      </p:sp>
      <p:sp>
        <p:nvSpPr>
          <p:cNvPr id="3" name="TextBox 3"/>
          <p:cNvSpPr txBox="1"/>
          <p:nvPr/>
        </p:nvSpPr>
        <p:spPr>
          <a:xfrm>
            <a:off x="658363" y="3543300"/>
            <a:ext cx="16971274" cy="6402705"/>
          </a:xfrm>
          <a:prstGeom prst="rect">
            <a:avLst/>
          </a:prstGeom>
        </p:spPr>
        <p:txBody>
          <a:bodyPr lIns="0" tIns="0" rIns="0" bIns="0" rtlCol="0" anchor="t">
            <a:spAutoFit/>
          </a:bodyPr>
          <a:lstStyle/>
          <a:p>
            <a:pPr marL="712472" lvl="1" indent="-356236" algn="l">
              <a:lnSpc>
                <a:spcPts val="4620"/>
              </a:lnSpc>
              <a:buFont typeface="Arial"/>
              <a:buChar char="•"/>
            </a:pPr>
            <a:r>
              <a:rPr lang="en-US" sz="3300" dirty="0">
                <a:solidFill>
                  <a:srgbClr val="1B3640"/>
                </a:solidFill>
                <a:latin typeface="Poppins"/>
                <a:ea typeface="Poppins"/>
                <a:cs typeface="Poppins"/>
                <a:sym typeface="Poppins"/>
              </a:rPr>
              <a:t>Radcliff-Brown (1952) &amp; Malinowski (1961): </a:t>
            </a:r>
            <a:r>
              <a:rPr lang="en-US" sz="3300" dirty="0" err="1">
                <a:solidFill>
                  <a:srgbClr val="1B3640"/>
                </a:solidFill>
                <a:latin typeface="Poppins"/>
                <a:ea typeface="Poppins"/>
                <a:cs typeface="Poppins"/>
                <a:sym typeface="Poppins"/>
              </a:rPr>
              <a:t>melihat</a:t>
            </a:r>
            <a:r>
              <a:rPr lang="en-US" sz="3300" dirty="0">
                <a:solidFill>
                  <a:srgbClr val="1B3640"/>
                </a:solidFill>
                <a:latin typeface="Poppins"/>
                <a:ea typeface="Poppins"/>
                <a:cs typeface="Poppins"/>
                <a:sym typeface="Poppins"/>
              </a:rPr>
              <a:t> </a:t>
            </a:r>
            <a:r>
              <a:rPr lang="en-US" sz="3300" dirty="0" err="1">
                <a:solidFill>
                  <a:srgbClr val="1B3640"/>
                </a:solidFill>
                <a:latin typeface="Poppins"/>
                <a:ea typeface="Poppins"/>
                <a:cs typeface="Poppins"/>
                <a:sym typeface="Poppins"/>
              </a:rPr>
              <a:t>suatu</a:t>
            </a:r>
            <a:r>
              <a:rPr lang="en-US" sz="3300" dirty="0">
                <a:solidFill>
                  <a:srgbClr val="1B3640"/>
                </a:solidFill>
                <a:latin typeface="Poppins"/>
                <a:ea typeface="Poppins"/>
                <a:cs typeface="Poppins"/>
                <a:sym typeface="Poppins"/>
              </a:rPr>
              <a:t> </a:t>
            </a:r>
            <a:r>
              <a:rPr lang="en-US" sz="3300" dirty="0" err="1">
                <a:solidFill>
                  <a:srgbClr val="1B3640"/>
                </a:solidFill>
                <a:latin typeface="Poppins"/>
                <a:ea typeface="Poppins"/>
                <a:cs typeface="Poppins"/>
                <a:sym typeface="Poppins"/>
              </a:rPr>
              <a:t>kelompok</a:t>
            </a:r>
            <a:r>
              <a:rPr lang="en-US" sz="3300" dirty="0">
                <a:solidFill>
                  <a:srgbClr val="1B3640"/>
                </a:solidFill>
                <a:latin typeface="Poppins"/>
                <a:ea typeface="Poppins"/>
                <a:cs typeface="Poppins"/>
                <a:sym typeface="Poppins"/>
              </a:rPr>
              <a:t>/</a:t>
            </a:r>
            <a:r>
              <a:rPr lang="en-US" sz="3300" dirty="0" err="1">
                <a:solidFill>
                  <a:srgbClr val="1B3640"/>
                </a:solidFill>
                <a:latin typeface="Poppins"/>
                <a:ea typeface="Poppins"/>
                <a:cs typeface="Poppins"/>
                <a:sym typeface="Poppins"/>
              </a:rPr>
              <a:t>masyarakat</a:t>
            </a:r>
            <a:r>
              <a:rPr lang="en-US" sz="3300" dirty="0">
                <a:solidFill>
                  <a:srgbClr val="1B3640"/>
                </a:solidFill>
                <a:latin typeface="Poppins"/>
                <a:ea typeface="Poppins"/>
                <a:cs typeface="Poppins"/>
                <a:sym typeface="Poppins"/>
              </a:rPr>
              <a:t> </a:t>
            </a:r>
            <a:r>
              <a:rPr lang="en-US" sz="3300" dirty="0" err="1">
                <a:solidFill>
                  <a:srgbClr val="1B3640"/>
                </a:solidFill>
                <a:latin typeface="Poppins"/>
                <a:ea typeface="Poppins"/>
                <a:cs typeface="Poppins"/>
                <a:sym typeface="Poppins"/>
              </a:rPr>
              <a:t>sebagai</a:t>
            </a:r>
            <a:r>
              <a:rPr lang="en-US" sz="3300" dirty="0">
                <a:solidFill>
                  <a:srgbClr val="1B3640"/>
                </a:solidFill>
                <a:latin typeface="Poppins"/>
                <a:ea typeface="Poppins"/>
                <a:cs typeface="Poppins"/>
                <a:sym typeface="Poppins"/>
              </a:rPr>
              <a:t> </a:t>
            </a:r>
            <a:r>
              <a:rPr lang="en-US" sz="3300" dirty="0" err="1">
                <a:solidFill>
                  <a:srgbClr val="1B3640"/>
                </a:solidFill>
                <a:latin typeface="Poppins"/>
                <a:ea typeface="Poppins"/>
                <a:cs typeface="Poppins"/>
                <a:sym typeface="Poppins"/>
              </a:rPr>
              <a:t>satu</a:t>
            </a:r>
            <a:r>
              <a:rPr lang="en-US" sz="3300" dirty="0">
                <a:solidFill>
                  <a:srgbClr val="1B3640"/>
                </a:solidFill>
                <a:latin typeface="Poppins"/>
                <a:ea typeface="Poppins"/>
                <a:cs typeface="Poppins"/>
                <a:sym typeface="Poppins"/>
              </a:rPr>
              <a:t> </a:t>
            </a:r>
            <a:r>
              <a:rPr lang="en-US" sz="3300" dirty="0" err="1">
                <a:solidFill>
                  <a:srgbClr val="1B3640"/>
                </a:solidFill>
                <a:latin typeface="Poppins"/>
                <a:ea typeface="Poppins"/>
                <a:cs typeface="Poppins"/>
                <a:sym typeface="Poppins"/>
              </a:rPr>
              <a:t>kesatuan</a:t>
            </a:r>
            <a:r>
              <a:rPr lang="en-US" sz="3300" dirty="0">
                <a:solidFill>
                  <a:srgbClr val="1B3640"/>
                </a:solidFill>
                <a:latin typeface="Poppins"/>
                <a:ea typeface="Poppins"/>
                <a:cs typeface="Poppins"/>
                <a:sym typeface="Poppins"/>
              </a:rPr>
              <a:t> </a:t>
            </a:r>
            <a:r>
              <a:rPr lang="en-US" sz="3300" dirty="0" err="1">
                <a:solidFill>
                  <a:srgbClr val="1B3640"/>
                </a:solidFill>
                <a:latin typeface="Poppins"/>
                <a:ea typeface="Poppins"/>
                <a:cs typeface="Poppins"/>
                <a:sym typeface="Poppins"/>
              </a:rPr>
              <a:t>untuk</a:t>
            </a:r>
            <a:r>
              <a:rPr lang="en-US" sz="3300" dirty="0">
                <a:solidFill>
                  <a:srgbClr val="1B3640"/>
                </a:solidFill>
                <a:latin typeface="Poppins"/>
                <a:ea typeface="Poppins"/>
                <a:cs typeface="Poppins"/>
                <a:sym typeface="Poppins"/>
              </a:rPr>
              <a:t> </a:t>
            </a:r>
            <a:r>
              <a:rPr lang="en-US" sz="3300" dirty="0" err="1">
                <a:solidFill>
                  <a:srgbClr val="1B3640"/>
                </a:solidFill>
                <a:latin typeface="Poppins"/>
                <a:ea typeface="Poppins"/>
                <a:cs typeface="Poppins"/>
                <a:sym typeface="Poppins"/>
              </a:rPr>
              <a:t>mempelajari</a:t>
            </a:r>
            <a:r>
              <a:rPr lang="en-US" sz="3300" dirty="0">
                <a:solidFill>
                  <a:srgbClr val="1B3640"/>
                </a:solidFill>
                <a:latin typeface="Poppins"/>
                <a:ea typeface="Poppins"/>
                <a:cs typeface="Poppins"/>
                <a:sym typeface="Poppins"/>
              </a:rPr>
              <a:t> </a:t>
            </a:r>
            <a:r>
              <a:rPr lang="en-US" sz="3300" dirty="0" err="1">
                <a:solidFill>
                  <a:srgbClr val="1B3640"/>
                </a:solidFill>
                <a:latin typeface="Poppins"/>
                <a:ea typeface="Poppins"/>
                <a:cs typeface="Poppins"/>
                <a:sym typeface="Poppins"/>
              </a:rPr>
              <a:t>kebiasaan</a:t>
            </a:r>
            <a:r>
              <a:rPr lang="en-US" sz="3300" dirty="0">
                <a:solidFill>
                  <a:srgbClr val="1B3640"/>
                </a:solidFill>
                <a:latin typeface="Poppins"/>
                <a:ea typeface="Poppins"/>
                <a:cs typeface="Poppins"/>
                <a:sym typeface="Poppins"/>
              </a:rPr>
              <a:t>, </a:t>
            </a:r>
            <a:r>
              <a:rPr lang="en-US" sz="3300" dirty="0" err="1">
                <a:solidFill>
                  <a:srgbClr val="1B3640"/>
                </a:solidFill>
                <a:latin typeface="Poppins"/>
                <a:ea typeface="Poppins"/>
                <a:cs typeface="Poppins"/>
                <a:sym typeface="Poppins"/>
              </a:rPr>
              <a:t>kepercayaan</a:t>
            </a:r>
            <a:r>
              <a:rPr lang="en-US" sz="3300" dirty="0">
                <a:solidFill>
                  <a:srgbClr val="1B3640"/>
                </a:solidFill>
                <a:latin typeface="Poppins"/>
                <a:ea typeface="Poppins"/>
                <a:cs typeface="Poppins"/>
                <a:sym typeface="Poppins"/>
              </a:rPr>
              <a:t>, </a:t>
            </a:r>
            <a:r>
              <a:rPr lang="en-US" sz="3300" dirty="0" err="1">
                <a:solidFill>
                  <a:srgbClr val="1B3640"/>
                </a:solidFill>
                <a:latin typeface="Poppins"/>
                <a:ea typeface="Poppins"/>
                <a:cs typeface="Poppins"/>
                <a:sym typeface="Poppins"/>
              </a:rPr>
              <a:t>hingga</a:t>
            </a:r>
            <a:r>
              <a:rPr lang="en-US" sz="3300" dirty="0">
                <a:solidFill>
                  <a:srgbClr val="1B3640"/>
                </a:solidFill>
                <a:latin typeface="Poppins"/>
                <a:ea typeface="Poppins"/>
                <a:cs typeface="Poppins"/>
                <a:sym typeface="Poppins"/>
              </a:rPr>
              <a:t> </a:t>
            </a:r>
            <a:r>
              <a:rPr lang="en-US" sz="3300" dirty="0" err="1">
                <a:solidFill>
                  <a:srgbClr val="1B3640"/>
                </a:solidFill>
                <a:latin typeface="Poppins"/>
                <a:ea typeface="Poppins"/>
                <a:cs typeface="Poppins"/>
                <a:sym typeface="Poppins"/>
              </a:rPr>
              <a:t>elemen-elemen</a:t>
            </a:r>
            <a:r>
              <a:rPr lang="en-US" sz="3300" dirty="0">
                <a:solidFill>
                  <a:srgbClr val="1B3640"/>
                </a:solidFill>
                <a:latin typeface="Poppins"/>
                <a:ea typeface="Poppins"/>
                <a:cs typeface="Poppins"/>
                <a:sym typeface="Poppins"/>
              </a:rPr>
              <a:t> </a:t>
            </a:r>
            <a:r>
              <a:rPr lang="en-US" sz="3300" dirty="0" err="1">
                <a:solidFill>
                  <a:srgbClr val="1B3640"/>
                </a:solidFill>
                <a:latin typeface="Poppins"/>
                <a:ea typeface="Poppins"/>
                <a:cs typeface="Poppins"/>
                <a:sym typeface="Poppins"/>
              </a:rPr>
              <a:t>budayanya</a:t>
            </a:r>
            <a:r>
              <a:rPr lang="en-US" sz="3300" dirty="0">
                <a:solidFill>
                  <a:srgbClr val="1B3640"/>
                </a:solidFill>
                <a:latin typeface="Poppins"/>
                <a:ea typeface="Poppins"/>
                <a:cs typeface="Poppins"/>
                <a:sym typeface="Poppins"/>
              </a:rPr>
              <a:t> (</a:t>
            </a:r>
            <a:r>
              <a:rPr lang="en-US" sz="3300" dirty="0" err="1">
                <a:solidFill>
                  <a:srgbClr val="1B3640"/>
                </a:solidFill>
                <a:latin typeface="Poppins"/>
                <a:ea typeface="Poppins"/>
                <a:cs typeface="Poppins"/>
                <a:sym typeface="Poppins"/>
              </a:rPr>
              <a:t>kebiasaan</a:t>
            </a:r>
            <a:r>
              <a:rPr lang="en-US" sz="3300" dirty="0">
                <a:solidFill>
                  <a:srgbClr val="1B3640"/>
                </a:solidFill>
                <a:latin typeface="Poppins"/>
                <a:ea typeface="Poppins"/>
                <a:cs typeface="Poppins"/>
                <a:sym typeface="Poppins"/>
              </a:rPr>
              <a:t> staff, event/</a:t>
            </a:r>
            <a:r>
              <a:rPr lang="en-US" sz="3300" dirty="0" err="1">
                <a:solidFill>
                  <a:srgbClr val="1B3640"/>
                </a:solidFill>
                <a:latin typeface="Poppins"/>
                <a:ea typeface="Poppins"/>
                <a:cs typeface="Poppins"/>
                <a:sym typeface="Poppins"/>
              </a:rPr>
              <a:t>upacara</a:t>
            </a:r>
            <a:r>
              <a:rPr lang="en-US" sz="3300" dirty="0">
                <a:solidFill>
                  <a:srgbClr val="1B3640"/>
                </a:solidFill>
                <a:latin typeface="Poppins"/>
                <a:ea typeface="Poppins"/>
                <a:cs typeface="Poppins"/>
                <a:sym typeface="Poppins"/>
              </a:rPr>
              <a:t> yang </a:t>
            </a:r>
            <a:r>
              <a:rPr lang="en-US" sz="3300" dirty="0" err="1">
                <a:solidFill>
                  <a:srgbClr val="1B3640"/>
                </a:solidFill>
                <a:latin typeface="Poppins"/>
                <a:ea typeface="Poppins"/>
                <a:cs typeface="Poppins"/>
                <a:sym typeface="Poppins"/>
              </a:rPr>
              <a:t>dilakukan</a:t>
            </a:r>
            <a:r>
              <a:rPr lang="en-US" sz="3300" dirty="0">
                <a:solidFill>
                  <a:srgbClr val="1B3640"/>
                </a:solidFill>
                <a:latin typeface="Poppins"/>
                <a:ea typeface="Poppins"/>
                <a:cs typeface="Poppins"/>
                <a:sym typeface="Poppins"/>
              </a:rPr>
              <a:t> oleh </a:t>
            </a:r>
            <a:r>
              <a:rPr lang="en-US" sz="3300" dirty="0" err="1">
                <a:solidFill>
                  <a:srgbClr val="1B3640"/>
                </a:solidFill>
                <a:latin typeface="Poppins"/>
                <a:ea typeface="Poppins"/>
                <a:cs typeface="Poppins"/>
                <a:sym typeface="Poppins"/>
              </a:rPr>
              <a:t>organisasi</a:t>
            </a:r>
            <a:r>
              <a:rPr lang="en-US" sz="3300" dirty="0">
                <a:solidFill>
                  <a:srgbClr val="1B3640"/>
                </a:solidFill>
                <a:latin typeface="Poppins"/>
                <a:ea typeface="Poppins"/>
                <a:cs typeface="Poppins"/>
                <a:sym typeface="Poppins"/>
              </a:rPr>
              <a:t>, </a:t>
            </a:r>
            <a:r>
              <a:rPr lang="en-US" sz="3300" dirty="0" err="1">
                <a:solidFill>
                  <a:srgbClr val="1B3640"/>
                </a:solidFill>
                <a:latin typeface="Poppins"/>
                <a:ea typeface="Poppins"/>
                <a:cs typeface="Poppins"/>
                <a:sym typeface="Poppins"/>
              </a:rPr>
              <a:t>legenda-legenda</a:t>
            </a:r>
            <a:r>
              <a:rPr lang="en-US" sz="3300" dirty="0">
                <a:solidFill>
                  <a:srgbClr val="1B3640"/>
                </a:solidFill>
                <a:latin typeface="Poppins"/>
                <a:ea typeface="Poppins"/>
                <a:cs typeface="Poppins"/>
                <a:sym typeface="Poppins"/>
              </a:rPr>
              <a:t> yang </a:t>
            </a:r>
            <a:r>
              <a:rPr lang="en-US" sz="3300" dirty="0" err="1">
                <a:solidFill>
                  <a:srgbClr val="1B3640"/>
                </a:solidFill>
                <a:latin typeface="Poppins"/>
                <a:ea typeface="Poppins"/>
                <a:cs typeface="Poppins"/>
                <a:sym typeface="Poppins"/>
              </a:rPr>
              <a:t>ada</a:t>
            </a:r>
            <a:r>
              <a:rPr lang="en-US" sz="3300" dirty="0">
                <a:solidFill>
                  <a:srgbClr val="1B3640"/>
                </a:solidFill>
                <a:latin typeface="Poppins"/>
                <a:ea typeface="Poppins"/>
                <a:cs typeface="Poppins"/>
                <a:sym typeface="Poppins"/>
              </a:rPr>
              <a:t> di </a:t>
            </a:r>
            <a:r>
              <a:rPr lang="en-US" sz="3300" dirty="0" err="1">
                <a:solidFill>
                  <a:srgbClr val="1B3640"/>
                </a:solidFill>
                <a:latin typeface="Poppins"/>
                <a:ea typeface="Poppins"/>
                <a:cs typeface="Poppins"/>
                <a:sym typeface="Poppins"/>
              </a:rPr>
              <a:t>organisasi</a:t>
            </a:r>
            <a:r>
              <a:rPr lang="en-US" sz="3300" dirty="0">
                <a:solidFill>
                  <a:srgbClr val="1B3640"/>
                </a:solidFill>
                <a:latin typeface="Poppins"/>
                <a:ea typeface="Poppins"/>
                <a:cs typeface="Poppins"/>
                <a:sym typeface="Poppins"/>
              </a:rPr>
              <a:t>).</a:t>
            </a:r>
          </a:p>
          <a:p>
            <a:pPr algn="l">
              <a:lnSpc>
                <a:spcPts val="4620"/>
              </a:lnSpc>
            </a:pPr>
            <a:endParaRPr lang="en-US" sz="3300" dirty="0">
              <a:solidFill>
                <a:srgbClr val="1B3640"/>
              </a:solidFill>
              <a:latin typeface="Poppins"/>
              <a:ea typeface="Poppins"/>
              <a:cs typeface="Poppins"/>
              <a:sym typeface="Poppins"/>
            </a:endParaRPr>
          </a:p>
          <a:p>
            <a:pPr marL="712472" lvl="1" indent="-356236" algn="l">
              <a:lnSpc>
                <a:spcPts val="4620"/>
              </a:lnSpc>
              <a:buFont typeface="Arial"/>
              <a:buChar char="•"/>
            </a:pPr>
            <a:r>
              <a:rPr lang="en-US" sz="3300" dirty="0">
                <a:solidFill>
                  <a:srgbClr val="1B3640"/>
                </a:solidFill>
                <a:latin typeface="Poppins"/>
                <a:ea typeface="Poppins"/>
                <a:cs typeface="Poppins"/>
                <a:sym typeface="Poppins"/>
              </a:rPr>
              <a:t>Benedict (1934) &amp; </a:t>
            </a:r>
            <a:r>
              <a:rPr lang="en-US" sz="3300" dirty="0" err="1">
                <a:solidFill>
                  <a:srgbClr val="1B3640"/>
                </a:solidFill>
                <a:latin typeface="Poppins"/>
                <a:ea typeface="Poppins"/>
                <a:cs typeface="Poppins"/>
                <a:sym typeface="Poppins"/>
              </a:rPr>
              <a:t>Meadd</a:t>
            </a:r>
            <a:r>
              <a:rPr lang="en-US" sz="3300" dirty="0">
                <a:solidFill>
                  <a:srgbClr val="1B3640"/>
                </a:solidFill>
                <a:latin typeface="Poppins"/>
                <a:ea typeface="Poppins"/>
                <a:cs typeface="Poppins"/>
                <a:sym typeface="Poppins"/>
              </a:rPr>
              <a:t> (1949): </a:t>
            </a:r>
            <a:r>
              <a:rPr lang="en-US" sz="3300" dirty="0" err="1">
                <a:solidFill>
                  <a:srgbClr val="1B3640"/>
                </a:solidFill>
                <a:latin typeface="Poppins"/>
                <a:ea typeface="Poppins"/>
                <a:cs typeface="Poppins"/>
                <a:sym typeface="Poppins"/>
              </a:rPr>
              <a:t>melihat</a:t>
            </a:r>
            <a:r>
              <a:rPr lang="en-US" sz="3300" dirty="0">
                <a:solidFill>
                  <a:srgbClr val="1B3640"/>
                </a:solidFill>
                <a:latin typeface="Poppins"/>
                <a:ea typeface="Poppins"/>
                <a:cs typeface="Poppins"/>
                <a:sym typeface="Poppins"/>
              </a:rPr>
              <a:t> </a:t>
            </a:r>
            <a:r>
              <a:rPr lang="en-US" sz="3300" dirty="0" err="1">
                <a:solidFill>
                  <a:srgbClr val="1B3640"/>
                </a:solidFill>
                <a:latin typeface="Poppins"/>
                <a:ea typeface="Poppins"/>
                <a:cs typeface="Poppins"/>
                <a:sym typeface="Poppins"/>
              </a:rPr>
              <a:t>suatu</a:t>
            </a:r>
            <a:r>
              <a:rPr lang="en-US" sz="3300" dirty="0">
                <a:solidFill>
                  <a:srgbClr val="1B3640"/>
                </a:solidFill>
                <a:latin typeface="Poppins"/>
                <a:ea typeface="Poppins"/>
                <a:cs typeface="Poppins"/>
                <a:sym typeface="Poppins"/>
              </a:rPr>
              <a:t> </a:t>
            </a:r>
            <a:r>
              <a:rPr lang="en-US" sz="3300" dirty="0" err="1">
                <a:solidFill>
                  <a:srgbClr val="1B3640"/>
                </a:solidFill>
                <a:latin typeface="Poppins"/>
                <a:ea typeface="Poppins"/>
                <a:cs typeface="Poppins"/>
                <a:sym typeface="Poppins"/>
              </a:rPr>
              <a:t>kelompok</a:t>
            </a:r>
            <a:r>
              <a:rPr lang="en-US" sz="3300" dirty="0">
                <a:solidFill>
                  <a:srgbClr val="1B3640"/>
                </a:solidFill>
                <a:latin typeface="Poppins"/>
                <a:ea typeface="Poppins"/>
                <a:cs typeface="Poppins"/>
                <a:sym typeface="Poppins"/>
              </a:rPr>
              <a:t>/</a:t>
            </a:r>
            <a:r>
              <a:rPr lang="en-US" sz="3300" dirty="0" err="1">
                <a:solidFill>
                  <a:srgbClr val="1B3640"/>
                </a:solidFill>
                <a:latin typeface="Poppins"/>
                <a:ea typeface="Poppins"/>
                <a:cs typeface="Poppins"/>
                <a:sym typeface="Poppins"/>
              </a:rPr>
              <a:t>masyarakat</a:t>
            </a:r>
            <a:r>
              <a:rPr lang="en-US" sz="3300" dirty="0">
                <a:solidFill>
                  <a:srgbClr val="1B3640"/>
                </a:solidFill>
                <a:latin typeface="Poppins"/>
                <a:ea typeface="Poppins"/>
                <a:cs typeface="Poppins"/>
                <a:sym typeface="Poppins"/>
              </a:rPr>
              <a:t> </a:t>
            </a:r>
            <a:r>
              <a:rPr lang="en-US" sz="3300" dirty="0" err="1">
                <a:solidFill>
                  <a:srgbClr val="1B3640"/>
                </a:solidFill>
                <a:latin typeface="Poppins"/>
                <a:ea typeface="Poppins"/>
                <a:cs typeface="Poppins"/>
                <a:sym typeface="Poppins"/>
              </a:rPr>
              <a:t>sebagai</a:t>
            </a:r>
            <a:r>
              <a:rPr lang="en-US" sz="3300" dirty="0">
                <a:solidFill>
                  <a:srgbClr val="1B3640"/>
                </a:solidFill>
                <a:latin typeface="Poppins"/>
                <a:ea typeface="Poppins"/>
                <a:cs typeface="Poppins"/>
                <a:sym typeface="Poppins"/>
              </a:rPr>
              <a:t> </a:t>
            </a:r>
            <a:r>
              <a:rPr lang="en-US" sz="3300" dirty="0" err="1">
                <a:solidFill>
                  <a:srgbClr val="1B3640"/>
                </a:solidFill>
                <a:latin typeface="Poppins"/>
                <a:ea typeface="Poppins"/>
                <a:cs typeface="Poppins"/>
                <a:sym typeface="Poppins"/>
              </a:rPr>
              <a:t>satu</a:t>
            </a:r>
            <a:r>
              <a:rPr lang="en-US" sz="3300" dirty="0">
                <a:solidFill>
                  <a:srgbClr val="1B3640"/>
                </a:solidFill>
                <a:latin typeface="Poppins"/>
                <a:ea typeface="Poppins"/>
                <a:cs typeface="Poppins"/>
                <a:sym typeface="Poppins"/>
              </a:rPr>
              <a:t> </a:t>
            </a:r>
            <a:r>
              <a:rPr lang="en-US" sz="3300" dirty="0" err="1">
                <a:solidFill>
                  <a:srgbClr val="1B3640"/>
                </a:solidFill>
                <a:latin typeface="Poppins"/>
                <a:ea typeface="Poppins"/>
                <a:cs typeface="Poppins"/>
                <a:sym typeface="Poppins"/>
              </a:rPr>
              <a:t>kesatuan</a:t>
            </a:r>
            <a:r>
              <a:rPr lang="en-US" sz="3300" dirty="0">
                <a:solidFill>
                  <a:srgbClr val="1B3640"/>
                </a:solidFill>
                <a:latin typeface="Poppins"/>
                <a:ea typeface="Poppins"/>
                <a:cs typeface="Poppins"/>
                <a:sym typeface="Poppins"/>
              </a:rPr>
              <a:t> </a:t>
            </a:r>
            <a:r>
              <a:rPr lang="en-US" sz="3300" dirty="0" err="1">
                <a:solidFill>
                  <a:srgbClr val="1B3640"/>
                </a:solidFill>
                <a:latin typeface="Poppins"/>
                <a:ea typeface="Poppins"/>
                <a:cs typeface="Poppins"/>
                <a:sym typeface="Poppins"/>
              </a:rPr>
              <a:t>tetapi</a:t>
            </a:r>
            <a:r>
              <a:rPr lang="en-US" sz="3300" dirty="0">
                <a:solidFill>
                  <a:srgbClr val="1B3640"/>
                </a:solidFill>
                <a:latin typeface="Poppins"/>
                <a:ea typeface="Poppins"/>
                <a:cs typeface="Poppins"/>
                <a:sym typeface="Poppins"/>
              </a:rPr>
              <a:t> </a:t>
            </a:r>
            <a:r>
              <a:rPr lang="en-US" sz="3300" dirty="0" err="1">
                <a:solidFill>
                  <a:srgbClr val="1B3640"/>
                </a:solidFill>
                <a:latin typeface="Poppins"/>
                <a:ea typeface="Poppins"/>
                <a:cs typeface="Poppins"/>
                <a:sym typeface="Poppins"/>
              </a:rPr>
              <a:t>lebih</a:t>
            </a:r>
            <a:r>
              <a:rPr lang="en-US" sz="3300" dirty="0">
                <a:solidFill>
                  <a:srgbClr val="1B3640"/>
                </a:solidFill>
                <a:latin typeface="Poppins"/>
                <a:ea typeface="Poppins"/>
                <a:cs typeface="Poppins"/>
                <a:sym typeface="Poppins"/>
              </a:rPr>
              <a:t> pada </a:t>
            </a:r>
            <a:r>
              <a:rPr lang="en-US" sz="3300" dirty="0" err="1">
                <a:solidFill>
                  <a:srgbClr val="1B3640"/>
                </a:solidFill>
                <a:latin typeface="Poppins"/>
                <a:ea typeface="Poppins"/>
                <a:cs typeface="Poppins"/>
                <a:sym typeface="Poppins"/>
              </a:rPr>
              <a:t>definisi</a:t>
            </a:r>
            <a:r>
              <a:rPr lang="en-US" sz="3300" dirty="0">
                <a:solidFill>
                  <a:srgbClr val="1B3640"/>
                </a:solidFill>
                <a:latin typeface="Poppins"/>
                <a:ea typeface="Poppins"/>
                <a:cs typeface="Poppins"/>
                <a:sym typeface="Poppins"/>
              </a:rPr>
              <a:t> ‘</a:t>
            </a:r>
            <a:r>
              <a:rPr lang="en-US" sz="3300" dirty="0" err="1">
                <a:solidFill>
                  <a:srgbClr val="1B3640"/>
                </a:solidFill>
                <a:latin typeface="Poppins"/>
                <a:ea typeface="Poppins"/>
                <a:cs typeface="Poppins"/>
                <a:sym typeface="Poppins"/>
              </a:rPr>
              <a:t>suatu</a:t>
            </a:r>
            <a:r>
              <a:rPr lang="en-US" sz="3300" dirty="0">
                <a:solidFill>
                  <a:srgbClr val="1B3640"/>
                </a:solidFill>
                <a:latin typeface="Poppins"/>
                <a:ea typeface="Poppins"/>
                <a:cs typeface="Poppins"/>
                <a:sym typeface="Poppins"/>
              </a:rPr>
              <a:t> Kumpulan </a:t>
            </a:r>
            <a:r>
              <a:rPr lang="en-US" sz="3300" dirty="0" err="1">
                <a:solidFill>
                  <a:srgbClr val="1B3640"/>
                </a:solidFill>
                <a:latin typeface="Poppins"/>
                <a:ea typeface="Poppins"/>
                <a:cs typeface="Poppins"/>
                <a:sym typeface="Poppins"/>
              </a:rPr>
              <a:t>kepriadian</a:t>
            </a:r>
            <a:r>
              <a:rPr lang="en-US" sz="3300" dirty="0">
                <a:solidFill>
                  <a:srgbClr val="1B3640"/>
                </a:solidFill>
                <a:latin typeface="Poppins"/>
                <a:ea typeface="Poppins"/>
                <a:cs typeface="Poppins"/>
                <a:sym typeface="Poppins"/>
              </a:rPr>
              <a:t> </a:t>
            </a:r>
            <a:r>
              <a:rPr lang="en-US" sz="3300" dirty="0" err="1">
                <a:solidFill>
                  <a:srgbClr val="1B3640"/>
                </a:solidFill>
                <a:latin typeface="Poppins"/>
                <a:ea typeface="Poppins"/>
                <a:cs typeface="Poppins"/>
                <a:sym typeface="Poppins"/>
              </a:rPr>
              <a:t>kompleks</a:t>
            </a:r>
            <a:r>
              <a:rPr lang="en-US" sz="3300" dirty="0">
                <a:solidFill>
                  <a:srgbClr val="1B3640"/>
                </a:solidFill>
                <a:latin typeface="Poppins"/>
                <a:ea typeface="Poppins"/>
                <a:cs typeface="Poppins"/>
                <a:sym typeface="Poppins"/>
              </a:rPr>
              <a:t> yang </a:t>
            </a:r>
            <a:r>
              <a:rPr lang="en-US" sz="3300" dirty="0" err="1">
                <a:solidFill>
                  <a:srgbClr val="1B3640"/>
                </a:solidFill>
                <a:latin typeface="Poppins"/>
                <a:ea typeface="Poppins"/>
                <a:cs typeface="Poppins"/>
                <a:sym typeface="Poppins"/>
              </a:rPr>
              <a:t>besar</a:t>
            </a:r>
            <a:r>
              <a:rPr lang="en-US" sz="3300" dirty="0">
                <a:solidFill>
                  <a:srgbClr val="1B3640"/>
                </a:solidFill>
                <a:latin typeface="Poppins"/>
                <a:ea typeface="Poppins"/>
                <a:cs typeface="Poppins"/>
                <a:sym typeface="Poppins"/>
              </a:rPr>
              <a:t>’. </a:t>
            </a:r>
            <a:r>
              <a:rPr lang="en-US" sz="3300" dirty="0" err="1">
                <a:solidFill>
                  <a:srgbClr val="1B3640"/>
                </a:solidFill>
                <a:latin typeface="Poppins"/>
                <a:ea typeface="Poppins"/>
                <a:cs typeface="Poppins"/>
                <a:sym typeface="Poppins"/>
              </a:rPr>
              <a:t>Sehingga</a:t>
            </a:r>
            <a:r>
              <a:rPr lang="en-US" sz="3300" dirty="0">
                <a:solidFill>
                  <a:srgbClr val="1B3640"/>
                </a:solidFill>
                <a:latin typeface="Poppins"/>
                <a:ea typeface="Poppins"/>
                <a:cs typeface="Poppins"/>
                <a:sym typeface="Poppins"/>
              </a:rPr>
              <a:t> </a:t>
            </a:r>
            <a:r>
              <a:rPr lang="en-US" sz="3300" dirty="0" err="1">
                <a:solidFill>
                  <a:srgbClr val="1B3640"/>
                </a:solidFill>
                <a:latin typeface="Poppins"/>
                <a:ea typeface="Poppins"/>
                <a:cs typeface="Poppins"/>
                <a:sym typeface="Poppins"/>
              </a:rPr>
              <a:t>budaya</a:t>
            </a:r>
            <a:r>
              <a:rPr lang="en-US" sz="3300" dirty="0">
                <a:solidFill>
                  <a:srgbClr val="1B3640"/>
                </a:solidFill>
                <a:latin typeface="Poppins"/>
                <a:ea typeface="Poppins"/>
                <a:cs typeface="Poppins"/>
                <a:sym typeface="Poppins"/>
              </a:rPr>
              <a:t> </a:t>
            </a:r>
            <a:r>
              <a:rPr lang="en-US" sz="3300" dirty="0" err="1">
                <a:solidFill>
                  <a:srgbClr val="1B3640"/>
                </a:solidFill>
                <a:latin typeface="Poppins"/>
                <a:ea typeface="Poppins"/>
                <a:cs typeface="Poppins"/>
                <a:sym typeface="Poppins"/>
              </a:rPr>
              <a:t>merupakan</a:t>
            </a:r>
            <a:r>
              <a:rPr lang="en-US" sz="3300" dirty="0">
                <a:solidFill>
                  <a:srgbClr val="1B3640"/>
                </a:solidFill>
                <a:latin typeface="Poppins"/>
                <a:ea typeface="Poppins"/>
                <a:cs typeface="Poppins"/>
                <a:sym typeface="Poppins"/>
              </a:rPr>
              <a:t> </a:t>
            </a:r>
            <a:r>
              <a:rPr lang="en-US" sz="3300" dirty="0" err="1">
                <a:solidFill>
                  <a:srgbClr val="1B3640"/>
                </a:solidFill>
                <a:latin typeface="Poppins"/>
                <a:ea typeface="Poppins"/>
                <a:cs typeface="Poppins"/>
                <a:sym typeface="Poppins"/>
              </a:rPr>
              <a:t>suatu</a:t>
            </a:r>
            <a:r>
              <a:rPr lang="en-US" sz="3300" dirty="0">
                <a:solidFill>
                  <a:srgbClr val="1B3640"/>
                </a:solidFill>
                <a:latin typeface="Poppins"/>
                <a:ea typeface="Poppins"/>
                <a:cs typeface="Poppins"/>
                <a:sym typeface="Poppins"/>
              </a:rPr>
              <a:t> </a:t>
            </a:r>
            <a:r>
              <a:rPr lang="en-US" sz="3300" dirty="0" err="1">
                <a:solidFill>
                  <a:srgbClr val="1B3640"/>
                </a:solidFill>
                <a:latin typeface="Poppins"/>
                <a:ea typeface="Poppins"/>
                <a:cs typeface="Poppins"/>
                <a:sym typeface="Poppins"/>
              </a:rPr>
              <a:t>prilaku</a:t>
            </a:r>
            <a:r>
              <a:rPr lang="en-US" sz="3300" dirty="0">
                <a:solidFill>
                  <a:srgbClr val="1B3640"/>
                </a:solidFill>
                <a:latin typeface="Poppins"/>
                <a:ea typeface="Poppins"/>
                <a:cs typeface="Poppins"/>
                <a:sym typeface="Poppins"/>
              </a:rPr>
              <a:t> yang ’</a:t>
            </a:r>
            <a:r>
              <a:rPr lang="en-US" sz="3300" dirty="0" err="1">
                <a:solidFill>
                  <a:srgbClr val="1B3640"/>
                </a:solidFill>
                <a:latin typeface="Poppins"/>
                <a:ea typeface="Poppins"/>
                <a:cs typeface="Poppins"/>
                <a:sym typeface="Poppins"/>
              </a:rPr>
              <a:t>dipilih</a:t>
            </a:r>
            <a:r>
              <a:rPr lang="en-US" sz="3300" dirty="0">
                <a:solidFill>
                  <a:srgbClr val="1B3640"/>
                </a:solidFill>
                <a:latin typeface="Poppins"/>
                <a:ea typeface="Poppins"/>
                <a:cs typeface="Poppins"/>
                <a:sym typeface="Poppins"/>
              </a:rPr>
              <a:t>’ oleh </a:t>
            </a:r>
            <a:r>
              <a:rPr lang="en-US" sz="3300" dirty="0" err="1">
                <a:solidFill>
                  <a:srgbClr val="1B3640"/>
                </a:solidFill>
                <a:latin typeface="Poppins"/>
                <a:ea typeface="Poppins"/>
                <a:cs typeface="Poppins"/>
                <a:sym typeface="Poppins"/>
              </a:rPr>
              <a:t>individu</a:t>
            </a:r>
            <a:r>
              <a:rPr lang="en-US" sz="3300" dirty="0">
                <a:solidFill>
                  <a:srgbClr val="1B3640"/>
                </a:solidFill>
                <a:latin typeface="Poppins"/>
                <a:ea typeface="Poppins"/>
                <a:cs typeface="Poppins"/>
                <a:sym typeface="Poppins"/>
              </a:rPr>
              <a:t> yang </a:t>
            </a:r>
            <a:r>
              <a:rPr lang="en-US" sz="3300" dirty="0" err="1">
                <a:solidFill>
                  <a:srgbClr val="1B3640"/>
                </a:solidFill>
                <a:latin typeface="Poppins"/>
                <a:ea typeface="Poppins"/>
                <a:cs typeface="Poppins"/>
                <a:sym typeface="Poppins"/>
              </a:rPr>
              <a:t>kiranya</a:t>
            </a:r>
            <a:r>
              <a:rPr lang="en-US" sz="3300" dirty="0">
                <a:solidFill>
                  <a:srgbClr val="1B3640"/>
                </a:solidFill>
                <a:latin typeface="Poppins"/>
                <a:ea typeface="Poppins"/>
                <a:cs typeface="Poppins"/>
                <a:sym typeface="Poppins"/>
              </a:rPr>
              <a:t> </a:t>
            </a:r>
            <a:r>
              <a:rPr lang="en-US" sz="3300" dirty="0" err="1">
                <a:solidFill>
                  <a:srgbClr val="1B3640"/>
                </a:solidFill>
                <a:latin typeface="Poppins"/>
                <a:ea typeface="Poppins"/>
                <a:cs typeface="Poppins"/>
                <a:sym typeface="Poppins"/>
              </a:rPr>
              <a:t>sesuai</a:t>
            </a:r>
            <a:r>
              <a:rPr lang="en-US" sz="3300" dirty="0">
                <a:solidFill>
                  <a:srgbClr val="1B3640"/>
                </a:solidFill>
                <a:latin typeface="Poppins"/>
                <a:ea typeface="Poppins"/>
                <a:cs typeface="Poppins"/>
                <a:sym typeface="Poppins"/>
              </a:rPr>
              <a:t> </a:t>
            </a:r>
            <a:r>
              <a:rPr lang="en-US" sz="3300" dirty="0" err="1">
                <a:solidFill>
                  <a:srgbClr val="1B3640"/>
                </a:solidFill>
                <a:latin typeface="Poppins"/>
                <a:ea typeface="Poppins"/>
                <a:cs typeface="Poppins"/>
                <a:sym typeface="Poppins"/>
              </a:rPr>
              <a:t>dengan</a:t>
            </a:r>
            <a:r>
              <a:rPr lang="en-US" sz="3300" dirty="0">
                <a:solidFill>
                  <a:srgbClr val="1B3640"/>
                </a:solidFill>
                <a:latin typeface="Poppins"/>
                <a:ea typeface="Poppins"/>
                <a:cs typeface="Poppins"/>
                <a:sym typeface="Poppins"/>
              </a:rPr>
              <a:t> </a:t>
            </a:r>
            <a:r>
              <a:rPr lang="en-US" sz="3300" dirty="0" err="1">
                <a:solidFill>
                  <a:srgbClr val="1B3640"/>
                </a:solidFill>
                <a:latin typeface="Poppins"/>
                <a:ea typeface="Poppins"/>
                <a:cs typeface="Poppins"/>
                <a:sym typeface="Poppins"/>
              </a:rPr>
              <a:t>organisasi</a:t>
            </a:r>
            <a:r>
              <a:rPr lang="en-US" sz="3300" dirty="0">
                <a:solidFill>
                  <a:srgbClr val="1B3640"/>
                </a:solidFill>
                <a:latin typeface="Poppins"/>
                <a:ea typeface="Poppins"/>
                <a:cs typeface="Poppins"/>
                <a:sym typeface="Poppins"/>
              </a:rPr>
              <a:t> </a:t>
            </a:r>
            <a:r>
              <a:rPr lang="en-US" sz="3300" dirty="0" err="1">
                <a:solidFill>
                  <a:srgbClr val="1B3640"/>
                </a:solidFill>
                <a:latin typeface="Poppins"/>
                <a:ea typeface="Poppins"/>
                <a:cs typeface="Poppins"/>
                <a:sym typeface="Poppins"/>
              </a:rPr>
              <a:t>tersebut</a:t>
            </a:r>
            <a:r>
              <a:rPr lang="en-US" sz="3300" dirty="0">
                <a:solidFill>
                  <a:srgbClr val="1B3640"/>
                </a:solidFill>
                <a:latin typeface="Poppins"/>
                <a:ea typeface="Poppins"/>
                <a:cs typeface="Poppins"/>
                <a:sym typeface="Poppins"/>
              </a:rPr>
              <a:t> dan </a:t>
            </a:r>
            <a:r>
              <a:rPr lang="en-US" sz="3300" dirty="0" err="1">
                <a:solidFill>
                  <a:srgbClr val="1B3640"/>
                </a:solidFill>
                <a:latin typeface="Poppins"/>
                <a:ea typeface="Poppins"/>
                <a:cs typeface="Poppins"/>
                <a:sym typeface="Poppins"/>
              </a:rPr>
              <a:t>akan</a:t>
            </a:r>
            <a:r>
              <a:rPr lang="en-US" sz="3300" dirty="0">
                <a:solidFill>
                  <a:srgbClr val="1B3640"/>
                </a:solidFill>
                <a:latin typeface="Poppins"/>
                <a:ea typeface="Poppins"/>
                <a:cs typeface="Poppins"/>
                <a:sym typeface="Poppins"/>
              </a:rPr>
              <a:t> </a:t>
            </a:r>
            <a:r>
              <a:rPr lang="en-US" sz="3300" dirty="0" err="1">
                <a:solidFill>
                  <a:srgbClr val="1B3640"/>
                </a:solidFill>
                <a:latin typeface="Poppins"/>
                <a:ea typeface="Poppins"/>
                <a:cs typeface="Poppins"/>
                <a:sym typeface="Poppins"/>
              </a:rPr>
              <a:t>menghasilkan</a:t>
            </a:r>
            <a:r>
              <a:rPr lang="en-US" sz="3300" dirty="0">
                <a:solidFill>
                  <a:srgbClr val="1B3640"/>
                </a:solidFill>
                <a:latin typeface="Poppins"/>
                <a:ea typeface="Poppins"/>
                <a:cs typeface="Poppins"/>
                <a:sym typeface="Poppins"/>
              </a:rPr>
              <a:t> </a:t>
            </a:r>
            <a:r>
              <a:rPr lang="en-US" sz="3300" dirty="0" err="1">
                <a:solidFill>
                  <a:srgbClr val="1B3640"/>
                </a:solidFill>
                <a:latin typeface="Poppins"/>
                <a:ea typeface="Poppins"/>
                <a:cs typeface="Poppins"/>
                <a:sym typeface="Poppins"/>
              </a:rPr>
              <a:t>cara</a:t>
            </a:r>
            <a:r>
              <a:rPr lang="en-US" sz="3300" dirty="0">
                <a:solidFill>
                  <a:srgbClr val="1B3640"/>
                </a:solidFill>
                <a:latin typeface="Poppins"/>
                <a:ea typeface="Poppins"/>
                <a:cs typeface="Poppins"/>
                <a:sym typeface="Poppins"/>
              </a:rPr>
              <a:t> </a:t>
            </a:r>
            <a:r>
              <a:rPr lang="en-US" sz="3300" dirty="0" err="1">
                <a:solidFill>
                  <a:srgbClr val="1B3640"/>
                </a:solidFill>
                <a:latin typeface="Poppins"/>
                <a:ea typeface="Poppins"/>
                <a:cs typeface="Poppins"/>
                <a:sym typeface="Poppins"/>
              </a:rPr>
              <a:t>kerja</a:t>
            </a:r>
            <a:r>
              <a:rPr lang="en-US" sz="3300" dirty="0">
                <a:solidFill>
                  <a:srgbClr val="1B3640"/>
                </a:solidFill>
                <a:latin typeface="Poppins"/>
                <a:ea typeface="Poppins"/>
                <a:cs typeface="Poppins"/>
                <a:sym typeface="Poppins"/>
              </a:rPr>
              <a:t>/</a:t>
            </a:r>
            <a:r>
              <a:rPr lang="en-US" sz="3300" dirty="0" err="1">
                <a:solidFill>
                  <a:srgbClr val="1B3640"/>
                </a:solidFill>
                <a:latin typeface="Poppins"/>
                <a:ea typeface="Poppins"/>
                <a:cs typeface="Poppins"/>
                <a:sym typeface="Poppins"/>
              </a:rPr>
              <a:t>cara</a:t>
            </a:r>
            <a:r>
              <a:rPr lang="en-US" sz="3300" dirty="0">
                <a:solidFill>
                  <a:srgbClr val="1B3640"/>
                </a:solidFill>
                <a:latin typeface="Poppins"/>
                <a:ea typeface="Poppins"/>
                <a:cs typeface="Poppins"/>
                <a:sym typeface="Poppins"/>
              </a:rPr>
              <a:t> </a:t>
            </a:r>
            <a:r>
              <a:rPr lang="en-US" sz="3300" dirty="0" err="1">
                <a:solidFill>
                  <a:srgbClr val="1B3640"/>
                </a:solidFill>
                <a:latin typeface="Poppins"/>
                <a:ea typeface="Poppins"/>
                <a:cs typeface="Poppins"/>
                <a:sym typeface="Poppins"/>
              </a:rPr>
              <a:t>hidup</a:t>
            </a:r>
            <a:r>
              <a:rPr lang="en-US" sz="3300" dirty="0">
                <a:solidFill>
                  <a:srgbClr val="1B3640"/>
                </a:solidFill>
                <a:latin typeface="Poppins"/>
                <a:ea typeface="Poppins"/>
                <a:cs typeface="Poppins"/>
                <a:sym typeface="Poppins"/>
              </a:rPr>
              <a:t> </a:t>
            </a:r>
            <a:r>
              <a:rPr lang="en-US" sz="3300" dirty="0" err="1">
                <a:solidFill>
                  <a:srgbClr val="1B3640"/>
                </a:solidFill>
                <a:latin typeface="Poppins"/>
                <a:ea typeface="Poppins"/>
                <a:cs typeface="Poppins"/>
                <a:sym typeface="Poppins"/>
              </a:rPr>
              <a:t>sosial</a:t>
            </a:r>
            <a:r>
              <a:rPr lang="en-US" sz="3300" dirty="0">
                <a:solidFill>
                  <a:srgbClr val="1B3640"/>
                </a:solidFill>
                <a:latin typeface="Poppins"/>
                <a:ea typeface="Poppins"/>
                <a:cs typeface="Poppins"/>
                <a:sym typeface="Poppins"/>
              </a:rPr>
              <a:t> di </a:t>
            </a:r>
            <a:r>
              <a:rPr lang="en-US" sz="3300" dirty="0" err="1">
                <a:solidFill>
                  <a:srgbClr val="1B3640"/>
                </a:solidFill>
                <a:latin typeface="Poppins"/>
                <a:ea typeface="Poppins"/>
                <a:cs typeface="Poppins"/>
                <a:sym typeface="Poppins"/>
              </a:rPr>
              <a:t>organisasi</a:t>
            </a:r>
            <a:r>
              <a:rPr lang="en-US" sz="3300" dirty="0">
                <a:solidFill>
                  <a:srgbClr val="1B3640"/>
                </a:solidFill>
                <a:latin typeface="Poppins"/>
                <a:ea typeface="Poppins"/>
                <a:cs typeface="Poppins"/>
                <a:sym typeface="Poppins"/>
              </a:rPr>
              <a:t> </a:t>
            </a:r>
            <a:r>
              <a:rPr lang="en-US" sz="3300" dirty="0" err="1">
                <a:solidFill>
                  <a:srgbClr val="1B3640"/>
                </a:solidFill>
                <a:latin typeface="Poppins"/>
                <a:ea typeface="Poppins"/>
                <a:cs typeface="Poppins"/>
                <a:sym typeface="Poppins"/>
              </a:rPr>
              <a:t>tersebut</a:t>
            </a:r>
            <a:r>
              <a:rPr lang="en-US" sz="3300" dirty="0">
                <a:solidFill>
                  <a:srgbClr val="1B3640"/>
                </a:solidFill>
                <a:latin typeface="Poppins"/>
                <a:ea typeface="Poppins"/>
                <a:cs typeface="Poppins"/>
                <a:sym typeface="Poppins"/>
              </a:rPr>
              <a:t>. </a:t>
            </a:r>
          </a:p>
        </p:txBody>
      </p:sp>
      <p:sp>
        <p:nvSpPr>
          <p:cNvPr id="7" name="TextBox 7"/>
          <p:cNvSpPr txBox="1"/>
          <p:nvPr/>
        </p:nvSpPr>
        <p:spPr>
          <a:xfrm>
            <a:off x="3494871" y="1989449"/>
            <a:ext cx="11298259" cy="1218566"/>
          </a:xfrm>
          <a:prstGeom prst="rect">
            <a:avLst/>
          </a:prstGeom>
        </p:spPr>
        <p:txBody>
          <a:bodyPr lIns="0" tIns="0" rIns="0" bIns="0" rtlCol="0" anchor="t">
            <a:spAutoFit/>
          </a:bodyPr>
          <a:lstStyle/>
          <a:p>
            <a:pPr algn="ctr">
              <a:lnSpc>
                <a:spcPts val="4759"/>
              </a:lnSpc>
              <a:spcBef>
                <a:spcPct val="0"/>
              </a:spcBef>
            </a:pPr>
            <a:r>
              <a:rPr lang="en-US" sz="3399">
                <a:solidFill>
                  <a:srgbClr val="1B3640"/>
                </a:solidFill>
                <a:latin typeface="Poppins Bold"/>
                <a:ea typeface="Poppins Bold"/>
                <a:cs typeface="Poppins Bold"/>
                <a:sym typeface="Poppins Bold"/>
              </a:rPr>
              <a:t>Perspektif Antropologi pada Budaya Organisasi </a:t>
            </a:r>
          </a:p>
          <a:p>
            <a:pPr algn="ctr">
              <a:lnSpc>
                <a:spcPts val="4759"/>
              </a:lnSpc>
              <a:spcBef>
                <a:spcPct val="0"/>
              </a:spcBef>
            </a:pPr>
            <a:r>
              <a:rPr lang="en-US" sz="3399">
                <a:solidFill>
                  <a:srgbClr val="1B3640"/>
                </a:solidFill>
                <a:latin typeface="Poppins Bold"/>
                <a:ea typeface="Poppins Bold"/>
                <a:cs typeface="Poppins Bold"/>
                <a:sym typeface="Poppins Bold"/>
              </a:rPr>
              <a:t>2 Pemikiran Utama dalam Antropologi</a:t>
            </a:r>
          </a:p>
        </p:txBody>
      </p:sp>
      <p:sp>
        <p:nvSpPr>
          <p:cNvPr id="8" name="Freeform 13">
            <a:extLst>
              <a:ext uri="{FF2B5EF4-FFF2-40B4-BE49-F238E27FC236}">
                <a16:creationId xmlns:a16="http://schemas.microsoft.com/office/drawing/2014/main" id="{07B3F1F6-31B7-4A01-AA7A-6A9C6D1F7191}"/>
              </a:ext>
            </a:extLst>
          </p:cNvPr>
          <p:cNvSpPr/>
          <p:nvPr/>
        </p:nvSpPr>
        <p:spPr>
          <a:xfrm>
            <a:off x="6705600" y="205229"/>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2"/>
            <a:stretch>
              <a:fillRect/>
            </a:stretch>
          </a:blipFill>
        </p:spPr>
      </p:sp>
      <p:sp>
        <p:nvSpPr>
          <p:cNvPr id="9" name="Freeform 14">
            <a:extLst>
              <a:ext uri="{FF2B5EF4-FFF2-40B4-BE49-F238E27FC236}">
                <a16:creationId xmlns:a16="http://schemas.microsoft.com/office/drawing/2014/main" id="{328439FF-92C5-4D8B-BE5D-7C8FE9FCACB4}"/>
              </a:ext>
            </a:extLst>
          </p:cNvPr>
          <p:cNvSpPr/>
          <p:nvPr/>
        </p:nvSpPr>
        <p:spPr>
          <a:xfrm>
            <a:off x="8285384" y="114300"/>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3"/>
            <a:stretch>
              <a:fillRect/>
            </a:stretch>
          </a:blipFill>
        </p:spPr>
      </p:sp>
      <p:sp>
        <p:nvSpPr>
          <p:cNvPr id="10" name="Freeform 15">
            <a:extLst>
              <a:ext uri="{FF2B5EF4-FFF2-40B4-BE49-F238E27FC236}">
                <a16:creationId xmlns:a16="http://schemas.microsoft.com/office/drawing/2014/main" id="{ADFFD29A-2F00-44E4-B69A-BA17D553FD44}"/>
              </a:ext>
            </a:extLst>
          </p:cNvPr>
          <p:cNvSpPr/>
          <p:nvPr/>
        </p:nvSpPr>
        <p:spPr>
          <a:xfrm>
            <a:off x="9731232" y="139942"/>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4"/>
            <a:stretch>
              <a:fillRect/>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74" y="10215563"/>
            <a:ext cx="18288000" cy="19050"/>
          </a:xfrm>
          <a:prstGeom prst="line">
            <a:avLst/>
          </a:prstGeom>
          <a:ln w="142875" cap="flat">
            <a:solidFill>
              <a:srgbClr val="EC791E"/>
            </a:solidFill>
            <a:prstDash val="solid"/>
            <a:headEnd type="none" w="sm" len="sm"/>
            <a:tailEnd type="none" w="sm" len="sm"/>
          </a:ln>
        </p:spPr>
      </p:sp>
      <p:sp>
        <p:nvSpPr>
          <p:cNvPr id="3" name="TextBox 3"/>
          <p:cNvSpPr txBox="1"/>
          <p:nvPr/>
        </p:nvSpPr>
        <p:spPr>
          <a:xfrm>
            <a:off x="386697" y="3114437"/>
            <a:ext cx="17759809" cy="6826250"/>
          </a:xfrm>
          <a:prstGeom prst="rect">
            <a:avLst/>
          </a:prstGeom>
        </p:spPr>
        <p:txBody>
          <a:bodyPr lIns="0" tIns="0" rIns="0" bIns="0" rtlCol="0" anchor="t">
            <a:spAutoFit/>
          </a:bodyPr>
          <a:lstStyle/>
          <a:p>
            <a:pPr marL="755651" lvl="1" indent="-377825" algn="l">
              <a:lnSpc>
                <a:spcPts val="4900"/>
              </a:lnSpc>
              <a:buFont typeface="Arial"/>
              <a:buChar char="•"/>
            </a:pPr>
            <a:r>
              <a:rPr lang="en-US" sz="3500">
                <a:solidFill>
                  <a:srgbClr val="1B3640"/>
                </a:solidFill>
                <a:latin typeface="Poppins"/>
                <a:ea typeface="Poppins"/>
                <a:cs typeface="Poppins"/>
                <a:sym typeface="Poppins"/>
              </a:rPr>
              <a:t>Geertz (1973): pentingnya melihat ‘sudut pandang penduduk asli’ atau disebut sebagai pendekatan semiotika yang melihat bahasa, symbol, sebagai refleksi sudut pandang penduduk asli. </a:t>
            </a:r>
          </a:p>
          <a:p>
            <a:pPr marL="755651" lvl="1" indent="-377825" algn="l">
              <a:lnSpc>
                <a:spcPts val="4900"/>
              </a:lnSpc>
              <a:buFont typeface="Arial"/>
              <a:buChar char="•"/>
            </a:pPr>
            <a:r>
              <a:rPr lang="en-US" sz="3500">
                <a:solidFill>
                  <a:srgbClr val="1B3640"/>
                </a:solidFill>
                <a:latin typeface="Poppins"/>
                <a:ea typeface="Poppins"/>
                <a:cs typeface="Poppins"/>
                <a:sym typeface="Poppins"/>
              </a:rPr>
              <a:t>Goodenough (1971): ‘etnoscience’, Budaya itu seperti pemandu yang membantu orang memahami dan berinteraksi satu sama lain. Ini memberi tahu kita:</a:t>
            </a:r>
          </a:p>
          <a:p>
            <a:pPr marL="755651" lvl="1" indent="-377825" algn="l">
              <a:lnSpc>
                <a:spcPts val="4900"/>
              </a:lnSpc>
              <a:buFont typeface="Arial"/>
              <a:buChar char="•"/>
            </a:pPr>
            <a:r>
              <a:rPr lang="en-US" sz="3500">
                <a:solidFill>
                  <a:srgbClr val="1B3640"/>
                </a:solidFill>
                <a:latin typeface="Poppins"/>
                <a:ea typeface="Poppins"/>
                <a:cs typeface="Poppins"/>
                <a:sym typeface="Poppins"/>
              </a:rPr>
              <a:t>Cara melihat dunia: Apa yang penting, apa yang harus diperhatikan.</a:t>
            </a:r>
          </a:p>
          <a:p>
            <a:pPr marL="755651" lvl="1" indent="-377825" algn="l">
              <a:lnSpc>
                <a:spcPts val="4900"/>
              </a:lnSpc>
              <a:buFont typeface="Arial"/>
              <a:buChar char="•"/>
            </a:pPr>
            <a:r>
              <a:rPr lang="en-US" sz="3500">
                <a:solidFill>
                  <a:srgbClr val="1B3640"/>
                </a:solidFill>
                <a:latin typeface="Poppins"/>
                <a:ea typeface="Poppins"/>
                <a:cs typeface="Poppins"/>
                <a:sym typeface="Poppins"/>
              </a:rPr>
              <a:t>Apa yang harus dipercaya: Apa yang benar atau salah, benar atau salah.</a:t>
            </a:r>
          </a:p>
          <a:p>
            <a:pPr marL="755651" lvl="1" indent="-377825" algn="l">
              <a:lnSpc>
                <a:spcPts val="4900"/>
              </a:lnSpc>
              <a:buFont typeface="Arial"/>
              <a:buChar char="•"/>
            </a:pPr>
            <a:r>
              <a:rPr lang="en-US" sz="3500">
                <a:solidFill>
                  <a:srgbClr val="1B3640"/>
                </a:solidFill>
                <a:latin typeface="Poppins"/>
                <a:ea typeface="Poppins"/>
                <a:cs typeface="Poppins"/>
                <a:sym typeface="Poppins"/>
              </a:rPr>
              <a:t>Cara berperilaku: Apa yang harus dilakukan dalam situasi yang berbeda.</a:t>
            </a:r>
          </a:p>
          <a:p>
            <a:pPr marL="755651" lvl="1" indent="-377825" algn="l">
              <a:lnSpc>
                <a:spcPts val="4900"/>
              </a:lnSpc>
              <a:buFont typeface="Arial"/>
              <a:buChar char="•"/>
            </a:pPr>
            <a:r>
              <a:rPr lang="en-US" sz="3500">
                <a:solidFill>
                  <a:srgbClr val="1B3640"/>
                </a:solidFill>
                <a:latin typeface="Poppins"/>
                <a:ea typeface="Poppins"/>
                <a:cs typeface="Poppins"/>
                <a:sym typeface="Poppins"/>
              </a:rPr>
              <a:t>Memahami budaya itu seperti mempelajari bahasa baru, tapi bukan kata-kata, melainkan adat istiadat, kepercayaan, dan perilaku.</a:t>
            </a:r>
          </a:p>
        </p:txBody>
      </p:sp>
      <p:sp>
        <p:nvSpPr>
          <p:cNvPr id="7" name="TextBox 7"/>
          <p:cNvSpPr txBox="1"/>
          <p:nvPr/>
        </p:nvSpPr>
        <p:spPr>
          <a:xfrm>
            <a:off x="4987654" y="1596151"/>
            <a:ext cx="8576944" cy="1289686"/>
          </a:xfrm>
          <a:prstGeom prst="rect">
            <a:avLst/>
          </a:prstGeom>
        </p:spPr>
        <p:txBody>
          <a:bodyPr lIns="0" tIns="0" rIns="0" bIns="0" rtlCol="0" anchor="t">
            <a:spAutoFit/>
          </a:bodyPr>
          <a:lstStyle/>
          <a:p>
            <a:pPr algn="ctr">
              <a:lnSpc>
                <a:spcPts val="5039"/>
              </a:lnSpc>
            </a:pPr>
            <a:r>
              <a:rPr lang="en-US" sz="3599">
                <a:solidFill>
                  <a:srgbClr val="1B3640"/>
                </a:solidFill>
                <a:latin typeface="Poppins Bold"/>
                <a:ea typeface="Poppins Bold"/>
                <a:cs typeface="Poppins Bold"/>
                <a:sym typeface="Poppins Bold"/>
              </a:rPr>
              <a:t>2 Pemikiran Utama dalam Antropologi</a:t>
            </a:r>
          </a:p>
        </p:txBody>
      </p:sp>
      <p:sp>
        <p:nvSpPr>
          <p:cNvPr id="8" name="Freeform 13">
            <a:extLst>
              <a:ext uri="{FF2B5EF4-FFF2-40B4-BE49-F238E27FC236}">
                <a16:creationId xmlns:a16="http://schemas.microsoft.com/office/drawing/2014/main" id="{EC666338-4539-413D-953B-8B8837270BFD}"/>
              </a:ext>
            </a:extLst>
          </p:cNvPr>
          <p:cNvSpPr/>
          <p:nvPr/>
        </p:nvSpPr>
        <p:spPr>
          <a:xfrm>
            <a:off x="6553200" y="129029"/>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2"/>
            <a:stretch>
              <a:fillRect/>
            </a:stretch>
          </a:blipFill>
        </p:spPr>
      </p:sp>
      <p:sp>
        <p:nvSpPr>
          <p:cNvPr id="9" name="Freeform 14">
            <a:extLst>
              <a:ext uri="{FF2B5EF4-FFF2-40B4-BE49-F238E27FC236}">
                <a16:creationId xmlns:a16="http://schemas.microsoft.com/office/drawing/2014/main" id="{1031A04F-12F2-4F5F-A4BC-814FC8EA933E}"/>
              </a:ext>
            </a:extLst>
          </p:cNvPr>
          <p:cNvSpPr/>
          <p:nvPr/>
        </p:nvSpPr>
        <p:spPr>
          <a:xfrm>
            <a:off x="8132984" y="38100"/>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3"/>
            <a:stretch>
              <a:fillRect/>
            </a:stretch>
          </a:blipFill>
        </p:spPr>
      </p:sp>
      <p:sp>
        <p:nvSpPr>
          <p:cNvPr id="10" name="Freeform 15">
            <a:extLst>
              <a:ext uri="{FF2B5EF4-FFF2-40B4-BE49-F238E27FC236}">
                <a16:creationId xmlns:a16="http://schemas.microsoft.com/office/drawing/2014/main" id="{5A697F6D-26EB-408E-8154-AEB6DEBEB43D}"/>
              </a:ext>
            </a:extLst>
          </p:cNvPr>
          <p:cNvSpPr/>
          <p:nvPr/>
        </p:nvSpPr>
        <p:spPr>
          <a:xfrm>
            <a:off x="9578832" y="63742"/>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4"/>
            <a:stretch>
              <a:fillRect/>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9451" y="10196513"/>
            <a:ext cx="18288000" cy="19050"/>
          </a:xfrm>
          <a:prstGeom prst="line">
            <a:avLst/>
          </a:prstGeom>
          <a:ln w="142875" cap="flat">
            <a:solidFill>
              <a:srgbClr val="EC791E"/>
            </a:solidFill>
            <a:prstDash val="solid"/>
            <a:headEnd type="none" w="sm" len="sm"/>
            <a:tailEnd type="none" w="sm" len="sm"/>
          </a:ln>
        </p:spPr>
      </p:sp>
      <p:sp>
        <p:nvSpPr>
          <p:cNvPr id="3" name="TextBox 3"/>
          <p:cNvSpPr txBox="1"/>
          <p:nvPr/>
        </p:nvSpPr>
        <p:spPr>
          <a:xfrm>
            <a:off x="345760" y="1935796"/>
            <a:ext cx="17609572" cy="8232141"/>
          </a:xfrm>
          <a:prstGeom prst="rect">
            <a:avLst/>
          </a:prstGeom>
        </p:spPr>
        <p:txBody>
          <a:bodyPr lIns="0" tIns="0" rIns="0" bIns="0" rtlCol="0" anchor="t">
            <a:spAutoFit/>
          </a:bodyPr>
          <a:lstStyle/>
          <a:p>
            <a:pPr algn="l">
              <a:lnSpc>
                <a:spcPts val="4059"/>
              </a:lnSpc>
            </a:pPr>
            <a:r>
              <a:rPr lang="en-US" sz="2899">
                <a:solidFill>
                  <a:srgbClr val="000000"/>
                </a:solidFill>
                <a:latin typeface="Poppins"/>
                <a:ea typeface="Poppins"/>
                <a:cs typeface="Poppins"/>
                <a:sym typeface="Poppins"/>
              </a:rPr>
              <a:t>Budaya bagaikan perangkat alat.</a:t>
            </a:r>
          </a:p>
          <a:p>
            <a:pPr algn="l">
              <a:lnSpc>
                <a:spcPts val="4059"/>
              </a:lnSpc>
            </a:pPr>
            <a:r>
              <a:rPr lang="en-US" sz="2899">
                <a:solidFill>
                  <a:srgbClr val="000000"/>
                </a:solidFill>
                <a:latin typeface="Poppins"/>
                <a:ea typeface="Poppins"/>
                <a:cs typeface="Poppins"/>
                <a:sym typeface="Poppins"/>
              </a:rPr>
              <a:t>Setiap kelompok orang memiliki perangkat alat (budaya) sendiri untuk menghadapi masalah hidup. Perangkat alat ini bisa berbeda-beda, tergantung di mana dan kapan Anda tinggal.</a:t>
            </a:r>
          </a:p>
          <a:p>
            <a:pPr algn="l">
              <a:lnSpc>
                <a:spcPts val="4059"/>
              </a:lnSpc>
            </a:pPr>
            <a:endParaRPr lang="en-US" sz="2899">
              <a:solidFill>
                <a:srgbClr val="000000"/>
              </a:solidFill>
              <a:latin typeface="Poppins"/>
              <a:ea typeface="Poppins"/>
              <a:cs typeface="Poppins"/>
              <a:sym typeface="Poppins"/>
            </a:endParaRPr>
          </a:p>
          <a:p>
            <a:pPr marL="626099" lvl="1" indent="-313050" algn="l">
              <a:lnSpc>
                <a:spcPts val="4059"/>
              </a:lnSpc>
              <a:buFont typeface="Arial"/>
              <a:buChar char="•"/>
            </a:pPr>
            <a:r>
              <a:rPr lang="en-US" sz="2899">
                <a:solidFill>
                  <a:srgbClr val="000000"/>
                </a:solidFill>
                <a:latin typeface="Poppins"/>
                <a:ea typeface="Poppins"/>
                <a:cs typeface="Poppins"/>
                <a:sym typeface="Poppins"/>
              </a:rPr>
              <a:t> Budaya sebagai perangkat: Budaya membantu orang bertahan hidup dan hidup bersama.</a:t>
            </a:r>
          </a:p>
          <a:p>
            <a:pPr marL="626099" lvl="1" indent="-313050" algn="l">
              <a:lnSpc>
                <a:spcPts val="4059"/>
              </a:lnSpc>
              <a:buFont typeface="Arial"/>
              <a:buChar char="•"/>
            </a:pPr>
            <a:r>
              <a:rPr lang="en-US" sz="2899">
                <a:solidFill>
                  <a:srgbClr val="000000"/>
                </a:solidFill>
                <a:latin typeface="Poppins"/>
                <a:ea typeface="Poppins"/>
                <a:cs typeface="Poppins"/>
                <a:sym typeface="Poppins"/>
              </a:rPr>
              <a:t> Budaya dibentuk oleh lingkungannya: Di mana dan kapan suatu kelompok tinggal  memengaruhi budayanya.</a:t>
            </a:r>
          </a:p>
          <a:p>
            <a:pPr marL="626099" lvl="1" indent="-313050" algn="l">
              <a:lnSpc>
                <a:spcPts val="4059"/>
              </a:lnSpc>
              <a:buFont typeface="Arial"/>
              <a:buChar char="•"/>
            </a:pPr>
            <a:r>
              <a:rPr lang="en-US" sz="2899">
                <a:solidFill>
                  <a:srgbClr val="000000"/>
                </a:solidFill>
                <a:latin typeface="Poppins"/>
                <a:ea typeface="Poppins"/>
                <a:cs typeface="Poppins"/>
                <a:sym typeface="Poppins"/>
              </a:rPr>
              <a:t> Budaya membentuk orang: Budaya juga memengaruhi cara orang berpikir dan bertindak.</a:t>
            </a:r>
          </a:p>
          <a:p>
            <a:pPr algn="l">
              <a:lnSpc>
                <a:spcPts val="4059"/>
              </a:lnSpc>
            </a:pPr>
            <a:endParaRPr lang="en-US" sz="2899">
              <a:solidFill>
                <a:srgbClr val="000000"/>
              </a:solidFill>
              <a:latin typeface="Poppins"/>
              <a:ea typeface="Poppins"/>
              <a:cs typeface="Poppins"/>
              <a:sym typeface="Poppins"/>
            </a:endParaRPr>
          </a:p>
          <a:p>
            <a:pPr algn="l">
              <a:lnSpc>
                <a:spcPts val="4059"/>
              </a:lnSpc>
            </a:pPr>
            <a:r>
              <a:rPr lang="en-US" sz="2899">
                <a:solidFill>
                  <a:srgbClr val="000000"/>
                </a:solidFill>
                <a:latin typeface="Poppins"/>
                <a:ea typeface="Poppins"/>
                <a:cs typeface="Poppins"/>
                <a:sym typeface="Poppins"/>
              </a:rPr>
              <a:t>Namun, ada cara berbeda untuk memandang budaya dalam organisasi.</a:t>
            </a:r>
          </a:p>
          <a:p>
            <a:pPr algn="l">
              <a:lnSpc>
                <a:spcPts val="4059"/>
              </a:lnSpc>
            </a:pPr>
            <a:r>
              <a:rPr lang="en-US" sz="2899">
                <a:solidFill>
                  <a:srgbClr val="000000"/>
                </a:solidFill>
                <a:latin typeface="Poppins"/>
                <a:ea typeface="Poppins"/>
                <a:cs typeface="Poppins"/>
                <a:sym typeface="Poppins"/>
              </a:rPr>
              <a:t>Beberapa orang berpikir bahwa budaya perusahaan bukan sekadar hal alami yang tumbuh seiring waktu. Mereka percaya bahwa atasan memilih jenis budaya yang mereka inginkan lalu menciptakannya dengan sengaja agar karyawan berperilaku dengan cara tertentu.</a:t>
            </a:r>
          </a:p>
          <a:p>
            <a:pPr algn="l">
              <a:lnSpc>
                <a:spcPts val="4059"/>
              </a:lnSpc>
            </a:pPr>
            <a:endParaRPr lang="en-US" sz="2899">
              <a:solidFill>
                <a:srgbClr val="000000"/>
              </a:solidFill>
              <a:latin typeface="Poppins"/>
              <a:ea typeface="Poppins"/>
              <a:cs typeface="Poppins"/>
              <a:sym typeface="Poppins"/>
            </a:endParaRPr>
          </a:p>
          <a:p>
            <a:pPr algn="l">
              <a:lnSpc>
                <a:spcPts val="4059"/>
              </a:lnSpc>
            </a:pPr>
            <a:r>
              <a:rPr lang="en-US" sz="2899">
                <a:solidFill>
                  <a:srgbClr val="000000"/>
                </a:solidFill>
                <a:latin typeface="Poppins"/>
                <a:ea typeface="Poppins"/>
                <a:cs typeface="Poppins"/>
                <a:sym typeface="Poppins"/>
              </a:rPr>
              <a:t>Jadi, budaya bisa menjadi sesuatu yang terjadi begitu saja dan sesuatu yang direncanakan.</a:t>
            </a:r>
          </a:p>
          <a:p>
            <a:pPr algn="ctr">
              <a:lnSpc>
                <a:spcPts val="4059"/>
              </a:lnSpc>
              <a:spcBef>
                <a:spcPct val="0"/>
              </a:spcBef>
            </a:pPr>
            <a:endParaRPr lang="en-US" sz="2899">
              <a:solidFill>
                <a:srgbClr val="000000"/>
              </a:solidFill>
              <a:latin typeface="Poppins"/>
              <a:ea typeface="Poppins"/>
              <a:cs typeface="Poppins"/>
              <a:sym typeface="Poppins"/>
            </a:endParaRPr>
          </a:p>
        </p:txBody>
      </p:sp>
      <p:sp>
        <p:nvSpPr>
          <p:cNvPr id="7" name="Freeform 13">
            <a:extLst>
              <a:ext uri="{FF2B5EF4-FFF2-40B4-BE49-F238E27FC236}">
                <a16:creationId xmlns:a16="http://schemas.microsoft.com/office/drawing/2014/main" id="{7E015BE1-42B5-49D1-98E9-74558C75B685}"/>
              </a:ext>
            </a:extLst>
          </p:cNvPr>
          <p:cNvSpPr/>
          <p:nvPr/>
        </p:nvSpPr>
        <p:spPr>
          <a:xfrm>
            <a:off x="6705600" y="129029"/>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2"/>
            <a:stretch>
              <a:fillRect/>
            </a:stretch>
          </a:blipFill>
        </p:spPr>
      </p:sp>
      <p:sp>
        <p:nvSpPr>
          <p:cNvPr id="8" name="Freeform 14">
            <a:extLst>
              <a:ext uri="{FF2B5EF4-FFF2-40B4-BE49-F238E27FC236}">
                <a16:creationId xmlns:a16="http://schemas.microsoft.com/office/drawing/2014/main" id="{47DBBEF1-897D-44E4-AFEE-F8F7EDEB3563}"/>
              </a:ext>
            </a:extLst>
          </p:cNvPr>
          <p:cNvSpPr/>
          <p:nvPr/>
        </p:nvSpPr>
        <p:spPr>
          <a:xfrm>
            <a:off x="8285384" y="38100"/>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3"/>
            <a:stretch>
              <a:fillRect/>
            </a:stretch>
          </a:blipFill>
        </p:spPr>
      </p:sp>
      <p:sp>
        <p:nvSpPr>
          <p:cNvPr id="9" name="Freeform 15">
            <a:extLst>
              <a:ext uri="{FF2B5EF4-FFF2-40B4-BE49-F238E27FC236}">
                <a16:creationId xmlns:a16="http://schemas.microsoft.com/office/drawing/2014/main" id="{D189576E-BC3F-41E7-BFFB-53FB4171CB47}"/>
              </a:ext>
            </a:extLst>
          </p:cNvPr>
          <p:cNvSpPr/>
          <p:nvPr/>
        </p:nvSpPr>
        <p:spPr>
          <a:xfrm>
            <a:off x="9731232" y="63742"/>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4"/>
            <a:stretch>
              <a:fillRect/>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140040" y="2761868"/>
            <a:ext cx="12139997" cy="1415774"/>
            <a:chOff x="0" y="0"/>
            <a:chExt cx="3197366" cy="372879"/>
          </a:xfrm>
        </p:grpSpPr>
        <p:sp>
          <p:nvSpPr>
            <p:cNvPr id="3" name="Freeform 3"/>
            <p:cNvSpPr/>
            <p:nvPr/>
          </p:nvSpPr>
          <p:spPr>
            <a:xfrm>
              <a:off x="0" y="0"/>
              <a:ext cx="3197366" cy="372879"/>
            </a:xfrm>
            <a:custGeom>
              <a:avLst/>
              <a:gdLst/>
              <a:ahLst/>
              <a:cxnLst/>
              <a:rect l="l" t="t" r="r" b="b"/>
              <a:pathLst>
                <a:path w="3197366" h="372879">
                  <a:moveTo>
                    <a:pt x="0" y="0"/>
                  </a:moveTo>
                  <a:lnTo>
                    <a:pt x="3197366" y="0"/>
                  </a:lnTo>
                  <a:lnTo>
                    <a:pt x="3197366" y="372879"/>
                  </a:lnTo>
                  <a:lnTo>
                    <a:pt x="0" y="372879"/>
                  </a:lnTo>
                  <a:close/>
                </a:path>
              </a:pathLst>
            </a:custGeom>
            <a:solidFill>
              <a:srgbClr val="EC791E"/>
            </a:solidFill>
          </p:spPr>
        </p:sp>
        <p:sp>
          <p:nvSpPr>
            <p:cNvPr id="4" name="TextBox 4"/>
            <p:cNvSpPr txBox="1"/>
            <p:nvPr/>
          </p:nvSpPr>
          <p:spPr>
            <a:xfrm>
              <a:off x="0" y="-38100"/>
              <a:ext cx="3197366" cy="410979"/>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5280037" y="5159943"/>
            <a:ext cx="5231810" cy="4496086"/>
            <a:chOff x="0" y="0"/>
            <a:chExt cx="812800" cy="698500"/>
          </a:xfrm>
        </p:grpSpPr>
        <p:sp>
          <p:nvSpPr>
            <p:cNvPr id="6" name="Freeform 6"/>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alpha val="0"/>
              </a:srgbClr>
            </a:solidFill>
            <a:ln w="76200" cap="sq">
              <a:solidFill>
                <a:srgbClr val="D9D9D9"/>
              </a:solidFill>
              <a:prstDash val="solid"/>
              <a:miter/>
            </a:ln>
          </p:spPr>
        </p:sp>
        <p:sp>
          <p:nvSpPr>
            <p:cNvPr id="7" name="TextBox 7"/>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8" name="Group 8"/>
          <p:cNvGrpSpPr>
            <a:grpSpLocks noChangeAspect="1"/>
          </p:cNvGrpSpPr>
          <p:nvPr/>
        </p:nvGrpSpPr>
        <p:grpSpPr>
          <a:xfrm>
            <a:off x="11212534" y="7505141"/>
            <a:ext cx="5231810" cy="4530511"/>
            <a:chOff x="0" y="0"/>
            <a:chExt cx="4282440" cy="3708400"/>
          </a:xfrm>
        </p:grpSpPr>
        <p:sp>
          <p:nvSpPr>
            <p:cNvPr id="9" name="Freeform 9"/>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FFF6D1"/>
            </a:solidFill>
            <a:ln w="12700">
              <a:solidFill>
                <a:schemeClr val="accent6">
                  <a:lumMod val="20000"/>
                  <a:lumOff val="80000"/>
                </a:schemeClr>
              </a:solidFill>
            </a:ln>
          </p:spPr>
        </p:sp>
      </p:grpSp>
      <p:grpSp>
        <p:nvGrpSpPr>
          <p:cNvPr id="10" name="Group 10"/>
          <p:cNvGrpSpPr/>
          <p:nvPr/>
        </p:nvGrpSpPr>
        <p:grpSpPr>
          <a:xfrm>
            <a:off x="15280037" y="9828007"/>
            <a:ext cx="5231810" cy="4496086"/>
            <a:chOff x="0" y="0"/>
            <a:chExt cx="812800" cy="698500"/>
          </a:xfrm>
        </p:grpSpPr>
        <p:sp>
          <p:nvSpPr>
            <p:cNvPr id="11" name="Freeform 11"/>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FDE59"/>
            </a:solidFill>
            <a:ln cap="sq">
              <a:noFill/>
              <a:prstDash val="solid"/>
              <a:miter/>
            </a:ln>
          </p:spPr>
        </p:sp>
        <p:sp>
          <p:nvSpPr>
            <p:cNvPr id="12" name="TextBox 12"/>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13" name="AutoShape 13"/>
          <p:cNvSpPr/>
          <p:nvPr/>
        </p:nvSpPr>
        <p:spPr>
          <a:xfrm flipV="1">
            <a:off x="74" y="10244138"/>
            <a:ext cx="18288000" cy="19050"/>
          </a:xfrm>
          <a:prstGeom prst="line">
            <a:avLst/>
          </a:prstGeom>
          <a:ln w="142875" cap="flat">
            <a:solidFill>
              <a:srgbClr val="EC791E"/>
            </a:solidFill>
            <a:prstDash val="solid"/>
            <a:headEnd type="none" w="sm" len="sm"/>
            <a:tailEnd type="none" w="sm" len="sm"/>
          </a:ln>
        </p:spPr>
      </p:sp>
      <p:sp>
        <p:nvSpPr>
          <p:cNvPr id="14" name="TextBox 14"/>
          <p:cNvSpPr txBox="1"/>
          <p:nvPr/>
        </p:nvSpPr>
        <p:spPr>
          <a:xfrm>
            <a:off x="3654505" y="1961410"/>
            <a:ext cx="10979138" cy="728980"/>
          </a:xfrm>
          <a:prstGeom prst="rect">
            <a:avLst/>
          </a:prstGeom>
        </p:spPr>
        <p:txBody>
          <a:bodyPr lIns="0" tIns="0" rIns="0" bIns="0" rtlCol="0" anchor="t">
            <a:spAutoFit/>
          </a:bodyPr>
          <a:lstStyle/>
          <a:p>
            <a:pPr marL="0" lvl="0" indent="0" algn="ctr">
              <a:lnSpc>
                <a:spcPts val="5389"/>
              </a:lnSpc>
              <a:spcBef>
                <a:spcPct val="0"/>
              </a:spcBef>
            </a:pPr>
            <a:r>
              <a:rPr lang="en-US" sz="4899" spc="489">
                <a:solidFill>
                  <a:srgbClr val="1B3640"/>
                </a:solidFill>
                <a:latin typeface="Poppins Italics"/>
                <a:ea typeface="Poppins Italics"/>
                <a:cs typeface="Poppins Italics"/>
                <a:sym typeface="Poppins Italics"/>
              </a:rPr>
              <a:t>Perspektif Sosiologi</a:t>
            </a:r>
          </a:p>
        </p:txBody>
      </p:sp>
      <p:sp>
        <p:nvSpPr>
          <p:cNvPr id="15" name="TextBox 15"/>
          <p:cNvSpPr txBox="1"/>
          <p:nvPr/>
        </p:nvSpPr>
        <p:spPr>
          <a:xfrm>
            <a:off x="3654200" y="2945764"/>
            <a:ext cx="10979138" cy="1165225"/>
          </a:xfrm>
          <a:prstGeom prst="rect">
            <a:avLst/>
          </a:prstGeom>
        </p:spPr>
        <p:txBody>
          <a:bodyPr lIns="0" tIns="0" rIns="0" bIns="0" rtlCol="0" anchor="t">
            <a:spAutoFit/>
          </a:bodyPr>
          <a:lstStyle/>
          <a:p>
            <a:pPr marL="0" lvl="0" indent="0" algn="ctr">
              <a:lnSpc>
                <a:spcPts val="4400"/>
              </a:lnSpc>
              <a:spcBef>
                <a:spcPct val="0"/>
              </a:spcBef>
            </a:pPr>
            <a:r>
              <a:rPr lang="en-US" sz="4000" spc="100">
                <a:solidFill>
                  <a:srgbClr val="FFFFFF"/>
                </a:solidFill>
                <a:latin typeface="Poppins Bold"/>
                <a:ea typeface="Poppins Bold"/>
                <a:cs typeface="Poppins Bold"/>
                <a:sym typeface="Poppins Bold"/>
              </a:rPr>
              <a:t> DALAM BUDAYA ORGANISASI EKSPLISIT VS IMPLISIT</a:t>
            </a:r>
          </a:p>
        </p:txBody>
      </p:sp>
      <p:sp>
        <p:nvSpPr>
          <p:cNvPr id="19" name="TextBox 19"/>
          <p:cNvSpPr txBox="1"/>
          <p:nvPr/>
        </p:nvSpPr>
        <p:spPr>
          <a:xfrm>
            <a:off x="708480" y="4701539"/>
            <a:ext cx="11267178" cy="4480561"/>
          </a:xfrm>
          <a:prstGeom prst="rect">
            <a:avLst/>
          </a:prstGeom>
        </p:spPr>
        <p:txBody>
          <a:bodyPr lIns="0" tIns="0" rIns="0" bIns="0" rtlCol="0" anchor="t">
            <a:spAutoFit/>
          </a:bodyPr>
          <a:lstStyle/>
          <a:p>
            <a:pPr algn="ctr">
              <a:lnSpc>
                <a:spcPts val="5039"/>
              </a:lnSpc>
              <a:spcBef>
                <a:spcPct val="0"/>
              </a:spcBef>
            </a:pPr>
            <a:r>
              <a:rPr lang="en-US" sz="3599">
                <a:solidFill>
                  <a:srgbClr val="000000"/>
                </a:solidFill>
                <a:latin typeface="Poppins"/>
                <a:ea typeface="Poppins"/>
                <a:cs typeface="Poppins"/>
                <a:sym typeface="Poppins"/>
              </a:rPr>
              <a:t>Organisasi sebagai suatu struktur sosial, sangat kompleks, sehingga untuk mempelajari dan memahami budayanya bisa kita lihat melalui cerita dan tradisi mereka. Dengan mempelajari cerita dan tradisi yang terlihat di permukaan, maka kita akan dapat petunjuk tentang apa yang terjadi lebih dalam.</a:t>
            </a:r>
          </a:p>
        </p:txBody>
      </p:sp>
      <p:sp>
        <p:nvSpPr>
          <p:cNvPr id="20" name="Freeform 13">
            <a:extLst>
              <a:ext uri="{FF2B5EF4-FFF2-40B4-BE49-F238E27FC236}">
                <a16:creationId xmlns:a16="http://schemas.microsoft.com/office/drawing/2014/main" id="{89FFBCEF-0FFC-491D-927F-E946E0E796B0}"/>
              </a:ext>
            </a:extLst>
          </p:cNvPr>
          <p:cNvSpPr/>
          <p:nvPr/>
        </p:nvSpPr>
        <p:spPr>
          <a:xfrm>
            <a:off x="6705600" y="210784"/>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2"/>
            <a:stretch>
              <a:fillRect/>
            </a:stretch>
          </a:blipFill>
        </p:spPr>
      </p:sp>
      <p:sp>
        <p:nvSpPr>
          <p:cNvPr id="21" name="Freeform 14">
            <a:extLst>
              <a:ext uri="{FF2B5EF4-FFF2-40B4-BE49-F238E27FC236}">
                <a16:creationId xmlns:a16="http://schemas.microsoft.com/office/drawing/2014/main" id="{E3101D19-3D38-4295-9FC5-D740C653DC9C}"/>
              </a:ext>
            </a:extLst>
          </p:cNvPr>
          <p:cNvSpPr/>
          <p:nvPr/>
        </p:nvSpPr>
        <p:spPr>
          <a:xfrm>
            <a:off x="8285384" y="119855"/>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3"/>
            <a:stretch>
              <a:fillRect/>
            </a:stretch>
          </a:blipFill>
        </p:spPr>
      </p:sp>
      <p:sp>
        <p:nvSpPr>
          <p:cNvPr id="22" name="Freeform 15">
            <a:extLst>
              <a:ext uri="{FF2B5EF4-FFF2-40B4-BE49-F238E27FC236}">
                <a16:creationId xmlns:a16="http://schemas.microsoft.com/office/drawing/2014/main" id="{D7700552-D6BD-440D-AFF5-B73D2259A1EB}"/>
              </a:ext>
            </a:extLst>
          </p:cNvPr>
          <p:cNvSpPr/>
          <p:nvPr/>
        </p:nvSpPr>
        <p:spPr>
          <a:xfrm>
            <a:off x="9731232" y="145497"/>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4"/>
            <a:stretch>
              <a:fillRect/>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1050</Words>
  <Application>Microsoft Office PowerPoint</Application>
  <PresentationFormat>Custom</PresentationFormat>
  <Paragraphs>73</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Poppins</vt:lpstr>
      <vt:lpstr>Calibri</vt:lpstr>
      <vt:lpstr>Arial</vt:lpstr>
      <vt:lpstr>Poppins Bold</vt:lpstr>
      <vt:lpstr>Poppins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Materi 9 - Budaya Organisasi </dc:title>
  <cp:lastModifiedBy>dinda kartika</cp:lastModifiedBy>
  <cp:revision>5</cp:revision>
  <dcterms:created xsi:type="dcterms:W3CDTF">2006-08-16T00:00:00Z</dcterms:created>
  <dcterms:modified xsi:type="dcterms:W3CDTF">2024-08-20T02:27:17Z</dcterms:modified>
  <dc:identifier>DAGMkQ5BrXk</dc:identifier>
</cp:coreProperties>
</file>