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7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55837"/>
            <a:ext cx="9143999" cy="18021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900" y="5761990"/>
            <a:ext cx="8204200" cy="678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79064" y="1595754"/>
            <a:ext cx="6119495" cy="2030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79"/>
            <a:ext cx="9144000" cy="6827520"/>
            <a:chOff x="0" y="30479"/>
            <a:chExt cx="9144000" cy="6827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01718"/>
              <a:ext cx="4362101" cy="32562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" y="30479"/>
              <a:ext cx="9141459" cy="682751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84847" y="6452552"/>
            <a:ext cx="520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1/11/2021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209899" y="3601717"/>
            <a:ext cx="8945879" cy="3266439"/>
            <a:chOff x="0" y="3591559"/>
            <a:chExt cx="8945879" cy="326643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91559"/>
              <a:ext cx="4366259" cy="3266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6259" y="4257042"/>
              <a:ext cx="4579620" cy="150393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87642" y="4362342"/>
            <a:ext cx="408876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905" dirty="0">
                <a:solidFill>
                  <a:srgbClr val="FFFFFF"/>
                </a:solidFill>
                <a:latin typeface="Trebuchet MS"/>
                <a:cs typeface="Trebuchet MS"/>
              </a:rPr>
              <a:t>PEL</a:t>
            </a:r>
            <a:r>
              <a:rPr sz="5400" b="1" spc="-10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400" b="1" spc="-95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5400" b="1" spc="-700" dirty="0">
                <a:solidFill>
                  <a:srgbClr val="FFFFFF"/>
                </a:solidFill>
                <a:latin typeface="Trebuchet MS"/>
                <a:cs typeface="Trebuchet MS"/>
              </a:rPr>
              <a:t>ANAN</a:t>
            </a:r>
            <a:r>
              <a:rPr sz="5400" b="1" spc="-4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400" b="1" spc="-844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5400" b="1" spc="-70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lang="en-US" sz="5400" b="1" spc="-700" dirty="0">
                <a:solidFill>
                  <a:srgbClr val="FFFFFF"/>
                </a:solidFill>
                <a:latin typeface="Trebuchet MS"/>
                <a:cs typeface="Trebuchet MS"/>
              </a:rPr>
              <a:t> PENGKAJIAN RESEP</a:t>
            </a:r>
            <a:endParaRPr sz="5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800" y="1087119"/>
            <a:ext cx="7632700" cy="533400"/>
          </a:xfrm>
          <a:custGeom>
            <a:avLst/>
            <a:gdLst/>
            <a:ahLst/>
            <a:cxnLst/>
            <a:rect l="l" t="t" r="r" b="b"/>
            <a:pathLst>
              <a:path w="7632700" h="533400">
                <a:moveTo>
                  <a:pt x="7632700" y="0"/>
                </a:moveTo>
                <a:lnTo>
                  <a:pt x="0" y="0"/>
                </a:lnTo>
                <a:lnTo>
                  <a:pt x="0" y="533400"/>
                </a:lnTo>
                <a:lnTo>
                  <a:pt x="7632700" y="533400"/>
                </a:lnTo>
                <a:lnTo>
                  <a:pt x="76327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905" y="1063371"/>
            <a:ext cx="5182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85" dirty="0">
                <a:latin typeface="Impact"/>
                <a:cs typeface="Impact"/>
              </a:rPr>
              <a:t>PERSYARATAN</a:t>
            </a:r>
            <a:r>
              <a:rPr sz="3600" b="0" spc="260" dirty="0">
                <a:latin typeface="Impact"/>
                <a:cs typeface="Impact"/>
              </a:rPr>
              <a:t> </a:t>
            </a:r>
            <a:r>
              <a:rPr sz="3600" b="0" spc="120" dirty="0">
                <a:latin typeface="Impact"/>
                <a:cs typeface="Impact"/>
              </a:rPr>
              <a:t>FARMASETIK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717" y="1937776"/>
            <a:ext cx="7188200" cy="272732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370840" indent="-358775">
              <a:lnSpc>
                <a:spcPct val="100000"/>
              </a:lnSpc>
              <a:spcBef>
                <a:spcPts val="1125"/>
              </a:spcBef>
              <a:buClr>
                <a:srgbClr val="2A1A00"/>
              </a:buClr>
              <a:buFont typeface="Wingdings"/>
              <a:buChar char=""/>
              <a:tabLst>
                <a:tab pos="371475" algn="l"/>
              </a:tabLst>
            </a:pPr>
            <a:r>
              <a:rPr sz="2800" spc="-85" dirty="0">
                <a:solidFill>
                  <a:srgbClr val="585858"/>
                </a:solidFill>
                <a:latin typeface="Trebuchet MS"/>
                <a:cs typeface="Trebuchet MS"/>
              </a:rPr>
              <a:t>Nama</a:t>
            </a:r>
            <a:r>
              <a:rPr sz="2800" spc="-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585858"/>
                </a:solidFill>
                <a:latin typeface="Trebuchet MS"/>
                <a:cs typeface="Trebuchet MS"/>
              </a:rPr>
              <a:t>Obat</a:t>
            </a:r>
            <a:endParaRPr sz="2800">
              <a:latin typeface="Trebuchet MS"/>
              <a:cs typeface="Trebuchet MS"/>
            </a:endParaRPr>
          </a:p>
          <a:p>
            <a:pPr marL="370840" indent="-358775">
              <a:lnSpc>
                <a:spcPct val="100000"/>
              </a:lnSpc>
              <a:spcBef>
                <a:spcPts val="1019"/>
              </a:spcBef>
              <a:buClr>
                <a:srgbClr val="2A1A00"/>
              </a:buClr>
              <a:buFont typeface="Wingdings"/>
              <a:buChar char=""/>
              <a:tabLst>
                <a:tab pos="371475" algn="l"/>
              </a:tabLst>
            </a:pPr>
            <a:r>
              <a:rPr sz="2800" spc="25" dirty="0">
                <a:solidFill>
                  <a:srgbClr val="585858"/>
                </a:solidFill>
                <a:latin typeface="Trebuchet MS"/>
                <a:cs typeface="Trebuchet MS"/>
              </a:rPr>
              <a:t>Dosis</a:t>
            </a:r>
            <a:r>
              <a:rPr sz="28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-180" dirty="0">
                <a:solidFill>
                  <a:srgbClr val="585858"/>
                </a:solidFill>
                <a:latin typeface="Trebuchet MS"/>
                <a:cs typeface="Trebuchet MS"/>
              </a:rPr>
              <a:t>dan</a:t>
            </a:r>
            <a:r>
              <a:rPr sz="28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-695" dirty="0">
                <a:solidFill>
                  <a:srgbClr val="585858"/>
                </a:solidFill>
                <a:latin typeface="Trebuchet MS"/>
                <a:cs typeface="Trebuchet MS"/>
              </a:rPr>
              <a:t>J</a:t>
            </a:r>
            <a:r>
              <a:rPr sz="2800" spc="-200" dirty="0">
                <a:solidFill>
                  <a:srgbClr val="585858"/>
                </a:solidFill>
                <a:latin typeface="Trebuchet MS"/>
                <a:cs typeface="Trebuchet MS"/>
              </a:rPr>
              <a:t>uml</a:t>
            </a:r>
            <a:r>
              <a:rPr sz="2800" spc="-18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800" spc="-130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28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585858"/>
                </a:solidFill>
                <a:latin typeface="Trebuchet MS"/>
                <a:cs typeface="Trebuchet MS"/>
              </a:rPr>
              <a:t>Obat</a:t>
            </a:r>
            <a:endParaRPr sz="2800">
              <a:latin typeface="Trebuchet MS"/>
              <a:cs typeface="Trebuchet MS"/>
            </a:endParaRPr>
          </a:p>
          <a:p>
            <a:pPr marL="370840" marR="5080" indent="-358775">
              <a:lnSpc>
                <a:spcPct val="110100"/>
              </a:lnSpc>
              <a:spcBef>
                <a:spcPts val="705"/>
              </a:spcBef>
              <a:buClr>
                <a:srgbClr val="2A1A00"/>
              </a:buClr>
              <a:buFont typeface="Wingdings"/>
              <a:buChar char=""/>
              <a:tabLst>
                <a:tab pos="371475" algn="l"/>
              </a:tabLst>
            </a:pPr>
            <a:r>
              <a:rPr sz="2800" spc="-165" dirty="0">
                <a:solidFill>
                  <a:srgbClr val="585858"/>
                </a:solidFill>
                <a:latin typeface="Trebuchet MS"/>
                <a:cs typeface="Trebuchet MS"/>
              </a:rPr>
              <a:t>St</a:t>
            </a:r>
            <a:r>
              <a:rPr sz="2800" spc="-19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800" spc="-210" dirty="0">
                <a:solidFill>
                  <a:srgbClr val="585858"/>
                </a:solidFill>
                <a:latin typeface="Trebuchet MS"/>
                <a:cs typeface="Trebuchet MS"/>
              </a:rPr>
              <a:t>bi</a:t>
            </a:r>
            <a:r>
              <a:rPr sz="2800" spc="-135" dirty="0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r>
              <a:rPr sz="2800" spc="-160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800" spc="-204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800" spc="-170" dirty="0">
                <a:solidFill>
                  <a:srgbClr val="585858"/>
                </a:solidFill>
                <a:latin typeface="Trebuchet MS"/>
                <a:cs typeface="Trebuchet MS"/>
              </a:rPr>
              <a:t>as</a:t>
            </a:r>
            <a:r>
              <a:rPr sz="28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-140" dirty="0">
                <a:solidFill>
                  <a:srgbClr val="585858"/>
                </a:solidFill>
                <a:latin typeface="Trebuchet MS"/>
                <a:cs typeface="Trebuchet MS"/>
              </a:rPr>
              <a:t>seca</a:t>
            </a:r>
            <a:r>
              <a:rPr sz="2800" spc="-125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800" spc="-28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8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-180" dirty="0">
                <a:solidFill>
                  <a:srgbClr val="FF0000"/>
                </a:solidFill>
                <a:latin typeface="Trebuchet MS"/>
                <a:cs typeface="Trebuchet MS"/>
              </a:rPr>
              <a:t>fi</a:t>
            </a:r>
            <a:r>
              <a:rPr sz="2800" spc="-21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2800" spc="-10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800" spc="-160" dirty="0">
                <a:solidFill>
                  <a:srgbClr val="FF0000"/>
                </a:solidFill>
                <a:latin typeface="Trebuchet MS"/>
                <a:cs typeface="Trebuchet MS"/>
              </a:rPr>
              <a:t>k</a:t>
            </a:r>
            <a:r>
              <a:rPr sz="2800" spc="-41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2800" spc="-3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0000"/>
                </a:solidFill>
                <a:latin typeface="Trebuchet MS"/>
                <a:cs typeface="Trebuchet MS"/>
              </a:rPr>
              <a:t>ki</a:t>
            </a:r>
            <a:r>
              <a:rPr sz="2800" spc="-215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2800" spc="-17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800" spc="-30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800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spc="-180" dirty="0">
                <a:solidFill>
                  <a:srgbClr val="FF0000"/>
                </a:solidFill>
                <a:latin typeface="Trebuchet MS"/>
                <a:cs typeface="Trebuchet MS"/>
              </a:rPr>
              <a:t>dan</a:t>
            </a:r>
            <a:r>
              <a:rPr sz="2800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spc="-150" dirty="0">
                <a:solidFill>
                  <a:srgbClr val="FF0000"/>
                </a:solidFill>
                <a:latin typeface="Trebuchet MS"/>
                <a:cs typeface="Trebuchet MS"/>
              </a:rPr>
              <a:t>ter</a:t>
            </a:r>
            <a:r>
              <a:rPr sz="2800" spc="-200" dirty="0">
                <a:solidFill>
                  <a:srgbClr val="FF0000"/>
                </a:solidFill>
                <a:latin typeface="Trebuchet MS"/>
                <a:cs typeface="Trebuchet MS"/>
              </a:rPr>
              <a:t>apet</a:t>
            </a:r>
            <a:r>
              <a:rPr sz="2800" spc="-10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800" spc="-75" dirty="0">
                <a:solidFill>
                  <a:srgbClr val="FF0000"/>
                </a:solidFill>
                <a:latin typeface="Trebuchet MS"/>
                <a:cs typeface="Trebuchet MS"/>
              </a:rPr>
              <a:t>k</a:t>
            </a:r>
            <a:r>
              <a:rPr sz="2800" spc="-41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2800" spc="-3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-150" dirty="0">
                <a:solidFill>
                  <a:srgbClr val="585858"/>
                </a:solidFill>
                <a:latin typeface="Trebuchet MS"/>
                <a:cs typeface="Trebuchet MS"/>
              </a:rPr>
              <a:t>mi</a:t>
            </a:r>
            <a:r>
              <a:rPr sz="2800" spc="-10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800" spc="-165" dirty="0">
                <a:solidFill>
                  <a:srgbClr val="585858"/>
                </a:solidFill>
                <a:latin typeface="Trebuchet MS"/>
                <a:cs typeface="Trebuchet MS"/>
              </a:rPr>
              <a:t>sal  </a:t>
            </a:r>
            <a:r>
              <a:rPr sz="2800" spc="-195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800" spc="-254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800" spc="-185" dirty="0">
                <a:solidFill>
                  <a:srgbClr val="585858"/>
                </a:solidFill>
                <a:latin typeface="Trebuchet MS"/>
                <a:cs typeface="Trebuchet MS"/>
              </a:rPr>
              <a:t>blet</a:t>
            </a:r>
            <a:r>
              <a:rPr sz="28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-14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r>
              <a:rPr sz="2800" spc="-150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800" spc="-254" dirty="0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sz="2800" spc="-10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800" spc="-85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800" spc="-95" dirty="0">
                <a:solidFill>
                  <a:srgbClr val="585858"/>
                </a:solidFill>
                <a:latin typeface="Trebuchet MS"/>
                <a:cs typeface="Trebuchet MS"/>
              </a:rPr>
              <a:t>us</a:t>
            </a:r>
            <a:r>
              <a:rPr sz="2800" spc="-41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2800" spc="-3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-165" dirty="0">
                <a:solidFill>
                  <a:srgbClr val="585858"/>
                </a:solidFill>
                <a:latin typeface="Trebuchet MS"/>
                <a:cs typeface="Trebuchet MS"/>
              </a:rPr>
              <a:t>penc</a:t>
            </a:r>
            <a:r>
              <a:rPr sz="2800" spc="-155" dirty="0">
                <a:solidFill>
                  <a:srgbClr val="585858"/>
                </a:solidFill>
                <a:latin typeface="Trebuchet MS"/>
                <a:cs typeface="Trebuchet MS"/>
              </a:rPr>
              <a:t>ampu</a:t>
            </a:r>
            <a:r>
              <a:rPr sz="2800" spc="-11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800" spc="-204" dirty="0">
                <a:solidFill>
                  <a:srgbClr val="585858"/>
                </a:solidFill>
                <a:latin typeface="Trebuchet MS"/>
                <a:cs typeface="Trebuchet MS"/>
              </a:rPr>
              <a:t>an</a:t>
            </a:r>
            <a:r>
              <a:rPr sz="28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-160" dirty="0">
                <a:solidFill>
                  <a:srgbClr val="585858"/>
                </a:solidFill>
                <a:latin typeface="Trebuchet MS"/>
                <a:cs typeface="Trebuchet MS"/>
              </a:rPr>
              <a:t>beber</a:t>
            </a:r>
            <a:r>
              <a:rPr sz="2800" spc="-18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800" spc="-220" dirty="0">
                <a:solidFill>
                  <a:srgbClr val="585858"/>
                </a:solidFill>
                <a:latin typeface="Trebuchet MS"/>
                <a:cs typeface="Trebuchet MS"/>
              </a:rPr>
              <a:t>pa</a:t>
            </a:r>
            <a:r>
              <a:rPr sz="28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585858"/>
                </a:solidFill>
                <a:latin typeface="Trebuchet MS"/>
                <a:cs typeface="Trebuchet MS"/>
              </a:rPr>
              <a:t>se</a:t>
            </a:r>
            <a:r>
              <a:rPr sz="2800" spc="-15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r>
              <a:rPr sz="2800" spc="-170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800" spc="-30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800" spc="-204" dirty="0">
                <a:solidFill>
                  <a:srgbClr val="585858"/>
                </a:solidFill>
                <a:latin typeface="Trebuchet MS"/>
                <a:cs typeface="Trebuchet MS"/>
              </a:rPr>
              <a:t>an</a:t>
            </a:r>
            <a:endParaRPr sz="2800">
              <a:latin typeface="Trebuchet MS"/>
              <a:cs typeface="Trebuchet MS"/>
            </a:endParaRPr>
          </a:p>
          <a:p>
            <a:pPr marL="370840" indent="-358775">
              <a:lnSpc>
                <a:spcPct val="100000"/>
              </a:lnSpc>
              <a:spcBef>
                <a:spcPts val="1040"/>
              </a:spcBef>
              <a:buClr>
                <a:srgbClr val="2A1A00"/>
              </a:buClr>
              <a:buFont typeface="Wingdings"/>
              <a:buChar char=""/>
              <a:tabLst>
                <a:tab pos="371475" algn="l"/>
              </a:tabLst>
            </a:pPr>
            <a:r>
              <a:rPr sz="2800" spc="-20" dirty="0">
                <a:solidFill>
                  <a:srgbClr val="585858"/>
                </a:solidFill>
                <a:latin typeface="Trebuchet MS"/>
                <a:cs typeface="Trebuchet MS"/>
              </a:rPr>
              <a:t>Atu</a:t>
            </a:r>
            <a:r>
              <a:rPr sz="2800" spc="-25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800" spc="-204" dirty="0">
                <a:solidFill>
                  <a:srgbClr val="585858"/>
                </a:solidFill>
                <a:latin typeface="Trebuchet MS"/>
                <a:cs typeface="Trebuchet MS"/>
              </a:rPr>
              <a:t>an</a:t>
            </a:r>
            <a:r>
              <a:rPr sz="28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-180" dirty="0">
                <a:solidFill>
                  <a:srgbClr val="585858"/>
                </a:solidFill>
                <a:latin typeface="Trebuchet MS"/>
                <a:cs typeface="Trebuchet MS"/>
              </a:rPr>
              <a:t>dan</a:t>
            </a:r>
            <a:r>
              <a:rPr sz="28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15" dirty="0">
                <a:solidFill>
                  <a:srgbClr val="585858"/>
                </a:solidFill>
                <a:latin typeface="Trebuchet MS"/>
                <a:cs typeface="Trebuchet MS"/>
              </a:rPr>
              <a:t>Ca</a:t>
            </a:r>
            <a:r>
              <a:rPr sz="280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800" spc="-28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8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spc="-204" dirty="0">
                <a:solidFill>
                  <a:srgbClr val="585858"/>
                </a:solidFill>
                <a:latin typeface="Trebuchet MS"/>
                <a:cs typeface="Trebuchet MS"/>
              </a:rPr>
              <a:t>P</a:t>
            </a:r>
            <a:r>
              <a:rPr sz="2800" spc="-185" dirty="0">
                <a:solidFill>
                  <a:srgbClr val="585858"/>
                </a:solidFill>
                <a:latin typeface="Trebuchet MS"/>
                <a:cs typeface="Trebuchet MS"/>
              </a:rPr>
              <a:t>enggun</a:t>
            </a:r>
            <a:r>
              <a:rPr sz="2800" spc="-18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800" spc="-204" dirty="0">
                <a:solidFill>
                  <a:srgbClr val="585858"/>
                </a:solidFill>
                <a:latin typeface="Trebuchet MS"/>
                <a:cs typeface="Trebuchet MS"/>
              </a:rPr>
              <a:t>an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607" y="551179"/>
            <a:ext cx="2616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70" dirty="0">
                <a:solidFill>
                  <a:srgbClr val="585858"/>
                </a:solidFill>
                <a:latin typeface="Trebuchet MS"/>
                <a:cs typeface="Trebuchet MS"/>
              </a:rPr>
              <a:t>PENGKAJIAN</a:t>
            </a:r>
            <a:r>
              <a:rPr sz="2000" b="1" spc="-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135" dirty="0">
                <a:solidFill>
                  <a:srgbClr val="585858"/>
                </a:solidFill>
                <a:latin typeface="Trebuchet MS"/>
                <a:cs typeface="Trebuchet MS"/>
              </a:rPr>
              <a:t>RESEP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2819"/>
            <a:ext cx="9144000" cy="5885180"/>
            <a:chOff x="0" y="972819"/>
            <a:chExt cx="9144000" cy="5885180"/>
          </a:xfrm>
        </p:grpSpPr>
        <p:sp>
          <p:nvSpPr>
            <p:cNvPr id="3" name="object 3"/>
            <p:cNvSpPr/>
            <p:nvPr/>
          </p:nvSpPr>
          <p:spPr>
            <a:xfrm>
              <a:off x="424180" y="972819"/>
              <a:ext cx="8557260" cy="4064000"/>
            </a:xfrm>
            <a:custGeom>
              <a:avLst/>
              <a:gdLst/>
              <a:ahLst/>
              <a:cxnLst/>
              <a:rect l="l" t="t" r="r" b="b"/>
              <a:pathLst>
                <a:path w="8557260" h="4064000">
                  <a:moveTo>
                    <a:pt x="8557260" y="0"/>
                  </a:moveTo>
                  <a:lnTo>
                    <a:pt x="0" y="0"/>
                  </a:lnTo>
                  <a:lnTo>
                    <a:pt x="0" y="4064000"/>
                  </a:lnTo>
                  <a:lnTo>
                    <a:pt x="8557260" y="4064000"/>
                  </a:lnTo>
                  <a:lnTo>
                    <a:pt x="8557260" y="0"/>
                  </a:lnTo>
                  <a:close/>
                </a:path>
              </a:pathLst>
            </a:custGeom>
            <a:solidFill>
              <a:srgbClr val="B4E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5450" y="2287269"/>
              <a:ext cx="8557260" cy="2763520"/>
            </a:xfrm>
            <a:custGeom>
              <a:avLst/>
              <a:gdLst/>
              <a:ahLst/>
              <a:cxnLst/>
              <a:rect l="l" t="t" r="r" b="b"/>
              <a:pathLst>
                <a:path w="8557260" h="2763520">
                  <a:moveTo>
                    <a:pt x="8557260" y="2750820"/>
                  </a:moveTo>
                  <a:lnTo>
                    <a:pt x="0" y="2750820"/>
                  </a:lnTo>
                  <a:lnTo>
                    <a:pt x="0" y="2763520"/>
                  </a:lnTo>
                  <a:lnTo>
                    <a:pt x="8557260" y="2763520"/>
                  </a:lnTo>
                  <a:lnTo>
                    <a:pt x="8557260" y="2750820"/>
                  </a:lnTo>
                  <a:close/>
                </a:path>
                <a:path w="8557260" h="2763520">
                  <a:moveTo>
                    <a:pt x="8557260" y="1376680"/>
                  </a:moveTo>
                  <a:lnTo>
                    <a:pt x="0" y="1376680"/>
                  </a:lnTo>
                  <a:lnTo>
                    <a:pt x="0" y="1389380"/>
                  </a:lnTo>
                  <a:lnTo>
                    <a:pt x="8557260" y="1389380"/>
                  </a:lnTo>
                  <a:lnTo>
                    <a:pt x="8557260" y="1376680"/>
                  </a:lnTo>
                  <a:close/>
                </a:path>
                <a:path w="8557260" h="2763520">
                  <a:moveTo>
                    <a:pt x="855726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8557260" y="12700"/>
                  </a:lnTo>
                  <a:lnTo>
                    <a:pt x="8557260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5450" y="299973"/>
            <a:ext cx="36106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114" dirty="0">
                <a:solidFill>
                  <a:srgbClr val="2A1A00"/>
                </a:solidFill>
                <a:latin typeface="Impact"/>
                <a:cs typeface="Impact"/>
              </a:rPr>
              <a:t>INKOMPABILITAS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9064" y="1011173"/>
            <a:ext cx="6031865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70"/>
              </a:lnSpc>
              <a:spcBef>
                <a:spcPts val="100"/>
              </a:spcBef>
            </a:pPr>
            <a:r>
              <a:rPr sz="2200" spc="-110" dirty="0">
                <a:latin typeface="Trebuchet MS"/>
                <a:cs typeface="Trebuchet MS"/>
              </a:rPr>
              <a:t>Adalah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peristiwa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65" dirty="0">
                <a:latin typeface="Trebuchet MS"/>
                <a:cs typeface="Trebuchet MS"/>
              </a:rPr>
              <a:t>bila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dua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170" dirty="0">
                <a:latin typeface="Trebuchet MS"/>
                <a:cs typeface="Trebuchet MS"/>
              </a:rPr>
              <a:t>atau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lebih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sediaan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dicampur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2470"/>
              </a:lnSpc>
            </a:pPr>
            <a:r>
              <a:rPr sz="2200" spc="-150" dirty="0">
                <a:latin typeface="Trebuchet MS"/>
                <a:cs typeface="Trebuchet MS"/>
              </a:rPr>
              <a:t>akan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me</a:t>
            </a:r>
            <a:r>
              <a:rPr sz="2200" spc="-135" dirty="0">
                <a:latin typeface="Trebuchet MS"/>
                <a:cs typeface="Trebuchet MS"/>
              </a:rPr>
              <a:t>ngha</a:t>
            </a:r>
            <a:r>
              <a:rPr sz="2200" spc="-120" dirty="0">
                <a:latin typeface="Trebuchet MS"/>
                <a:cs typeface="Trebuchet MS"/>
              </a:rPr>
              <a:t>s</a:t>
            </a:r>
            <a:r>
              <a:rPr sz="2200" spc="-135" dirty="0">
                <a:latin typeface="Trebuchet MS"/>
                <a:cs typeface="Trebuchet MS"/>
              </a:rPr>
              <a:t>ilka</a:t>
            </a:r>
            <a:r>
              <a:rPr sz="2200" spc="-175" dirty="0">
                <a:latin typeface="Trebuchet MS"/>
                <a:cs typeface="Trebuchet MS"/>
              </a:rPr>
              <a:t>n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55" dirty="0">
                <a:latin typeface="Trebuchet MS"/>
                <a:cs typeface="Trebuchet MS"/>
              </a:rPr>
              <a:t>s</a:t>
            </a:r>
            <a:r>
              <a:rPr sz="2200" spc="-140" dirty="0">
                <a:latin typeface="Trebuchet MS"/>
                <a:cs typeface="Trebuchet MS"/>
              </a:rPr>
              <a:t>uatu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pe</a:t>
            </a:r>
            <a:r>
              <a:rPr sz="2200" spc="-65" dirty="0">
                <a:latin typeface="Trebuchet MS"/>
                <a:cs typeface="Trebuchet MS"/>
              </a:rPr>
              <a:t>r</a:t>
            </a:r>
            <a:r>
              <a:rPr sz="2200" spc="-145" dirty="0">
                <a:latin typeface="Trebuchet MS"/>
                <a:cs typeface="Trebuchet MS"/>
              </a:rPr>
              <a:t>ubahan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spc="-55" dirty="0">
                <a:latin typeface="Trebuchet MS"/>
                <a:cs typeface="Trebuchet MS"/>
              </a:rPr>
              <a:t>s</a:t>
            </a:r>
            <a:r>
              <a:rPr sz="2200" spc="-120" dirty="0">
                <a:latin typeface="Trebuchet MS"/>
                <a:cs typeface="Trebuchet MS"/>
              </a:rPr>
              <a:t>ecar</a:t>
            </a:r>
            <a:r>
              <a:rPr sz="2200" spc="-220" dirty="0">
                <a:latin typeface="Trebuchet MS"/>
                <a:cs typeface="Trebuchet MS"/>
              </a:rPr>
              <a:t>a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165" dirty="0">
                <a:latin typeface="Trebuchet MS"/>
                <a:cs typeface="Trebuchet MS"/>
              </a:rPr>
              <a:t>v</a:t>
            </a:r>
            <a:r>
              <a:rPr sz="2200" spc="-105" dirty="0">
                <a:latin typeface="Trebuchet MS"/>
                <a:cs typeface="Trebuchet MS"/>
              </a:rPr>
              <a:t>i</a:t>
            </a:r>
            <a:r>
              <a:rPr sz="2200" spc="-55" dirty="0">
                <a:latin typeface="Trebuchet MS"/>
                <a:cs typeface="Trebuchet MS"/>
              </a:rPr>
              <a:t>s</a:t>
            </a:r>
            <a:r>
              <a:rPr sz="2200" spc="-165" dirty="0">
                <a:latin typeface="Trebuchet MS"/>
                <a:cs typeface="Trebuchet MS"/>
              </a:rPr>
              <a:t>ual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2910" y="974089"/>
            <a:ext cx="2230120" cy="1315720"/>
          </a:xfrm>
          <a:custGeom>
            <a:avLst/>
            <a:gdLst/>
            <a:ahLst/>
            <a:cxnLst/>
            <a:rect l="l" t="t" r="r" b="b"/>
            <a:pathLst>
              <a:path w="2230120" h="1315720">
                <a:moveTo>
                  <a:pt x="2230120" y="219329"/>
                </a:moveTo>
                <a:lnTo>
                  <a:pt x="2225675" y="175133"/>
                </a:lnTo>
                <a:lnTo>
                  <a:pt x="2212975" y="133985"/>
                </a:lnTo>
                <a:lnTo>
                  <a:pt x="2192782" y="96647"/>
                </a:lnTo>
                <a:lnTo>
                  <a:pt x="2165985" y="64262"/>
                </a:lnTo>
                <a:lnTo>
                  <a:pt x="2133600" y="37465"/>
                </a:lnTo>
                <a:lnTo>
                  <a:pt x="2096389" y="17272"/>
                </a:lnTo>
                <a:lnTo>
                  <a:pt x="2083854" y="12700"/>
                </a:lnTo>
                <a:lnTo>
                  <a:pt x="2076196" y="9906"/>
                </a:lnTo>
                <a:lnTo>
                  <a:pt x="2055241" y="4445"/>
                </a:lnTo>
                <a:lnTo>
                  <a:pt x="2033524" y="1143"/>
                </a:lnTo>
                <a:lnTo>
                  <a:pt x="2022475" y="254"/>
                </a:lnTo>
                <a:lnTo>
                  <a:pt x="2011172" y="0"/>
                </a:lnTo>
                <a:lnTo>
                  <a:pt x="219075" y="0"/>
                </a:lnTo>
                <a:lnTo>
                  <a:pt x="174967" y="4445"/>
                </a:lnTo>
                <a:lnTo>
                  <a:pt x="133819" y="17272"/>
                </a:lnTo>
                <a:lnTo>
                  <a:pt x="96583" y="37465"/>
                </a:lnTo>
                <a:lnTo>
                  <a:pt x="64198" y="64262"/>
                </a:lnTo>
                <a:lnTo>
                  <a:pt x="37426" y="96647"/>
                </a:lnTo>
                <a:lnTo>
                  <a:pt x="17233" y="133985"/>
                </a:lnTo>
                <a:lnTo>
                  <a:pt x="4470" y="175133"/>
                </a:lnTo>
                <a:lnTo>
                  <a:pt x="0" y="219329"/>
                </a:lnTo>
                <a:lnTo>
                  <a:pt x="0" y="1303020"/>
                </a:lnTo>
                <a:lnTo>
                  <a:pt x="0" y="1315720"/>
                </a:lnTo>
                <a:lnTo>
                  <a:pt x="12700" y="1315720"/>
                </a:lnTo>
                <a:lnTo>
                  <a:pt x="2217420" y="1315720"/>
                </a:lnTo>
                <a:lnTo>
                  <a:pt x="2230120" y="1315720"/>
                </a:lnTo>
                <a:lnTo>
                  <a:pt x="2230120" y="1303020"/>
                </a:lnTo>
                <a:lnTo>
                  <a:pt x="2230120" y="219329"/>
                </a:lnTo>
                <a:close/>
              </a:path>
            </a:pathLst>
          </a:custGeom>
          <a:solidFill>
            <a:srgbClr val="646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1250" y="1370012"/>
            <a:ext cx="84709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40" dirty="0">
                <a:solidFill>
                  <a:srgbClr val="FFFFFF"/>
                </a:solidFill>
                <a:latin typeface="Trebuchet MS"/>
                <a:cs typeface="Trebuchet MS"/>
              </a:rPr>
              <a:t>FISIK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426084">
              <a:lnSpc>
                <a:spcPts val="2300"/>
              </a:lnSpc>
              <a:spcBef>
                <a:spcPts val="459"/>
              </a:spcBef>
            </a:pPr>
            <a:r>
              <a:rPr spc="-135" dirty="0"/>
              <a:t>misal</a:t>
            </a:r>
            <a:r>
              <a:rPr spc="-204" dirty="0"/>
              <a:t>n</a:t>
            </a:r>
            <a:r>
              <a:rPr spc="-170" dirty="0"/>
              <a:t>ya</a:t>
            </a:r>
            <a:r>
              <a:rPr spc="-45" dirty="0"/>
              <a:t> </a:t>
            </a:r>
            <a:r>
              <a:rPr spc="-140" dirty="0"/>
              <a:t>t</a:t>
            </a:r>
            <a:r>
              <a:rPr spc="-80" dirty="0"/>
              <a:t>e</a:t>
            </a:r>
            <a:r>
              <a:rPr spc="-45" dirty="0"/>
              <a:t>r</a:t>
            </a:r>
            <a:r>
              <a:rPr spc="-175" dirty="0"/>
              <a:t>jadi</a:t>
            </a:r>
            <a:r>
              <a:rPr spc="-260" dirty="0"/>
              <a:t>n</a:t>
            </a:r>
            <a:r>
              <a:rPr spc="-170" dirty="0"/>
              <a:t>ya</a:t>
            </a:r>
            <a:r>
              <a:rPr spc="-80" dirty="0"/>
              <a:t> </a:t>
            </a:r>
            <a:r>
              <a:rPr spc="-145" dirty="0"/>
              <a:t>end</a:t>
            </a:r>
            <a:r>
              <a:rPr spc="-160" dirty="0"/>
              <a:t>a</a:t>
            </a:r>
            <a:r>
              <a:rPr spc="-150" dirty="0"/>
              <a:t>pan</a:t>
            </a:r>
            <a:r>
              <a:rPr spc="-330" dirty="0"/>
              <a:t>,</a:t>
            </a:r>
            <a:r>
              <a:rPr spc="-265" dirty="0"/>
              <a:t> </a:t>
            </a:r>
            <a:r>
              <a:rPr spc="-140" dirty="0"/>
              <a:t>ka</a:t>
            </a:r>
            <a:r>
              <a:rPr spc="-125" dirty="0"/>
              <a:t>but</a:t>
            </a:r>
            <a:r>
              <a:rPr spc="-55" dirty="0"/>
              <a:t> </a:t>
            </a:r>
            <a:r>
              <a:rPr spc="-204" dirty="0"/>
              <a:t>a</a:t>
            </a:r>
            <a:r>
              <a:rPr spc="-150" dirty="0"/>
              <a:t>t</a:t>
            </a:r>
            <a:r>
              <a:rPr spc="-160" dirty="0"/>
              <a:t>au</a:t>
            </a:r>
            <a:r>
              <a:rPr spc="-65" dirty="0"/>
              <a:t> </a:t>
            </a:r>
            <a:r>
              <a:rPr spc="-95" dirty="0"/>
              <a:t>pe</a:t>
            </a:r>
            <a:r>
              <a:rPr spc="-60" dirty="0"/>
              <a:t>r</a:t>
            </a:r>
            <a:r>
              <a:rPr spc="-130" dirty="0"/>
              <a:t>ubahan  </a:t>
            </a:r>
            <a:r>
              <a:rPr spc="-105" dirty="0"/>
              <a:t>wa</a:t>
            </a:r>
            <a:r>
              <a:rPr spc="-60" dirty="0"/>
              <a:t>r</a:t>
            </a:r>
            <a:r>
              <a:rPr spc="-160" dirty="0"/>
              <a:t>na</a:t>
            </a:r>
            <a:r>
              <a:rPr spc="-55" dirty="0"/>
              <a:t> </a:t>
            </a:r>
            <a:r>
              <a:rPr spc="-170" dirty="0"/>
              <a:t>dalam</a:t>
            </a:r>
            <a:r>
              <a:rPr spc="-45" dirty="0"/>
              <a:t> </a:t>
            </a:r>
            <a:r>
              <a:rPr spc="-130" dirty="0"/>
              <a:t>la</a:t>
            </a:r>
            <a:r>
              <a:rPr spc="-120" dirty="0"/>
              <a:t>r</a:t>
            </a:r>
            <a:r>
              <a:rPr spc="-145" dirty="0"/>
              <a:t>u</a:t>
            </a:r>
            <a:r>
              <a:rPr spc="-100" dirty="0"/>
              <a:t>t</a:t>
            </a:r>
            <a:r>
              <a:rPr spc="-160" dirty="0"/>
              <a:t>an</a:t>
            </a:r>
          </a:p>
          <a:p>
            <a:pPr marL="12700" marR="5080">
              <a:lnSpc>
                <a:spcPct val="87100"/>
              </a:lnSpc>
              <a:spcBef>
                <a:spcPts val="1620"/>
              </a:spcBef>
            </a:pPr>
            <a:r>
              <a:rPr spc="-110" dirty="0"/>
              <a:t>Adalah</a:t>
            </a:r>
            <a:r>
              <a:rPr spc="-45" dirty="0"/>
              <a:t> </a:t>
            </a:r>
            <a:r>
              <a:rPr spc="-114" dirty="0"/>
              <a:t>peristiwa</a:t>
            </a:r>
            <a:r>
              <a:rPr spc="-55" dirty="0"/>
              <a:t> </a:t>
            </a:r>
            <a:r>
              <a:rPr spc="-165" dirty="0"/>
              <a:t>bila</a:t>
            </a:r>
            <a:r>
              <a:rPr spc="-45" dirty="0"/>
              <a:t> </a:t>
            </a:r>
            <a:r>
              <a:rPr spc="-145" dirty="0"/>
              <a:t>dua</a:t>
            </a:r>
            <a:r>
              <a:rPr spc="-60" dirty="0"/>
              <a:t> </a:t>
            </a:r>
            <a:r>
              <a:rPr spc="-170" dirty="0"/>
              <a:t>atau</a:t>
            </a:r>
            <a:r>
              <a:rPr spc="-40" dirty="0"/>
              <a:t> </a:t>
            </a:r>
            <a:r>
              <a:rPr spc="-145" dirty="0"/>
              <a:t>lebih</a:t>
            </a:r>
            <a:r>
              <a:rPr spc="-60" dirty="0"/>
              <a:t> </a:t>
            </a:r>
            <a:r>
              <a:rPr spc="-145" dirty="0"/>
              <a:t>sediaan</a:t>
            </a:r>
            <a:r>
              <a:rPr spc="-35" dirty="0"/>
              <a:t> </a:t>
            </a:r>
            <a:r>
              <a:rPr spc="-120" dirty="0"/>
              <a:t>dicampur </a:t>
            </a:r>
            <a:r>
              <a:rPr spc="-114" dirty="0"/>
              <a:t> </a:t>
            </a:r>
            <a:r>
              <a:rPr spc="-150" dirty="0"/>
              <a:t>akan</a:t>
            </a:r>
            <a:r>
              <a:rPr spc="-60" dirty="0"/>
              <a:t> </a:t>
            </a:r>
            <a:r>
              <a:rPr spc="-135" dirty="0"/>
              <a:t>menghasilkan</a:t>
            </a:r>
            <a:r>
              <a:rPr spc="-55" dirty="0"/>
              <a:t> </a:t>
            </a:r>
            <a:r>
              <a:rPr spc="-125" dirty="0"/>
              <a:t>suatu</a:t>
            </a:r>
            <a:r>
              <a:rPr spc="-40" dirty="0"/>
              <a:t> </a:t>
            </a:r>
            <a:r>
              <a:rPr spc="-125" dirty="0"/>
              <a:t>perubahan</a:t>
            </a:r>
            <a:r>
              <a:rPr spc="-75" dirty="0"/>
              <a:t> </a:t>
            </a:r>
            <a:r>
              <a:rPr spc="-155" dirty="0"/>
              <a:t>yang</a:t>
            </a:r>
            <a:r>
              <a:rPr spc="-45" dirty="0"/>
              <a:t> </a:t>
            </a:r>
            <a:r>
              <a:rPr spc="-190" dirty="0"/>
              <a:t>dapat/tidak </a:t>
            </a:r>
            <a:r>
              <a:rPr spc="-185" dirty="0"/>
              <a:t> </a:t>
            </a:r>
            <a:r>
              <a:rPr spc="-135" dirty="0"/>
              <a:t>terlihat</a:t>
            </a:r>
            <a:r>
              <a:rPr spc="-75" dirty="0"/>
              <a:t> </a:t>
            </a:r>
            <a:r>
              <a:rPr spc="-165" dirty="0"/>
              <a:t>pada</a:t>
            </a:r>
            <a:r>
              <a:rPr spc="-45" dirty="0"/>
              <a:t> </a:t>
            </a:r>
            <a:r>
              <a:rPr spc="-140" dirty="0"/>
              <a:t>hasil</a:t>
            </a:r>
            <a:r>
              <a:rPr spc="-45" dirty="0"/>
              <a:t> </a:t>
            </a:r>
            <a:r>
              <a:rPr spc="-100" dirty="0"/>
              <a:t>akhir</a:t>
            </a:r>
            <a:r>
              <a:rPr spc="-55" dirty="0"/>
              <a:t> </a:t>
            </a:r>
            <a:r>
              <a:rPr spc="-155" dirty="0"/>
              <a:t>tetapi</a:t>
            </a:r>
            <a:r>
              <a:rPr spc="-85" dirty="0"/>
              <a:t> </a:t>
            </a:r>
            <a:r>
              <a:rPr spc="-160" dirty="0"/>
              <a:t>biasanya</a:t>
            </a:r>
            <a:r>
              <a:rPr spc="-45" dirty="0"/>
              <a:t> </a:t>
            </a:r>
            <a:r>
              <a:rPr spc="-150" dirty="0"/>
              <a:t>akan</a:t>
            </a:r>
            <a:r>
              <a:rPr spc="-55" dirty="0"/>
              <a:t> </a:t>
            </a:r>
            <a:r>
              <a:rPr spc="-100" dirty="0"/>
              <a:t>merusak </a:t>
            </a:r>
            <a:r>
              <a:rPr spc="-95" dirty="0"/>
              <a:t> </a:t>
            </a:r>
            <a:r>
              <a:rPr spc="-170" dirty="0"/>
              <a:t>atau</a:t>
            </a:r>
            <a:r>
              <a:rPr spc="-60" dirty="0"/>
              <a:t> </a:t>
            </a:r>
            <a:r>
              <a:rPr spc="-135" dirty="0"/>
              <a:t>meng-inaktivasi</a:t>
            </a:r>
            <a:r>
              <a:rPr spc="-60" dirty="0"/>
              <a:t> </a:t>
            </a:r>
            <a:r>
              <a:rPr spc="-150" dirty="0"/>
              <a:t>senyawa</a:t>
            </a:r>
            <a:r>
              <a:rPr spc="-65" dirty="0"/>
              <a:t> </a:t>
            </a:r>
            <a:r>
              <a:rPr spc="-140" dirty="0"/>
              <a:t>kimia</a:t>
            </a:r>
            <a:r>
              <a:rPr spc="-45" dirty="0"/>
              <a:t> </a:t>
            </a:r>
            <a:r>
              <a:rPr spc="-170" dirty="0"/>
              <a:t>aktif</a:t>
            </a:r>
            <a:r>
              <a:rPr spc="-70" dirty="0"/>
              <a:t> </a:t>
            </a:r>
            <a:r>
              <a:rPr spc="-170" dirty="0"/>
              <a:t>dalam</a:t>
            </a:r>
            <a:r>
              <a:rPr spc="-40" dirty="0"/>
              <a:t> </a:t>
            </a:r>
            <a:r>
              <a:rPr spc="-135" dirty="0"/>
              <a:t>larutan</a:t>
            </a:r>
          </a:p>
        </p:txBody>
      </p:sp>
      <p:sp>
        <p:nvSpPr>
          <p:cNvPr id="10" name="object 10"/>
          <p:cNvSpPr/>
          <p:nvPr/>
        </p:nvSpPr>
        <p:spPr>
          <a:xfrm>
            <a:off x="422910" y="2348229"/>
            <a:ext cx="2230120" cy="1318260"/>
          </a:xfrm>
          <a:custGeom>
            <a:avLst/>
            <a:gdLst/>
            <a:ahLst/>
            <a:cxnLst/>
            <a:rect l="l" t="t" r="r" b="b"/>
            <a:pathLst>
              <a:path w="2230120" h="1318260">
                <a:moveTo>
                  <a:pt x="2230120" y="219837"/>
                </a:moveTo>
                <a:lnTo>
                  <a:pt x="2225675" y="175514"/>
                </a:lnTo>
                <a:lnTo>
                  <a:pt x="2212975" y="134239"/>
                </a:lnTo>
                <a:lnTo>
                  <a:pt x="2192655" y="96901"/>
                </a:lnTo>
                <a:lnTo>
                  <a:pt x="2165858" y="64389"/>
                </a:lnTo>
                <a:lnTo>
                  <a:pt x="2133346" y="37592"/>
                </a:lnTo>
                <a:lnTo>
                  <a:pt x="2096135" y="17272"/>
                </a:lnTo>
                <a:lnTo>
                  <a:pt x="2083600" y="12700"/>
                </a:lnTo>
                <a:lnTo>
                  <a:pt x="2075942" y="9906"/>
                </a:lnTo>
                <a:lnTo>
                  <a:pt x="2054860" y="4572"/>
                </a:lnTo>
                <a:lnTo>
                  <a:pt x="2033143" y="1143"/>
                </a:lnTo>
                <a:lnTo>
                  <a:pt x="2022094" y="381"/>
                </a:lnTo>
                <a:lnTo>
                  <a:pt x="2010664" y="0"/>
                </a:lnTo>
                <a:lnTo>
                  <a:pt x="219456" y="0"/>
                </a:lnTo>
                <a:lnTo>
                  <a:pt x="175260" y="4572"/>
                </a:lnTo>
                <a:lnTo>
                  <a:pt x="134010" y="17272"/>
                </a:lnTo>
                <a:lnTo>
                  <a:pt x="96774" y="37592"/>
                </a:lnTo>
                <a:lnTo>
                  <a:pt x="64287" y="64389"/>
                </a:lnTo>
                <a:lnTo>
                  <a:pt x="37528" y="96901"/>
                </a:lnTo>
                <a:lnTo>
                  <a:pt x="17233" y="134239"/>
                </a:lnTo>
                <a:lnTo>
                  <a:pt x="4470" y="175514"/>
                </a:lnTo>
                <a:lnTo>
                  <a:pt x="0" y="219837"/>
                </a:lnTo>
                <a:lnTo>
                  <a:pt x="0" y="1305560"/>
                </a:lnTo>
                <a:lnTo>
                  <a:pt x="0" y="1318260"/>
                </a:lnTo>
                <a:lnTo>
                  <a:pt x="12700" y="1318260"/>
                </a:lnTo>
                <a:lnTo>
                  <a:pt x="2217420" y="1318260"/>
                </a:lnTo>
                <a:lnTo>
                  <a:pt x="2230120" y="1318260"/>
                </a:lnTo>
                <a:lnTo>
                  <a:pt x="2230120" y="1305560"/>
                </a:lnTo>
                <a:lnTo>
                  <a:pt x="2230120" y="219837"/>
                </a:lnTo>
                <a:close/>
              </a:path>
            </a:pathLst>
          </a:custGeom>
          <a:solidFill>
            <a:srgbClr val="46B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9332" y="2747073"/>
            <a:ext cx="1053465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10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100" spc="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100" spc="125" dirty="0">
                <a:solidFill>
                  <a:srgbClr val="FFFFFF"/>
                </a:solidFill>
                <a:latin typeface="Trebuchet MS"/>
                <a:cs typeface="Trebuchet MS"/>
              </a:rPr>
              <a:t>MIA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9064" y="3765295"/>
            <a:ext cx="60318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10" dirty="0">
                <a:latin typeface="Trebuchet MS"/>
                <a:cs typeface="Trebuchet MS"/>
              </a:rPr>
              <a:t>Adalah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peristiwa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65" dirty="0">
                <a:latin typeface="Trebuchet MS"/>
                <a:cs typeface="Trebuchet MS"/>
              </a:rPr>
              <a:t>bila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dua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170" dirty="0">
                <a:latin typeface="Trebuchet MS"/>
                <a:cs typeface="Trebuchet MS"/>
              </a:rPr>
              <a:t>atau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lebih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sediaan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dicampur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9064" y="4349178"/>
            <a:ext cx="5420360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70"/>
              </a:lnSpc>
              <a:spcBef>
                <a:spcPts val="100"/>
              </a:spcBef>
            </a:pPr>
            <a:r>
              <a:rPr sz="2200" spc="-140" dirty="0">
                <a:latin typeface="Trebuchet MS"/>
                <a:cs typeface="Trebuchet MS"/>
              </a:rPr>
              <a:t>sehingga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menimbulkan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spc="-110" dirty="0">
                <a:latin typeface="Trebuchet MS"/>
                <a:cs typeface="Trebuchet MS"/>
              </a:rPr>
              <a:t>potensiasi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efek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obat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70" dirty="0">
                <a:latin typeface="Trebuchet MS"/>
                <a:cs typeface="Trebuchet MS"/>
              </a:rPr>
              <a:t>atau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2470"/>
              </a:lnSpc>
            </a:pPr>
            <a:r>
              <a:rPr sz="2200" spc="-95" dirty="0">
                <a:latin typeface="Trebuchet MS"/>
                <a:cs typeface="Trebuchet MS"/>
              </a:rPr>
              <a:t>pe</a:t>
            </a:r>
            <a:r>
              <a:rPr sz="2200" spc="-60" dirty="0">
                <a:latin typeface="Trebuchet MS"/>
                <a:cs typeface="Trebuchet MS"/>
              </a:rPr>
              <a:t>r</a:t>
            </a:r>
            <a:r>
              <a:rPr sz="2200" spc="-145" dirty="0">
                <a:latin typeface="Trebuchet MS"/>
                <a:cs typeface="Trebuchet MS"/>
              </a:rPr>
              <a:t>ubahan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155" dirty="0">
                <a:latin typeface="Trebuchet MS"/>
                <a:cs typeface="Trebuchet MS"/>
              </a:rPr>
              <a:t>efek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260" dirty="0">
                <a:latin typeface="Trebuchet MS"/>
                <a:cs typeface="Trebuchet MS"/>
              </a:rPr>
              <a:t>f</a:t>
            </a:r>
            <a:r>
              <a:rPr sz="2200" spc="-120" dirty="0">
                <a:latin typeface="Trebuchet MS"/>
                <a:cs typeface="Trebuchet MS"/>
              </a:rPr>
              <a:t>a</a:t>
            </a:r>
            <a:r>
              <a:rPr sz="2200" spc="-85" dirty="0">
                <a:latin typeface="Trebuchet MS"/>
                <a:cs typeface="Trebuchet MS"/>
              </a:rPr>
              <a:t>r</a:t>
            </a:r>
            <a:r>
              <a:rPr sz="2200" spc="-150" dirty="0">
                <a:latin typeface="Trebuchet MS"/>
                <a:cs typeface="Trebuchet MS"/>
              </a:rPr>
              <a:t>ma</a:t>
            </a:r>
            <a:r>
              <a:rPr sz="2200" spc="-160" dirty="0">
                <a:latin typeface="Trebuchet MS"/>
                <a:cs typeface="Trebuchet MS"/>
              </a:rPr>
              <a:t>k</a:t>
            </a:r>
            <a:r>
              <a:rPr sz="2200" spc="-35" dirty="0">
                <a:latin typeface="Trebuchet MS"/>
                <a:cs typeface="Trebuchet MS"/>
              </a:rPr>
              <a:t>olo</a:t>
            </a:r>
            <a:r>
              <a:rPr sz="2200" spc="-120" dirty="0">
                <a:latin typeface="Trebuchet MS"/>
                <a:cs typeface="Trebuchet MS"/>
              </a:rPr>
              <a:t>gis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obat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2910" y="3724909"/>
            <a:ext cx="2230120" cy="1315720"/>
          </a:xfrm>
          <a:custGeom>
            <a:avLst/>
            <a:gdLst/>
            <a:ahLst/>
            <a:cxnLst/>
            <a:rect l="l" t="t" r="r" b="b"/>
            <a:pathLst>
              <a:path w="2230120" h="1315720">
                <a:moveTo>
                  <a:pt x="2230120" y="219329"/>
                </a:moveTo>
                <a:lnTo>
                  <a:pt x="2225675" y="175133"/>
                </a:lnTo>
                <a:lnTo>
                  <a:pt x="2212975" y="133985"/>
                </a:lnTo>
                <a:lnTo>
                  <a:pt x="2192782" y="96647"/>
                </a:lnTo>
                <a:lnTo>
                  <a:pt x="2165985" y="64262"/>
                </a:lnTo>
                <a:lnTo>
                  <a:pt x="2133600" y="37465"/>
                </a:lnTo>
                <a:lnTo>
                  <a:pt x="2096389" y="17272"/>
                </a:lnTo>
                <a:lnTo>
                  <a:pt x="2083854" y="12700"/>
                </a:lnTo>
                <a:lnTo>
                  <a:pt x="2076196" y="9906"/>
                </a:lnTo>
                <a:lnTo>
                  <a:pt x="2055241" y="4445"/>
                </a:lnTo>
                <a:lnTo>
                  <a:pt x="2033524" y="1143"/>
                </a:lnTo>
                <a:lnTo>
                  <a:pt x="2022475" y="254"/>
                </a:lnTo>
                <a:lnTo>
                  <a:pt x="2011172" y="0"/>
                </a:lnTo>
                <a:lnTo>
                  <a:pt x="219075" y="0"/>
                </a:lnTo>
                <a:lnTo>
                  <a:pt x="174967" y="4445"/>
                </a:lnTo>
                <a:lnTo>
                  <a:pt x="133819" y="17272"/>
                </a:lnTo>
                <a:lnTo>
                  <a:pt x="96583" y="37465"/>
                </a:lnTo>
                <a:lnTo>
                  <a:pt x="64198" y="64262"/>
                </a:lnTo>
                <a:lnTo>
                  <a:pt x="37426" y="96647"/>
                </a:lnTo>
                <a:lnTo>
                  <a:pt x="17233" y="133985"/>
                </a:lnTo>
                <a:lnTo>
                  <a:pt x="4470" y="175133"/>
                </a:lnTo>
                <a:lnTo>
                  <a:pt x="0" y="219329"/>
                </a:lnTo>
                <a:lnTo>
                  <a:pt x="0" y="1303020"/>
                </a:lnTo>
                <a:lnTo>
                  <a:pt x="0" y="1315720"/>
                </a:lnTo>
                <a:lnTo>
                  <a:pt x="12700" y="1315720"/>
                </a:lnTo>
                <a:lnTo>
                  <a:pt x="2217420" y="1315720"/>
                </a:lnTo>
                <a:lnTo>
                  <a:pt x="2230120" y="1315720"/>
                </a:lnTo>
                <a:lnTo>
                  <a:pt x="2230120" y="1303020"/>
                </a:lnTo>
                <a:lnTo>
                  <a:pt x="2230120" y="219329"/>
                </a:lnTo>
                <a:close/>
              </a:path>
            </a:pathLst>
          </a:custGeom>
          <a:solidFill>
            <a:srgbClr val="8B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1812" y="3942969"/>
            <a:ext cx="8147684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159635" algn="l"/>
              </a:tabLst>
            </a:pPr>
            <a:r>
              <a:rPr sz="4650" spc="-30" baseline="-2598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650" spc="-7" baseline="-259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650" spc="30" baseline="-25985" dirty="0">
                <a:solidFill>
                  <a:srgbClr val="FFFFFF"/>
                </a:solidFill>
                <a:latin typeface="Trebuchet MS"/>
                <a:cs typeface="Trebuchet MS"/>
              </a:rPr>
              <a:t>RAPE</a:t>
            </a:r>
            <a:r>
              <a:rPr sz="4650" spc="44" baseline="-2598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650" spc="120" baseline="-25985" dirty="0">
                <a:solidFill>
                  <a:srgbClr val="FFFFFF"/>
                </a:solidFill>
                <a:latin typeface="Trebuchet MS"/>
                <a:cs typeface="Trebuchet MS"/>
              </a:rPr>
              <a:t>IK</a:t>
            </a:r>
            <a:r>
              <a:rPr sz="4650" baseline="-25985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40" dirty="0">
                <a:latin typeface="Trebuchet MS"/>
                <a:cs typeface="Trebuchet MS"/>
              </a:rPr>
              <a:t>ak</a:t>
            </a:r>
            <a:r>
              <a:rPr sz="2200" spc="-160" dirty="0">
                <a:latin typeface="Trebuchet MS"/>
                <a:cs typeface="Trebuchet MS"/>
              </a:rPr>
              <a:t>an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170" dirty="0">
                <a:latin typeface="Trebuchet MS"/>
                <a:cs typeface="Trebuchet MS"/>
              </a:rPr>
              <a:t>m</a:t>
            </a:r>
            <a:r>
              <a:rPr sz="2200" spc="-105" dirty="0">
                <a:latin typeface="Trebuchet MS"/>
                <a:cs typeface="Trebuchet MS"/>
              </a:rPr>
              <a:t>e</a:t>
            </a:r>
            <a:r>
              <a:rPr sz="2200" spc="-140" dirty="0">
                <a:latin typeface="Trebuchet MS"/>
                <a:cs typeface="Trebuchet MS"/>
              </a:rPr>
              <a:t>nghas</a:t>
            </a:r>
            <a:r>
              <a:rPr sz="2200" spc="-90" dirty="0">
                <a:latin typeface="Trebuchet MS"/>
                <a:cs typeface="Trebuchet MS"/>
              </a:rPr>
              <a:t>i</a:t>
            </a:r>
            <a:r>
              <a:rPr sz="2200" spc="-135" dirty="0">
                <a:latin typeface="Trebuchet MS"/>
                <a:cs typeface="Trebuchet MS"/>
              </a:rPr>
              <a:t>lka</a:t>
            </a:r>
            <a:r>
              <a:rPr sz="2200" spc="-160" dirty="0">
                <a:latin typeface="Trebuchet MS"/>
                <a:cs typeface="Trebuchet MS"/>
              </a:rPr>
              <a:t>n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int</a:t>
            </a:r>
            <a:r>
              <a:rPr sz="2200" spc="-160" dirty="0">
                <a:latin typeface="Trebuchet MS"/>
                <a:cs typeface="Trebuchet MS"/>
              </a:rPr>
              <a:t>e</a:t>
            </a:r>
            <a:r>
              <a:rPr sz="2200" spc="20" dirty="0">
                <a:latin typeface="Trebuchet MS"/>
                <a:cs typeface="Trebuchet MS"/>
              </a:rPr>
              <a:t>r</a:t>
            </a:r>
            <a:r>
              <a:rPr sz="2200" spc="-140" dirty="0">
                <a:latin typeface="Trebuchet MS"/>
                <a:cs typeface="Trebuchet MS"/>
              </a:rPr>
              <a:t>ak</a:t>
            </a:r>
            <a:r>
              <a:rPr sz="2200" spc="-55" dirty="0">
                <a:latin typeface="Trebuchet MS"/>
                <a:cs typeface="Trebuchet MS"/>
              </a:rPr>
              <a:t>s</a:t>
            </a:r>
            <a:r>
              <a:rPr sz="2200" spc="-145" dirty="0">
                <a:latin typeface="Trebuchet MS"/>
                <a:cs typeface="Trebuchet MS"/>
              </a:rPr>
              <a:t>i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oba</a:t>
            </a:r>
            <a:r>
              <a:rPr sz="2200" spc="-80" dirty="0">
                <a:latin typeface="Trebuchet MS"/>
                <a:cs typeface="Trebuchet MS"/>
              </a:rPr>
              <a:t>t</a:t>
            </a:r>
            <a:r>
              <a:rPr sz="2200" spc="-95" dirty="0">
                <a:latin typeface="Trebuchet MS"/>
                <a:cs typeface="Trebuchet MS"/>
              </a:rPr>
              <a:t>-</a:t>
            </a:r>
            <a:r>
              <a:rPr sz="2200" spc="35" dirty="0">
                <a:latin typeface="Trebuchet MS"/>
                <a:cs typeface="Trebuchet MS"/>
              </a:rPr>
              <a:t>o</a:t>
            </a:r>
            <a:r>
              <a:rPr sz="2200" spc="-180" dirty="0">
                <a:latin typeface="Trebuchet MS"/>
                <a:cs typeface="Trebuchet MS"/>
              </a:rPr>
              <a:t>ba</a:t>
            </a:r>
            <a:r>
              <a:rPr sz="2200" spc="-125" dirty="0">
                <a:latin typeface="Trebuchet MS"/>
                <a:cs typeface="Trebuchet MS"/>
              </a:rPr>
              <a:t>t</a:t>
            </a:r>
            <a:r>
              <a:rPr sz="2200" spc="-330" dirty="0">
                <a:latin typeface="Trebuchet MS"/>
                <a:cs typeface="Trebuchet MS"/>
              </a:rPr>
              <a:t>,</a:t>
            </a:r>
            <a:r>
              <a:rPr sz="2200" spc="-310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oba</a:t>
            </a:r>
            <a:r>
              <a:rPr sz="2200" spc="-80" dirty="0">
                <a:latin typeface="Trebuchet MS"/>
                <a:cs typeface="Trebuchet MS"/>
              </a:rPr>
              <a:t>t</a:t>
            </a:r>
            <a:r>
              <a:rPr sz="2200" spc="-90" dirty="0">
                <a:latin typeface="Trebuchet MS"/>
                <a:cs typeface="Trebuchet MS"/>
              </a:rPr>
              <a:t>-</a:t>
            </a:r>
            <a:r>
              <a:rPr sz="2200" spc="-125" dirty="0">
                <a:latin typeface="Trebuchet MS"/>
                <a:cs typeface="Trebuchet MS"/>
              </a:rPr>
              <a:t>pe</a:t>
            </a:r>
            <a:r>
              <a:rPr sz="2200" spc="-160" dirty="0">
                <a:latin typeface="Trebuchet MS"/>
                <a:cs typeface="Trebuchet MS"/>
              </a:rPr>
              <a:t>n</a:t>
            </a:r>
            <a:r>
              <a:rPr sz="2200" spc="-140" dirty="0">
                <a:latin typeface="Trebuchet MS"/>
                <a:cs typeface="Trebuchet MS"/>
              </a:rPr>
              <a:t>yakit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7730" y="5238750"/>
            <a:ext cx="7632700" cy="110744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88364" y="5239384"/>
            <a:ext cx="7631430" cy="1106170"/>
          </a:xfrm>
          <a:prstGeom prst="rect">
            <a:avLst/>
          </a:prstGeom>
          <a:ln w="6350">
            <a:solidFill>
              <a:srgbClr val="F8B322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88900" marR="494030" algn="just">
              <a:lnSpc>
                <a:spcPct val="110100"/>
              </a:lnSpc>
              <a:spcBef>
                <a:spcPts val="95"/>
              </a:spcBef>
            </a:pPr>
            <a:r>
              <a:rPr sz="2000" spc="-120" dirty="0">
                <a:latin typeface="Trebuchet MS"/>
                <a:cs typeface="Trebuchet MS"/>
              </a:rPr>
              <a:t>Pencampuran </a:t>
            </a:r>
            <a:r>
              <a:rPr sz="2000" spc="-125" dirty="0">
                <a:latin typeface="Trebuchet MS"/>
                <a:cs typeface="Trebuchet MS"/>
              </a:rPr>
              <a:t>beberapa </a:t>
            </a:r>
            <a:r>
              <a:rPr sz="2000" spc="-105" dirty="0">
                <a:latin typeface="Trebuchet MS"/>
                <a:cs typeface="Trebuchet MS"/>
              </a:rPr>
              <a:t>obat </a:t>
            </a:r>
            <a:r>
              <a:rPr sz="2000" spc="-180" dirty="0">
                <a:latin typeface="Trebuchet MS"/>
                <a:cs typeface="Trebuchet MS"/>
              </a:rPr>
              <a:t>jadi </a:t>
            </a:r>
            <a:r>
              <a:rPr sz="2000" spc="-155" dirty="0">
                <a:latin typeface="Trebuchet MS"/>
                <a:cs typeface="Trebuchet MS"/>
              </a:rPr>
              <a:t>dalam </a:t>
            </a:r>
            <a:r>
              <a:rPr sz="2000" spc="-120" dirty="0">
                <a:latin typeface="Trebuchet MS"/>
                <a:cs typeface="Trebuchet MS"/>
              </a:rPr>
              <a:t>satu </a:t>
            </a:r>
            <a:r>
              <a:rPr sz="2000" spc="-130" dirty="0">
                <a:latin typeface="Trebuchet MS"/>
                <a:cs typeface="Trebuchet MS"/>
              </a:rPr>
              <a:t>sediaan </a:t>
            </a:r>
            <a:r>
              <a:rPr sz="2000" spc="-125" dirty="0">
                <a:latin typeface="Trebuchet MS"/>
                <a:cs typeface="Trebuchet MS"/>
              </a:rPr>
              <a:t>tidak dianjurkan 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kecuali </a:t>
            </a:r>
            <a:r>
              <a:rPr sz="2000" spc="-130" dirty="0">
                <a:latin typeface="Trebuchet MS"/>
                <a:cs typeface="Trebuchet MS"/>
              </a:rPr>
              <a:t>sediaan </a:t>
            </a:r>
            <a:r>
              <a:rPr sz="2000" spc="-150" dirty="0">
                <a:latin typeface="Trebuchet MS"/>
                <a:cs typeface="Trebuchet MS"/>
              </a:rPr>
              <a:t>dalam </a:t>
            </a:r>
            <a:r>
              <a:rPr sz="2000" spc="-105" dirty="0">
                <a:latin typeface="Trebuchet MS"/>
                <a:cs typeface="Trebuchet MS"/>
              </a:rPr>
              <a:t>bentuk </a:t>
            </a:r>
            <a:r>
              <a:rPr sz="2000" spc="-114" dirty="0">
                <a:latin typeface="Trebuchet MS"/>
                <a:cs typeface="Trebuchet MS"/>
              </a:rPr>
              <a:t>campuran </a:t>
            </a:r>
            <a:r>
              <a:rPr sz="2000" spc="-95" dirty="0">
                <a:latin typeface="Trebuchet MS"/>
                <a:cs typeface="Trebuchet MS"/>
              </a:rPr>
              <a:t>tersebut </a:t>
            </a:r>
            <a:r>
              <a:rPr sz="2000" spc="-145" dirty="0">
                <a:latin typeface="Trebuchet MS"/>
                <a:cs typeface="Trebuchet MS"/>
              </a:rPr>
              <a:t>telah </a:t>
            </a:r>
            <a:r>
              <a:rPr sz="2000" spc="-100" dirty="0">
                <a:latin typeface="Trebuchet MS"/>
                <a:cs typeface="Trebuchet MS"/>
              </a:rPr>
              <a:t>terbukti </a:t>
            </a:r>
            <a:r>
              <a:rPr sz="2000" spc="-150" dirty="0">
                <a:latin typeface="Trebuchet MS"/>
                <a:cs typeface="Trebuchet MS"/>
              </a:rPr>
              <a:t>aman 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d</a:t>
            </a:r>
            <a:r>
              <a:rPr sz="2000" spc="-135" dirty="0">
                <a:latin typeface="Trebuchet MS"/>
                <a:cs typeface="Trebuchet MS"/>
              </a:rPr>
              <a:t>a</a:t>
            </a:r>
            <a:r>
              <a:rPr sz="2000" spc="-95" dirty="0">
                <a:latin typeface="Trebuchet MS"/>
                <a:cs typeface="Trebuchet MS"/>
              </a:rPr>
              <a:t>n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225" dirty="0">
                <a:latin typeface="Trebuchet MS"/>
                <a:cs typeface="Trebuchet MS"/>
              </a:rPr>
              <a:t>e</a:t>
            </a:r>
            <a:r>
              <a:rPr sz="2000" spc="-175" dirty="0">
                <a:latin typeface="Trebuchet MS"/>
                <a:cs typeface="Trebuchet MS"/>
              </a:rPr>
              <a:t>f</a:t>
            </a:r>
            <a:r>
              <a:rPr sz="2000" spc="-140" dirty="0">
                <a:latin typeface="Trebuchet MS"/>
                <a:cs typeface="Trebuchet MS"/>
              </a:rPr>
              <a:t>ektif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7880" y="243840"/>
            <a:ext cx="7632700" cy="530860"/>
          </a:xfrm>
          <a:custGeom>
            <a:avLst/>
            <a:gdLst/>
            <a:ahLst/>
            <a:cxnLst/>
            <a:rect l="l" t="t" r="r" b="b"/>
            <a:pathLst>
              <a:path w="7632700" h="530860">
                <a:moveTo>
                  <a:pt x="7632700" y="0"/>
                </a:moveTo>
                <a:lnTo>
                  <a:pt x="0" y="0"/>
                </a:lnTo>
                <a:lnTo>
                  <a:pt x="0" y="530859"/>
                </a:lnTo>
                <a:lnTo>
                  <a:pt x="7632700" y="530859"/>
                </a:lnTo>
                <a:lnTo>
                  <a:pt x="76327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6937" y="218122"/>
            <a:ext cx="2779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90" dirty="0">
                <a:latin typeface="Impact"/>
                <a:cs typeface="Impact"/>
              </a:rPr>
              <a:t>ATURAN</a:t>
            </a:r>
            <a:r>
              <a:rPr sz="3600" b="0" spc="185" dirty="0">
                <a:latin typeface="Impact"/>
                <a:cs typeface="Impact"/>
              </a:rPr>
              <a:t> </a:t>
            </a:r>
            <a:r>
              <a:rPr sz="3600" b="0" spc="120" dirty="0">
                <a:latin typeface="Impact"/>
                <a:cs typeface="Impact"/>
              </a:rPr>
              <a:t>PAKAI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937" y="822296"/>
            <a:ext cx="6683375" cy="242951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40"/>
              </a:spcBef>
              <a:buClr>
                <a:srgbClr val="2A1A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Menuliskan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satuan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dengan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70" dirty="0">
                <a:solidFill>
                  <a:srgbClr val="585858"/>
                </a:solidFill>
                <a:latin typeface="Trebuchet MS"/>
                <a:cs typeface="Trebuchet MS"/>
              </a:rPr>
              <a:t>jelas</a:t>
            </a:r>
            <a:endParaRPr sz="2000">
              <a:latin typeface="Trebuchet MS"/>
              <a:cs typeface="Trebuchet MS"/>
            </a:endParaRPr>
          </a:p>
          <a:p>
            <a:pPr marL="762000" lvl="1" indent="-292735">
              <a:lnSpc>
                <a:spcPct val="100000"/>
              </a:lnSpc>
              <a:spcBef>
                <a:spcPts val="940"/>
              </a:spcBef>
              <a:buClr>
                <a:srgbClr val="2A1A00"/>
              </a:buClr>
              <a:buFont typeface="Wingdings"/>
              <a:buChar char=""/>
              <a:tabLst>
                <a:tab pos="762635" algn="l"/>
              </a:tabLst>
            </a:pPr>
            <a:r>
              <a:rPr sz="1800" spc="-90" dirty="0">
                <a:solidFill>
                  <a:srgbClr val="585858"/>
                </a:solidFill>
                <a:latin typeface="Trebuchet MS"/>
                <a:cs typeface="Trebuchet MS"/>
              </a:rPr>
              <a:t>Ba</a:t>
            </a:r>
            <a:r>
              <a:rPr sz="1800" spc="-100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1800" spc="-19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800" spc="-8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18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45" dirty="0">
                <a:solidFill>
                  <a:srgbClr val="585858"/>
                </a:solidFill>
                <a:latin typeface="Trebuchet MS"/>
                <a:cs typeface="Trebuchet MS"/>
              </a:rPr>
              <a:t>pa</a:t>
            </a:r>
            <a:r>
              <a:rPr sz="1800" spc="-125" dirty="0">
                <a:solidFill>
                  <a:srgbClr val="585858"/>
                </a:solidFill>
                <a:latin typeface="Trebuchet MS"/>
                <a:cs typeface="Trebuchet MS"/>
              </a:rPr>
              <a:t>dat</a:t>
            </a:r>
            <a:r>
              <a:rPr sz="18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800" spc="-75" dirty="0">
                <a:solidFill>
                  <a:srgbClr val="585858"/>
                </a:solidFill>
                <a:latin typeface="Trebuchet MS"/>
                <a:cs typeface="Trebuchet MS"/>
              </a:rPr>
              <a:t>ic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1800" spc="-70" dirty="0">
                <a:solidFill>
                  <a:srgbClr val="585858"/>
                </a:solidFill>
                <a:latin typeface="Trebuchet MS"/>
                <a:cs typeface="Trebuchet MS"/>
              </a:rPr>
              <a:t>ogr</a:t>
            </a:r>
            <a:r>
              <a:rPr sz="1800" spc="-8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800" spc="-114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800" spc="-270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800" spc="-2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800" spc="-130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1800" spc="-125" dirty="0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r>
              <a:rPr sz="1800" spc="-135" dirty="0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1800" spc="-145" dirty="0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sz="1800" spc="1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1800" spc="-19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800" spc="-114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800" spc="-270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800" spc="-2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50" dirty="0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sz="1800" spc="1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1800" spc="-19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endParaRPr sz="1800">
              <a:latin typeface="Trebuchet MS"/>
              <a:cs typeface="Trebuchet MS"/>
            </a:endParaRPr>
          </a:p>
          <a:p>
            <a:pPr marL="762000" lvl="1" indent="-292735">
              <a:lnSpc>
                <a:spcPct val="100000"/>
              </a:lnSpc>
              <a:spcBef>
                <a:spcPts val="919"/>
              </a:spcBef>
              <a:buClr>
                <a:srgbClr val="2A1A00"/>
              </a:buClr>
              <a:buFont typeface="Wingdings"/>
              <a:buChar char=""/>
              <a:tabLst>
                <a:tab pos="762635" algn="l"/>
              </a:tabLst>
            </a:pPr>
            <a:r>
              <a:rPr sz="1800" spc="195" dirty="0">
                <a:solidFill>
                  <a:srgbClr val="585858"/>
                </a:solidFill>
                <a:latin typeface="Trebuchet MS"/>
                <a:cs typeface="Trebuchet MS"/>
              </a:rPr>
              <a:t>C</a:t>
            </a:r>
            <a:r>
              <a:rPr sz="1800" spc="-19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1800" spc="15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1800" spc="-19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800" spc="-8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18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90" dirty="0">
                <a:solidFill>
                  <a:srgbClr val="585858"/>
                </a:solidFill>
                <a:latin typeface="Trebuchet MS"/>
                <a:cs typeface="Trebuchet MS"/>
              </a:rPr>
              <a:t>:</a:t>
            </a:r>
            <a:r>
              <a:rPr sz="1800" spc="-250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ete</a:t>
            </a:r>
            <a:r>
              <a:rPr sz="1800" spc="-8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800" spc="-270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800" spc="-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mi</a:t>
            </a:r>
            <a:r>
              <a:rPr sz="1800" spc="-140" dirty="0">
                <a:solidFill>
                  <a:srgbClr val="585858"/>
                </a:solidFill>
                <a:latin typeface="Trebuchet MS"/>
                <a:cs typeface="Trebuchet MS"/>
              </a:rPr>
              <a:t>ll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im</a:t>
            </a:r>
            <a:r>
              <a:rPr sz="1800" spc="-80" dirty="0">
                <a:solidFill>
                  <a:srgbClr val="585858"/>
                </a:solidFill>
                <a:latin typeface="Trebuchet MS"/>
                <a:cs typeface="Trebuchet MS"/>
              </a:rPr>
              <a:t>et</a:t>
            </a:r>
            <a:r>
              <a:rPr sz="1800" spc="-10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1800" spc="-8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1800" spc="-270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800" spc="-1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40" dirty="0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1800" spc="-75" dirty="0">
                <a:solidFill>
                  <a:srgbClr val="585858"/>
                </a:solidFill>
                <a:latin typeface="Trebuchet MS"/>
                <a:cs typeface="Trebuchet MS"/>
              </a:rPr>
              <a:t>ter</a:t>
            </a:r>
            <a:endParaRPr sz="18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spcBef>
                <a:spcPts val="919"/>
              </a:spcBef>
              <a:buClr>
                <a:srgbClr val="2A1A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Atura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Pak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di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uli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kan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deng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85" dirty="0">
                <a:solidFill>
                  <a:srgbClr val="585858"/>
                </a:solidFill>
                <a:latin typeface="Trebuchet MS"/>
                <a:cs typeface="Trebuchet MS"/>
              </a:rPr>
              <a:t>jel</a:t>
            </a:r>
            <a:r>
              <a:rPr sz="2000" spc="-229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endParaRPr sz="2000">
              <a:latin typeface="Trebuchet MS"/>
              <a:cs typeface="Trebuchet MS"/>
            </a:endParaRPr>
          </a:p>
          <a:p>
            <a:pPr marL="726440" marR="5080" indent="-266700">
              <a:lnSpc>
                <a:spcPct val="110000"/>
              </a:lnSpc>
              <a:spcBef>
                <a:spcPts val="705"/>
              </a:spcBef>
              <a:buClr>
                <a:srgbClr val="2A1A00"/>
              </a:buClr>
              <a:buFont typeface="Wingdings"/>
              <a:buChar char=""/>
              <a:tabLst>
                <a:tab pos="798195" algn="l"/>
              </a:tabLst>
            </a:pPr>
            <a:r>
              <a:rPr dirty="0"/>
              <a:t>	</a:t>
            </a:r>
            <a:r>
              <a:rPr sz="2000" spc="-210" dirty="0">
                <a:solidFill>
                  <a:srgbClr val="585858"/>
                </a:solidFill>
                <a:latin typeface="Trebuchet MS"/>
                <a:cs typeface="Trebuchet MS"/>
              </a:rPr>
              <a:t>Jika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perlu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atau</a:t>
            </a:r>
            <a:r>
              <a:rPr sz="2000" spc="-254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210" dirty="0">
                <a:solidFill>
                  <a:srgbClr val="585858"/>
                </a:solidFill>
                <a:latin typeface="Trebuchet MS"/>
                <a:cs typeface="Trebuchet MS"/>
              </a:rPr>
              <a:t>‘pm’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atau</a:t>
            </a:r>
            <a:r>
              <a:rPr sz="2000" spc="-2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‘pr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re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204" dirty="0">
                <a:solidFill>
                  <a:srgbClr val="585858"/>
                </a:solidFill>
                <a:latin typeface="Trebuchet MS"/>
                <a:cs typeface="Trebuchet MS"/>
              </a:rPr>
              <a:t>nata’,</a:t>
            </a:r>
            <a:r>
              <a:rPr sz="2000" spc="-2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harus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dituliskan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dosis </a:t>
            </a:r>
            <a:r>
              <a:rPr sz="2000" spc="-5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mak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im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da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r>
              <a:rPr sz="2000" spc="-22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eh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15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4294" y="3225926"/>
            <a:ext cx="927735" cy="874394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1040"/>
              </a:spcBef>
              <a:buClr>
                <a:srgbClr val="2A1A00"/>
              </a:buClr>
              <a:buFont typeface="Wingdings"/>
              <a:buChar char=""/>
              <a:tabLst>
                <a:tab pos="350520" algn="l"/>
              </a:tabLst>
            </a:pP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Suc</a:t>
            </a:r>
            <a:endParaRPr sz="2000">
              <a:latin typeface="Trebuchet MS"/>
              <a:cs typeface="Trebuchet MS"/>
            </a:endParaRPr>
          </a:p>
          <a:p>
            <a:pPr marL="350520" indent="-337820">
              <a:lnSpc>
                <a:spcPct val="100000"/>
              </a:lnSpc>
              <a:spcBef>
                <a:spcPts val="940"/>
              </a:spcBef>
              <a:buClr>
                <a:srgbClr val="2A1A00"/>
              </a:buClr>
              <a:buFont typeface="Wingdings"/>
              <a:buChar char=""/>
              <a:tabLst>
                <a:tab pos="350520" algn="l"/>
              </a:tabLst>
            </a:pP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Si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mm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937" y="4194175"/>
            <a:ext cx="4636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740" algn="l"/>
              </a:tabLst>
            </a:pP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3.	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Meng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una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ka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tilah</a:t>
            </a:r>
            <a:r>
              <a:rPr sz="2000" spc="-490" dirty="0">
                <a:solidFill>
                  <a:srgbClr val="585858"/>
                </a:solidFill>
                <a:latin typeface="Trebuchet MS"/>
                <a:cs typeface="Trebuchet MS"/>
              </a:rPr>
              <a:t>/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in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ka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tan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y</a:t>
            </a:r>
            <a:r>
              <a:rPr sz="2000" spc="-19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ng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r>
              <a:rPr sz="2000" spc="-22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z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2100" y="3377145"/>
            <a:ext cx="3686175" cy="6972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spc="-25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2000" spc="-1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2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us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diper</a:t>
            </a:r>
            <a:r>
              <a:rPr sz="2000" spc="-185" dirty="0">
                <a:solidFill>
                  <a:srgbClr val="585858"/>
                </a:solidFill>
                <a:latin typeface="Trebuchet MS"/>
                <a:cs typeface="Trebuchet MS"/>
              </a:rPr>
              <a:t>jel</a:t>
            </a:r>
            <a:r>
              <a:rPr sz="2000" spc="-229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deng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men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uli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kan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dosis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lengkap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yang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harus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digunakan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41701" y="3376929"/>
            <a:ext cx="313055" cy="711200"/>
          </a:xfrm>
          <a:custGeom>
            <a:avLst/>
            <a:gdLst/>
            <a:ahLst/>
            <a:cxnLst/>
            <a:rect l="l" t="t" r="r" b="b"/>
            <a:pathLst>
              <a:path w="313055" h="711200">
                <a:moveTo>
                  <a:pt x="128143" y="670661"/>
                </a:moveTo>
                <a:lnTo>
                  <a:pt x="84455" y="678307"/>
                </a:lnTo>
                <a:lnTo>
                  <a:pt x="45339" y="681482"/>
                </a:lnTo>
                <a:lnTo>
                  <a:pt x="0" y="682625"/>
                </a:lnTo>
                <a:lnTo>
                  <a:pt x="508" y="711200"/>
                </a:lnTo>
                <a:lnTo>
                  <a:pt x="46990" y="710057"/>
                </a:lnTo>
                <a:lnTo>
                  <a:pt x="87884" y="706755"/>
                </a:lnTo>
                <a:lnTo>
                  <a:pt x="130048" y="699770"/>
                </a:lnTo>
                <a:lnTo>
                  <a:pt x="156718" y="685165"/>
                </a:lnTo>
                <a:lnTo>
                  <a:pt x="128143" y="685165"/>
                </a:lnTo>
                <a:lnTo>
                  <a:pt x="128143" y="670661"/>
                </a:lnTo>
                <a:close/>
              </a:path>
              <a:path w="313055" h="711200">
                <a:moveTo>
                  <a:pt x="138303" y="666242"/>
                </a:moveTo>
                <a:lnTo>
                  <a:pt x="134366" y="668782"/>
                </a:lnTo>
                <a:lnTo>
                  <a:pt x="132587" y="669290"/>
                </a:lnTo>
                <a:lnTo>
                  <a:pt x="128524" y="670560"/>
                </a:lnTo>
                <a:lnTo>
                  <a:pt x="128143" y="670661"/>
                </a:lnTo>
                <a:lnTo>
                  <a:pt x="128143" y="685165"/>
                </a:lnTo>
                <a:lnTo>
                  <a:pt x="128898" y="679958"/>
                </a:lnTo>
                <a:lnTo>
                  <a:pt x="128524" y="679958"/>
                </a:lnTo>
                <a:lnTo>
                  <a:pt x="129286" y="677291"/>
                </a:lnTo>
                <a:lnTo>
                  <a:pt x="130018" y="677291"/>
                </a:lnTo>
                <a:lnTo>
                  <a:pt x="133506" y="671068"/>
                </a:lnTo>
                <a:lnTo>
                  <a:pt x="132587" y="671068"/>
                </a:lnTo>
                <a:lnTo>
                  <a:pt x="135000" y="668401"/>
                </a:lnTo>
                <a:lnTo>
                  <a:pt x="135746" y="668401"/>
                </a:lnTo>
                <a:lnTo>
                  <a:pt x="138303" y="666242"/>
                </a:lnTo>
                <a:close/>
              </a:path>
              <a:path w="313055" h="711200">
                <a:moveTo>
                  <a:pt x="156718" y="666242"/>
                </a:moveTo>
                <a:lnTo>
                  <a:pt x="138303" y="666242"/>
                </a:lnTo>
                <a:lnTo>
                  <a:pt x="134331" y="669595"/>
                </a:lnTo>
                <a:lnTo>
                  <a:pt x="129029" y="679055"/>
                </a:lnTo>
                <a:lnTo>
                  <a:pt x="128143" y="685165"/>
                </a:lnTo>
                <a:lnTo>
                  <a:pt x="156718" y="685165"/>
                </a:lnTo>
                <a:lnTo>
                  <a:pt x="156718" y="666242"/>
                </a:lnTo>
                <a:close/>
              </a:path>
              <a:path w="313055" h="711200">
                <a:moveTo>
                  <a:pt x="129286" y="677291"/>
                </a:moveTo>
                <a:lnTo>
                  <a:pt x="128524" y="679958"/>
                </a:lnTo>
                <a:lnTo>
                  <a:pt x="129029" y="679055"/>
                </a:lnTo>
                <a:lnTo>
                  <a:pt x="129286" y="677291"/>
                </a:lnTo>
                <a:close/>
              </a:path>
              <a:path w="313055" h="711200">
                <a:moveTo>
                  <a:pt x="129029" y="679055"/>
                </a:moveTo>
                <a:lnTo>
                  <a:pt x="128524" y="679958"/>
                </a:lnTo>
                <a:lnTo>
                  <a:pt x="128898" y="679958"/>
                </a:lnTo>
                <a:lnTo>
                  <a:pt x="129029" y="679055"/>
                </a:lnTo>
                <a:close/>
              </a:path>
              <a:path w="313055" h="711200">
                <a:moveTo>
                  <a:pt x="130018" y="677291"/>
                </a:moveTo>
                <a:lnTo>
                  <a:pt x="129286" y="677291"/>
                </a:lnTo>
                <a:lnTo>
                  <a:pt x="129029" y="679055"/>
                </a:lnTo>
                <a:lnTo>
                  <a:pt x="130018" y="677291"/>
                </a:lnTo>
                <a:close/>
              </a:path>
              <a:path w="313055" h="711200">
                <a:moveTo>
                  <a:pt x="135000" y="668401"/>
                </a:moveTo>
                <a:lnTo>
                  <a:pt x="132587" y="671068"/>
                </a:lnTo>
                <a:lnTo>
                  <a:pt x="134331" y="669595"/>
                </a:lnTo>
                <a:lnTo>
                  <a:pt x="135000" y="668401"/>
                </a:lnTo>
                <a:close/>
              </a:path>
              <a:path w="313055" h="711200">
                <a:moveTo>
                  <a:pt x="134331" y="669595"/>
                </a:moveTo>
                <a:lnTo>
                  <a:pt x="132587" y="671068"/>
                </a:lnTo>
                <a:lnTo>
                  <a:pt x="133506" y="671068"/>
                </a:lnTo>
                <a:lnTo>
                  <a:pt x="134331" y="669595"/>
                </a:lnTo>
                <a:close/>
              </a:path>
              <a:path w="313055" h="711200">
                <a:moveTo>
                  <a:pt x="140235" y="332359"/>
                </a:moveTo>
                <a:lnTo>
                  <a:pt x="138937" y="333756"/>
                </a:lnTo>
                <a:lnTo>
                  <a:pt x="136525" y="336296"/>
                </a:lnTo>
                <a:lnTo>
                  <a:pt x="133477" y="339598"/>
                </a:lnTo>
                <a:lnTo>
                  <a:pt x="131191" y="343535"/>
                </a:lnTo>
                <a:lnTo>
                  <a:pt x="129902" y="348361"/>
                </a:lnTo>
                <a:lnTo>
                  <a:pt x="129209" y="350774"/>
                </a:lnTo>
                <a:lnTo>
                  <a:pt x="128600" y="352806"/>
                </a:lnTo>
                <a:lnTo>
                  <a:pt x="128505" y="353187"/>
                </a:lnTo>
                <a:lnTo>
                  <a:pt x="128143" y="355727"/>
                </a:lnTo>
                <a:lnTo>
                  <a:pt x="128143" y="670661"/>
                </a:lnTo>
                <a:lnTo>
                  <a:pt x="128524" y="670560"/>
                </a:lnTo>
                <a:lnTo>
                  <a:pt x="132587" y="669290"/>
                </a:lnTo>
                <a:lnTo>
                  <a:pt x="134366" y="668782"/>
                </a:lnTo>
                <a:lnTo>
                  <a:pt x="138303" y="666242"/>
                </a:lnTo>
                <a:lnTo>
                  <a:pt x="156718" y="666242"/>
                </a:lnTo>
                <a:lnTo>
                  <a:pt x="156718" y="358394"/>
                </a:lnTo>
                <a:lnTo>
                  <a:pt x="171780" y="347265"/>
                </a:lnTo>
                <a:lnTo>
                  <a:pt x="166243" y="345694"/>
                </a:lnTo>
                <a:lnTo>
                  <a:pt x="157225" y="342392"/>
                </a:lnTo>
                <a:lnTo>
                  <a:pt x="148462" y="338201"/>
                </a:lnTo>
                <a:lnTo>
                  <a:pt x="144525" y="335661"/>
                </a:lnTo>
                <a:lnTo>
                  <a:pt x="142494" y="334391"/>
                </a:lnTo>
                <a:lnTo>
                  <a:pt x="140589" y="332740"/>
                </a:lnTo>
                <a:lnTo>
                  <a:pt x="140235" y="332359"/>
                </a:lnTo>
                <a:close/>
              </a:path>
              <a:path w="313055" h="711200">
                <a:moveTo>
                  <a:pt x="135746" y="668401"/>
                </a:moveTo>
                <a:lnTo>
                  <a:pt x="135000" y="668401"/>
                </a:lnTo>
                <a:lnTo>
                  <a:pt x="134331" y="669595"/>
                </a:lnTo>
                <a:lnTo>
                  <a:pt x="135746" y="668401"/>
                </a:lnTo>
                <a:close/>
              </a:path>
              <a:path w="313055" h="711200">
                <a:moveTo>
                  <a:pt x="312420" y="332242"/>
                </a:moveTo>
                <a:lnTo>
                  <a:pt x="266573" y="333375"/>
                </a:lnTo>
                <a:lnTo>
                  <a:pt x="225552" y="336804"/>
                </a:lnTo>
                <a:lnTo>
                  <a:pt x="183387" y="343789"/>
                </a:lnTo>
                <a:lnTo>
                  <a:pt x="171780" y="347265"/>
                </a:lnTo>
                <a:lnTo>
                  <a:pt x="175641" y="348361"/>
                </a:lnTo>
                <a:lnTo>
                  <a:pt x="222250" y="356235"/>
                </a:lnTo>
                <a:lnTo>
                  <a:pt x="264795" y="359664"/>
                </a:lnTo>
                <a:lnTo>
                  <a:pt x="312420" y="360807"/>
                </a:lnTo>
                <a:lnTo>
                  <a:pt x="312420" y="332242"/>
                </a:lnTo>
                <a:close/>
              </a:path>
              <a:path w="313055" h="711200">
                <a:moveTo>
                  <a:pt x="171981" y="317396"/>
                </a:moveTo>
                <a:lnTo>
                  <a:pt x="140235" y="332359"/>
                </a:lnTo>
                <a:lnTo>
                  <a:pt x="140589" y="332740"/>
                </a:lnTo>
                <a:lnTo>
                  <a:pt x="142494" y="334391"/>
                </a:lnTo>
                <a:lnTo>
                  <a:pt x="144525" y="335661"/>
                </a:lnTo>
                <a:lnTo>
                  <a:pt x="148462" y="338201"/>
                </a:lnTo>
                <a:lnTo>
                  <a:pt x="157225" y="342392"/>
                </a:lnTo>
                <a:lnTo>
                  <a:pt x="166243" y="345694"/>
                </a:lnTo>
                <a:lnTo>
                  <a:pt x="171780" y="347265"/>
                </a:lnTo>
                <a:lnTo>
                  <a:pt x="175514" y="345948"/>
                </a:lnTo>
                <a:lnTo>
                  <a:pt x="183387" y="343789"/>
                </a:lnTo>
                <a:lnTo>
                  <a:pt x="225552" y="336804"/>
                </a:lnTo>
                <a:lnTo>
                  <a:pt x="266573" y="333375"/>
                </a:lnTo>
                <a:lnTo>
                  <a:pt x="312420" y="332242"/>
                </a:lnTo>
                <a:lnTo>
                  <a:pt x="252095" y="330327"/>
                </a:lnTo>
                <a:lnTo>
                  <a:pt x="213614" y="326390"/>
                </a:lnTo>
                <a:lnTo>
                  <a:pt x="175514" y="318643"/>
                </a:lnTo>
                <a:lnTo>
                  <a:pt x="171981" y="317396"/>
                </a:lnTo>
                <a:close/>
              </a:path>
              <a:path w="313055" h="711200">
                <a:moveTo>
                  <a:pt x="128143" y="40579"/>
                </a:moveTo>
                <a:lnTo>
                  <a:pt x="128143" y="308991"/>
                </a:lnTo>
                <a:lnTo>
                  <a:pt x="128524" y="311531"/>
                </a:lnTo>
                <a:lnTo>
                  <a:pt x="130048" y="316865"/>
                </a:lnTo>
                <a:lnTo>
                  <a:pt x="131191" y="321183"/>
                </a:lnTo>
                <a:lnTo>
                  <a:pt x="133477" y="325120"/>
                </a:lnTo>
                <a:lnTo>
                  <a:pt x="137248" y="329184"/>
                </a:lnTo>
                <a:lnTo>
                  <a:pt x="140235" y="332359"/>
                </a:lnTo>
                <a:lnTo>
                  <a:pt x="140589" y="331978"/>
                </a:lnTo>
                <a:lnTo>
                  <a:pt x="142494" y="330327"/>
                </a:lnTo>
                <a:lnTo>
                  <a:pt x="171981" y="317396"/>
                </a:lnTo>
                <a:lnTo>
                  <a:pt x="169037" y="316357"/>
                </a:lnTo>
                <a:lnTo>
                  <a:pt x="163703" y="313944"/>
                </a:lnTo>
                <a:lnTo>
                  <a:pt x="159893" y="311531"/>
                </a:lnTo>
                <a:lnTo>
                  <a:pt x="157480" y="308991"/>
                </a:lnTo>
                <a:lnTo>
                  <a:pt x="156718" y="306324"/>
                </a:lnTo>
                <a:lnTo>
                  <a:pt x="156718" y="44958"/>
                </a:lnTo>
                <a:lnTo>
                  <a:pt x="138303" y="44958"/>
                </a:lnTo>
                <a:lnTo>
                  <a:pt x="137120" y="43985"/>
                </a:lnTo>
                <a:lnTo>
                  <a:pt x="135000" y="42925"/>
                </a:lnTo>
                <a:lnTo>
                  <a:pt x="130175" y="41148"/>
                </a:lnTo>
                <a:lnTo>
                  <a:pt x="128143" y="40579"/>
                </a:lnTo>
                <a:close/>
              </a:path>
              <a:path w="313055" h="711200">
                <a:moveTo>
                  <a:pt x="312420" y="332223"/>
                </a:moveTo>
                <a:lnTo>
                  <a:pt x="312928" y="332232"/>
                </a:lnTo>
                <a:lnTo>
                  <a:pt x="312420" y="332223"/>
                </a:lnTo>
                <a:close/>
              </a:path>
              <a:path w="313055" h="711200">
                <a:moveTo>
                  <a:pt x="312420" y="303784"/>
                </a:moveTo>
                <a:lnTo>
                  <a:pt x="265430" y="304927"/>
                </a:lnTo>
                <a:lnTo>
                  <a:pt x="222631" y="308356"/>
                </a:lnTo>
                <a:lnTo>
                  <a:pt x="177165" y="315976"/>
                </a:lnTo>
                <a:lnTo>
                  <a:pt x="171981" y="317396"/>
                </a:lnTo>
                <a:lnTo>
                  <a:pt x="175514" y="318643"/>
                </a:lnTo>
                <a:lnTo>
                  <a:pt x="213614" y="326390"/>
                </a:lnTo>
                <a:lnTo>
                  <a:pt x="252095" y="330327"/>
                </a:lnTo>
                <a:lnTo>
                  <a:pt x="312420" y="332223"/>
                </a:lnTo>
                <a:lnTo>
                  <a:pt x="312420" y="303784"/>
                </a:lnTo>
                <a:close/>
              </a:path>
              <a:path w="313055" h="711200">
                <a:moveTo>
                  <a:pt x="156718" y="26035"/>
                </a:moveTo>
                <a:lnTo>
                  <a:pt x="128143" y="26035"/>
                </a:lnTo>
                <a:lnTo>
                  <a:pt x="129029" y="32144"/>
                </a:lnTo>
                <a:lnTo>
                  <a:pt x="134423" y="41767"/>
                </a:lnTo>
                <a:lnTo>
                  <a:pt x="137120" y="43985"/>
                </a:lnTo>
                <a:lnTo>
                  <a:pt x="137795" y="44323"/>
                </a:lnTo>
                <a:lnTo>
                  <a:pt x="138303" y="44958"/>
                </a:lnTo>
                <a:lnTo>
                  <a:pt x="156718" y="44958"/>
                </a:lnTo>
                <a:lnTo>
                  <a:pt x="156718" y="26035"/>
                </a:lnTo>
                <a:close/>
              </a:path>
              <a:path w="313055" h="711200">
                <a:moveTo>
                  <a:pt x="128143" y="26035"/>
                </a:moveTo>
                <a:lnTo>
                  <a:pt x="128143" y="40579"/>
                </a:lnTo>
                <a:lnTo>
                  <a:pt x="130175" y="41148"/>
                </a:lnTo>
                <a:lnTo>
                  <a:pt x="135000" y="42925"/>
                </a:lnTo>
                <a:lnTo>
                  <a:pt x="137120" y="43985"/>
                </a:lnTo>
                <a:lnTo>
                  <a:pt x="135677" y="42799"/>
                </a:lnTo>
                <a:lnTo>
                  <a:pt x="135000" y="42799"/>
                </a:lnTo>
                <a:lnTo>
                  <a:pt x="132587" y="40259"/>
                </a:lnTo>
                <a:lnTo>
                  <a:pt x="133577" y="40259"/>
                </a:lnTo>
                <a:lnTo>
                  <a:pt x="130018" y="33909"/>
                </a:lnTo>
                <a:lnTo>
                  <a:pt x="129286" y="33909"/>
                </a:lnTo>
                <a:lnTo>
                  <a:pt x="128524" y="31242"/>
                </a:lnTo>
                <a:lnTo>
                  <a:pt x="128898" y="31242"/>
                </a:lnTo>
                <a:lnTo>
                  <a:pt x="128143" y="26035"/>
                </a:lnTo>
                <a:close/>
              </a:path>
              <a:path w="313055" h="711200">
                <a:moveTo>
                  <a:pt x="132587" y="40259"/>
                </a:moveTo>
                <a:lnTo>
                  <a:pt x="135000" y="42799"/>
                </a:lnTo>
                <a:lnTo>
                  <a:pt x="134423" y="41767"/>
                </a:lnTo>
                <a:lnTo>
                  <a:pt x="132587" y="40259"/>
                </a:lnTo>
                <a:close/>
              </a:path>
              <a:path w="313055" h="711200">
                <a:moveTo>
                  <a:pt x="134423" y="41767"/>
                </a:moveTo>
                <a:lnTo>
                  <a:pt x="135000" y="42799"/>
                </a:lnTo>
                <a:lnTo>
                  <a:pt x="135677" y="42799"/>
                </a:lnTo>
                <a:lnTo>
                  <a:pt x="134423" y="41767"/>
                </a:lnTo>
                <a:close/>
              </a:path>
              <a:path w="313055" h="711200">
                <a:moveTo>
                  <a:pt x="133577" y="40259"/>
                </a:moveTo>
                <a:lnTo>
                  <a:pt x="132587" y="40259"/>
                </a:lnTo>
                <a:lnTo>
                  <a:pt x="134423" y="41767"/>
                </a:lnTo>
                <a:lnTo>
                  <a:pt x="133577" y="40259"/>
                </a:lnTo>
                <a:close/>
              </a:path>
              <a:path w="313055" h="711200">
                <a:moveTo>
                  <a:pt x="508" y="0"/>
                </a:moveTo>
                <a:lnTo>
                  <a:pt x="0" y="28575"/>
                </a:lnTo>
                <a:lnTo>
                  <a:pt x="31496" y="29210"/>
                </a:lnTo>
                <a:lnTo>
                  <a:pt x="45847" y="29718"/>
                </a:lnTo>
                <a:lnTo>
                  <a:pt x="96520" y="34290"/>
                </a:lnTo>
                <a:lnTo>
                  <a:pt x="128143" y="40579"/>
                </a:lnTo>
                <a:lnTo>
                  <a:pt x="128143" y="26035"/>
                </a:lnTo>
                <a:lnTo>
                  <a:pt x="156718" y="26035"/>
                </a:lnTo>
                <a:lnTo>
                  <a:pt x="155956" y="23368"/>
                </a:lnTo>
                <a:lnTo>
                  <a:pt x="110998" y="7620"/>
                </a:lnTo>
                <a:lnTo>
                  <a:pt x="61214" y="2032"/>
                </a:lnTo>
                <a:lnTo>
                  <a:pt x="32004" y="635"/>
                </a:lnTo>
                <a:lnTo>
                  <a:pt x="508" y="0"/>
                </a:lnTo>
                <a:close/>
              </a:path>
              <a:path w="313055" h="711200">
                <a:moveTo>
                  <a:pt x="128524" y="31242"/>
                </a:moveTo>
                <a:lnTo>
                  <a:pt x="129286" y="33909"/>
                </a:lnTo>
                <a:lnTo>
                  <a:pt x="129029" y="32144"/>
                </a:lnTo>
                <a:lnTo>
                  <a:pt x="128524" y="31242"/>
                </a:lnTo>
                <a:close/>
              </a:path>
              <a:path w="313055" h="711200">
                <a:moveTo>
                  <a:pt x="129029" y="32144"/>
                </a:moveTo>
                <a:lnTo>
                  <a:pt x="129286" y="33909"/>
                </a:lnTo>
                <a:lnTo>
                  <a:pt x="130018" y="33909"/>
                </a:lnTo>
                <a:lnTo>
                  <a:pt x="129029" y="32144"/>
                </a:lnTo>
                <a:close/>
              </a:path>
              <a:path w="313055" h="711200">
                <a:moveTo>
                  <a:pt x="128898" y="31242"/>
                </a:moveTo>
                <a:lnTo>
                  <a:pt x="128524" y="31242"/>
                </a:lnTo>
                <a:lnTo>
                  <a:pt x="129029" y="32144"/>
                </a:lnTo>
                <a:lnTo>
                  <a:pt x="128898" y="31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55837"/>
            <a:ext cx="9143999" cy="18021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670" y="1255422"/>
            <a:ext cx="8074827" cy="351723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59740" y="274320"/>
            <a:ext cx="7632700" cy="530860"/>
          </a:xfrm>
          <a:custGeom>
            <a:avLst/>
            <a:gdLst/>
            <a:ahLst/>
            <a:cxnLst/>
            <a:rect l="l" t="t" r="r" b="b"/>
            <a:pathLst>
              <a:path w="7632700" h="530860">
                <a:moveTo>
                  <a:pt x="7632700" y="0"/>
                </a:moveTo>
                <a:lnTo>
                  <a:pt x="0" y="0"/>
                </a:lnTo>
                <a:lnTo>
                  <a:pt x="0" y="530859"/>
                </a:lnTo>
                <a:lnTo>
                  <a:pt x="7632700" y="530859"/>
                </a:lnTo>
                <a:lnTo>
                  <a:pt x="76327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8162" y="248348"/>
            <a:ext cx="3724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14" dirty="0">
                <a:latin typeface="Impact"/>
                <a:cs typeface="Impact"/>
              </a:rPr>
              <a:t>CARA</a:t>
            </a:r>
            <a:r>
              <a:rPr sz="3600" b="0" spc="175" dirty="0">
                <a:latin typeface="Impact"/>
                <a:cs typeface="Impact"/>
              </a:rPr>
              <a:t> </a:t>
            </a:r>
            <a:r>
              <a:rPr sz="3600" b="0" spc="140" dirty="0">
                <a:latin typeface="Impact"/>
                <a:cs typeface="Impact"/>
              </a:rPr>
              <a:t>PENGGUNAAN</a:t>
            </a:r>
            <a:endParaRPr sz="36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260" y="228600"/>
            <a:ext cx="7635240" cy="586740"/>
          </a:xfrm>
          <a:custGeom>
            <a:avLst/>
            <a:gdLst/>
            <a:ahLst/>
            <a:cxnLst/>
            <a:rect l="l" t="t" r="r" b="b"/>
            <a:pathLst>
              <a:path w="7635240" h="586740">
                <a:moveTo>
                  <a:pt x="7635240" y="0"/>
                </a:moveTo>
                <a:lnTo>
                  <a:pt x="0" y="0"/>
                </a:lnTo>
                <a:lnTo>
                  <a:pt x="0" y="586739"/>
                </a:lnTo>
                <a:lnTo>
                  <a:pt x="7635240" y="586739"/>
                </a:lnTo>
                <a:lnTo>
                  <a:pt x="763524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269" y="203453"/>
            <a:ext cx="6414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14" dirty="0">
                <a:latin typeface="Impact"/>
                <a:cs typeface="Impact"/>
              </a:rPr>
              <a:t>CARA</a:t>
            </a:r>
            <a:r>
              <a:rPr sz="3600" b="0" spc="215" dirty="0">
                <a:latin typeface="Impact"/>
                <a:cs typeface="Impact"/>
              </a:rPr>
              <a:t> </a:t>
            </a:r>
            <a:r>
              <a:rPr sz="3600" b="0" spc="140" dirty="0">
                <a:latin typeface="Impact"/>
                <a:cs typeface="Impact"/>
              </a:rPr>
              <a:t>PENGGUNAAN</a:t>
            </a:r>
            <a:r>
              <a:rPr sz="3600" b="0" spc="254" dirty="0">
                <a:latin typeface="Impact"/>
                <a:cs typeface="Impact"/>
              </a:rPr>
              <a:t> </a:t>
            </a:r>
            <a:r>
              <a:rPr sz="3600" b="0" spc="130" dirty="0">
                <a:latin typeface="Impact"/>
                <a:cs typeface="Impact"/>
              </a:rPr>
              <a:t>(LANJUTAN)….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4852" y="979424"/>
            <a:ext cx="7851775" cy="3823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37845" indent="-457834">
              <a:lnSpc>
                <a:spcPct val="110100"/>
              </a:lnSpc>
              <a:spcBef>
                <a:spcPts val="90"/>
              </a:spcBef>
              <a:buClr>
                <a:srgbClr val="2A1A00"/>
              </a:buClr>
              <a:buAutoNum type="alphaLcPeriod" startAt="4"/>
              <a:tabLst>
                <a:tab pos="469900" algn="l"/>
                <a:tab pos="470534" algn="l"/>
              </a:tabLst>
            </a:pPr>
            <a:r>
              <a:rPr sz="2400" spc="-90" dirty="0">
                <a:solidFill>
                  <a:srgbClr val="585858"/>
                </a:solidFill>
                <a:latin typeface="Trebuchet MS"/>
                <a:cs typeface="Trebuchet MS"/>
              </a:rPr>
              <a:t>Obat-obat</a:t>
            </a:r>
            <a:r>
              <a:rPr sz="24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65" dirty="0">
                <a:solidFill>
                  <a:srgbClr val="585858"/>
                </a:solidFill>
                <a:latin typeface="Trebuchet MS"/>
                <a:cs typeface="Trebuchet MS"/>
              </a:rPr>
              <a:t>yang</a:t>
            </a:r>
            <a:r>
              <a:rPr sz="24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585858"/>
                </a:solidFill>
                <a:latin typeface="Trebuchet MS"/>
                <a:cs typeface="Trebuchet MS"/>
              </a:rPr>
              <a:t>diharapkan</a:t>
            </a:r>
            <a:r>
              <a:rPr sz="24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585858"/>
                </a:solidFill>
                <a:latin typeface="Trebuchet MS"/>
                <a:cs typeface="Trebuchet MS"/>
              </a:rPr>
              <a:t>bekerja</a:t>
            </a:r>
            <a:r>
              <a:rPr sz="24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585858"/>
                </a:solidFill>
                <a:latin typeface="Trebuchet MS"/>
                <a:cs typeface="Trebuchet MS"/>
              </a:rPr>
              <a:t>di</a:t>
            </a:r>
            <a:r>
              <a:rPr sz="24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585858"/>
                </a:solidFill>
                <a:latin typeface="Trebuchet MS"/>
                <a:cs typeface="Trebuchet MS"/>
              </a:rPr>
              <a:t>lambung</a:t>
            </a:r>
            <a:r>
              <a:rPr sz="24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585858"/>
                </a:solidFill>
                <a:latin typeface="Trebuchet MS"/>
                <a:cs typeface="Trebuchet MS"/>
              </a:rPr>
              <a:t>sehingga </a:t>
            </a:r>
            <a:r>
              <a:rPr sz="2400" spc="-7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50" dirty="0">
                <a:solidFill>
                  <a:srgbClr val="585858"/>
                </a:solidFill>
                <a:latin typeface="Trebuchet MS"/>
                <a:cs typeface="Trebuchet MS"/>
              </a:rPr>
              <a:t>p</a:t>
            </a:r>
            <a:r>
              <a:rPr sz="2400" spc="-160" dirty="0">
                <a:solidFill>
                  <a:srgbClr val="585858"/>
                </a:solidFill>
                <a:latin typeface="Trebuchet MS"/>
                <a:cs typeface="Trebuchet MS"/>
              </a:rPr>
              <a:t>eng</a:t>
            </a:r>
            <a:r>
              <a:rPr sz="2400" spc="-165" dirty="0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sz="2400" spc="-180" dirty="0">
                <a:solidFill>
                  <a:srgbClr val="585858"/>
                </a:solidFill>
                <a:latin typeface="Trebuchet MS"/>
                <a:cs typeface="Trebuchet MS"/>
              </a:rPr>
              <a:t>una</a:t>
            </a:r>
            <a:r>
              <a:rPr sz="2400" spc="-18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400" spc="-160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400" spc="-130" dirty="0">
                <a:solidFill>
                  <a:srgbClr val="585858"/>
                </a:solidFill>
                <a:latin typeface="Trebuchet MS"/>
                <a:cs typeface="Trebuchet MS"/>
              </a:rPr>
              <a:t>y</a:t>
            </a:r>
            <a:r>
              <a:rPr sz="2400" spc="-24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4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585858"/>
                </a:solidFill>
                <a:latin typeface="Trebuchet MS"/>
                <a:cs typeface="Trebuchet MS"/>
              </a:rPr>
              <a:t>harus</a:t>
            </a:r>
            <a:r>
              <a:rPr sz="24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2400" b="1" spc="-2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400" b="1" spc="-10" dirty="0">
                <a:solidFill>
                  <a:srgbClr val="FF0000"/>
                </a:solidFill>
                <a:latin typeface="Trebuchet MS"/>
                <a:cs typeface="Trebuchet MS"/>
              </a:rPr>
              <a:t>ku</a:t>
            </a:r>
            <a:r>
              <a:rPr sz="2400" b="1" spc="-5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400" b="1" spc="-105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2400" b="1" spc="-15" dirty="0">
                <a:solidFill>
                  <a:srgbClr val="FF0000"/>
                </a:solidFill>
                <a:latin typeface="Trebuchet MS"/>
                <a:cs typeface="Trebuchet MS"/>
              </a:rPr>
              <a:t>ah</a:t>
            </a:r>
            <a:r>
              <a:rPr sz="24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Trebuchet MS"/>
                <a:cs typeface="Trebuchet MS"/>
              </a:rPr>
              <a:t>du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2400" b="1" spc="-20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240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r>
              <a:rPr sz="2400" spc="-17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400" spc="-155" dirty="0">
                <a:solidFill>
                  <a:srgbClr val="585858"/>
                </a:solidFill>
                <a:latin typeface="Trebuchet MS"/>
                <a:cs typeface="Trebuchet MS"/>
              </a:rPr>
              <a:t>mud</a:t>
            </a:r>
            <a:r>
              <a:rPr sz="2400" spc="-90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400" spc="-175" dirty="0">
                <a:solidFill>
                  <a:srgbClr val="585858"/>
                </a:solidFill>
                <a:latin typeface="Trebuchet MS"/>
                <a:cs typeface="Trebuchet MS"/>
              </a:rPr>
              <a:t>an</a:t>
            </a:r>
            <a:r>
              <a:rPr sz="2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585858"/>
                </a:solidFill>
                <a:latin typeface="Trebuchet MS"/>
                <a:cs typeface="Trebuchet MS"/>
              </a:rPr>
              <a:t>baru  </a:t>
            </a:r>
            <a:r>
              <a:rPr sz="2400" spc="-180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r>
              <a:rPr sz="2400" spc="-105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400" spc="-140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2400" spc="-100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400" spc="-210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400" spc="-130" dirty="0">
                <a:solidFill>
                  <a:srgbClr val="585858"/>
                </a:solidFill>
                <a:latin typeface="Trebuchet MS"/>
                <a:cs typeface="Trebuchet MS"/>
              </a:rPr>
              <a:t>um</a:t>
            </a:r>
            <a:r>
              <a:rPr sz="24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Trebuchet MS"/>
                <a:cs typeface="Trebuchet MS"/>
              </a:rPr>
              <a:t>B</a:t>
            </a:r>
            <a:r>
              <a:rPr sz="2400" spc="-17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400" spc="2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400" spc="-12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400" spc="-17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400" spc="-140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2400" spc="-24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4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26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400" spc="-22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400" spc="-360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2400" spc="-30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585858"/>
                </a:solidFill>
                <a:latin typeface="Trebuchet MS"/>
                <a:cs typeface="Trebuchet MS"/>
              </a:rPr>
              <a:t>c</a:t>
            </a:r>
            <a:r>
              <a:rPr sz="2400" spc="-50" dirty="0">
                <a:solidFill>
                  <a:srgbClr val="585858"/>
                </a:solidFill>
                <a:latin typeface="Trebuchet MS"/>
                <a:cs typeface="Trebuchet MS"/>
              </a:rPr>
              <a:t>ont</a:t>
            </a:r>
            <a:r>
              <a:rPr sz="2400" spc="-65" dirty="0">
                <a:solidFill>
                  <a:srgbClr val="585858"/>
                </a:solidFill>
                <a:latin typeface="Trebuchet MS"/>
                <a:cs typeface="Trebuchet MS"/>
              </a:rPr>
              <a:t>o</a:t>
            </a:r>
            <a:r>
              <a:rPr sz="2400" spc="-114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2400" spc="-360" dirty="0">
                <a:solidFill>
                  <a:srgbClr val="585858"/>
                </a:solidFill>
                <a:latin typeface="Trebuchet MS"/>
                <a:cs typeface="Trebuchet MS"/>
              </a:rPr>
              <a:t>:</a:t>
            </a:r>
            <a:r>
              <a:rPr sz="2400" spc="3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b="1" spc="135" dirty="0">
                <a:solidFill>
                  <a:srgbClr val="585858"/>
                </a:solidFill>
                <a:latin typeface="Trebuchet MS"/>
                <a:cs typeface="Trebuchet MS"/>
              </a:rPr>
              <a:t>An</a:t>
            </a:r>
            <a:r>
              <a:rPr sz="2400" b="1" spc="95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400" b="1" spc="-35" dirty="0">
                <a:solidFill>
                  <a:srgbClr val="585858"/>
                </a:solidFill>
                <a:latin typeface="Trebuchet MS"/>
                <a:cs typeface="Trebuchet MS"/>
              </a:rPr>
              <a:t>as</a:t>
            </a:r>
            <a:r>
              <a:rPr sz="2400" b="1" spc="-15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400" b="1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r>
              <a:rPr sz="2400" b="1" spc="1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400" b="1" spc="-235" dirty="0">
                <a:solidFill>
                  <a:srgbClr val="585858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469900" marR="5080" indent="-457834">
              <a:lnSpc>
                <a:spcPct val="110100"/>
              </a:lnSpc>
              <a:spcBef>
                <a:spcPts val="685"/>
              </a:spcBef>
              <a:buClr>
                <a:srgbClr val="2A1A00"/>
              </a:buClr>
              <a:buAutoNum type="alphaLcPeriod" startAt="4"/>
              <a:tabLst>
                <a:tab pos="469900" algn="l"/>
                <a:tab pos="470534" algn="l"/>
              </a:tabLst>
            </a:pPr>
            <a:r>
              <a:rPr sz="2400" spc="-160" dirty="0">
                <a:solidFill>
                  <a:srgbClr val="585858"/>
                </a:solidFill>
                <a:latin typeface="Trebuchet MS"/>
                <a:cs typeface="Trebuchet MS"/>
              </a:rPr>
              <a:t>Sediaan</a:t>
            </a:r>
            <a:r>
              <a:rPr sz="24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585858"/>
                </a:solidFill>
                <a:latin typeface="Trebuchet MS"/>
                <a:cs typeface="Trebuchet MS"/>
              </a:rPr>
              <a:t>oral</a:t>
            </a:r>
            <a:r>
              <a:rPr sz="24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585858"/>
                </a:solidFill>
                <a:latin typeface="Trebuchet MS"/>
                <a:cs typeface="Trebuchet MS"/>
              </a:rPr>
              <a:t>kadang-kadang</a:t>
            </a:r>
            <a:r>
              <a:rPr sz="24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585858"/>
                </a:solidFill>
                <a:latin typeface="Trebuchet MS"/>
                <a:cs typeface="Trebuchet MS"/>
              </a:rPr>
              <a:t>terpaksa</a:t>
            </a:r>
            <a:r>
              <a:rPr sz="24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i="1" spc="-190" dirty="0">
                <a:solidFill>
                  <a:srgbClr val="FF0000"/>
                </a:solidFill>
                <a:latin typeface="Trebuchet MS"/>
                <a:cs typeface="Trebuchet MS"/>
              </a:rPr>
              <a:t>harus</a:t>
            </a:r>
            <a:r>
              <a:rPr sz="2400" i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i="1" spc="-225" dirty="0">
                <a:solidFill>
                  <a:srgbClr val="FF0000"/>
                </a:solidFill>
                <a:latin typeface="Trebuchet MS"/>
                <a:cs typeface="Trebuchet MS"/>
              </a:rPr>
              <a:t>digerus</a:t>
            </a:r>
            <a:r>
              <a:rPr sz="2400" i="1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585858"/>
                </a:solidFill>
                <a:latin typeface="Trebuchet MS"/>
                <a:cs typeface="Trebuchet MS"/>
              </a:rPr>
              <a:t>karena </a:t>
            </a:r>
            <a:r>
              <a:rPr sz="2400" spc="-1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585858"/>
                </a:solidFill>
                <a:latin typeface="Trebuchet MS"/>
                <a:cs typeface="Trebuchet MS"/>
              </a:rPr>
              <a:t>kondisi</a:t>
            </a:r>
            <a:r>
              <a:rPr sz="2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50" dirty="0">
                <a:solidFill>
                  <a:srgbClr val="585858"/>
                </a:solidFill>
                <a:latin typeface="Trebuchet MS"/>
                <a:cs typeface="Trebuchet MS"/>
              </a:rPr>
              <a:t>pasien</a:t>
            </a:r>
            <a:r>
              <a:rPr sz="24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65" dirty="0">
                <a:solidFill>
                  <a:srgbClr val="585858"/>
                </a:solidFill>
                <a:latin typeface="Trebuchet MS"/>
                <a:cs typeface="Trebuchet MS"/>
              </a:rPr>
              <a:t>yang</a:t>
            </a:r>
            <a:r>
              <a:rPr sz="24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50" dirty="0">
                <a:solidFill>
                  <a:srgbClr val="585858"/>
                </a:solidFill>
                <a:latin typeface="Trebuchet MS"/>
                <a:cs typeface="Trebuchet MS"/>
              </a:rPr>
              <a:t>tidak</a:t>
            </a:r>
            <a:r>
              <a:rPr sz="24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585858"/>
                </a:solidFill>
                <a:latin typeface="Trebuchet MS"/>
                <a:cs typeface="Trebuchet MS"/>
              </a:rPr>
              <a:t>memungkinkan</a:t>
            </a:r>
            <a:r>
              <a:rPr sz="24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585858"/>
                </a:solidFill>
                <a:latin typeface="Trebuchet MS"/>
                <a:cs typeface="Trebuchet MS"/>
              </a:rPr>
              <a:t>untuk</a:t>
            </a:r>
            <a:r>
              <a:rPr sz="24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585858"/>
                </a:solidFill>
                <a:latin typeface="Trebuchet MS"/>
                <a:cs typeface="Trebuchet MS"/>
              </a:rPr>
              <a:t>minum</a:t>
            </a:r>
            <a:r>
              <a:rPr sz="24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585858"/>
                </a:solidFill>
                <a:latin typeface="Trebuchet MS"/>
                <a:cs typeface="Trebuchet MS"/>
              </a:rPr>
              <a:t>obat, </a:t>
            </a:r>
            <a:r>
              <a:rPr sz="2400" spc="-7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65" dirty="0">
                <a:solidFill>
                  <a:srgbClr val="585858"/>
                </a:solidFill>
                <a:latin typeface="Trebuchet MS"/>
                <a:cs typeface="Trebuchet MS"/>
              </a:rPr>
              <a:t>misalnya</a:t>
            </a:r>
            <a:r>
              <a:rPr sz="24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585858"/>
                </a:solidFill>
                <a:latin typeface="Trebuchet MS"/>
                <a:cs typeface="Trebuchet MS"/>
              </a:rPr>
              <a:t>dengan</a:t>
            </a:r>
            <a:r>
              <a:rPr sz="24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585858"/>
                </a:solidFill>
                <a:latin typeface="Trebuchet MS"/>
                <a:cs typeface="Trebuchet MS"/>
              </a:rPr>
              <a:t>menggunakan</a:t>
            </a:r>
            <a:r>
              <a:rPr sz="24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585858"/>
                </a:solidFill>
                <a:latin typeface="Trebuchet MS"/>
                <a:cs typeface="Trebuchet MS"/>
              </a:rPr>
              <a:t>nasogastric</a:t>
            </a:r>
            <a:r>
              <a:rPr sz="24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80" dirty="0">
                <a:solidFill>
                  <a:srgbClr val="585858"/>
                </a:solidFill>
                <a:latin typeface="Trebuchet MS"/>
                <a:cs typeface="Trebuchet MS"/>
              </a:rPr>
              <a:t>tube.</a:t>
            </a:r>
            <a:endParaRPr sz="2400">
              <a:latin typeface="Trebuchet MS"/>
              <a:cs typeface="Trebuchet MS"/>
            </a:endParaRPr>
          </a:p>
          <a:p>
            <a:pPr marL="469900" marR="838200" indent="-457834" algn="just">
              <a:lnSpc>
                <a:spcPct val="110100"/>
              </a:lnSpc>
              <a:spcBef>
                <a:spcPts val="695"/>
              </a:spcBef>
              <a:buClr>
                <a:srgbClr val="2A1A00"/>
              </a:buClr>
              <a:buAutoNum type="alphaLcPeriod" startAt="4"/>
              <a:tabLst>
                <a:tab pos="470534" algn="l"/>
              </a:tabLst>
            </a:pPr>
            <a:r>
              <a:rPr sz="2400" spc="-10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400" spc="-12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400" spc="-180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r>
              <a:rPr sz="2400" spc="-105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400" spc="-24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400" spc="-25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4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585858"/>
                </a:solidFill>
                <a:latin typeface="Trebuchet MS"/>
                <a:cs typeface="Trebuchet MS"/>
              </a:rPr>
              <a:t>ob</a:t>
            </a:r>
            <a:r>
              <a:rPr sz="2400" spc="-12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4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400" spc="-19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400" spc="6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400" spc="-135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400" spc="-19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400" spc="-125" dirty="0">
                <a:solidFill>
                  <a:srgbClr val="585858"/>
                </a:solidFill>
                <a:latin typeface="Trebuchet MS"/>
                <a:cs typeface="Trebuchet MS"/>
              </a:rPr>
              <a:t>ntu</a:t>
            </a:r>
            <a:r>
              <a:rPr sz="24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i="1" spc="-36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400" i="1" spc="-254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400" i="1" spc="-185" dirty="0">
                <a:solidFill>
                  <a:srgbClr val="FF0000"/>
                </a:solidFill>
                <a:latin typeface="Trebuchet MS"/>
                <a:cs typeface="Trebuchet MS"/>
              </a:rPr>
              <a:t>da</a:t>
            </a:r>
            <a:r>
              <a:rPr sz="2400" i="1" spc="-114" dirty="0">
                <a:solidFill>
                  <a:srgbClr val="FF0000"/>
                </a:solidFill>
                <a:latin typeface="Trebuchet MS"/>
                <a:cs typeface="Trebuchet MS"/>
              </a:rPr>
              <a:t>k</a:t>
            </a:r>
            <a:r>
              <a:rPr sz="2400" i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i="1" spc="-295" dirty="0">
                <a:solidFill>
                  <a:srgbClr val="FF0000"/>
                </a:solidFill>
                <a:latin typeface="Trebuchet MS"/>
                <a:cs typeface="Trebuchet MS"/>
              </a:rPr>
              <a:t>bo</a:t>
            </a:r>
            <a:r>
              <a:rPr sz="2400" i="1" spc="-17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2400" i="1" spc="-23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400" i="1" spc="-215" dirty="0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sz="2400" i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i="1" spc="-22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2400" i="1" spc="-295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2400" i="1" spc="-23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400" i="1" spc="-24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400" i="1" spc="-200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2400" i="1" spc="-15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2400" spc="-360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2400" spc="-3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50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r>
              <a:rPr sz="2400" spc="-17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400" spc="-2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400" spc="-170" dirty="0">
                <a:solidFill>
                  <a:srgbClr val="585858"/>
                </a:solidFill>
                <a:latin typeface="Trebuchet MS"/>
                <a:cs typeface="Trebuchet MS"/>
              </a:rPr>
              <a:t>ena</a:t>
            </a:r>
            <a:r>
              <a:rPr sz="24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400" spc="-165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r>
              <a:rPr sz="2400" spc="-140" dirty="0">
                <a:solidFill>
                  <a:srgbClr val="585858"/>
                </a:solidFill>
                <a:latin typeface="Trebuchet MS"/>
                <a:cs typeface="Trebuchet MS"/>
              </a:rPr>
              <a:t>an  m</a:t>
            </a:r>
            <a:r>
              <a:rPr sz="2400" spc="-17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400" spc="-145" dirty="0">
                <a:solidFill>
                  <a:srgbClr val="585858"/>
                </a:solidFill>
                <a:latin typeface="Trebuchet MS"/>
                <a:cs typeface="Trebuchet MS"/>
              </a:rPr>
              <a:t>nmpen</a:t>
            </a:r>
            <a:r>
              <a:rPr sz="2400" spc="-135" dirty="0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sz="2400" spc="-120" dirty="0">
                <a:solidFill>
                  <a:srgbClr val="585858"/>
                </a:solidFill>
                <a:latin typeface="Trebuchet MS"/>
                <a:cs typeface="Trebuchet MS"/>
              </a:rPr>
              <a:t>aruhi</a:t>
            </a:r>
            <a:r>
              <a:rPr sz="24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r>
              <a:rPr sz="2400" spc="-17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400" spc="-140" dirty="0">
                <a:solidFill>
                  <a:srgbClr val="585858"/>
                </a:solidFill>
                <a:latin typeface="Trebuchet MS"/>
                <a:cs typeface="Trebuchet MS"/>
              </a:rPr>
              <a:t>c</a:t>
            </a:r>
            <a:r>
              <a:rPr sz="2400" spc="-17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400" spc="-165" dirty="0">
                <a:solidFill>
                  <a:srgbClr val="585858"/>
                </a:solidFill>
                <a:latin typeface="Trebuchet MS"/>
                <a:cs typeface="Trebuchet MS"/>
              </a:rPr>
              <a:t>dp</a:t>
            </a:r>
            <a:r>
              <a:rPr sz="2400" spc="-17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400" spc="-170" dirty="0">
                <a:solidFill>
                  <a:srgbClr val="585858"/>
                </a:solidFill>
                <a:latin typeface="Trebuchet MS"/>
                <a:cs typeface="Trebuchet MS"/>
              </a:rPr>
              <a:t>tan</a:t>
            </a:r>
            <a:r>
              <a:rPr sz="24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585858"/>
                </a:solidFill>
                <a:latin typeface="Trebuchet MS"/>
                <a:cs typeface="Trebuchet MS"/>
              </a:rPr>
              <a:t>ab</a:t>
            </a:r>
            <a:r>
              <a:rPr sz="2400" spc="-13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400" spc="-60" dirty="0">
                <a:solidFill>
                  <a:srgbClr val="585858"/>
                </a:solidFill>
                <a:latin typeface="Trebuchet MS"/>
                <a:cs typeface="Trebuchet MS"/>
              </a:rPr>
              <a:t>orpsi</a:t>
            </a:r>
            <a:r>
              <a:rPr sz="24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585858"/>
                </a:solidFill>
                <a:latin typeface="Trebuchet MS"/>
                <a:cs typeface="Trebuchet MS"/>
              </a:rPr>
              <a:t>o</a:t>
            </a:r>
            <a:r>
              <a:rPr sz="2400" spc="-60" dirty="0">
                <a:solidFill>
                  <a:srgbClr val="585858"/>
                </a:solidFill>
                <a:latin typeface="Trebuchet MS"/>
                <a:cs typeface="Trebuchet MS"/>
              </a:rPr>
              <a:t>b</a:t>
            </a:r>
            <a:r>
              <a:rPr sz="2400" spc="-195" dirty="0">
                <a:solidFill>
                  <a:srgbClr val="585858"/>
                </a:solidFill>
                <a:latin typeface="Trebuchet MS"/>
                <a:cs typeface="Trebuchet MS"/>
              </a:rPr>
              <a:t>at</a:t>
            </a:r>
            <a:r>
              <a:rPr sz="24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400" spc="-14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400" spc="6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400" spc="-195" dirty="0">
                <a:solidFill>
                  <a:srgbClr val="585858"/>
                </a:solidFill>
                <a:latin typeface="Trebuchet MS"/>
                <a:cs typeface="Trebuchet MS"/>
              </a:rPr>
              <a:t>ta</a:t>
            </a:r>
            <a:r>
              <a:rPr sz="24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400" spc="-165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r>
              <a:rPr sz="2400" spc="-135" dirty="0">
                <a:solidFill>
                  <a:srgbClr val="585858"/>
                </a:solidFill>
                <a:latin typeface="Trebuchet MS"/>
                <a:cs typeface="Trebuchet MS"/>
              </a:rPr>
              <a:t>an  </a:t>
            </a:r>
            <a:r>
              <a:rPr sz="2400" spc="-150" dirty="0">
                <a:solidFill>
                  <a:srgbClr val="585858"/>
                </a:solidFill>
                <a:latin typeface="Trebuchet MS"/>
                <a:cs typeface="Trebuchet MS"/>
              </a:rPr>
              <a:t>meningkatkan</a:t>
            </a:r>
            <a:r>
              <a:rPr sz="24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585858"/>
                </a:solidFill>
                <a:latin typeface="Trebuchet MS"/>
                <a:cs typeface="Trebuchet MS"/>
              </a:rPr>
              <a:t>resiko</a:t>
            </a:r>
            <a:r>
              <a:rPr sz="2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80" dirty="0">
                <a:solidFill>
                  <a:srgbClr val="585858"/>
                </a:solidFill>
                <a:latin typeface="Trebuchet MS"/>
                <a:cs typeface="Trebuchet MS"/>
              </a:rPr>
              <a:t>efek</a:t>
            </a:r>
            <a:r>
              <a:rPr sz="24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50" dirty="0">
                <a:solidFill>
                  <a:srgbClr val="585858"/>
                </a:solidFill>
                <a:latin typeface="Trebuchet MS"/>
                <a:cs typeface="Trebuchet MS"/>
              </a:rPr>
              <a:t>samping</a:t>
            </a:r>
            <a:r>
              <a:rPr sz="24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585858"/>
                </a:solidFill>
                <a:latin typeface="Trebuchet MS"/>
                <a:cs typeface="Trebuchet MS"/>
              </a:rPr>
              <a:t>atau</a:t>
            </a:r>
            <a:r>
              <a:rPr sz="24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80" dirty="0">
                <a:solidFill>
                  <a:srgbClr val="585858"/>
                </a:solidFill>
                <a:latin typeface="Trebuchet MS"/>
                <a:cs typeface="Trebuchet MS"/>
              </a:rPr>
              <a:t>efek</a:t>
            </a:r>
            <a:r>
              <a:rPr sz="2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585858"/>
                </a:solidFill>
                <a:latin typeface="Trebuchet MS"/>
                <a:cs typeface="Trebuchet MS"/>
              </a:rPr>
              <a:t>toksik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55837"/>
              <a:ext cx="9143999" cy="18021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042399" cy="50393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1087119"/>
            <a:ext cx="7632700" cy="53340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200"/>
              </a:lnSpc>
            </a:pPr>
            <a:r>
              <a:rPr sz="3600" b="0" spc="85" dirty="0">
                <a:latin typeface="Impact"/>
                <a:cs typeface="Impact"/>
              </a:rPr>
              <a:t>PERSYARATAN</a:t>
            </a:r>
            <a:r>
              <a:rPr sz="3600" b="0" spc="270" dirty="0">
                <a:latin typeface="Impact"/>
                <a:cs typeface="Impact"/>
              </a:rPr>
              <a:t> </a:t>
            </a:r>
            <a:r>
              <a:rPr sz="3600" b="0" spc="125" dirty="0">
                <a:latin typeface="Impact"/>
                <a:cs typeface="Impact"/>
              </a:rPr>
              <a:t>KLINIK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7905" y="1675196"/>
            <a:ext cx="7092315" cy="297243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1075"/>
              </a:spcBef>
              <a:buClr>
                <a:srgbClr val="2A1A00"/>
              </a:buClr>
              <a:buFont typeface="Wingdings"/>
              <a:buChar char=""/>
              <a:tabLst>
                <a:tab pos="370840" algn="l"/>
              </a:tabLst>
            </a:pP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Ketepatan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Indikasi,</a:t>
            </a:r>
            <a:r>
              <a:rPr sz="24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dosisi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 dan waktu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penggunaan</a:t>
            </a:r>
            <a:r>
              <a:rPr sz="24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obat</a:t>
            </a:r>
            <a:endParaRPr sz="2400">
              <a:latin typeface="Calibri"/>
              <a:cs typeface="Calibri"/>
            </a:endParaRPr>
          </a:p>
          <a:p>
            <a:pPr marL="370840" indent="-358140">
              <a:lnSpc>
                <a:spcPct val="100000"/>
              </a:lnSpc>
              <a:spcBef>
                <a:spcPts val="980"/>
              </a:spcBef>
              <a:buClr>
                <a:srgbClr val="2A1A00"/>
              </a:buClr>
              <a:buFont typeface="Wingdings"/>
              <a:buChar char=""/>
              <a:tabLst>
                <a:tab pos="370840" algn="l"/>
              </a:tabLst>
            </a:pP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Duplikasi</a:t>
            </a:r>
            <a:r>
              <a:rPr sz="24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pengobatan</a:t>
            </a:r>
            <a:endParaRPr sz="2400">
              <a:latin typeface="Calibri"/>
              <a:cs typeface="Calibri"/>
            </a:endParaRPr>
          </a:p>
          <a:p>
            <a:pPr marL="370840" indent="-358140">
              <a:lnSpc>
                <a:spcPct val="100000"/>
              </a:lnSpc>
              <a:spcBef>
                <a:spcPts val="1005"/>
              </a:spcBef>
              <a:buClr>
                <a:srgbClr val="2A1A00"/>
              </a:buClr>
              <a:buFont typeface="Wingdings"/>
              <a:buChar char=""/>
              <a:tabLst>
                <a:tab pos="370840" algn="l"/>
              </a:tabLst>
            </a:pP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Alergi</a:t>
            </a:r>
            <a:endParaRPr sz="2400">
              <a:latin typeface="Calibri"/>
              <a:cs typeface="Calibri"/>
            </a:endParaRPr>
          </a:p>
          <a:p>
            <a:pPr marL="370840" indent="-358140">
              <a:lnSpc>
                <a:spcPct val="100000"/>
              </a:lnSpc>
              <a:spcBef>
                <a:spcPts val="980"/>
              </a:spcBef>
              <a:buClr>
                <a:srgbClr val="2A1A00"/>
              </a:buClr>
              <a:buFont typeface="Wingdings"/>
              <a:buChar char=""/>
              <a:tabLst>
                <a:tab pos="370840" algn="l"/>
              </a:tabLst>
            </a:pPr>
            <a:r>
              <a:rPr sz="2400" spc="-35" dirty="0">
                <a:solidFill>
                  <a:srgbClr val="585858"/>
                </a:solidFill>
                <a:latin typeface="Calibri"/>
                <a:cs typeface="Calibri"/>
              </a:rPr>
              <a:t>Efek</a:t>
            </a:r>
            <a:r>
              <a:rPr sz="2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Samping,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Calibri"/>
                <a:cs typeface="Calibri"/>
              </a:rPr>
              <a:t>ROTD</a:t>
            </a:r>
            <a:endParaRPr sz="2400">
              <a:latin typeface="Calibri"/>
              <a:cs typeface="Calibri"/>
            </a:endParaRPr>
          </a:p>
          <a:p>
            <a:pPr marL="370840" indent="-358140">
              <a:lnSpc>
                <a:spcPct val="100000"/>
              </a:lnSpc>
              <a:spcBef>
                <a:spcPts val="980"/>
              </a:spcBef>
              <a:buClr>
                <a:srgbClr val="2A1A00"/>
              </a:buClr>
              <a:buFont typeface="Wingdings"/>
              <a:buChar char=""/>
              <a:tabLst>
                <a:tab pos="370840" algn="l"/>
              </a:tabLst>
            </a:pP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Kontraindikasi</a:t>
            </a:r>
            <a:endParaRPr sz="2400">
              <a:latin typeface="Calibri"/>
              <a:cs typeface="Calibri"/>
            </a:endParaRPr>
          </a:p>
          <a:p>
            <a:pPr marL="370840" indent="-358140">
              <a:lnSpc>
                <a:spcPct val="100000"/>
              </a:lnSpc>
              <a:spcBef>
                <a:spcPts val="1005"/>
              </a:spcBef>
              <a:buClr>
                <a:srgbClr val="2A1A00"/>
              </a:buClr>
              <a:buFont typeface="Wingdings"/>
              <a:buChar char=""/>
              <a:tabLst>
                <a:tab pos="370840" algn="l"/>
              </a:tabLst>
            </a:pP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Interaksi</a:t>
            </a:r>
            <a:r>
              <a:rPr sz="24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Obat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yang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beresiko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607" y="551179"/>
            <a:ext cx="2616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70" dirty="0">
                <a:solidFill>
                  <a:srgbClr val="585858"/>
                </a:solidFill>
                <a:latin typeface="Trebuchet MS"/>
                <a:cs typeface="Trebuchet MS"/>
              </a:rPr>
              <a:t>PENGKAJIAN</a:t>
            </a:r>
            <a:r>
              <a:rPr sz="2000" b="1" spc="-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135" dirty="0">
                <a:solidFill>
                  <a:srgbClr val="585858"/>
                </a:solidFill>
                <a:latin typeface="Trebuchet MS"/>
                <a:cs typeface="Trebuchet MS"/>
              </a:rPr>
              <a:t>RESEP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59" y="0"/>
            <a:ext cx="8930640" cy="6858000"/>
          </a:xfrm>
          <a:custGeom>
            <a:avLst/>
            <a:gdLst/>
            <a:ahLst/>
            <a:cxnLst/>
            <a:rect l="l" t="t" r="r" b="b"/>
            <a:pathLst>
              <a:path w="8930640" h="6858000">
                <a:moveTo>
                  <a:pt x="0" y="6858000"/>
                </a:moveTo>
                <a:lnTo>
                  <a:pt x="8930640" y="6858000"/>
                </a:lnTo>
                <a:lnTo>
                  <a:pt x="89306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62479" y="629919"/>
            <a:ext cx="5229860" cy="5229860"/>
          </a:xfrm>
          <a:custGeom>
            <a:avLst/>
            <a:gdLst/>
            <a:ahLst/>
            <a:cxnLst/>
            <a:rect l="l" t="t" r="r" b="b"/>
            <a:pathLst>
              <a:path w="5229859" h="5229860">
                <a:moveTo>
                  <a:pt x="2614930" y="0"/>
                </a:moveTo>
                <a:lnTo>
                  <a:pt x="2564130" y="4825"/>
                </a:lnTo>
                <a:lnTo>
                  <a:pt x="2514981" y="17525"/>
                </a:lnTo>
                <a:lnTo>
                  <a:pt x="2467483" y="36575"/>
                </a:lnTo>
                <a:lnTo>
                  <a:pt x="2418334" y="60325"/>
                </a:lnTo>
                <a:lnTo>
                  <a:pt x="2372360" y="87375"/>
                </a:lnTo>
                <a:lnTo>
                  <a:pt x="2324735" y="115950"/>
                </a:lnTo>
                <a:lnTo>
                  <a:pt x="2229611" y="166750"/>
                </a:lnTo>
                <a:lnTo>
                  <a:pt x="2181986" y="185800"/>
                </a:lnTo>
                <a:lnTo>
                  <a:pt x="2132837" y="198500"/>
                </a:lnTo>
                <a:lnTo>
                  <a:pt x="2083689" y="204850"/>
                </a:lnTo>
                <a:lnTo>
                  <a:pt x="2031365" y="204850"/>
                </a:lnTo>
                <a:lnTo>
                  <a:pt x="1977390" y="201675"/>
                </a:lnTo>
                <a:lnTo>
                  <a:pt x="1923542" y="195325"/>
                </a:lnTo>
                <a:lnTo>
                  <a:pt x="1869567" y="187325"/>
                </a:lnTo>
                <a:lnTo>
                  <a:pt x="1815719" y="180975"/>
                </a:lnTo>
                <a:lnTo>
                  <a:pt x="1761744" y="176275"/>
                </a:lnTo>
                <a:lnTo>
                  <a:pt x="1711070" y="177800"/>
                </a:lnTo>
                <a:lnTo>
                  <a:pt x="1661921" y="184150"/>
                </a:lnTo>
                <a:lnTo>
                  <a:pt x="1614296" y="198500"/>
                </a:lnTo>
                <a:lnTo>
                  <a:pt x="1574672" y="219075"/>
                </a:lnTo>
                <a:lnTo>
                  <a:pt x="1536572" y="246125"/>
                </a:lnTo>
                <a:lnTo>
                  <a:pt x="1503298" y="277875"/>
                </a:lnTo>
                <a:lnTo>
                  <a:pt x="1470024" y="314325"/>
                </a:lnTo>
                <a:lnTo>
                  <a:pt x="1439925" y="352425"/>
                </a:lnTo>
                <a:lnTo>
                  <a:pt x="1379600" y="431800"/>
                </a:lnTo>
                <a:lnTo>
                  <a:pt x="1349502" y="469900"/>
                </a:lnTo>
                <a:lnTo>
                  <a:pt x="1317752" y="506475"/>
                </a:lnTo>
                <a:lnTo>
                  <a:pt x="1281303" y="538226"/>
                </a:lnTo>
                <a:lnTo>
                  <a:pt x="1246378" y="566801"/>
                </a:lnTo>
                <a:lnTo>
                  <a:pt x="1206754" y="589026"/>
                </a:lnTo>
                <a:lnTo>
                  <a:pt x="1163955" y="608076"/>
                </a:lnTo>
                <a:lnTo>
                  <a:pt x="1117981" y="623951"/>
                </a:lnTo>
                <a:lnTo>
                  <a:pt x="1070356" y="638301"/>
                </a:lnTo>
                <a:lnTo>
                  <a:pt x="1022857" y="651001"/>
                </a:lnTo>
                <a:lnTo>
                  <a:pt x="973708" y="663701"/>
                </a:lnTo>
                <a:lnTo>
                  <a:pt x="927734" y="677926"/>
                </a:lnTo>
                <a:lnTo>
                  <a:pt x="881633" y="693801"/>
                </a:lnTo>
                <a:lnTo>
                  <a:pt x="838834" y="712851"/>
                </a:lnTo>
                <a:lnTo>
                  <a:pt x="800862" y="736726"/>
                </a:lnTo>
                <a:lnTo>
                  <a:pt x="765937" y="765301"/>
                </a:lnTo>
                <a:lnTo>
                  <a:pt x="737362" y="800226"/>
                </a:lnTo>
                <a:lnTo>
                  <a:pt x="713613" y="838326"/>
                </a:lnTo>
                <a:lnTo>
                  <a:pt x="694563" y="881126"/>
                </a:lnTo>
                <a:lnTo>
                  <a:pt x="678688" y="927226"/>
                </a:lnTo>
                <a:lnTo>
                  <a:pt x="664463" y="973201"/>
                </a:lnTo>
                <a:lnTo>
                  <a:pt x="651763" y="1022476"/>
                </a:lnTo>
                <a:lnTo>
                  <a:pt x="639063" y="1070102"/>
                </a:lnTo>
                <a:lnTo>
                  <a:pt x="624839" y="1117727"/>
                </a:lnTo>
                <a:lnTo>
                  <a:pt x="608964" y="1163827"/>
                </a:lnTo>
                <a:lnTo>
                  <a:pt x="589914" y="1206627"/>
                </a:lnTo>
                <a:lnTo>
                  <a:pt x="567689" y="1246377"/>
                </a:lnTo>
                <a:lnTo>
                  <a:pt x="539114" y="1281302"/>
                </a:lnTo>
                <a:lnTo>
                  <a:pt x="507492" y="1317752"/>
                </a:lnTo>
                <a:lnTo>
                  <a:pt x="470915" y="1349502"/>
                </a:lnTo>
                <a:lnTo>
                  <a:pt x="352044" y="1440052"/>
                </a:lnTo>
                <a:lnTo>
                  <a:pt x="313944" y="1470152"/>
                </a:lnTo>
                <a:lnTo>
                  <a:pt x="277494" y="1503552"/>
                </a:lnTo>
                <a:lnTo>
                  <a:pt x="245744" y="1536827"/>
                </a:lnTo>
                <a:lnTo>
                  <a:pt x="218820" y="1575053"/>
                </a:lnTo>
                <a:lnTo>
                  <a:pt x="198246" y="1614677"/>
                </a:lnTo>
                <a:lnTo>
                  <a:pt x="183895" y="1662302"/>
                </a:lnTo>
                <a:lnTo>
                  <a:pt x="177545" y="1711578"/>
                </a:lnTo>
                <a:lnTo>
                  <a:pt x="176021" y="1762378"/>
                </a:lnTo>
                <a:lnTo>
                  <a:pt x="180720" y="1816353"/>
                </a:lnTo>
                <a:lnTo>
                  <a:pt x="187070" y="1870328"/>
                </a:lnTo>
                <a:lnTo>
                  <a:pt x="195071" y="1924303"/>
                </a:lnTo>
                <a:lnTo>
                  <a:pt x="201421" y="1978278"/>
                </a:lnTo>
                <a:lnTo>
                  <a:pt x="204596" y="2032253"/>
                </a:lnTo>
                <a:lnTo>
                  <a:pt x="204596" y="2084577"/>
                </a:lnTo>
                <a:lnTo>
                  <a:pt x="198246" y="2133854"/>
                </a:lnTo>
                <a:lnTo>
                  <a:pt x="185546" y="2183129"/>
                </a:lnTo>
                <a:lnTo>
                  <a:pt x="166496" y="2229104"/>
                </a:lnTo>
                <a:lnTo>
                  <a:pt x="142747" y="2276729"/>
                </a:lnTo>
                <a:lnTo>
                  <a:pt x="115824" y="2324354"/>
                </a:lnTo>
                <a:lnTo>
                  <a:pt x="87249" y="2371979"/>
                </a:lnTo>
                <a:lnTo>
                  <a:pt x="60197" y="2418079"/>
                </a:lnTo>
                <a:lnTo>
                  <a:pt x="36449" y="2467229"/>
                </a:lnTo>
                <a:lnTo>
                  <a:pt x="17399" y="2514854"/>
                </a:lnTo>
                <a:lnTo>
                  <a:pt x="4699" y="2564129"/>
                </a:lnTo>
                <a:lnTo>
                  <a:pt x="0" y="2614929"/>
                </a:lnTo>
                <a:lnTo>
                  <a:pt x="4699" y="2665729"/>
                </a:lnTo>
                <a:lnTo>
                  <a:pt x="17399" y="2715005"/>
                </a:lnTo>
                <a:lnTo>
                  <a:pt x="36449" y="2762630"/>
                </a:lnTo>
                <a:lnTo>
                  <a:pt x="60197" y="2811779"/>
                </a:lnTo>
                <a:lnTo>
                  <a:pt x="87249" y="2857880"/>
                </a:lnTo>
                <a:lnTo>
                  <a:pt x="115824" y="2905505"/>
                </a:lnTo>
                <a:lnTo>
                  <a:pt x="142747" y="2953130"/>
                </a:lnTo>
                <a:lnTo>
                  <a:pt x="166496" y="3000755"/>
                </a:lnTo>
                <a:lnTo>
                  <a:pt x="185546" y="3046729"/>
                </a:lnTo>
                <a:lnTo>
                  <a:pt x="198246" y="3096005"/>
                </a:lnTo>
                <a:lnTo>
                  <a:pt x="204596" y="3145281"/>
                </a:lnTo>
                <a:lnTo>
                  <a:pt x="204596" y="3197605"/>
                </a:lnTo>
                <a:lnTo>
                  <a:pt x="201421" y="3251580"/>
                </a:lnTo>
                <a:lnTo>
                  <a:pt x="195071" y="3305555"/>
                </a:lnTo>
                <a:lnTo>
                  <a:pt x="187070" y="3359530"/>
                </a:lnTo>
                <a:lnTo>
                  <a:pt x="180720" y="3413505"/>
                </a:lnTo>
                <a:lnTo>
                  <a:pt x="176021" y="3467480"/>
                </a:lnTo>
                <a:lnTo>
                  <a:pt x="177545" y="3518280"/>
                </a:lnTo>
                <a:lnTo>
                  <a:pt x="183895" y="3567556"/>
                </a:lnTo>
                <a:lnTo>
                  <a:pt x="198246" y="3615181"/>
                </a:lnTo>
                <a:lnTo>
                  <a:pt x="218820" y="3654805"/>
                </a:lnTo>
                <a:lnTo>
                  <a:pt x="245744" y="3693032"/>
                </a:lnTo>
                <a:lnTo>
                  <a:pt x="277494" y="3726306"/>
                </a:lnTo>
                <a:lnTo>
                  <a:pt x="313944" y="3759707"/>
                </a:lnTo>
                <a:lnTo>
                  <a:pt x="352044" y="3789806"/>
                </a:lnTo>
                <a:lnTo>
                  <a:pt x="470915" y="3880357"/>
                </a:lnTo>
                <a:lnTo>
                  <a:pt x="507492" y="3912107"/>
                </a:lnTo>
                <a:lnTo>
                  <a:pt x="539114" y="3948556"/>
                </a:lnTo>
                <a:lnTo>
                  <a:pt x="567689" y="3983481"/>
                </a:lnTo>
                <a:lnTo>
                  <a:pt x="589914" y="4023232"/>
                </a:lnTo>
                <a:lnTo>
                  <a:pt x="608964" y="4066031"/>
                </a:lnTo>
                <a:lnTo>
                  <a:pt x="624839" y="4112132"/>
                </a:lnTo>
                <a:lnTo>
                  <a:pt x="639063" y="4159757"/>
                </a:lnTo>
                <a:lnTo>
                  <a:pt x="651763" y="4207383"/>
                </a:lnTo>
                <a:lnTo>
                  <a:pt x="664463" y="4256658"/>
                </a:lnTo>
                <a:lnTo>
                  <a:pt x="678688" y="4302633"/>
                </a:lnTo>
                <a:lnTo>
                  <a:pt x="694563" y="4348733"/>
                </a:lnTo>
                <a:lnTo>
                  <a:pt x="713613" y="4391533"/>
                </a:lnTo>
                <a:lnTo>
                  <a:pt x="737362" y="4429633"/>
                </a:lnTo>
                <a:lnTo>
                  <a:pt x="765937" y="4464558"/>
                </a:lnTo>
                <a:lnTo>
                  <a:pt x="800862" y="4493133"/>
                </a:lnTo>
                <a:lnTo>
                  <a:pt x="838834" y="4517008"/>
                </a:lnTo>
                <a:lnTo>
                  <a:pt x="881633" y="4536058"/>
                </a:lnTo>
                <a:lnTo>
                  <a:pt x="927734" y="4551933"/>
                </a:lnTo>
                <a:lnTo>
                  <a:pt x="973708" y="4566158"/>
                </a:lnTo>
                <a:lnTo>
                  <a:pt x="1022857" y="4578858"/>
                </a:lnTo>
                <a:lnTo>
                  <a:pt x="1070356" y="4591558"/>
                </a:lnTo>
                <a:lnTo>
                  <a:pt x="1117981" y="4605908"/>
                </a:lnTo>
                <a:lnTo>
                  <a:pt x="1163955" y="4621783"/>
                </a:lnTo>
                <a:lnTo>
                  <a:pt x="1206754" y="4640833"/>
                </a:lnTo>
                <a:lnTo>
                  <a:pt x="1246378" y="4663058"/>
                </a:lnTo>
                <a:lnTo>
                  <a:pt x="1281303" y="4691633"/>
                </a:lnTo>
                <a:lnTo>
                  <a:pt x="1317752" y="4723383"/>
                </a:lnTo>
                <a:lnTo>
                  <a:pt x="1349502" y="4759959"/>
                </a:lnTo>
                <a:lnTo>
                  <a:pt x="1379600" y="4798059"/>
                </a:lnTo>
                <a:lnTo>
                  <a:pt x="1439925" y="4877434"/>
                </a:lnTo>
                <a:lnTo>
                  <a:pt x="1470024" y="4915534"/>
                </a:lnTo>
                <a:lnTo>
                  <a:pt x="1503298" y="4951983"/>
                </a:lnTo>
                <a:lnTo>
                  <a:pt x="1536572" y="4983772"/>
                </a:lnTo>
                <a:lnTo>
                  <a:pt x="1574672" y="5010759"/>
                </a:lnTo>
                <a:lnTo>
                  <a:pt x="1614296" y="5031397"/>
                </a:lnTo>
                <a:lnTo>
                  <a:pt x="1661921" y="5045684"/>
                </a:lnTo>
                <a:lnTo>
                  <a:pt x="1711070" y="5052034"/>
                </a:lnTo>
                <a:lnTo>
                  <a:pt x="1761744" y="5053622"/>
                </a:lnTo>
                <a:lnTo>
                  <a:pt x="1815719" y="5048859"/>
                </a:lnTo>
                <a:lnTo>
                  <a:pt x="1869567" y="5042509"/>
                </a:lnTo>
                <a:lnTo>
                  <a:pt x="1923542" y="5034572"/>
                </a:lnTo>
                <a:lnTo>
                  <a:pt x="1977390" y="5028222"/>
                </a:lnTo>
                <a:lnTo>
                  <a:pt x="2031365" y="5025047"/>
                </a:lnTo>
                <a:lnTo>
                  <a:pt x="2083689" y="5025047"/>
                </a:lnTo>
                <a:lnTo>
                  <a:pt x="2132837" y="5031397"/>
                </a:lnTo>
                <a:lnTo>
                  <a:pt x="2181986" y="5044097"/>
                </a:lnTo>
                <a:lnTo>
                  <a:pt x="2229611" y="5063147"/>
                </a:lnTo>
                <a:lnTo>
                  <a:pt x="2324735" y="5113959"/>
                </a:lnTo>
                <a:lnTo>
                  <a:pt x="2372360" y="5142534"/>
                </a:lnTo>
                <a:lnTo>
                  <a:pt x="2418334" y="5169522"/>
                </a:lnTo>
                <a:lnTo>
                  <a:pt x="2467483" y="5193347"/>
                </a:lnTo>
                <a:lnTo>
                  <a:pt x="2514981" y="5212397"/>
                </a:lnTo>
                <a:lnTo>
                  <a:pt x="2564130" y="5225097"/>
                </a:lnTo>
                <a:lnTo>
                  <a:pt x="2614930" y="5229859"/>
                </a:lnTo>
                <a:lnTo>
                  <a:pt x="2665730" y="5225097"/>
                </a:lnTo>
                <a:lnTo>
                  <a:pt x="2714879" y="5212397"/>
                </a:lnTo>
                <a:lnTo>
                  <a:pt x="2762377" y="5193347"/>
                </a:lnTo>
                <a:lnTo>
                  <a:pt x="2811525" y="5169522"/>
                </a:lnTo>
                <a:lnTo>
                  <a:pt x="2857499" y="5142534"/>
                </a:lnTo>
                <a:lnTo>
                  <a:pt x="2905124" y="5113959"/>
                </a:lnTo>
                <a:lnTo>
                  <a:pt x="3000247" y="5063147"/>
                </a:lnTo>
                <a:lnTo>
                  <a:pt x="3046222" y="5044097"/>
                </a:lnTo>
                <a:lnTo>
                  <a:pt x="3097022" y="5031397"/>
                </a:lnTo>
                <a:lnTo>
                  <a:pt x="3146171" y="5025047"/>
                </a:lnTo>
                <a:lnTo>
                  <a:pt x="3198495" y="5025047"/>
                </a:lnTo>
                <a:lnTo>
                  <a:pt x="3252470" y="5028222"/>
                </a:lnTo>
                <a:lnTo>
                  <a:pt x="3306318" y="5034572"/>
                </a:lnTo>
                <a:lnTo>
                  <a:pt x="3360293" y="5042509"/>
                </a:lnTo>
                <a:lnTo>
                  <a:pt x="3414141" y="5048859"/>
                </a:lnTo>
                <a:lnTo>
                  <a:pt x="3468116" y="5053622"/>
                </a:lnTo>
                <a:lnTo>
                  <a:pt x="3518789" y="5052034"/>
                </a:lnTo>
                <a:lnTo>
                  <a:pt x="3567937" y="5045684"/>
                </a:lnTo>
                <a:lnTo>
                  <a:pt x="3615562" y="5031397"/>
                </a:lnTo>
                <a:lnTo>
                  <a:pt x="3655186" y="5010759"/>
                </a:lnTo>
                <a:lnTo>
                  <a:pt x="3693286" y="4983772"/>
                </a:lnTo>
                <a:lnTo>
                  <a:pt x="3726560" y="4951983"/>
                </a:lnTo>
                <a:lnTo>
                  <a:pt x="3759834" y="4915534"/>
                </a:lnTo>
                <a:lnTo>
                  <a:pt x="3789933" y="4877434"/>
                </a:lnTo>
                <a:lnTo>
                  <a:pt x="3850258" y="4798059"/>
                </a:lnTo>
                <a:lnTo>
                  <a:pt x="3880357" y="4759959"/>
                </a:lnTo>
                <a:lnTo>
                  <a:pt x="3912107" y="4723383"/>
                </a:lnTo>
                <a:lnTo>
                  <a:pt x="3948556" y="4691633"/>
                </a:lnTo>
                <a:lnTo>
                  <a:pt x="3983481" y="4663058"/>
                </a:lnTo>
                <a:lnTo>
                  <a:pt x="4023105" y="4640833"/>
                </a:lnTo>
                <a:lnTo>
                  <a:pt x="4065904" y="4621783"/>
                </a:lnTo>
                <a:lnTo>
                  <a:pt x="4111879" y="4605908"/>
                </a:lnTo>
                <a:lnTo>
                  <a:pt x="4159504" y="4591558"/>
                </a:lnTo>
                <a:lnTo>
                  <a:pt x="4207002" y="4578858"/>
                </a:lnTo>
                <a:lnTo>
                  <a:pt x="4256151" y="4566158"/>
                </a:lnTo>
                <a:lnTo>
                  <a:pt x="4302125" y="4551933"/>
                </a:lnTo>
                <a:lnTo>
                  <a:pt x="4348226" y="4536058"/>
                </a:lnTo>
                <a:lnTo>
                  <a:pt x="4391025" y="4517008"/>
                </a:lnTo>
                <a:lnTo>
                  <a:pt x="4428998" y="4493133"/>
                </a:lnTo>
                <a:lnTo>
                  <a:pt x="4463923" y="4464558"/>
                </a:lnTo>
                <a:lnTo>
                  <a:pt x="4492498" y="4429633"/>
                </a:lnTo>
                <a:lnTo>
                  <a:pt x="4516247" y="4391533"/>
                </a:lnTo>
                <a:lnTo>
                  <a:pt x="4535297" y="4348733"/>
                </a:lnTo>
                <a:lnTo>
                  <a:pt x="4551172" y="4302633"/>
                </a:lnTo>
                <a:lnTo>
                  <a:pt x="4565396" y="4256658"/>
                </a:lnTo>
                <a:lnTo>
                  <a:pt x="4578096" y="4207383"/>
                </a:lnTo>
                <a:lnTo>
                  <a:pt x="4590796" y="4159757"/>
                </a:lnTo>
                <a:lnTo>
                  <a:pt x="4605020" y="4112132"/>
                </a:lnTo>
                <a:lnTo>
                  <a:pt x="4620895" y="4066031"/>
                </a:lnTo>
                <a:lnTo>
                  <a:pt x="4639945" y="4023232"/>
                </a:lnTo>
                <a:lnTo>
                  <a:pt x="4662170" y="3983481"/>
                </a:lnTo>
                <a:lnTo>
                  <a:pt x="4690745" y="3948556"/>
                </a:lnTo>
                <a:lnTo>
                  <a:pt x="4722368" y="3912107"/>
                </a:lnTo>
                <a:lnTo>
                  <a:pt x="4758944" y="3880357"/>
                </a:lnTo>
                <a:lnTo>
                  <a:pt x="4796917" y="3850131"/>
                </a:lnTo>
                <a:lnTo>
                  <a:pt x="4838192" y="3820032"/>
                </a:lnTo>
                <a:lnTo>
                  <a:pt x="4877816" y="3789806"/>
                </a:lnTo>
                <a:lnTo>
                  <a:pt x="4915916" y="3759707"/>
                </a:lnTo>
                <a:lnTo>
                  <a:pt x="4952365" y="3726306"/>
                </a:lnTo>
                <a:lnTo>
                  <a:pt x="4984115" y="3693032"/>
                </a:lnTo>
                <a:lnTo>
                  <a:pt x="5011039" y="3654805"/>
                </a:lnTo>
                <a:lnTo>
                  <a:pt x="5031613" y="3615181"/>
                </a:lnTo>
                <a:lnTo>
                  <a:pt x="5045964" y="3567556"/>
                </a:lnTo>
                <a:lnTo>
                  <a:pt x="5052314" y="3518280"/>
                </a:lnTo>
                <a:lnTo>
                  <a:pt x="5053838" y="3467480"/>
                </a:lnTo>
                <a:lnTo>
                  <a:pt x="5049139" y="3413505"/>
                </a:lnTo>
                <a:lnTo>
                  <a:pt x="5042789" y="3359530"/>
                </a:lnTo>
                <a:lnTo>
                  <a:pt x="5034788" y="3305555"/>
                </a:lnTo>
                <a:lnTo>
                  <a:pt x="5028438" y="3251580"/>
                </a:lnTo>
                <a:lnTo>
                  <a:pt x="5025263" y="3197605"/>
                </a:lnTo>
                <a:lnTo>
                  <a:pt x="5025263" y="3145281"/>
                </a:lnTo>
                <a:lnTo>
                  <a:pt x="5031613" y="3096005"/>
                </a:lnTo>
                <a:lnTo>
                  <a:pt x="5044313" y="3046729"/>
                </a:lnTo>
                <a:lnTo>
                  <a:pt x="5063363" y="3000755"/>
                </a:lnTo>
                <a:lnTo>
                  <a:pt x="5114036" y="2905505"/>
                </a:lnTo>
                <a:lnTo>
                  <a:pt x="5142611" y="2857880"/>
                </a:lnTo>
                <a:lnTo>
                  <a:pt x="5169662" y="2811779"/>
                </a:lnTo>
                <a:lnTo>
                  <a:pt x="5193411" y="2762630"/>
                </a:lnTo>
                <a:lnTo>
                  <a:pt x="5212461" y="2715005"/>
                </a:lnTo>
                <a:lnTo>
                  <a:pt x="5225161" y="2665729"/>
                </a:lnTo>
                <a:lnTo>
                  <a:pt x="5229860" y="2614929"/>
                </a:lnTo>
                <a:lnTo>
                  <a:pt x="5225161" y="2564129"/>
                </a:lnTo>
                <a:lnTo>
                  <a:pt x="5212461" y="2514854"/>
                </a:lnTo>
                <a:lnTo>
                  <a:pt x="5193411" y="2467229"/>
                </a:lnTo>
                <a:lnTo>
                  <a:pt x="5169662" y="2418079"/>
                </a:lnTo>
                <a:lnTo>
                  <a:pt x="5142611" y="2371979"/>
                </a:lnTo>
                <a:lnTo>
                  <a:pt x="5114036" y="2324354"/>
                </a:lnTo>
                <a:lnTo>
                  <a:pt x="5063363" y="2229104"/>
                </a:lnTo>
                <a:lnTo>
                  <a:pt x="5044313" y="2183129"/>
                </a:lnTo>
                <a:lnTo>
                  <a:pt x="5031613" y="2133854"/>
                </a:lnTo>
                <a:lnTo>
                  <a:pt x="5025263" y="2084577"/>
                </a:lnTo>
                <a:lnTo>
                  <a:pt x="5025263" y="2032253"/>
                </a:lnTo>
                <a:lnTo>
                  <a:pt x="5028438" y="1978278"/>
                </a:lnTo>
                <a:lnTo>
                  <a:pt x="5034788" y="1924303"/>
                </a:lnTo>
                <a:lnTo>
                  <a:pt x="5042789" y="1870328"/>
                </a:lnTo>
                <a:lnTo>
                  <a:pt x="5049139" y="1816353"/>
                </a:lnTo>
                <a:lnTo>
                  <a:pt x="5053838" y="1762378"/>
                </a:lnTo>
                <a:lnTo>
                  <a:pt x="5052314" y="1711578"/>
                </a:lnTo>
                <a:lnTo>
                  <a:pt x="5045964" y="1662302"/>
                </a:lnTo>
                <a:lnTo>
                  <a:pt x="5031613" y="1614677"/>
                </a:lnTo>
                <a:lnTo>
                  <a:pt x="5011039" y="1575053"/>
                </a:lnTo>
                <a:lnTo>
                  <a:pt x="4984115" y="1536827"/>
                </a:lnTo>
                <a:lnTo>
                  <a:pt x="4952365" y="1503552"/>
                </a:lnTo>
                <a:lnTo>
                  <a:pt x="4915916" y="1470152"/>
                </a:lnTo>
                <a:lnTo>
                  <a:pt x="4877816" y="1440052"/>
                </a:lnTo>
                <a:lnTo>
                  <a:pt x="4838192" y="1409827"/>
                </a:lnTo>
                <a:lnTo>
                  <a:pt x="4796917" y="1379727"/>
                </a:lnTo>
                <a:lnTo>
                  <a:pt x="4758944" y="1349502"/>
                </a:lnTo>
                <a:lnTo>
                  <a:pt x="4722368" y="1317752"/>
                </a:lnTo>
                <a:lnTo>
                  <a:pt x="4690745" y="1281302"/>
                </a:lnTo>
                <a:lnTo>
                  <a:pt x="4662170" y="1246377"/>
                </a:lnTo>
                <a:lnTo>
                  <a:pt x="4639945" y="1206627"/>
                </a:lnTo>
                <a:lnTo>
                  <a:pt x="4620895" y="1163827"/>
                </a:lnTo>
                <a:lnTo>
                  <a:pt x="4605020" y="1117727"/>
                </a:lnTo>
                <a:lnTo>
                  <a:pt x="4590796" y="1070102"/>
                </a:lnTo>
                <a:lnTo>
                  <a:pt x="4578096" y="1022476"/>
                </a:lnTo>
                <a:lnTo>
                  <a:pt x="4565396" y="973201"/>
                </a:lnTo>
                <a:lnTo>
                  <a:pt x="4551172" y="927226"/>
                </a:lnTo>
                <a:lnTo>
                  <a:pt x="4535297" y="881126"/>
                </a:lnTo>
                <a:lnTo>
                  <a:pt x="4516247" y="838326"/>
                </a:lnTo>
                <a:lnTo>
                  <a:pt x="4492498" y="800226"/>
                </a:lnTo>
                <a:lnTo>
                  <a:pt x="4463923" y="765301"/>
                </a:lnTo>
                <a:lnTo>
                  <a:pt x="4428998" y="736726"/>
                </a:lnTo>
                <a:lnTo>
                  <a:pt x="4391025" y="712851"/>
                </a:lnTo>
                <a:lnTo>
                  <a:pt x="4348226" y="693801"/>
                </a:lnTo>
                <a:lnTo>
                  <a:pt x="4302125" y="677926"/>
                </a:lnTo>
                <a:lnTo>
                  <a:pt x="4256151" y="663701"/>
                </a:lnTo>
                <a:lnTo>
                  <a:pt x="4207002" y="651001"/>
                </a:lnTo>
                <a:lnTo>
                  <a:pt x="4159504" y="638301"/>
                </a:lnTo>
                <a:lnTo>
                  <a:pt x="4111879" y="623951"/>
                </a:lnTo>
                <a:lnTo>
                  <a:pt x="4065904" y="608076"/>
                </a:lnTo>
                <a:lnTo>
                  <a:pt x="4023105" y="589026"/>
                </a:lnTo>
                <a:lnTo>
                  <a:pt x="3983481" y="566801"/>
                </a:lnTo>
                <a:lnTo>
                  <a:pt x="3948556" y="538226"/>
                </a:lnTo>
                <a:lnTo>
                  <a:pt x="3912107" y="506475"/>
                </a:lnTo>
                <a:lnTo>
                  <a:pt x="3880357" y="469900"/>
                </a:lnTo>
                <a:lnTo>
                  <a:pt x="3850258" y="431800"/>
                </a:lnTo>
                <a:lnTo>
                  <a:pt x="3789933" y="352425"/>
                </a:lnTo>
                <a:lnTo>
                  <a:pt x="3759834" y="314325"/>
                </a:lnTo>
                <a:lnTo>
                  <a:pt x="3726560" y="277875"/>
                </a:lnTo>
                <a:lnTo>
                  <a:pt x="3693286" y="246125"/>
                </a:lnTo>
                <a:lnTo>
                  <a:pt x="3655186" y="219075"/>
                </a:lnTo>
                <a:lnTo>
                  <a:pt x="3615562" y="198500"/>
                </a:lnTo>
                <a:lnTo>
                  <a:pt x="3567937" y="184150"/>
                </a:lnTo>
                <a:lnTo>
                  <a:pt x="3518789" y="177800"/>
                </a:lnTo>
                <a:lnTo>
                  <a:pt x="3468116" y="176275"/>
                </a:lnTo>
                <a:lnTo>
                  <a:pt x="3414141" y="180975"/>
                </a:lnTo>
                <a:lnTo>
                  <a:pt x="3360293" y="187325"/>
                </a:lnTo>
                <a:lnTo>
                  <a:pt x="3306318" y="195325"/>
                </a:lnTo>
                <a:lnTo>
                  <a:pt x="3252470" y="201675"/>
                </a:lnTo>
                <a:lnTo>
                  <a:pt x="3198495" y="204850"/>
                </a:lnTo>
                <a:lnTo>
                  <a:pt x="3146171" y="204850"/>
                </a:lnTo>
                <a:lnTo>
                  <a:pt x="3097022" y="198500"/>
                </a:lnTo>
                <a:lnTo>
                  <a:pt x="3046222" y="185800"/>
                </a:lnTo>
                <a:lnTo>
                  <a:pt x="3000247" y="166750"/>
                </a:lnTo>
                <a:lnTo>
                  <a:pt x="2905124" y="115950"/>
                </a:lnTo>
                <a:lnTo>
                  <a:pt x="2857499" y="87375"/>
                </a:lnTo>
                <a:lnTo>
                  <a:pt x="2811525" y="60325"/>
                </a:lnTo>
                <a:lnTo>
                  <a:pt x="2762377" y="36575"/>
                </a:lnTo>
                <a:lnTo>
                  <a:pt x="2714879" y="17525"/>
                </a:lnTo>
                <a:lnTo>
                  <a:pt x="2665730" y="4825"/>
                </a:lnTo>
                <a:lnTo>
                  <a:pt x="2614930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13360" cy="6858000"/>
          </a:xfrm>
          <a:custGeom>
            <a:avLst/>
            <a:gdLst/>
            <a:ahLst/>
            <a:cxnLst/>
            <a:rect l="l" t="t" r="r" b="b"/>
            <a:pathLst>
              <a:path w="213360" h="6858000">
                <a:moveTo>
                  <a:pt x="213360" y="0"/>
                </a:moveTo>
                <a:lnTo>
                  <a:pt x="0" y="0"/>
                </a:lnTo>
                <a:lnTo>
                  <a:pt x="0" y="6858000"/>
                </a:lnTo>
                <a:lnTo>
                  <a:pt x="213360" y="6858000"/>
                </a:lnTo>
                <a:lnTo>
                  <a:pt x="213360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344" y="127000"/>
            <a:ext cx="32829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solidFill>
                  <a:srgbClr val="000000"/>
                </a:solidFill>
                <a:latin typeface="Candara"/>
                <a:cs typeface="Candara"/>
              </a:rPr>
              <a:t>Resep</a:t>
            </a:r>
            <a:r>
              <a:rPr sz="2800" b="0" spc="-35" dirty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ndara"/>
                <a:cs typeface="Candara"/>
              </a:rPr>
              <a:t>yang</a:t>
            </a:r>
            <a:r>
              <a:rPr sz="2800" b="0" spc="-55" dirty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ndara"/>
                <a:cs typeface="Candara"/>
              </a:rPr>
              <a:t>Lengkap</a:t>
            </a:r>
            <a:r>
              <a:rPr sz="2800" b="0" spc="-60" dirty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ndara"/>
                <a:cs typeface="Candara"/>
              </a:rPr>
              <a:t>:</a:t>
            </a:r>
            <a:endParaRPr sz="2800">
              <a:latin typeface="Candara"/>
              <a:cs typeface="Candar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533400"/>
            <a:ext cx="7584440" cy="56921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55837"/>
              <a:ext cx="9143999" cy="18021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098"/>
              <a:ext cx="9143999" cy="68198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68554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143000" y="1752600"/>
            <a:ext cx="8204200" cy="288668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597400" algn="ctr">
              <a:lnSpc>
                <a:spcPct val="100000"/>
              </a:lnSpc>
              <a:spcBef>
                <a:spcPts val="130"/>
              </a:spcBef>
            </a:pPr>
            <a:r>
              <a:rPr spc="-190" dirty="0"/>
              <a:t>TERIMA</a:t>
            </a:r>
            <a:r>
              <a:rPr lang="en-US" spc="-85" dirty="0"/>
              <a:t> </a:t>
            </a:r>
            <a:r>
              <a:rPr lang="en-US" sz="7200" spc="-85" dirty="0" err="1">
                <a:solidFill>
                  <a:srgbClr val="92D050"/>
                </a:solidFill>
                <a:latin typeface="Algerian" panose="04020705040A02060702" pitchFamily="82" charset="0"/>
              </a:rPr>
              <a:t>TERIMA</a:t>
            </a:r>
            <a:r>
              <a:rPr lang="en-US" sz="7200" spc="-85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sz="7200" spc="-395" dirty="0">
                <a:solidFill>
                  <a:srgbClr val="92D050"/>
                </a:solidFill>
                <a:latin typeface="Algerian" panose="04020705040A02060702" pitchFamily="82" charset="0"/>
              </a:rPr>
              <a:t>KAS</a:t>
            </a:r>
            <a:r>
              <a:rPr sz="7200" spc="-145" dirty="0">
                <a:solidFill>
                  <a:srgbClr val="92D050"/>
                </a:solidFill>
                <a:latin typeface="Algerian" panose="04020705040A02060702" pitchFamily="82" charset="0"/>
              </a:rPr>
              <a:t>I</a:t>
            </a:r>
            <a:r>
              <a:rPr sz="7200" spc="120" dirty="0">
                <a:solidFill>
                  <a:srgbClr val="92D050"/>
                </a:solidFill>
                <a:latin typeface="Algerian" panose="04020705040A02060702" pitchFamily="82" charset="0"/>
              </a:rPr>
              <a:t>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640"/>
              </a:lnSpc>
            </a:pPr>
            <a:r>
              <a:rPr sz="4000" b="0" spc="125" dirty="0">
                <a:solidFill>
                  <a:srgbClr val="7D7D74"/>
                </a:solidFill>
                <a:latin typeface="Impact"/>
                <a:cs typeface="Impact"/>
              </a:rPr>
              <a:t>UNDANG</a:t>
            </a:r>
            <a:r>
              <a:rPr sz="4000" b="0" spc="260" dirty="0">
                <a:solidFill>
                  <a:srgbClr val="7D7D74"/>
                </a:solidFill>
                <a:latin typeface="Impact"/>
                <a:cs typeface="Impact"/>
              </a:rPr>
              <a:t> </a:t>
            </a:r>
            <a:r>
              <a:rPr sz="4000" b="0" spc="125" dirty="0">
                <a:solidFill>
                  <a:srgbClr val="7D7D74"/>
                </a:solidFill>
                <a:latin typeface="Impact"/>
                <a:cs typeface="Impact"/>
              </a:rPr>
              <a:t>UNDANG</a:t>
            </a:r>
            <a:r>
              <a:rPr sz="4000" b="0" spc="240" dirty="0">
                <a:solidFill>
                  <a:srgbClr val="7D7D74"/>
                </a:solidFill>
                <a:latin typeface="Impact"/>
                <a:cs typeface="Impact"/>
              </a:rPr>
              <a:t> </a:t>
            </a:r>
            <a:r>
              <a:rPr sz="4000" b="0" spc="120" dirty="0">
                <a:solidFill>
                  <a:srgbClr val="7D7D74"/>
                </a:solidFill>
                <a:latin typeface="Impact"/>
                <a:cs typeface="Impact"/>
              </a:rPr>
              <a:t>RUMAH</a:t>
            </a:r>
            <a:r>
              <a:rPr sz="4000" b="0" spc="240" dirty="0">
                <a:solidFill>
                  <a:srgbClr val="7D7D74"/>
                </a:solidFill>
                <a:latin typeface="Impact"/>
                <a:cs typeface="Impact"/>
              </a:rPr>
              <a:t> </a:t>
            </a:r>
            <a:r>
              <a:rPr sz="4000" b="0" spc="120" dirty="0">
                <a:solidFill>
                  <a:srgbClr val="7D7D74"/>
                </a:solidFill>
                <a:latin typeface="Impact"/>
                <a:cs typeface="Impact"/>
              </a:rPr>
              <a:t>SAKIT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8594" y="64036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409" y="1819797"/>
            <a:ext cx="7210973" cy="14092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8260" y="3441699"/>
            <a:ext cx="6598920" cy="34163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13561" y="3436937"/>
            <a:ext cx="6608445" cy="3421379"/>
          </a:xfrm>
          <a:custGeom>
            <a:avLst/>
            <a:gdLst/>
            <a:ahLst/>
            <a:cxnLst/>
            <a:rect l="l" t="t" r="r" b="b"/>
            <a:pathLst>
              <a:path w="6608445" h="3421379">
                <a:moveTo>
                  <a:pt x="6608444" y="3421062"/>
                </a:moveTo>
                <a:lnTo>
                  <a:pt x="6608444" y="0"/>
                </a:lnTo>
                <a:lnTo>
                  <a:pt x="0" y="0"/>
                </a:lnTo>
                <a:lnTo>
                  <a:pt x="0" y="3421062"/>
                </a:lnTo>
              </a:path>
            </a:pathLst>
          </a:custGeom>
          <a:ln w="9525">
            <a:solidFill>
              <a:srgbClr val="F8B3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7519" y="1828800"/>
            <a:ext cx="5694680" cy="2463800"/>
          </a:xfrm>
          <a:prstGeom prst="rect">
            <a:avLst/>
          </a:prstGeom>
          <a:solidFill>
            <a:srgbClr val="DCDCD9"/>
          </a:solidFill>
        </p:spPr>
        <p:txBody>
          <a:bodyPr vert="horz" wrap="square" lIns="0" tIns="38100" rIns="0" bIns="0" rtlCol="0">
            <a:spAutoFit/>
          </a:bodyPr>
          <a:lstStyle/>
          <a:p>
            <a:pPr marL="298450" indent="-208915">
              <a:lnSpc>
                <a:spcPct val="100000"/>
              </a:lnSpc>
              <a:spcBef>
                <a:spcPts val="300"/>
              </a:spcBef>
              <a:buClr>
                <a:srgbClr val="0D0D0D"/>
              </a:buClr>
              <a:buAutoNum type="arabicPeriod"/>
              <a:tabLst>
                <a:tab pos="299085" algn="l"/>
              </a:tabLst>
            </a:pPr>
            <a:r>
              <a:rPr sz="1800" spc="-170" dirty="0">
                <a:solidFill>
                  <a:srgbClr val="FF0000"/>
                </a:solidFill>
                <a:latin typeface="Arial MT"/>
                <a:cs typeface="Arial MT"/>
              </a:rPr>
              <a:t>Pengkajian</a:t>
            </a:r>
            <a:r>
              <a:rPr sz="18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185" dirty="0">
                <a:solidFill>
                  <a:srgbClr val="FF0000"/>
                </a:solidFill>
                <a:latin typeface="Arial MT"/>
                <a:cs typeface="Arial MT"/>
              </a:rPr>
              <a:t>dan</a:t>
            </a:r>
            <a:r>
              <a:rPr sz="1800" spc="-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MT"/>
                <a:cs typeface="Arial MT"/>
              </a:rPr>
              <a:t>Pelayanan</a:t>
            </a:r>
            <a:r>
              <a:rPr sz="18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175" dirty="0">
                <a:solidFill>
                  <a:srgbClr val="FF0000"/>
                </a:solidFill>
                <a:latin typeface="Arial MT"/>
                <a:cs typeface="Arial MT"/>
              </a:rPr>
              <a:t>Resep</a:t>
            </a:r>
            <a:r>
              <a:rPr sz="1800" spc="-175" dirty="0">
                <a:solidFill>
                  <a:srgbClr val="0D0D0D"/>
                </a:solidFill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 marL="298450" indent="-208915">
              <a:lnSpc>
                <a:spcPct val="100000"/>
              </a:lnSpc>
              <a:buAutoNum type="arabicPeriod"/>
              <a:tabLst>
                <a:tab pos="299085" algn="l"/>
              </a:tabLst>
            </a:pPr>
            <a:r>
              <a:rPr sz="1800" spc="-220" dirty="0">
                <a:solidFill>
                  <a:srgbClr val="0D0D0D"/>
                </a:solidFill>
                <a:latin typeface="Arial MT"/>
                <a:cs typeface="Arial MT"/>
              </a:rPr>
              <a:t>P</a:t>
            </a:r>
            <a:r>
              <a:rPr sz="1800" spc="-195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ne</a:t>
            </a:r>
            <a:r>
              <a:rPr sz="1800" spc="-85" dirty="0">
                <a:solidFill>
                  <a:srgbClr val="0D0D0D"/>
                </a:solidFill>
                <a:latin typeface="Arial MT"/>
                <a:cs typeface="Arial MT"/>
              </a:rPr>
              <a:t>l</a:t>
            </a:r>
            <a:r>
              <a:rPr sz="1800" spc="-180" dirty="0">
                <a:solidFill>
                  <a:srgbClr val="0D0D0D"/>
                </a:solidFill>
                <a:latin typeface="Arial MT"/>
                <a:cs typeface="Arial MT"/>
              </a:rPr>
              <a:t>usu</a:t>
            </a:r>
            <a:r>
              <a:rPr sz="1800" spc="-105" dirty="0">
                <a:solidFill>
                  <a:srgbClr val="0D0D0D"/>
                </a:solidFill>
                <a:latin typeface="Arial MT"/>
                <a:cs typeface="Arial MT"/>
              </a:rPr>
              <a:t>r</a:t>
            </a: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n</a:t>
            </a:r>
            <a:r>
              <a:rPr sz="18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40" dirty="0">
                <a:solidFill>
                  <a:srgbClr val="0D0D0D"/>
                </a:solidFill>
                <a:latin typeface="Arial MT"/>
                <a:cs typeface="Arial MT"/>
              </a:rPr>
              <a:t>R</a:t>
            </a:r>
            <a:r>
              <a:rPr sz="1800" spc="-85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800" spc="-240" dirty="0">
                <a:solidFill>
                  <a:srgbClr val="0D0D0D"/>
                </a:solidFill>
                <a:latin typeface="Arial MT"/>
                <a:cs typeface="Arial MT"/>
              </a:rPr>
              <a:t>w</a:t>
            </a:r>
            <a:r>
              <a:rPr sz="1800" spc="-180" dirty="0">
                <a:solidFill>
                  <a:srgbClr val="0D0D0D"/>
                </a:solidFill>
                <a:latin typeface="Arial MT"/>
                <a:cs typeface="Arial MT"/>
              </a:rPr>
              <a:t>aya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t</a:t>
            </a:r>
            <a:r>
              <a:rPr sz="1800" spc="-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20" dirty="0">
                <a:solidFill>
                  <a:srgbClr val="0D0D0D"/>
                </a:solidFill>
                <a:latin typeface="Arial MT"/>
                <a:cs typeface="Arial MT"/>
              </a:rPr>
              <a:t>P</a:t>
            </a:r>
            <a:r>
              <a:rPr sz="1800" spc="-195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ngguna</a:t>
            </a:r>
            <a:r>
              <a:rPr sz="1800" spc="-195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n</a:t>
            </a:r>
            <a:r>
              <a:rPr sz="18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65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ba</a:t>
            </a:r>
            <a:r>
              <a:rPr sz="1800" spc="-85" dirty="0">
                <a:solidFill>
                  <a:srgbClr val="0D0D0D"/>
                </a:solidFill>
                <a:latin typeface="Arial MT"/>
                <a:cs typeface="Arial MT"/>
              </a:rPr>
              <a:t>t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 marL="298450" indent="-208915">
              <a:lnSpc>
                <a:spcPct val="100000"/>
              </a:lnSpc>
              <a:buAutoNum type="arabicPeriod"/>
              <a:tabLst>
                <a:tab pos="299085" algn="l"/>
              </a:tabLst>
            </a:pPr>
            <a:r>
              <a:rPr sz="1800" spc="-240" dirty="0">
                <a:solidFill>
                  <a:srgbClr val="0D0D0D"/>
                </a:solidFill>
                <a:latin typeface="Arial MT"/>
                <a:cs typeface="Arial MT"/>
              </a:rPr>
              <a:t>R</a:t>
            </a:r>
            <a:r>
              <a:rPr sz="1800" spc="-180" dirty="0">
                <a:solidFill>
                  <a:srgbClr val="0D0D0D"/>
                </a:solidFill>
                <a:latin typeface="Arial MT"/>
                <a:cs typeface="Arial MT"/>
              </a:rPr>
              <a:t>ekons</a:t>
            </a:r>
            <a:r>
              <a:rPr sz="1800" spc="-85" dirty="0">
                <a:solidFill>
                  <a:srgbClr val="0D0D0D"/>
                </a:solidFill>
                <a:latin typeface="Arial MT"/>
                <a:cs typeface="Arial MT"/>
              </a:rPr>
              <a:t>ili</a:t>
            </a:r>
            <a:r>
              <a:rPr sz="1800" spc="-180" dirty="0">
                <a:solidFill>
                  <a:srgbClr val="0D0D0D"/>
                </a:solidFill>
                <a:latin typeface="Arial MT"/>
                <a:cs typeface="Arial MT"/>
              </a:rPr>
              <a:t>as</a:t>
            </a:r>
            <a:r>
              <a:rPr sz="1800" spc="-75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8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65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ba</a:t>
            </a:r>
            <a:r>
              <a:rPr sz="1800" spc="-85" dirty="0">
                <a:solidFill>
                  <a:srgbClr val="0D0D0D"/>
                </a:solidFill>
                <a:latin typeface="Arial MT"/>
                <a:cs typeface="Arial MT"/>
              </a:rPr>
              <a:t>t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 marL="298450" indent="-208915">
              <a:lnSpc>
                <a:spcPct val="100000"/>
              </a:lnSpc>
              <a:buClr>
                <a:srgbClr val="0D0D0D"/>
              </a:buClr>
              <a:buAutoNum type="arabicPeriod"/>
              <a:tabLst>
                <a:tab pos="299085" algn="l"/>
              </a:tabLst>
            </a:pPr>
            <a:r>
              <a:rPr sz="1800" spc="-220" dirty="0">
                <a:solidFill>
                  <a:srgbClr val="FF0000"/>
                </a:solidFill>
                <a:latin typeface="Arial MT"/>
                <a:cs typeface="Arial MT"/>
              </a:rPr>
              <a:t>P</a:t>
            </a:r>
            <a:r>
              <a:rPr sz="1800" spc="-195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1800" spc="-85" dirty="0">
                <a:solidFill>
                  <a:srgbClr val="FF0000"/>
                </a:solidFill>
                <a:latin typeface="Arial MT"/>
                <a:cs typeface="Arial MT"/>
              </a:rPr>
              <a:t>l</a:t>
            </a:r>
            <a:r>
              <a:rPr sz="1800" spc="-185" dirty="0">
                <a:solidFill>
                  <a:srgbClr val="FF0000"/>
                </a:solidFill>
                <a:latin typeface="Arial MT"/>
                <a:cs typeface="Arial MT"/>
              </a:rPr>
              <a:t>ayanan</a:t>
            </a:r>
            <a:r>
              <a:rPr sz="18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800" spc="-185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800" spc="-85" dirty="0">
                <a:solidFill>
                  <a:srgbClr val="FF0000"/>
                </a:solidFill>
                <a:latin typeface="Arial MT"/>
                <a:cs typeface="Arial MT"/>
              </a:rPr>
              <a:t>f</a:t>
            </a:r>
            <a:r>
              <a:rPr sz="1800" spc="-190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1800" spc="-105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800" spc="-280" dirty="0">
                <a:solidFill>
                  <a:srgbClr val="FF0000"/>
                </a:solidFill>
                <a:latin typeface="Arial MT"/>
                <a:cs typeface="Arial MT"/>
              </a:rPr>
              <a:t>m</a:t>
            </a:r>
            <a:r>
              <a:rPr sz="1800" spc="-180" dirty="0">
                <a:solidFill>
                  <a:srgbClr val="FF0000"/>
                </a:solidFill>
                <a:latin typeface="Arial MT"/>
                <a:cs typeface="Arial MT"/>
              </a:rPr>
              <a:t>as</a:t>
            </a:r>
            <a:r>
              <a:rPr sz="1800" spc="-7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800" spc="-1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265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1800" spc="-185" dirty="0">
                <a:solidFill>
                  <a:srgbClr val="FF0000"/>
                </a:solidFill>
                <a:latin typeface="Arial MT"/>
                <a:cs typeface="Arial MT"/>
              </a:rPr>
              <a:t>ba</a:t>
            </a:r>
            <a:r>
              <a:rPr sz="1800" spc="-90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800" spc="-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Arial MT"/>
                <a:cs typeface="Arial MT"/>
              </a:rPr>
              <a:t>(</a:t>
            </a:r>
            <a:r>
              <a:rPr sz="1800" spc="-155" dirty="0">
                <a:solidFill>
                  <a:srgbClr val="FF0000"/>
                </a:solidFill>
                <a:latin typeface="Arial MT"/>
                <a:cs typeface="Arial MT"/>
              </a:rPr>
              <a:t>PIO);</a:t>
            </a:r>
            <a:endParaRPr sz="1800">
              <a:latin typeface="Arial MT"/>
              <a:cs typeface="Arial MT"/>
            </a:endParaRPr>
          </a:p>
          <a:p>
            <a:pPr marL="298450" indent="-208915">
              <a:lnSpc>
                <a:spcPct val="100000"/>
              </a:lnSpc>
              <a:buAutoNum type="arabicPeriod"/>
              <a:tabLst>
                <a:tab pos="299085" algn="l"/>
              </a:tabLst>
            </a:pPr>
            <a:r>
              <a:rPr sz="1800" spc="-160" dirty="0">
                <a:solidFill>
                  <a:srgbClr val="0D0D0D"/>
                </a:solidFill>
                <a:latin typeface="Arial MT"/>
                <a:cs typeface="Arial MT"/>
              </a:rPr>
              <a:t>Konseling;</a:t>
            </a:r>
            <a:endParaRPr sz="1800">
              <a:latin typeface="Arial MT"/>
              <a:cs typeface="Arial MT"/>
            </a:endParaRPr>
          </a:p>
          <a:p>
            <a:pPr marL="298450" indent="-208915">
              <a:lnSpc>
                <a:spcPct val="100000"/>
              </a:lnSpc>
              <a:spcBef>
                <a:spcPts val="5"/>
              </a:spcBef>
              <a:buFont typeface="Arial MT"/>
              <a:buAutoNum type="arabicPeriod"/>
              <a:tabLst>
                <a:tab pos="299085" algn="l"/>
              </a:tabLst>
            </a:pPr>
            <a:r>
              <a:rPr sz="1800" i="1" spc="-140" dirty="0">
                <a:solidFill>
                  <a:srgbClr val="0D0D0D"/>
                </a:solidFill>
                <a:latin typeface="Arial"/>
                <a:cs typeface="Arial"/>
              </a:rPr>
              <a:t>Visite</a:t>
            </a:r>
            <a:r>
              <a:rPr sz="1800" spc="-140" dirty="0">
                <a:solidFill>
                  <a:srgbClr val="0D0D0D"/>
                </a:solidFill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659" y="802640"/>
            <a:ext cx="8234680" cy="822960"/>
          </a:xfrm>
          <a:prstGeom prst="rect">
            <a:avLst/>
          </a:prstGeom>
          <a:solidFill>
            <a:srgbClr val="DCDCD9"/>
          </a:solidFill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spc="-220" dirty="0">
                <a:solidFill>
                  <a:srgbClr val="0D0D0D"/>
                </a:solidFill>
                <a:latin typeface="Arial MT"/>
                <a:cs typeface="Arial MT"/>
              </a:rPr>
              <a:t>P</a:t>
            </a:r>
            <a:r>
              <a:rPr sz="1800" spc="-285" dirty="0">
                <a:solidFill>
                  <a:srgbClr val="0D0D0D"/>
                </a:solidFill>
                <a:latin typeface="Arial MT"/>
                <a:cs typeface="Arial MT"/>
              </a:rPr>
              <a:t>M</a:t>
            </a:r>
            <a:r>
              <a:rPr sz="1800" spc="-220" dirty="0">
                <a:solidFill>
                  <a:srgbClr val="0D0D0D"/>
                </a:solidFill>
                <a:latin typeface="Arial MT"/>
                <a:cs typeface="Arial MT"/>
              </a:rPr>
              <a:t>K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45" dirty="0">
                <a:solidFill>
                  <a:srgbClr val="0D0D0D"/>
                </a:solidFill>
                <a:latin typeface="Arial MT"/>
                <a:cs typeface="Arial MT"/>
              </a:rPr>
              <a:t>NO</a:t>
            </a:r>
            <a:r>
              <a:rPr sz="1800" spc="-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7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2</a:t>
            </a:r>
            <a:r>
              <a:rPr sz="1800" spc="-1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305" dirty="0">
                <a:solidFill>
                  <a:srgbClr val="0D0D0D"/>
                </a:solidFill>
                <a:latin typeface="Arial MT"/>
                <a:cs typeface="Arial MT"/>
              </a:rPr>
              <a:t>T</a:t>
            </a:r>
            <a:r>
              <a:rPr sz="1800" spc="-22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800" spc="-250" dirty="0">
                <a:solidFill>
                  <a:srgbClr val="0D0D0D"/>
                </a:solidFill>
                <a:latin typeface="Arial MT"/>
                <a:cs typeface="Arial MT"/>
              </a:rPr>
              <a:t>H</a:t>
            </a:r>
            <a:r>
              <a:rPr sz="1800" spc="-240" dirty="0">
                <a:solidFill>
                  <a:srgbClr val="0D0D0D"/>
                </a:solidFill>
                <a:latin typeface="Arial MT"/>
                <a:cs typeface="Arial MT"/>
              </a:rPr>
              <a:t>U</a:t>
            </a:r>
            <a:r>
              <a:rPr sz="1800" spc="-235" dirty="0">
                <a:solidFill>
                  <a:srgbClr val="0D0D0D"/>
                </a:solidFill>
                <a:latin typeface="Arial MT"/>
                <a:cs typeface="Arial MT"/>
              </a:rPr>
              <a:t>N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201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6</a:t>
            </a:r>
            <a:r>
              <a:rPr sz="1800" spc="-8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spc="-245" dirty="0">
                <a:solidFill>
                  <a:srgbClr val="0D0D0D"/>
                </a:solidFill>
                <a:latin typeface="Arial MT"/>
                <a:cs typeface="Arial MT"/>
              </a:rPr>
              <a:t>STANDAR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50" dirty="0">
                <a:solidFill>
                  <a:srgbClr val="0D0D0D"/>
                </a:solidFill>
                <a:latin typeface="Arial MT"/>
                <a:cs typeface="Arial MT"/>
              </a:rPr>
              <a:t>PELAYANAN</a:t>
            </a:r>
            <a:r>
              <a:rPr sz="18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25" dirty="0">
                <a:solidFill>
                  <a:srgbClr val="0D0D0D"/>
                </a:solidFill>
                <a:latin typeface="Arial MT"/>
                <a:cs typeface="Arial MT"/>
              </a:rPr>
              <a:t>KEFARMASIAN</a:t>
            </a:r>
            <a:r>
              <a:rPr sz="18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17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800" spc="-9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50" dirty="0">
                <a:solidFill>
                  <a:srgbClr val="0D0D0D"/>
                </a:solidFill>
                <a:latin typeface="Arial MT"/>
                <a:cs typeface="Arial MT"/>
              </a:rPr>
              <a:t>RUMAH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195" dirty="0">
                <a:solidFill>
                  <a:srgbClr val="0D0D0D"/>
                </a:solidFill>
                <a:latin typeface="Arial MT"/>
                <a:cs typeface="Arial MT"/>
              </a:rPr>
              <a:t>SAKIT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9900" y="152400"/>
            <a:ext cx="8232140" cy="518159"/>
          </a:xfrm>
          <a:prstGeom prst="rect">
            <a:avLst/>
          </a:prstGeom>
          <a:solidFill>
            <a:srgbClr val="DCDCD9"/>
          </a:solidFill>
        </p:spPr>
        <p:txBody>
          <a:bodyPr vert="horz" wrap="square" lIns="0" tIns="32384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254"/>
              </a:spcBef>
            </a:pPr>
            <a:r>
              <a:rPr sz="2800" spc="-315" dirty="0">
                <a:solidFill>
                  <a:srgbClr val="0D0D0D"/>
                </a:solidFill>
              </a:rPr>
              <a:t>Ruang</a:t>
            </a:r>
            <a:r>
              <a:rPr sz="2800" spc="-170" dirty="0">
                <a:solidFill>
                  <a:srgbClr val="0D0D0D"/>
                </a:solidFill>
              </a:rPr>
              <a:t> </a:t>
            </a:r>
            <a:r>
              <a:rPr sz="2800" spc="-285" dirty="0">
                <a:solidFill>
                  <a:srgbClr val="0D0D0D"/>
                </a:solidFill>
              </a:rPr>
              <a:t>Lingkup</a:t>
            </a:r>
            <a:r>
              <a:rPr sz="2800" spc="-140" dirty="0">
                <a:solidFill>
                  <a:srgbClr val="0D0D0D"/>
                </a:solidFill>
              </a:rPr>
              <a:t> </a:t>
            </a:r>
            <a:r>
              <a:rPr sz="2800" spc="-280" dirty="0">
                <a:solidFill>
                  <a:srgbClr val="0D0D0D"/>
                </a:solidFill>
              </a:rPr>
              <a:t>Pelayanan</a:t>
            </a:r>
            <a:r>
              <a:rPr sz="2800" spc="-200" dirty="0">
                <a:solidFill>
                  <a:srgbClr val="0D0D0D"/>
                </a:solidFill>
              </a:rPr>
              <a:t> </a:t>
            </a:r>
            <a:r>
              <a:rPr sz="2800" spc="-275" dirty="0">
                <a:solidFill>
                  <a:srgbClr val="0D0D0D"/>
                </a:solidFill>
              </a:rPr>
              <a:t>Farmasi</a:t>
            </a:r>
            <a:r>
              <a:rPr sz="2800" spc="-175" dirty="0">
                <a:solidFill>
                  <a:srgbClr val="0D0D0D"/>
                </a:solidFill>
              </a:rPr>
              <a:t> </a:t>
            </a:r>
            <a:r>
              <a:rPr sz="2800" spc="-229" dirty="0">
                <a:solidFill>
                  <a:srgbClr val="0D0D0D"/>
                </a:solidFill>
              </a:rPr>
              <a:t>Klinik</a:t>
            </a:r>
            <a:r>
              <a:rPr sz="2800" spc="-150" dirty="0">
                <a:solidFill>
                  <a:srgbClr val="0D0D0D"/>
                </a:solidFill>
              </a:rPr>
              <a:t> </a:t>
            </a:r>
            <a:r>
              <a:rPr sz="2800" spc="-225" dirty="0">
                <a:solidFill>
                  <a:srgbClr val="0D0D0D"/>
                </a:solidFill>
              </a:rPr>
              <a:t>di</a:t>
            </a:r>
            <a:r>
              <a:rPr sz="2800" spc="-140" dirty="0">
                <a:solidFill>
                  <a:srgbClr val="0D0D0D"/>
                </a:solidFill>
              </a:rPr>
              <a:t> </a:t>
            </a:r>
            <a:r>
              <a:rPr sz="2800" spc="-345" dirty="0">
                <a:solidFill>
                  <a:srgbClr val="0D0D0D"/>
                </a:solidFill>
              </a:rPr>
              <a:t>Rumah</a:t>
            </a:r>
            <a:r>
              <a:rPr sz="2800" spc="-170" dirty="0">
                <a:solidFill>
                  <a:srgbClr val="0D0D0D"/>
                </a:solidFill>
              </a:rPr>
              <a:t> </a:t>
            </a:r>
            <a:r>
              <a:rPr sz="2800" spc="-245" dirty="0">
                <a:solidFill>
                  <a:srgbClr val="0D0D0D"/>
                </a:solidFill>
              </a:rPr>
              <a:t>Sakit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860039" y="4518659"/>
            <a:ext cx="5869940" cy="2006600"/>
          </a:xfrm>
          <a:prstGeom prst="rect">
            <a:avLst/>
          </a:prstGeom>
          <a:solidFill>
            <a:srgbClr val="DCDCD9"/>
          </a:solidFill>
        </p:spPr>
        <p:txBody>
          <a:bodyPr vert="horz" wrap="square" lIns="0" tIns="38100" rIns="0" bIns="0" rtlCol="0">
            <a:spAutoFit/>
          </a:bodyPr>
          <a:lstStyle/>
          <a:p>
            <a:pPr marL="299085" indent="-208279">
              <a:lnSpc>
                <a:spcPct val="100000"/>
              </a:lnSpc>
              <a:spcBef>
                <a:spcPts val="300"/>
              </a:spcBef>
              <a:buAutoNum type="arabicPeriod" startAt="7"/>
              <a:tabLst>
                <a:tab pos="299720" algn="l"/>
              </a:tabLst>
            </a:pPr>
            <a:r>
              <a:rPr sz="1800" spc="-225" dirty="0">
                <a:solidFill>
                  <a:srgbClr val="0D0D0D"/>
                </a:solidFill>
                <a:latin typeface="Arial MT"/>
                <a:cs typeface="Arial MT"/>
              </a:rPr>
              <a:t>P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800" spc="-285" dirty="0">
                <a:solidFill>
                  <a:srgbClr val="0D0D0D"/>
                </a:solidFill>
                <a:latin typeface="Arial MT"/>
                <a:cs typeface="Arial MT"/>
              </a:rPr>
              <a:t>m</a:t>
            </a:r>
            <a:r>
              <a:rPr sz="1800" spc="-170" dirty="0">
                <a:solidFill>
                  <a:srgbClr val="0D0D0D"/>
                </a:solidFill>
                <a:latin typeface="Arial MT"/>
                <a:cs typeface="Arial MT"/>
              </a:rPr>
              <a:t>antaua</a:t>
            </a:r>
            <a:r>
              <a:rPr sz="1800" spc="-180" dirty="0">
                <a:solidFill>
                  <a:srgbClr val="0D0D0D"/>
                </a:solidFill>
                <a:latin typeface="Arial MT"/>
                <a:cs typeface="Arial MT"/>
              </a:rPr>
              <a:t>n</a:t>
            </a:r>
            <a:r>
              <a:rPr sz="1800" spc="-8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365" dirty="0">
                <a:solidFill>
                  <a:srgbClr val="0D0D0D"/>
                </a:solidFill>
                <a:latin typeface="Arial MT"/>
                <a:cs typeface="Arial MT"/>
              </a:rPr>
              <a:t>T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800" spc="-110" dirty="0">
                <a:solidFill>
                  <a:srgbClr val="0D0D0D"/>
                </a:solidFill>
                <a:latin typeface="Arial MT"/>
                <a:cs typeface="Arial MT"/>
              </a:rPr>
              <a:t>r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ap</a:t>
            </a:r>
            <a:r>
              <a:rPr sz="1800" spc="-75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800" spc="-9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65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ba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t</a:t>
            </a:r>
            <a:r>
              <a:rPr sz="1800" spc="-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105" dirty="0">
                <a:solidFill>
                  <a:srgbClr val="0D0D0D"/>
                </a:solidFill>
                <a:latin typeface="Arial MT"/>
                <a:cs typeface="Arial MT"/>
              </a:rPr>
              <a:t>(</a:t>
            </a:r>
            <a:r>
              <a:rPr sz="1800" spc="-225" dirty="0">
                <a:solidFill>
                  <a:srgbClr val="0D0D0D"/>
                </a:solidFill>
                <a:latin typeface="Arial MT"/>
                <a:cs typeface="Arial MT"/>
              </a:rPr>
              <a:t>PT</a:t>
            </a:r>
            <a:r>
              <a:rPr sz="1800" spc="-265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800" spc="-105" dirty="0">
                <a:solidFill>
                  <a:srgbClr val="0D0D0D"/>
                </a:solidFill>
                <a:latin typeface="Arial MT"/>
                <a:cs typeface="Arial MT"/>
              </a:rPr>
              <a:t>)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 marL="299085" indent="-208279">
              <a:lnSpc>
                <a:spcPct val="100000"/>
              </a:lnSpc>
              <a:spcBef>
                <a:spcPts val="5"/>
              </a:spcBef>
              <a:buAutoNum type="arabicPeriod" startAt="7"/>
              <a:tabLst>
                <a:tab pos="299720" algn="l"/>
              </a:tabLst>
            </a:pPr>
            <a:r>
              <a:rPr sz="1800" spc="-160" dirty="0">
                <a:solidFill>
                  <a:srgbClr val="0D0D0D"/>
                </a:solidFill>
                <a:latin typeface="Arial MT"/>
                <a:cs typeface="Arial MT"/>
              </a:rPr>
              <a:t>Monitoring</a:t>
            </a:r>
            <a:r>
              <a:rPr sz="1800" spc="-8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165" dirty="0">
                <a:solidFill>
                  <a:srgbClr val="0D0D0D"/>
                </a:solidFill>
                <a:latin typeface="Arial MT"/>
                <a:cs typeface="Arial MT"/>
              </a:rPr>
              <a:t>Efek</a:t>
            </a:r>
            <a:r>
              <a:rPr sz="1800" spc="-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Samping</a:t>
            </a:r>
            <a:r>
              <a:rPr sz="18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Obat</a:t>
            </a:r>
            <a:r>
              <a:rPr sz="1800" spc="-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(MESO);</a:t>
            </a:r>
            <a:endParaRPr sz="1800">
              <a:latin typeface="Arial MT"/>
              <a:cs typeface="Arial MT"/>
            </a:endParaRPr>
          </a:p>
          <a:p>
            <a:pPr marL="299085" indent="-208279">
              <a:lnSpc>
                <a:spcPct val="100000"/>
              </a:lnSpc>
              <a:buAutoNum type="arabicPeriod" startAt="7"/>
              <a:tabLst>
                <a:tab pos="299720" algn="l"/>
              </a:tabLst>
            </a:pP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Eva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l</a:t>
            </a:r>
            <a:r>
              <a:rPr sz="1800" spc="-180" dirty="0">
                <a:solidFill>
                  <a:srgbClr val="0D0D0D"/>
                </a:solidFill>
                <a:latin typeface="Arial MT"/>
                <a:cs typeface="Arial MT"/>
              </a:rPr>
              <a:t>uas</a:t>
            </a:r>
            <a:r>
              <a:rPr sz="1800" spc="-75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8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20" dirty="0">
                <a:solidFill>
                  <a:srgbClr val="0D0D0D"/>
                </a:solidFill>
                <a:latin typeface="Arial MT"/>
                <a:cs typeface="Arial MT"/>
              </a:rPr>
              <a:t>P</a:t>
            </a:r>
            <a:r>
              <a:rPr sz="1800" spc="-195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ngguna</a:t>
            </a:r>
            <a:r>
              <a:rPr sz="1800" spc="-195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n</a:t>
            </a:r>
            <a:r>
              <a:rPr sz="18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65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ba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t</a:t>
            </a:r>
            <a:r>
              <a:rPr sz="1800" spc="-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105" dirty="0">
                <a:solidFill>
                  <a:srgbClr val="0D0D0D"/>
                </a:solidFill>
                <a:latin typeface="Arial MT"/>
                <a:cs typeface="Arial MT"/>
              </a:rPr>
              <a:t>(</a:t>
            </a:r>
            <a:r>
              <a:rPr sz="1800" spc="-22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800" spc="-229" dirty="0">
                <a:solidFill>
                  <a:srgbClr val="0D0D0D"/>
                </a:solidFill>
                <a:latin typeface="Arial MT"/>
                <a:cs typeface="Arial MT"/>
              </a:rPr>
              <a:t>P</a:t>
            </a:r>
            <a:r>
              <a:rPr sz="1800" spc="-265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800" spc="-105" dirty="0">
                <a:solidFill>
                  <a:srgbClr val="0D0D0D"/>
                </a:solidFill>
                <a:latin typeface="Arial MT"/>
                <a:cs typeface="Arial MT"/>
              </a:rPr>
              <a:t>)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 marL="405765" indent="-314960">
              <a:lnSpc>
                <a:spcPct val="100000"/>
              </a:lnSpc>
              <a:buClr>
                <a:srgbClr val="0D0D0D"/>
              </a:buClr>
              <a:buAutoNum type="arabicPeriod" startAt="7"/>
              <a:tabLst>
                <a:tab pos="406400" algn="l"/>
              </a:tabLst>
            </a:pPr>
            <a:r>
              <a:rPr sz="1800" spc="-245" dirty="0">
                <a:solidFill>
                  <a:srgbClr val="FF0000"/>
                </a:solidFill>
                <a:latin typeface="Arial MT"/>
                <a:cs typeface="Arial MT"/>
              </a:rPr>
              <a:t>D</a:t>
            </a:r>
            <a:r>
              <a:rPr sz="1800" spc="-8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800" spc="-180" dirty="0">
                <a:solidFill>
                  <a:srgbClr val="FF0000"/>
                </a:solidFill>
                <a:latin typeface="Arial MT"/>
                <a:cs typeface="Arial MT"/>
              </a:rPr>
              <a:t>spens</a:t>
            </a:r>
            <a:r>
              <a:rPr sz="1800" spc="-90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800" spc="-185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800" spc="-180" dirty="0">
                <a:solidFill>
                  <a:srgbClr val="FF0000"/>
                </a:solidFill>
                <a:latin typeface="Arial MT"/>
                <a:cs typeface="Arial MT"/>
              </a:rPr>
              <a:t>g</a:t>
            </a:r>
            <a:r>
              <a:rPr sz="1800" spc="-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195" dirty="0">
                <a:solidFill>
                  <a:srgbClr val="FF0000"/>
                </a:solidFill>
                <a:latin typeface="Arial MT"/>
                <a:cs typeface="Arial MT"/>
              </a:rPr>
              <a:t>Sed</a:t>
            </a:r>
            <a:r>
              <a:rPr sz="1800" spc="-90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800" spc="-185" dirty="0">
                <a:solidFill>
                  <a:srgbClr val="FF0000"/>
                </a:solidFill>
                <a:latin typeface="Arial MT"/>
                <a:cs typeface="Arial MT"/>
              </a:rPr>
              <a:t>aa</a:t>
            </a:r>
            <a:r>
              <a:rPr sz="1800" spc="-180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8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225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1800" spc="-85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800" spc="-185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1800" spc="-110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800" spc="-85" dirty="0">
                <a:solidFill>
                  <a:srgbClr val="FF0000"/>
                </a:solidFill>
                <a:latin typeface="Arial MT"/>
                <a:cs typeface="Arial MT"/>
              </a:rPr>
              <a:t>il</a:t>
            </a:r>
            <a:r>
              <a:rPr sz="1800" spc="-90" dirty="0">
                <a:solidFill>
                  <a:srgbClr val="FF0000"/>
                </a:solidFill>
                <a:latin typeface="Arial MT"/>
                <a:cs typeface="Arial MT"/>
              </a:rPr>
              <a:t>;</a:t>
            </a:r>
            <a:r>
              <a:rPr sz="1800" spc="-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245" dirty="0">
                <a:solidFill>
                  <a:srgbClr val="FF0000"/>
                </a:solidFill>
                <a:latin typeface="Arial MT"/>
                <a:cs typeface="Arial MT"/>
              </a:rPr>
              <a:t>D</a:t>
            </a:r>
            <a:r>
              <a:rPr sz="1800" spc="-185" dirty="0">
                <a:solidFill>
                  <a:srgbClr val="FF0000"/>
                </a:solidFill>
                <a:latin typeface="Arial MT"/>
                <a:cs typeface="Arial MT"/>
              </a:rPr>
              <a:t>an</a:t>
            </a:r>
            <a:endParaRPr sz="1800">
              <a:latin typeface="Arial MT"/>
              <a:cs typeface="Arial MT"/>
            </a:endParaRPr>
          </a:p>
          <a:p>
            <a:pPr marL="390525" indent="-299720">
              <a:lnSpc>
                <a:spcPct val="100000"/>
              </a:lnSpc>
              <a:buAutoNum type="arabicPeriod" startAt="7"/>
              <a:tabLst>
                <a:tab pos="391160" algn="l"/>
              </a:tabLst>
            </a:pPr>
            <a:r>
              <a:rPr sz="1800" spc="-220" dirty="0">
                <a:solidFill>
                  <a:srgbClr val="0D0D0D"/>
                </a:solidFill>
                <a:latin typeface="Arial MT"/>
                <a:cs typeface="Arial MT"/>
              </a:rPr>
              <a:t>P</a:t>
            </a:r>
            <a:r>
              <a:rPr sz="1800" spc="-240" dirty="0">
                <a:solidFill>
                  <a:srgbClr val="0D0D0D"/>
                </a:solidFill>
                <a:latin typeface="Arial MT"/>
                <a:cs typeface="Arial MT"/>
              </a:rPr>
              <a:t>em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an</a:t>
            </a:r>
            <a:r>
              <a:rPr sz="1800" spc="-85" dirty="0">
                <a:solidFill>
                  <a:srgbClr val="0D0D0D"/>
                </a:solidFill>
                <a:latin typeface="Arial MT"/>
                <a:cs typeface="Arial MT"/>
              </a:rPr>
              <a:t>t</a:t>
            </a: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aua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n</a:t>
            </a:r>
            <a:r>
              <a:rPr sz="18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20" dirty="0">
                <a:solidFill>
                  <a:srgbClr val="0D0D0D"/>
                </a:solidFill>
                <a:latin typeface="Arial MT"/>
                <a:cs typeface="Arial MT"/>
              </a:rPr>
              <a:t>K</a:t>
            </a:r>
            <a:r>
              <a:rPr sz="1800" spc="-195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da</a:t>
            </a:r>
            <a:r>
              <a:rPr sz="1800" spc="-110" dirty="0">
                <a:solidFill>
                  <a:srgbClr val="0D0D0D"/>
                </a:solidFill>
                <a:latin typeface="Arial MT"/>
                <a:cs typeface="Arial MT"/>
              </a:rPr>
              <a:t>r</a:t>
            </a:r>
            <a:r>
              <a:rPr sz="1800" spc="-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65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ba</a:t>
            </a:r>
            <a:r>
              <a:rPr sz="1800" spc="-90" dirty="0">
                <a:solidFill>
                  <a:srgbClr val="0D0D0D"/>
                </a:solidFill>
                <a:latin typeface="Arial MT"/>
                <a:cs typeface="Arial MT"/>
              </a:rPr>
              <a:t>t</a:t>
            </a:r>
            <a:r>
              <a:rPr sz="1800" spc="-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40" dirty="0">
                <a:solidFill>
                  <a:srgbClr val="0D0D0D"/>
                </a:solidFill>
                <a:latin typeface="Arial MT"/>
                <a:cs typeface="Arial MT"/>
              </a:rPr>
              <a:t>D</a:t>
            </a: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800" spc="-85" dirty="0">
                <a:solidFill>
                  <a:srgbClr val="0D0D0D"/>
                </a:solidFill>
                <a:latin typeface="Arial MT"/>
                <a:cs typeface="Arial MT"/>
              </a:rPr>
              <a:t>l</a:t>
            </a: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800" spc="-270" dirty="0">
                <a:solidFill>
                  <a:srgbClr val="0D0D0D"/>
                </a:solidFill>
                <a:latin typeface="Arial MT"/>
                <a:cs typeface="Arial MT"/>
              </a:rPr>
              <a:t>m</a:t>
            </a:r>
            <a:r>
              <a:rPr sz="1800" spc="-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800" spc="-240" dirty="0">
                <a:solidFill>
                  <a:srgbClr val="0D0D0D"/>
                </a:solidFill>
                <a:latin typeface="Arial MT"/>
                <a:cs typeface="Arial MT"/>
              </a:rPr>
              <a:t>D</a:t>
            </a: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800" spc="-105" dirty="0">
                <a:solidFill>
                  <a:srgbClr val="0D0D0D"/>
                </a:solidFill>
                <a:latin typeface="Arial MT"/>
                <a:cs typeface="Arial MT"/>
              </a:rPr>
              <a:t>r</a:t>
            </a:r>
            <a:r>
              <a:rPr sz="1800" spc="-19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800" spc="-185" dirty="0">
                <a:solidFill>
                  <a:srgbClr val="0D0D0D"/>
                </a:solidFill>
                <a:latin typeface="Arial MT"/>
                <a:cs typeface="Arial MT"/>
              </a:rPr>
              <a:t>h</a:t>
            </a:r>
            <a:r>
              <a:rPr sz="1800" spc="-105" dirty="0">
                <a:solidFill>
                  <a:srgbClr val="0D0D0D"/>
                </a:solidFill>
                <a:latin typeface="Arial MT"/>
                <a:cs typeface="Arial MT"/>
              </a:rPr>
              <a:t> (</a:t>
            </a:r>
            <a:r>
              <a:rPr sz="1800" spc="-220" dirty="0">
                <a:solidFill>
                  <a:srgbClr val="0D0D0D"/>
                </a:solidFill>
                <a:latin typeface="Arial MT"/>
                <a:cs typeface="Arial MT"/>
              </a:rPr>
              <a:t>P</a:t>
            </a:r>
            <a:r>
              <a:rPr sz="1800" spc="-229" dirty="0">
                <a:solidFill>
                  <a:srgbClr val="0D0D0D"/>
                </a:solidFill>
                <a:latin typeface="Arial MT"/>
                <a:cs typeface="Arial MT"/>
              </a:rPr>
              <a:t>K</a:t>
            </a:r>
            <a:r>
              <a:rPr sz="1800" spc="-265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800" spc="-240" dirty="0">
                <a:solidFill>
                  <a:srgbClr val="0D0D0D"/>
                </a:solidFill>
                <a:latin typeface="Arial MT"/>
                <a:cs typeface="Arial MT"/>
              </a:rPr>
              <a:t>D</a:t>
            </a:r>
            <a:r>
              <a:rPr sz="1800" spc="-110" dirty="0">
                <a:solidFill>
                  <a:srgbClr val="0D0D0D"/>
                </a:solidFill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800" y="1087119"/>
            <a:ext cx="7632700" cy="533400"/>
          </a:xfrm>
          <a:custGeom>
            <a:avLst/>
            <a:gdLst/>
            <a:ahLst/>
            <a:cxnLst/>
            <a:rect l="l" t="t" r="r" b="b"/>
            <a:pathLst>
              <a:path w="7632700" h="533400">
                <a:moveTo>
                  <a:pt x="7632700" y="0"/>
                </a:moveTo>
                <a:lnTo>
                  <a:pt x="0" y="0"/>
                </a:lnTo>
                <a:lnTo>
                  <a:pt x="0" y="533400"/>
                </a:lnTo>
                <a:lnTo>
                  <a:pt x="7632700" y="533400"/>
                </a:lnTo>
                <a:lnTo>
                  <a:pt x="76327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3117" y="1063371"/>
            <a:ext cx="7554595" cy="394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00"/>
              </a:spcBef>
            </a:pPr>
            <a:r>
              <a:rPr sz="3600" spc="85" dirty="0">
                <a:solidFill>
                  <a:srgbClr val="FFFFFF"/>
                </a:solidFill>
                <a:latin typeface="Impact"/>
                <a:cs typeface="Impact"/>
              </a:rPr>
              <a:t>PERSYARATAN</a:t>
            </a:r>
            <a:r>
              <a:rPr sz="3600" spc="26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3600" spc="135" dirty="0">
                <a:solidFill>
                  <a:srgbClr val="FFFFFF"/>
                </a:solidFill>
                <a:latin typeface="Impact"/>
                <a:cs typeface="Impact"/>
              </a:rPr>
              <a:t>ADMINISTRASI</a:t>
            </a:r>
            <a:endParaRPr sz="36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RESEP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Trebuchet MS"/>
                <a:cs typeface="Trebuchet MS"/>
              </a:rPr>
              <a:t>LENGKAP</a:t>
            </a:r>
            <a:endParaRPr sz="2000">
              <a:latin typeface="Trebuchet MS"/>
              <a:cs typeface="Trebuchet MS"/>
            </a:endParaRPr>
          </a:p>
          <a:p>
            <a:pPr marL="408940" indent="-396875">
              <a:lnSpc>
                <a:spcPct val="100000"/>
              </a:lnSpc>
              <a:spcBef>
                <a:spcPts val="940"/>
              </a:spcBef>
              <a:buClr>
                <a:srgbClr val="2A1A00"/>
              </a:buClr>
              <a:buFont typeface="Wingdings"/>
              <a:buChar char=""/>
              <a:tabLst>
                <a:tab pos="408940" algn="l"/>
                <a:tab pos="409575" algn="l"/>
              </a:tabLst>
            </a:pPr>
            <a:r>
              <a:rPr sz="2000" spc="-225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000" spc="-20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ng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sz="2000" spc="-20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ep</a:t>
            </a:r>
            <a:endParaRPr sz="2000">
              <a:latin typeface="Trebuchet MS"/>
              <a:cs typeface="Trebuchet MS"/>
            </a:endParaRPr>
          </a:p>
          <a:p>
            <a:pPr marL="370840" indent="-358775">
              <a:lnSpc>
                <a:spcPct val="100000"/>
              </a:lnSpc>
              <a:spcBef>
                <a:spcPts val="940"/>
              </a:spcBef>
              <a:buClr>
                <a:srgbClr val="2A1A00"/>
              </a:buClr>
              <a:buFont typeface="Wingdings"/>
              <a:buChar char=""/>
              <a:tabLst>
                <a:tab pos="370840" algn="l"/>
                <a:tab pos="371475" algn="l"/>
              </a:tabLst>
            </a:pPr>
            <a:r>
              <a:rPr sz="2000" spc="3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ua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ng</a:t>
            </a:r>
            <a:r>
              <a:rPr sz="2000" spc="-20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/Unit</a:t>
            </a:r>
            <a:r>
              <a:rPr sz="2000" spc="-2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Asal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ep</a:t>
            </a:r>
            <a:endParaRPr sz="2000">
              <a:latin typeface="Trebuchet MS"/>
              <a:cs typeface="Trebuchet MS"/>
            </a:endParaRPr>
          </a:p>
          <a:p>
            <a:pPr marL="370840" indent="-358775">
              <a:lnSpc>
                <a:spcPct val="100000"/>
              </a:lnSpc>
              <a:spcBef>
                <a:spcPts val="940"/>
              </a:spcBef>
              <a:buClr>
                <a:srgbClr val="2A1A00"/>
              </a:buClr>
              <a:buFont typeface="Wingdings"/>
              <a:buChar char=""/>
              <a:tabLst>
                <a:tab pos="370840" algn="l"/>
                <a:tab pos="371475" algn="l"/>
              </a:tabLst>
            </a:pPr>
            <a:r>
              <a:rPr sz="2000" spc="3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iw</a:t>
            </a:r>
            <a:r>
              <a:rPr sz="2000" spc="-204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y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000" spc="-2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5" dirty="0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endParaRPr sz="2000">
              <a:latin typeface="Trebuchet MS"/>
              <a:cs typeface="Trebuchet MS"/>
            </a:endParaRPr>
          </a:p>
          <a:p>
            <a:pPr marL="370840" marR="5080" indent="-358775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Wingdings"/>
              <a:buChar char=""/>
              <a:tabLst>
                <a:tab pos="370840" algn="l"/>
                <a:tab pos="371475" algn="l"/>
              </a:tabLst>
            </a:pP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Nama,Tanggal 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Lahir, </a:t>
            </a:r>
            <a:r>
              <a:rPr sz="2000" spc="-180" dirty="0">
                <a:solidFill>
                  <a:srgbClr val="585858"/>
                </a:solidFill>
                <a:latin typeface="Trebuchet MS"/>
                <a:cs typeface="Trebuchet MS"/>
              </a:rPr>
              <a:t>Jenis 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Kelamin,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Berat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Badan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dan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Tinggi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BadanPasien </a:t>
            </a:r>
            <a:r>
              <a:rPr sz="2000" spc="-5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(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khu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sus</a:t>
            </a:r>
            <a:r>
              <a:rPr sz="20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untuk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20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na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k 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da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pa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ie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emo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te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21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pi</a:t>
            </a:r>
            <a:endParaRPr sz="2000">
              <a:latin typeface="Trebuchet MS"/>
              <a:cs typeface="Trebuchet MS"/>
            </a:endParaRPr>
          </a:p>
          <a:p>
            <a:pPr marL="370840" indent="-358775">
              <a:lnSpc>
                <a:spcPct val="100000"/>
              </a:lnSpc>
              <a:spcBef>
                <a:spcPts val="944"/>
              </a:spcBef>
              <a:buClr>
                <a:srgbClr val="2A1A00"/>
              </a:buClr>
              <a:buFont typeface="Wingdings"/>
              <a:buChar char=""/>
              <a:tabLst>
                <a:tab pos="370840" algn="l"/>
                <a:tab pos="371475" algn="l"/>
              </a:tabLst>
            </a:pP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Nama 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da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Pa</a:t>
            </a:r>
            <a:r>
              <a:rPr sz="2000" spc="15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20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240" dirty="0">
                <a:solidFill>
                  <a:srgbClr val="585858"/>
                </a:solidFill>
                <a:latin typeface="Trebuchet MS"/>
                <a:cs typeface="Trebuchet MS"/>
              </a:rPr>
              <a:t>f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Trebuchet MS"/>
                <a:cs typeface="Trebuchet MS"/>
              </a:rPr>
              <a:t>Dok</a:t>
            </a:r>
            <a:r>
              <a:rPr sz="2000" spc="10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er</a:t>
            </a:r>
            <a:endParaRPr sz="2000">
              <a:latin typeface="Trebuchet MS"/>
              <a:cs typeface="Trebuchet MS"/>
            </a:endParaRPr>
          </a:p>
          <a:p>
            <a:pPr marL="370840" indent="-358775">
              <a:lnSpc>
                <a:spcPct val="100000"/>
              </a:lnSpc>
              <a:spcBef>
                <a:spcPts val="940"/>
              </a:spcBef>
              <a:buClr>
                <a:srgbClr val="2A1A00"/>
              </a:buClr>
              <a:buFont typeface="Wingdings"/>
              <a:buChar char=""/>
              <a:tabLst>
                <a:tab pos="370840" algn="l"/>
                <a:tab pos="371475" algn="l"/>
              </a:tabLst>
            </a:pP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SIP/S</a:t>
            </a:r>
            <a:r>
              <a:rPr sz="2000" spc="30" dirty="0">
                <a:solidFill>
                  <a:srgbClr val="585858"/>
                </a:solidFill>
                <a:latin typeface="Trebuchet MS"/>
                <a:cs typeface="Trebuchet MS"/>
              </a:rPr>
              <a:t>P</a:t>
            </a:r>
            <a:r>
              <a:rPr sz="2000" spc="35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r>
              <a:rPr sz="2000" spc="-455" dirty="0">
                <a:solidFill>
                  <a:srgbClr val="585858"/>
                </a:solidFill>
                <a:latin typeface="Trebuchet MS"/>
                <a:cs typeface="Trebuchet MS"/>
              </a:rPr>
              <a:t>J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Trebuchet MS"/>
                <a:cs typeface="Trebuchet MS"/>
              </a:rPr>
              <a:t>Dok</a:t>
            </a:r>
            <a:r>
              <a:rPr sz="2000" spc="10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er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untuk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ep</a:t>
            </a:r>
            <a:r>
              <a:rPr sz="20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Trebuchet MS"/>
                <a:cs typeface="Trebuchet MS"/>
              </a:rPr>
              <a:t>Nar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o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ika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3607" y="551179"/>
            <a:ext cx="2616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70" dirty="0">
                <a:solidFill>
                  <a:srgbClr val="585858"/>
                </a:solidFill>
                <a:latin typeface="Trebuchet MS"/>
                <a:cs typeface="Trebuchet MS"/>
              </a:rPr>
              <a:t>PENGKAJIAN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135" dirty="0">
                <a:solidFill>
                  <a:srgbClr val="585858"/>
                </a:solidFill>
                <a:latin typeface="Trebuchet MS"/>
                <a:cs typeface="Trebuchet MS"/>
              </a:rPr>
              <a:t>RESEP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431</Words>
  <Application>Microsoft Office PowerPoint</Application>
  <PresentationFormat>On-screen Show (4:3)</PresentationFormat>
  <Paragraphs>71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Algerian</vt:lpstr>
      <vt:lpstr>Arial</vt:lpstr>
      <vt:lpstr>Arial MT</vt:lpstr>
      <vt:lpstr>Calibri</vt:lpstr>
      <vt:lpstr>Candara</vt:lpstr>
      <vt:lpstr>Impact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UNDANG UNDANG RUMAH SAKIT</vt:lpstr>
      <vt:lpstr>PowerPoint Presentation</vt:lpstr>
      <vt:lpstr>Ruang Lingkup Pelayanan Farmasi Klinik di Rumah Sakit</vt:lpstr>
      <vt:lpstr>PowerPoint Presentation</vt:lpstr>
      <vt:lpstr>PENGKAJIAN RESEP</vt:lpstr>
      <vt:lpstr>PERSYARATAN FARMASETIK</vt:lpstr>
      <vt:lpstr>INKOMPABILITAS</vt:lpstr>
      <vt:lpstr>ATURAN PAKAI</vt:lpstr>
      <vt:lpstr>CARA PENGGUNAAN</vt:lpstr>
      <vt:lpstr>CARA PENGGUNAAN (LANJUTAN)….</vt:lpstr>
      <vt:lpstr>PowerPoint Presentation</vt:lpstr>
      <vt:lpstr>PowerPoint Presentation</vt:lpstr>
      <vt:lpstr>PowerPoint Presentation</vt:lpstr>
      <vt:lpstr>PowerPoint Presentation</vt:lpstr>
      <vt:lpstr>PERSYARATAN KLINIK</vt:lpstr>
      <vt:lpstr>PowerPoint Presentation</vt:lpstr>
      <vt:lpstr>Resep yang Lengkap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Pengkajian dan pelayanan resep</dc:title>
  <dc:creator>isran.a</dc:creator>
  <cp:lastModifiedBy>ariesmeryta@gmail.com</cp:lastModifiedBy>
  <cp:revision>3</cp:revision>
  <dcterms:created xsi:type="dcterms:W3CDTF">2024-07-23T04:50:25Z</dcterms:created>
  <dcterms:modified xsi:type="dcterms:W3CDTF">2024-07-23T04:54:53Z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2024-07-23T00:00:00Z</vt:filetime>
  </property>
</Properties>
</file>