
<file path=[Content_Types].xml><?xml version="1.0" encoding="utf-8"?>
<Types xmlns="http://schemas.openxmlformats.org/package/2006/content-types">
  <Default ContentType="application/x-fontdata" Extension="fntdata"/>
  <Default ContentType="image/jpeg" Extension="jpeg"/>
  <Default ContentType="audio/m4a" Extension="m4a"/>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Canva Sans" charset="1" panose="020B0503030501040103"/>
      <p:regular r:id="rId10"/>
    </p:embeddedFont>
    <p:embeddedFont>
      <p:font typeface="Canva Sans Bold" charset="1" panose="020B0803030501040103"/>
      <p:regular r:id="rId11"/>
    </p:embeddedFont>
    <p:embeddedFont>
      <p:font typeface="Canva Sans Italics" charset="1" panose="020B0503030501040103"/>
      <p:regular r:id="rId12"/>
    </p:embeddedFont>
    <p:embeddedFont>
      <p:font typeface="Canva Sans Bold Italics" charset="1" panose="020B0803030501040103"/>
      <p:regular r:id="rId13"/>
    </p:embeddedFont>
    <p:embeddedFont>
      <p:font typeface="Canva Sans Medium" charset="1" panose="020B0603030501040103"/>
      <p:regular r:id="rId14"/>
    </p:embeddedFont>
    <p:embeddedFont>
      <p:font typeface="Canva Sans Medium Italics" charset="1" panose="020B0603030501040103"/>
      <p:regular r:id="rId15"/>
    </p:embeddedFont>
    <p:embeddedFont>
      <p:font typeface="Hatton" charset="1" panose="00000500000000000000"/>
      <p:regular r:id="rId16"/>
    </p:embeddedFont>
    <p:embeddedFont>
      <p:font typeface="Hatton Bold" charset="1" panose="00000800000000000000"/>
      <p:regular r:id="rId17"/>
    </p:embeddedFont>
    <p:embeddedFont>
      <p:font typeface="Hatton Extra-Light" charset="1" panose="00000300000000000000"/>
      <p:regular r:id="rId18"/>
    </p:embeddedFont>
    <p:embeddedFont>
      <p:font typeface="Hatton Light" charset="1" panose="00000400000000000000"/>
      <p:regular r:id="rId19"/>
    </p:embeddedFont>
    <p:embeddedFont>
      <p:font typeface="Hatton Semi-Bold" charset="1" panose="00000700000000000000"/>
      <p:regular r:id="rId20"/>
    </p:embeddedFont>
    <p:embeddedFont>
      <p:font typeface="Hatton Ultra-Bold" charset="1" panose="00000900000000000000"/>
      <p:regular r:id="rId21"/>
    </p:embeddedFont>
    <p:embeddedFont>
      <p:font typeface="Hatton Heavy" charset="1" panose="00000A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slides/slide1.xml" Type="http://schemas.openxmlformats.org/officeDocument/2006/relationships/slide"/><Relationship Id="rId24" Target="slides/slide2.xml" Type="http://schemas.openxmlformats.org/officeDocument/2006/relationships/slide"/><Relationship Id="rId25" Target="slides/slide3.xml" Type="http://schemas.openxmlformats.org/officeDocument/2006/relationships/slide"/><Relationship Id="rId26" Target="slides/slide4.xml" Type="http://schemas.openxmlformats.org/officeDocument/2006/relationships/slide"/><Relationship Id="rId27" Target="slides/slide5.xml" Type="http://schemas.openxmlformats.org/officeDocument/2006/relationships/slide"/><Relationship Id="rId28" Target="slides/slide6.xml" Type="http://schemas.openxmlformats.org/officeDocument/2006/relationships/slide"/><Relationship Id="rId29" Target="slides/slide7.xml" Type="http://schemas.openxmlformats.org/officeDocument/2006/relationships/slide"/><Relationship Id="rId3" Target="viewProps.xml" Type="http://schemas.openxmlformats.org/officeDocument/2006/relationships/viewProps"/><Relationship Id="rId30" Target="slides/slide8.xml" Type="http://schemas.openxmlformats.org/officeDocument/2006/relationships/slide"/><Relationship Id="rId31" Target="slides/slide9.xml" Type="http://schemas.openxmlformats.org/officeDocument/2006/relationships/slide"/><Relationship Id="rId32" Target="slides/slide10.xml" Type="http://schemas.openxmlformats.org/officeDocument/2006/relationships/slide"/><Relationship Id="rId33" Target="slides/slide11.xml" Type="http://schemas.openxmlformats.org/officeDocument/2006/relationships/slide"/><Relationship Id="rId34" Target="slides/slide12.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58.svg" Type="http://schemas.openxmlformats.org/officeDocument/2006/relationships/image"/><Relationship Id="rId8" Target="../media/aAFtLL8X_xM.m4a" Type="http://schemas.microsoft.com/office/2007/relationships/media"/><Relationship Id="rId9" Target="../media/aAFtLL8X_xM.m4a" Type="http://schemas.openxmlformats.org/officeDocument/2006/relationships/audio"/></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5.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png" Type="http://schemas.openxmlformats.org/officeDocument/2006/relationships/image"/><Relationship Id="rId4" Target="../media/image49.png" Type="http://schemas.openxmlformats.org/officeDocument/2006/relationships/image"/><Relationship Id="rId5" Target="../media/image22.pn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VAFtK2el1SM.mp4" Type="http://schemas.openxmlformats.org/officeDocument/2006/relationships/video"/><Relationship Id="rId4" Target="../media/VAFtK2el1SM.mp4" Type="http://schemas.microsoft.com/office/2007/relationships/media"/><Relationship Id="rId5" Target="../media/image53.pn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6.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6.pn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png" Type="http://schemas.openxmlformats.org/officeDocument/2006/relationships/image"/><Relationship Id="rId4" Target="../media/image22.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0.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258168">
            <a:off x="15805676" y="2405419"/>
            <a:ext cx="2595819" cy="8740392"/>
          </a:xfrm>
          <a:custGeom>
            <a:avLst/>
            <a:gdLst/>
            <a:ahLst/>
            <a:cxnLst/>
            <a:rect r="r" b="b" t="t" l="l"/>
            <a:pathLst>
              <a:path h="8740392" w="2595819">
                <a:moveTo>
                  <a:pt x="0" y="0"/>
                </a:moveTo>
                <a:lnTo>
                  <a:pt x="2595819" y="0"/>
                </a:lnTo>
                <a:lnTo>
                  <a:pt x="2595819" y="8740392"/>
                </a:lnTo>
                <a:lnTo>
                  <a:pt x="0" y="8740392"/>
                </a:lnTo>
                <a:lnTo>
                  <a:pt x="0" y="0"/>
                </a:lnTo>
                <a:close/>
              </a:path>
            </a:pathLst>
          </a:custGeom>
          <a:blipFill>
            <a:blip r:embed="rId2"/>
            <a:stretch>
              <a:fillRect l="-4715" t="0" r="-4715" b="0"/>
            </a:stretch>
          </a:blipFill>
        </p:spPr>
      </p:sp>
      <p:sp>
        <p:nvSpPr>
          <p:cNvPr name="Freeform 3" id="3"/>
          <p:cNvSpPr/>
          <p:nvPr/>
        </p:nvSpPr>
        <p:spPr>
          <a:xfrm flipH="false" flipV="false" rot="-244285">
            <a:off x="6112566" y="-895879"/>
            <a:ext cx="15107772" cy="3287864"/>
          </a:xfrm>
          <a:custGeom>
            <a:avLst/>
            <a:gdLst/>
            <a:ahLst/>
            <a:cxnLst/>
            <a:rect r="r" b="b" t="t" l="l"/>
            <a:pathLst>
              <a:path h="3287864" w="15107772">
                <a:moveTo>
                  <a:pt x="0" y="0"/>
                </a:moveTo>
                <a:lnTo>
                  <a:pt x="15107772" y="0"/>
                </a:lnTo>
                <a:lnTo>
                  <a:pt x="15107772" y="3287865"/>
                </a:lnTo>
                <a:lnTo>
                  <a:pt x="0" y="3287865"/>
                </a:lnTo>
                <a:lnTo>
                  <a:pt x="0" y="0"/>
                </a:lnTo>
                <a:close/>
              </a:path>
            </a:pathLst>
          </a:custGeom>
          <a:blipFill>
            <a:blip r:embed="rId3"/>
            <a:stretch>
              <a:fillRect l="0" t="-401" r="0" b="-401"/>
            </a:stretch>
          </a:blipFill>
        </p:spPr>
      </p:sp>
      <p:sp>
        <p:nvSpPr>
          <p:cNvPr name="Freeform 4" id="4"/>
          <p:cNvSpPr/>
          <p:nvPr/>
        </p:nvSpPr>
        <p:spPr>
          <a:xfrm flipH="true" flipV="false" rot="0">
            <a:off x="-1866951" y="7527798"/>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4"/>
            <a:stretch>
              <a:fillRect l="0" t="0" r="0" b="0"/>
            </a:stretch>
          </a:blipFill>
        </p:spPr>
      </p:sp>
      <p:sp>
        <p:nvSpPr>
          <p:cNvPr name="Freeform 5" id="5"/>
          <p:cNvSpPr/>
          <p:nvPr/>
        </p:nvSpPr>
        <p:spPr>
          <a:xfrm flipH="false" flipV="false" rot="1783761">
            <a:off x="-2335530" y="2608031"/>
            <a:ext cx="6303621" cy="8831693"/>
          </a:xfrm>
          <a:custGeom>
            <a:avLst/>
            <a:gdLst/>
            <a:ahLst/>
            <a:cxnLst/>
            <a:rect r="r" b="b" t="t" l="l"/>
            <a:pathLst>
              <a:path h="8831693" w="6303621">
                <a:moveTo>
                  <a:pt x="0" y="0"/>
                </a:moveTo>
                <a:lnTo>
                  <a:pt x="6303621" y="0"/>
                </a:lnTo>
                <a:lnTo>
                  <a:pt x="6303621" y="8831694"/>
                </a:lnTo>
                <a:lnTo>
                  <a:pt x="0" y="8831694"/>
                </a:lnTo>
                <a:lnTo>
                  <a:pt x="0" y="0"/>
                </a:lnTo>
                <a:close/>
              </a:path>
            </a:pathLst>
          </a:custGeom>
          <a:blipFill>
            <a:blip r:embed="rId5"/>
            <a:stretch>
              <a:fillRect l="0" t="0" r="0" b="0"/>
            </a:stretch>
          </a:blipFill>
        </p:spPr>
      </p:sp>
      <p:sp>
        <p:nvSpPr>
          <p:cNvPr name="Freeform 6" id="6"/>
          <p:cNvSpPr/>
          <p:nvPr/>
        </p:nvSpPr>
        <p:spPr>
          <a:xfrm flipH="false" flipV="false" rot="0">
            <a:off x="0" y="7023878"/>
            <a:ext cx="2961283" cy="3263122"/>
          </a:xfrm>
          <a:custGeom>
            <a:avLst/>
            <a:gdLst/>
            <a:ahLst/>
            <a:cxnLst/>
            <a:rect r="r" b="b" t="t" l="l"/>
            <a:pathLst>
              <a:path h="3263122" w="2961283">
                <a:moveTo>
                  <a:pt x="0" y="0"/>
                </a:moveTo>
                <a:lnTo>
                  <a:pt x="2961283" y="0"/>
                </a:lnTo>
                <a:lnTo>
                  <a:pt x="2961283" y="3263122"/>
                </a:lnTo>
                <a:lnTo>
                  <a:pt x="0" y="3263122"/>
                </a:lnTo>
                <a:lnTo>
                  <a:pt x="0" y="0"/>
                </a:lnTo>
                <a:close/>
              </a:path>
            </a:pathLst>
          </a:custGeom>
          <a:blipFill>
            <a:blip r:embed="rId6"/>
            <a:stretch>
              <a:fillRect l="0" t="0" r="0" b="0"/>
            </a:stretch>
          </a:blipFill>
        </p:spPr>
      </p:sp>
      <p:sp>
        <p:nvSpPr>
          <p:cNvPr name="TextBox 7" id="7"/>
          <p:cNvSpPr txBox="true"/>
          <p:nvPr/>
        </p:nvSpPr>
        <p:spPr>
          <a:xfrm rot="0">
            <a:off x="3960565" y="2787731"/>
            <a:ext cx="10403084" cy="4768348"/>
          </a:xfrm>
          <a:prstGeom prst="rect">
            <a:avLst/>
          </a:prstGeom>
        </p:spPr>
        <p:txBody>
          <a:bodyPr anchor="t" rtlCol="false" tIns="0" lIns="0" bIns="0" rIns="0">
            <a:spAutoFit/>
          </a:bodyPr>
          <a:lstStyle/>
          <a:p>
            <a:pPr algn="ctr">
              <a:lnSpc>
                <a:spcPts val="12103"/>
              </a:lnSpc>
            </a:pPr>
            <a:r>
              <a:rPr lang="en-US" sz="11527">
                <a:solidFill>
                  <a:srgbClr val="FFFBF6"/>
                </a:solidFill>
                <a:latin typeface="Hatton Semi-Bold"/>
              </a:rPr>
              <a:t>Pemrosesan Pupuk Organik</a:t>
            </a:r>
          </a:p>
        </p:txBody>
      </p:sp>
      <p:pic>
        <p:nvPicPr>
          <p:cNvPr name="Picture 8" id="8">
            <a:hlinkClick action="ppaction://media"/>
          </p:cNvPr>
          <p:cNvPicPr>
            <a:picLocks noChangeAspect="true"/>
          </p:cNvPicPr>
          <p:nvPr>
            <a:audioFile r:link="rId9"/>
            <p:extLst>
              <p:ext uri="{DAA4B4D4-6D71-4841-9C94-3DE7FCFB9230}">
                <p14:media xmlns:p14="http://schemas.microsoft.com/office/powerpoint/2010/main" r:embed="rId8">
                  <p14:trim st="0.0000" end="165453.0710"/>
                </p14:media>
              </p:ext>
            </p:extLst>
          </p:nvPr>
        </p:nvPicPr>
        <p:blipFill>
          <a:blip r:embed="rId7"/>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8"/>
                </p:tgtEl>
              </p:cBhvr>
            </p:cmd>
            <p:audio>
              <p:cMediaNode vol="100000" showWhenStopped="false">
                <p:cTn/>
                <p:tgtEl>
                  <p:spTgt spid="8"/>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849021">
            <a:off x="-4216796" y="-1316567"/>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2"/>
            <a:stretch>
              <a:fillRect l="0" t="-401" r="0" b="-401"/>
            </a:stretch>
          </a:blipFill>
        </p:spPr>
      </p:sp>
      <p:grpSp>
        <p:nvGrpSpPr>
          <p:cNvPr name="Group 3" id="3"/>
          <p:cNvGrpSpPr/>
          <p:nvPr/>
        </p:nvGrpSpPr>
        <p:grpSpPr>
          <a:xfrm rot="0">
            <a:off x="0" y="1920984"/>
            <a:ext cx="9932907" cy="1138442"/>
            <a:chOff x="0" y="0"/>
            <a:chExt cx="3380396" cy="387438"/>
          </a:xfrm>
        </p:grpSpPr>
        <p:sp>
          <p:nvSpPr>
            <p:cNvPr name="Freeform 4" id="4"/>
            <p:cNvSpPr/>
            <p:nvPr/>
          </p:nvSpPr>
          <p:spPr>
            <a:xfrm flipH="false" flipV="false" rot="0">
              <a:off x="0" y="0"/>
              <a:ext cx="3380396" cy="387438"/>
            </a:xfrm>
            <a:custGeom>
              <a:avLst/>
              <a:gdLst/>
              <a:ahLst/>
              <a:cxnLst/>
              <a:rect r="r" b="b" t="t" l="l"/>
              <a:pathLst>
                <a:path h="387438" w="3380396">
                  <a:moveTo>
                    <a:pt x="39750" y="0"/>
                  </a:moveTo>
                  <a:lnTo>
                    <a:pt x="3340645" y="0"/>
                  </a:lnTo>
                  <a:cubicBezTo>
                    <a:pt x="3362599" y="0"/>
                    <a:pt x="3380396" y="17797"/>
                    <a:pt x="3380396" y="39750"/>
                  </a:cubicBezTo>
                  <a:lnTo>
                    <a:pt x="3380396" y="347687"/>
                  </a:lnTo>
                  <a:cubicBezTo>
                    <a:pt x="3380396" y="369641"/>
                    <a:pt x="3362599" y="387438"/>
                    <a:pt x="3340645" y="387438"/>
                  </a:cubicBezTo>
                  <a:lnTo>
                    <a:pt x="39750" y="387438"/>
                  </a:lnTo>
                  <a:cubicBezTo>
                    <a:pt x="17797" y="387438"/>
                    <a:pt x="0" y="369641"/>
                    <a:pt x="0" y="347687"/>
                  </a:cubicBezTo>
                  <a:lnTo>
                    <a:pt x="0" y="39750"/>
                  </a:lnTo>
                  <a:cubicBezTo>
                    <a:pt x="0" y="17797"/>
                    <a:pt x="17797" y="0"/>
                    <a:pt x="39750" y="0"/>
                  </a:cubicBezTo>
                  <a:close/>
                </a:path>
              </a:pathLst>
            </a:custGeom>
            <a:solidFill>
              <a:srgbClr val="7D603D"/>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399563" y="3797446"/>
            <a:ext cx="3086100" cy="900997"/>
            <a:chOff x="0" y="0"/>
            <a:chExt cx="812800" cy="237300"/>
          </a:xfrm>
        </p:grpSpPr>
        <p:sp>
          <p:nvSpPr>
            <p:cNvPr name="Freeform 7" id="7"/>
            <p:cNvSpPr/>
            <p:nvPr/>
          </p:nvSpPr>
          <p:spPr>
            <a:xfrm flipH="false" flipV="false" rot="0">
              <a:off x="0" y="0"/>
              <a:ext cx="812800" cy="237300"/>
            </a:xfrm>
            <a:custGeom>
              <a:avLst/>
              <a:gdLst/>
              <a:ahLst/>
              <a:cxnLst/>
              <a:rect r="r" b="b" t="t" l="l"/>
              <a:pathLst>
                <a:path h="237300" w="812800">
                  <a:moveTo>
                    <a:pt x="118650" y="0"/>
                  </a:moveTo>
                  <a:lnTo>
                    <a:pt x="694150" y="0"/>
                  </a:lnTo>
                  <a:cubicBezTo>
                    <a:pt x="725618" y="0"/>
                    <a:pt x="755797" y="12501"/>
                    <a:pt x="778048" y="34752"/>
                  </a:cubicBezTo>
                  <a:cubicBezTo>
                    <a:pt x="800299" y="57003"/>
                    <a:pt x="812800" y="87182"/>
                    <a:pt x="812800" y="118650"/>
                  </a:cubicBezTo>
                  <a:lnTo>
                    <a:pt x="812800" y="118650"/>
                  </a:lnTo>
                  <a:cubicBezTo>
                    <a:pt x="812800" y="184178"/>
                    <a:pt x="759679" y="237300"/>
                    <a:pt x="694150" y="237300"/>
                  </a:cubicBezTo>
                  <a:lnTo>
                    <a:pt x="118650" y="237300"/>
                  </a:lnTo>
                  <a:cubicBezTo>
                    <a:pt x="87182" y="237300"/>
                    <a:pt x="57003" y="224799"/>
                    <a:pt x="34752" y="202548"/>
                  </a:cubicBezTo>
                  <a:cubicBezTo>
                    <a:pt x="12501" y="180297"/>
                    <a:pt x="0" y="150118"/>
                    <a:pt x="0" y="118650"/>
                  </a:cubicBezTo>
                  <a:lnTo>
                    <a:pt x="0" y="118650"/>
                  </a:lnTo>
                  <a:cubicBezTo>
                    <a:pt x="0" y="87182"/>
                    <a:pt x="12501" y="57003"/>
                    <a:pt x="34752" y="34752"/>
                  </a:cubicBezTo>
                  <a:cubicBezTo>
                    <a:pt x="57003" y="12501"/>
                    <a:pt x="87182" y="0"/>
                    <a:pt x="118650" y="0"/>
                  </a:cubicBezTo>
                  <a:close/>
                </a:path>
              </a:pathLst>
            </a:custGeom>
            <a:solidFill>
              <a:srgbClr val="7D603D"/>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226905" y="4247944"/>
            <a:ext cx="5431415" cy="3521632"/>
            <a:chOff x="0" y="0"/>
            <a:chExt cx="1430496" cy="927508"/>
          </a:xfrm>
        </p:grpSpPr>
        <p:sp>
          <p:nvSpPr>
            <p:cNvPr name="Freeform 10" id="10"/>
            <p:cNvSpPr/>
            <p:nvPr/>
          </p:nvSpPr>
          <p:spPr>
            <a:xfrm flipH="false" flipV="false" rot="0">
              <a:off x="0" y="0"/>
              <a:ext cx="1430496" cy="927508"/>
            </a:xfrm>
            <a:custGeom>
              <a:avLst/>
              <a:gdLst/>
              <a:ahLst/>
              <a:cxnLst/>
              <a:rect r="r" b="b" t="t" l="l"/>
              <a:pathLst>
                <a:path h="927508" w="1430496">
                  <a:moveTo>
                    <a:pt x="72695" y="0"/>
                  </a:moveTo>
                  <a:lnTo>
                    <a:pt x="1357801" y="0"/>
                  </a:lnTo>
                  <a:cubicBezTo>
                    <a:pt x="1377081" y="0"/>
                    <a:pt x="1395571" y="7659"/>
                    <a:pt x="1409204" y="21292"/>
                  </a:cubicBezTo>
                  <a:cubicBezTo>
                    <a:pt x="1422837" y="34925"/>
                    <a:pt x="1430496" y="53415"/>
                    <a:pt x="1430496" y="72695"/>
                  </a:cubicBezTo>
                  <a:lnTo>
                    <a:pt x="1430496" y="854813"/>
                  </a:lnTo>
                  <a:cubicBezTo>
                    <a:pt x="1430496" y="874093"/>
                    <a:pt x="1422837" y="892583"/>
                    <a:pt x="1409204" y="906216"/>
                  </a:cubicBezTo>
                  <a:cubicBezTo>
                    <a:pt x="1395571" y="919849"/>
                    <a:pt x="1377081" y="927508"/>
                    <a:pt x="1357801" y="927508"/>
                  </a:cubicBezTo>
                  <a:lnTo>
                    <a:pt x="72695" y="927508"/>
                  </a:lnTo>
                  <a:cubicBezTo>
                    <a:pt x="53415" y="927508"/>
                    <a:pt x="34925" y="919849"/>
                    <a:pt x="21292" y="906216"/>
                  </a:cubicBezTo>
                  <a:cubicBezTo>
                    <a:pt x="7659" y="892583"/>
                    <a:pt x="0" y="874093"/>
                    <a:pt x="0" y="854813"/>
                  </a:cubicBezTo>
                  <a:lnTo>
                    <a:pt x="0" y="72695"/>
                  </a:lnTo>
                  <a:cubicBezTo>
                    <a:pt x="0" y="53415"/>
                    <a:pt x="7659" y="34925"/>
                    <a:pt x="21292" y="21292"/>
                  </a:cubicBezTo>
                  <a:cubicBezTo>
                    <a:pt x="34925" y="7659"/>
                    <a:pt x="53415" y="0"/>
                    <a:pt x="72695" y="0"/>
                  </a:cubicBezTo>
                  <a:close/>
                </a:path>
              </a:pathLst>
            </a:custGeom>
            <a:solidFill>
              <a:srgbClr val="000000">
                <a:alpha val="0"/>
              </a:srgbClr>
            </a:solidFill>
            <a:ln w="47625">
              <a:solidFill>
                <a:srgbClr val="7D603D"/>
              </a:solidFill>
            </a:ln>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7155717" y="3797446"/>
            <a:ext cx="3086100" cy="900997"/>
            <a:chOff x="0" y="0"/>
            <a:chExt cx="812800" cy="237300"/>
          </a:xfrm>
        </p:grpSpPr>
        <p:sp>
          <p:nvSpPr>
            <p:cNvPr name="Freeform 13" id="13"/>
            <p:cNvSpPr/>
            <p:nvPr/>
          </p:nvSpPr>
          <p:spPr>
            <a:xfrm flipH="false" flipV="false" rot="0">
              <a:off x="0" y="0"/>
              <a:ext cx="812800" cy="237300"/>
            </a:xfrm>
            <a:custGeom>
              <a:avLst/>
              <a:gdLst/>
              <a:ahLst/>
              <a:cxnLst/>
              <a:rect r="r" b="b" t="t" l="l"/>
              <a:pathLst>
                <a:path h="237300" w="812800">
                  <a:moveTo>
                    <a:pt x="118650" y="0"/>
                  </a:moveTo>
                  <a:lnTo>
                    <a:pt x="694150" y="0"/>
                  </a:lnTo>
                  <a:cubicBezTo>
                    <a:pt x="725618" y="0"/>
                    <a:pt x="755797" y="12501"/>
                    <a:pt x="778048" y="34752"/>
                  </a:cubicBezTo>
                  <a:cubicBezTo>
                    <a:pt x="800299" y="57003"/>
                    <a:pt x="812800" y="87182"/>
                    <a:pt x="812800" y="118650"/>
                  </a:cubicBezTo>
                  <a:lnTo>
                    <a:pt x="812800" y="118650"/>
                  </a:lnTo>
                  <a:cubicBezTo>
                    <a:pt x="812800" y="184178"/>
                    <a:pt x="759679" y="237300"/>
                    <a:pt x="694150" y="237300"/>
                  </a:cubicBezTo>
                  <a:lnTo>
                    <a:pt x="118650" y="237300"/>
                  </a:lnTo>
                  <a:cubicBezTo>
                    <a:pt x="87182" y="237300"/>
                    <a:pt x="57003" y="224799"/>
                    <a:pt x="34752" y="202548"/>
                  </a:cubicBezTo>
                  <a:cubicBezTo>
                    <a:pt x="12501" y="180297"/>
                    <a:pt x="0" y="150118"/>
                    <a:pt x="0" y="118650"/>
                  </a:cubicBezTo>
                  <a:lnTo>
                    <a:pt x="0" y="118650"/>
                  </a:lnTo>
                  <a:cubicBezTo>
                    <a:pt x="0" y="87182"/>
                    <a:pt x="12501" y="57003"/>
                    <a:pt x="34752" y="34752"/>
                  </a:cubicBezTo>
                  <a:cubicBezTo>
                    <a:pt x="57003" y="12501"/>
                    <a:pt x="87182" y="0"/>
                    <a:pt x="118650" y="0"/>
                  </a:cubicBezTo>
                  <a:close/>
                </a:path>
              </a:pathLst>
            </a:custGeom>
            <a:solidFill>
              <a:srgbClr val="7D603D"/>
            </a:solidFill>
          </p:spPr>
        </p:sp>
        <p:sp>
          <p:nvSpPr>
            <p:cNvPr name="TextBox 14" id="1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5983059" y="4247944"/>
            <a:ext cx="5431415" cy="3521632"/>
            <a:chOff x="0" y="0"/>
            <a:chExt cx="1430496" cy="927508"/>
          </a:xfrm>
        </p:grpSpPr>
        <p:sp>
          <p:nvSpPr>
            <p:cNvPr name="Freeform 16" id="16"/>
            <p:cNvSpPr/>
            <p:nvPr/>
          </p:nvSpPr>
          <p:spPr>
            <a:xfrm flipH="false" flipV="false" rot="0">
              <a:off x="0" y="0"/>
              <a:ext cx="1430496" cy="927508"/>
            </a:xfrm>
            <a:custGeom>
              <a:avLst/>
              <a:gdLst/>
              <a:ahLst/>
              <a:cxnLst/>
              <a:rect r="r" b="b" t="t" l="l"/>
              <a:pathLst>
                <a:path h="927508" w="1430496">
                  <a:moveTo>
                    <a:pt x="72695" y="0"/>
                  </a:moveTo>
                  <a:lnTo>
                    <a:pt x="1357801" y="0"/>
                  </a:lnTo>
                  <a:cubicBezTo>
                    <a:pt x="1377081" y="0"/>
                    <a:pt x="1395571" y="7659"/>
                    <a:pt x="1409204" y="21292"/>
                  </a:cubicBezTo>
                  <a:cubicBezTo>
                    <a:pt x="1422837" y="34925"/>
                    <a:pt x="1430496" y="53415"/>
                    <a:pt x="1430496" y="72695"/>
                  </a:cubicBezTo>
                  <a:lnTo>
                    <a:pt x="1430496" y="854813"/>
                  </a:lnTo>
                  <a:cubicBezTo>
                    <a:pt x="1430496" y="874093"/>
                    <a:pt x="1422837" y="892583"/>
                    <a:pt x="1409204" y="906216"/>
                  </a:cubicBezTo>
                  <a:cubicBezTo>
                    <a:pt x="1395571" y="919849"/>
                    <a:pt x="1377081" y="927508"/>
                    <a:pt x="1357801" y="927508"/>
                  </a:cubicBezTo>
                  <a:lnTo>
                    <a:pt x="72695" y="927508"/>
                  </a:lnTo>
                  <a:cubicBezTo>
                    <a:pt x="53415" y="927508"/>
                    <a:pt x="34925" y="919849"/>
                    <a:pt x="21292" y="906216"/>
                  </a:cubicBezTo>
                  <a:cubicBezTo>
                    <a:pt x="7659" y="892583"/>
                    <a:pt x="0" y="874093"/>
                    <a:pt x="0" y="854813"/>
                  </a:cubicBezTo>
                  <a:lnTo>
                    <a:pt x="0" y="72695"/>
                  </a:lnTo>
                  <a:cubicBezTo>
                    <a:pt x="0" y="53415"/>
                    <a:pt x="7659" y="34925"/>
                    <a:pt x="21292" y="21292"/>
                  </a:cubicBezTo>
                  <a:cubicBezTo>
                    <a:pt x="34925" y="7659"/>
                    <a:pt x="53415" y="0"/>
                    <a:pt x="72695" y="0"/>
                  </a:cubicBezTo>
                  <a:close/>
                </a:path>
              </a:pathLst>
            </a:custGeom>
            <a:solidFill>
              <a:srgbClr val="000000">
                <a:alpha val="0"/>
              </a:srgbClr>
            </a:solidFill>
            <a:ln w="47625">
              <a:solidFill>
                <a:srgbClr val="7D603D"/>
              </a:solidFill>
            </a:ln>
          </p:spPr>
        </p:sp>
        <p:sp>
          <p:nvSpPr>
            <p:cNvPr name="TextBox 17" id="17"/>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12073356" y="685246"/>
            <a:ext cx="2708989" cy="3609918"/>
          </a:xfrm>
          <a:custGeom>
            <a:avLst/>
            <a:gdLst/>
            <a:ahLst/>
            <a:cxnLst/>
            <a:rect r="r" b="b" t="t" l="l"/>
            <a:pathLst>
              <a:path h="3609918" w="2708989">
                <a:moveTo>
                  <a:pt x="0" y="0"/>
                </a:moveTo>
                <a:lnTo>
                  <a:pt x="2708989" y="0"/>
                </a:lnTo>
                <a:lnTo>
                  <a:pt x="2708989" y="3609918"/>
                </a:lnTo>
                <a:lnTo>
                  <a:pt x="0" y="3609918"/>
                </a:lnTo>
                <a:lnTo>
                  <a:pt x="0" y="0"/>
                </a:lnTo>
                <a:close/>
              </a:path>
            </a:pathLst>
          </a:custGeom>
          <a:blipFill>
            <a:blip r:embed="rId3"/>
            <a:stretch>
              <a:fillRect l="0" t="-8478" r="0" b="-24995"/>
            </a:stretch>
          </a:blipFill>
        </p:spPr>
      </p:sp>
      <p:sp>
        <p:nvSpPr>
          <p:cNvPr name="Freeform 19" id="19"/>
          <p:cNvSpPr/>
          <p:nvPr/>
        </p:nvSpPr>
        <p:spPr>
          <a:xfrm flipH="false" flipV="false" rot="0">
            <a:off x="15001420" y="1655519"/>
            <a:ext cx="3178546" cy="3754388"/>
          </a:xfrm>
          <a:custGeom>
            <a:avLst/>
            <a:gdLst/>
            <a:ahLst/>
            <a:cxnLst/>
            <a:rect r="r" b="b" t="t" l="l"/>
            <a:pathLst>
              <a:path h="3754388" w="3178546">
                <a:moveTo>
                  <a:pt x="0" y="0"/>
                </a:moveTo>
                <a:lnTo>
                  <a:pt x="3178547" y="0"/>
                </a:lnTo>
                <a:lnTo>
                  <a:pt x="3178547" y="3754388"/>
                </a:lnTo>
                <a:lnTo>
                  <a:pt x="0" y="3754388"/>
                </a:lnTo>
                <a:lnTo>
                  <a:pt x="0" y="0"/>
                </a:lnTo>
                <a:close/>
              </a:path>
            </a:pathLst>
          </a:custGeom>
          <a:blipFill>
            <a:blip r:embed="rId4"/>
            <a:stretch>
              <a:fillRect l="0" t="-21161" r="0" b="-29422"/>
            </a:stretch>
          </a:blipFill>
        </p:spPr>
      </p:sp>
      <p:sp>
        <p:nvSpPr>
          <p:cNvPr name="Freeform 20" id="20"/>
          <p:cNvSpPr/>
          <p:nvPr/>
        </p:nvSpPr>
        <p:spPr>
          <a:xfrm flipH="false" flipV="false" rot="0">
            <a:off x="14628658" y="6046860"/>
            <a:ext cx="3412771" cy="3505286"/>
          </a:xfrm>
          <a:custGeom>
            <a:avLst/>
            <a:gdLst/>
            <a:ahLst/>
            <a:cxnLst/>
            <a:rect r="r" b="b" t="t" l="l"/>
            <a:pathLst>
              <a:path h="3505286" w="3412771">
                <a:moveTo>
                  <a:pt x="0" y="0"/>
                </a:moveTo>
                <a:lnTo>
                  <a:pt x="3412772" y="0"/>
                </a:lnTo>
                <a:lnTo>
                  <a:pt x="3412772" y="3505287"/>
                </a:lnTo>
                <a:lnTo>
                  <a:pt x="0" y="3505287"/>
                </a:lnTo>
                <a:lnTo>
                  <a:pt x="0" y="0"/>
                </a:lnTo>
                <a:close/>
              </a:path>
            </a:pathLst>
          </a:custGeom>
          <a:blipFill>
            <a:blip r:embed="rId5"/>
            <a:stretch>
              <a:fillRect l="0" t="-43327" r="0" b="-29842"/>
            </a:stretch>
          </a:blipFill>
        </p:spPr>
      </p:sp>
      <p:sp>
        <p:nvSpPr>
          <p:cNvPr name="Freeform 21" id="21"/>
          <p:cNvSpPr/>
          <p:nvPr/>
        </p:nvSpPr>
        <p:spPr>
          <a:xfrm flipH="false" flipV="false" rot="0">
            <a:off x="11738325" y="4698443"/>
            <a:ext cx="2665485" cy="3505286"/>
          </a:xfrm>
          <a:custGeom>
            <a:avLst/>
            <a:gdLst/>
            <a:ahLst/>
            <a:cxnLst/>
            <a:rect r="r" b="b" t="t" l="l"/>
            <a:pathLst>
              <a:path h="3505286" w="2665485">
                <a:moveTo>
                  <a:pt x="0" y="0"/>
                </a:moveTo>
                <a:lnTo>
                  <a:pt x="2665485" y="0"/>
                </a:lnTo>
                <a:lnTo>
                  <a:pt x="2665485" y="3505286"/>
                </a:lnTo>
                <a:lnTo>
                  <a:pt x="0" y="3505286"/>
                </a:lnTo>
                <a:lnTo>
                  <a:pt x="0" y="0"/>
                </a:lnTo>
                <a:close/>
              </a:path>
            </a:pathLst>
          </a:custGeom>
          <a:blipFill>
            <a:blip r:embed="rId6"/>
            <a:stretch>
              <a:fillRect l="0" t="-22747" r="0" b="-12503"/>
            </a:stretch>
          </a:blipFill>
        </p:spPr>
      </p:sp>
      <p:sp>
        <p:nvSpPr>
          <p:cNvPr name="TextBox 22" id="22"/>
          <p:cNvSpPr txBox="true"/>
          <p:nvPr/>
        </p:nvSpPr>
        <p:spPr>
          <a:xfrm rot="0">
            <a:off x="226905" y="2193030"/>
            <a:ext cx="9438735" cy="580866"/>
          </a:xfrm>
          <a:prstGeom prst="rect">
            <a:avLst/>
          </a:prstGeom>
        </p:spPr>
        <p:txBody>
          <a:bodyPr anchor="t" rtlCol="false" tIns="0" lIns="0" bIns="0" rIns="0">
            <a:spAutoFit/>
          </a:bodyPr>
          <a:lstStyle/>
          <a:p>
            <a:pPr algn="ctr">
              <a:lnSpc>
                <a:spcPts val="4199"/>
              </a:lnSpc>
            </a:pPr>
            <a:r>
              <a:rPr lang="en-US" sz="3999">
                <a:solidFill>
                  <a:srgbClr val="FFFBF6"/>
                </a:solidFill>
                <a:latin typeface="Hatton Semi-Bold"/>
              </a:rPr>
              <a:t>Pembuatan Pupuk Organik Padat</a:t>
            </a:r>
          </a:p>
        </p:txBody>
      </p:sp>
      <p:sp>
        <p:nvSpPr>
          <p:cNvPr name="TextBox 23" id="23"/>
          <p:cNvSpPr txBox="true"/>
          <p:nvPr/>
        </p:nvSpPr>
        <p:spPr>
          <a:xfrm rot="0">
            <a:off x="-2104235" y="3201306"/>
            <a:ext cx="12265883" cy="596140"/>
          </a:xfrm>
          <a:prstGeom prst="rect">
            <a:avLst/>
          </a:prstGeom>
        </p:spPr>
        <p:txBody>
          <a:bodyPr anchor="t" rtlCol="false" tIns="0" lIns="0" bIns="0" rIns="0">
            <a:spAutoFit/>
          </a:bodyPr>
          <a:lstStyle/>
          <a:p>
            <a:pPr algn="ctr">
              <a:lnSpc>
                <a:spcPts val="4941"/>
              </a:lnSpc>
              <a:spcBef>
                <a:spcPct val="0"/>
              </a:spcBef>
            </a:pPr>
            <a:r>
              <a:rPr lang="en-US" sz="3529">
                <a:solidFill>
                  <a:srgbClr val="FFFBF6"/>
                </a:solidFill>
                <a:latin typeface="Canva Sans"/>
              </a:rPr>
              <a:t>Pembuatan Pupuk Kandang Kambing</a:t>
            </a:r>
          </a:p>
        </p:txBody>
      </p:sp>
      <p:sp>
        <p:nvSpPr>
          <p:cNvPr name="TextBox 24" id="24"/>
          <p:cNvSpPr txBox="true"/>
          <p:nvPr/>
        </p:nvSpPr>
        <p:spPr>
          <a:xfrm rot="0">
            <a:off x="226905" y="4611713"/>
            <a:ext cx="5431415" cy="2841720"/>
          </a:xfrm>
          <a:prstGeom prst="rect">
            <a:avLst/>
          </a:prstGeom>
        </p:spPr>
        <p:txBody>
          <a:bodyPr anchor="t" rtlCol="false" tIns="0" lIns="0" bIns="0" rIns="0">
            <a:spAutoFit/>
          </a:bodyPr>
          <a:lstStyle/>
          <a:p>
            <a:pPr marL="754033" indent="-377016" lvl="1">
              <a:lnSpc>
                <a:spcPts val="4540"/>
              </a:lnSpc>
              <a:buFont typeface="Arial"/>
              <a:buChar char="•"/>
            </a:pPr>
            <a:r>
              <a:rPr lang="en-US" sz="3492">
                <a:solidFill>
                  <a:srgbClr val="FFFAED"/>
                </a:solidFill>
                <a:latin typeface="Canva Sans"/>
              </a:rPr>
              <a:t>Kotoran Kambing segar</a:t>
            </a:r>
          </a:p>
          <a:p>
            <a:pPr marL="754033" indent="-377016" lvl="1">
              <a:lnSpc>
                <a:spcPts val="4540"/>
              </a:lnSpc>
              <a:buFont typeface="Arial"/>
              <a:buChar char="•"/>
            </a:pPr>
            <a:r>
              <a:rPr lang="en-US" sz="3492">
                <a:solidFill>
                  <a:srgbClr val="FFFAED"/>
                </a:solidFill>
                <a:latin typeface="Canva Sans"/>
              </a:rPr>
              <a:t>Mikroba Pengurai</a:t>
            </a:r>
          </a:p>
          <a:p>
            <a:pPr marL="754033" indent="-377016" lvl="1">
              <a:lnSpc>
                <a:spcPts val="4540"/>
              </a:lnSpc>
              <a:buFont typeface="Arial"/>
              <a:buChar char="•"/>
            </a:pPr>
            <a:r>
              <a:rPr lang="en-US" sz="3492">
                <a:solidFill>
                  <a:srgbClr val="FFFAED"/>
                </a:solidFill>
                <a:latin typeface="Canva Sans"/>
              </a:rPr>
              <a:t>Sekam</a:t>
            </a:r>
          </a:p>
          <a:p>
            <a:pPr marL="754033" indent="-377016" lvl="1">
              <a:lnSpc>
                <a:spcPts val="4540"/>
              </a:lnSpc>
              <a:buFont typeface="Arial"/>
              <a:buChar char="•"/>
            </a:pPr>
            <a:r>
              <a:rPr lang="en-US" sz="3492">
                <a:solidFill>
                  <a:srgbClr val="FFFAED"/>
                </a:solidFill>
                <a:latin typeface="Canva Sans"/>
              </a:rPr>
              <a:t>Air Bersih</a:t>
            </a:r>
          </a:p>
        </p:txBody>
      </p:sp>
      <p:sp>
        <p:nvSpPr>
          <p:cNvPr name="TextBox 25" id="25"/>
          <p:cNvSpPr txBox="true"/>
          <p:nvPr/>
        </p:nvSpPr>
        <p:spPr>
          <a:xfrm rot="0">
            <a:off x="1471291" y="3916337"/>
            <a:ext cx="2942644" cy="663170"/>
          </a:xfrm>
          <a:prstGeom prst="rect">
            <a:avLst/>
          </a:prstGeom>
        </p:spPr>
        <p:txBody>
          <a:bodyPr anchor="t" rtlCol="false" tIns="0" lIns="0" bIns="0" rIns="0">
            <a:spAutoFit/>
          </a:bodyPr>
          <a:lstStyle/>
          <a:p>
            <a:pPr algn="ctr">
              <a:lnSpc>
                <a:spcPts val="4767"/>
              </a:lnSpc>
            </a:pPr>
            <a:r>
              <a:rPr lang="en-US" sz="4540">
                <a:solidFill>
                  <a:srgbClr val="FFFBF6"/>
                </a:solidFill>
                <a:latin typeface="Hatton Semi-Bold"/>
              </a:rPr>
              <a:t>Bahan:</a:t>
            </a:r>
          </a:p>
        </p:txBody>
      </p:sp>
      <p:sp>
        <p:nvSpPr>
          <p:cNvPr name="TextBox 26" id="26"/>
          <p:cNvSpPr txBox="true"/>
          <p:nvPr/>
        </p:nvSpPr>
        <p:spPr>
          <a:xfrm rot="0">
            <a:off x="5983059" y="5183213"/>
            <a:ext cx="5431415" cy="1698720"/>
          </a:xfrm>
          <a:prstGeom prst="rect">
            <a:avLst/>
          </a:prstGeom>
        </p:spPr>
        <p:txBody>
          <a:bodyPr anchor="t" rtlCol="false" tIns="0" lIns="0" bIns="0" rIns="0">
            <a:spAutoFit/>
          </a:bodyPr>
          <a:lstStyle/>
          <a:p>
            <a:pPr marL="754033" indent="-377016" lvl="1">
              <a:lnSpc>
                <a:spcPts val="4540"/>
              </a:lnSpc>
              <a:buFont typeface="Arial"/>
              <a:buChar char="•"/>
            </a:pPr>
            <a:r>
              <a:rPr lang="en-US" sz="3492">
                <a:solidFill>
                  <a:srgbClr val="FFFAED"/>
                </a:solidFill>
                <a:latin typeface="Canva Sans"/>
              </a:rPr>
              <a:t>Ember</a:t>
            </a:r>
          </a:p>
          <a:p>
            <a:pPr marL="754033" indent="-377016" lvl="1">
              <a:lnSpc>
                <a:spcPts val="4540"/>
              </a:lnSpc>
              <a:buFont typeface="Arial"/>
              <a:buChar char="•"/>
            </a:pPr>
            <a:r>
              <a:rPr lang="en-US" sz="3492">
                <a:solidFill>
                  <a:srgbClr val="FFFAED"/>
                </a:solidFill>
                <a:latin typeface="Canva Sans"/>
              </a:rPr>
              <a:t>Alat pengaduk</a:t>
            </a:r>
          </a:p>
          <a:p>
            <a:pPr marL="754033" indent="-377016" lvl="1">
              <a:lnSpc>
                <a:spcPts val="4540"/>
              </a:lnSpc>
              <a:buFont typeface="Arial"/>
              <a:buChar char="•"/>
            </a:pPr>
            <a:r>
              <a:rPr lang="en-US" sz="3492">
                <a:solidFill>
                  <a:srgbClr val="FFFAED"/>
                </a:solidFill>
                <a:latin typeface="Canva Sans"/>
              </a:rPr>
              <a:t>Kain penutup</a:t>
            </a:r>
          </a:p>
        </p:txBody>
      </p:sp>
      <p:sp>
        <p:nvSpPr>
          <p:cNvPr name="TextBox 27" id="27"/>
          <p:cNvSpPr txBox="true"/>
          <p:nvPr/>
        </p:nvSpPr>
        <p:spPr>
          <a:xfrm rot="0">
            <a:off x="7227445" y="3916337"/>
            <a:ext cx="2942644" cy="663170"/>
          </a:xfrm>
          <a:prstGeom prst="rect">
            <a:avLst/>
          </a:prstGeom>
        </p:spPr>
        <p:txBody>
          <a:bodyPr anchor="t" rtlCol="false" tIns="0" lIns="0" bIns="0" rIns="0">
            <a:spAutoFit/>
          </a:bodyPr>
          <a:lstStyle/>
          <a:p>
            <a:pPr algn="ctr">
              <a:lnSpc>
                <a:spcPts val="4767"/>
              </a:lnSpc>
            </a:pPr>
            <a:r>
              <a:rPr lang="en-US" sz="4540">
                <a:solidFill>
                  <a:srgbClr val="FFFBF6"/>
                </a:solidFill>
                <a:latin typeface="Hatton Semi-Bold"/>
              </a:rPr>
              <a:t>Alat: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true" flipV="false" rot="-5399999">
            <a:off x="10172700" y="5356098"/>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2"/>
            <a:stretch>
              <a:fillRect l="0" t="0" r="0" b="0"/>
            </a:stretch>
          </a:blipFill>
        </p:spPr>
      </p:sp>
      <p:sp>
        <p:nvSpPr>
          <p:cNvPr name="Freeform 3" id="3"/>
          <p:cNvSpPr/>
          <p:nvPr/>
        </p:nvSpPr>
        <p:spPr>
          <a:xfrm flipH="true" flipV="false" rot="5901112">
            <a:off x="-7364891" y="-1730502"/>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2"/>
            <a:stretch>
              <a:fillRect l="0" t="0" r="0" b="0"/>
            </a:stretch>
          </a:blipFill>
        </p:spPr>
      </p:sp>
      <p:sp>
        <p:nvSpPr>
          <p:cNvPr name="Freeform 4" id="4"/>
          <p:cNvSpPr/>
          <p:nvPr/>
        </p:nvSpPr>
        <p:spPr>
          <a:xfrm flipH="false" flipV="false" rot="-2839501">
            <a:off x="-3138044" y="-3093292"/>
            <a:ext cx="16491006" cy="3588894"/>
          </a:xfrm>
          <a:custGeom>
            <a:avLst/>
            <a:gdLst/>
            <a:ahLst/>
            <a:cxnLst/>
            <a:rect r="r" b="b" t="t" l="l"/>
            <a:pathLst>
              <a:path h="3588894" w="16491006">
                <a:moveTo>
                  <a:pt x="0" y="0"/>
                </a:moveTo>
                <a:lnTo>
                  <a:pt x="16491006" y="0"/>
                </a:lnTo>
                <a:lnTo>
                  <a:pt x="16491006" y="3588893"/>
                </a:lnTo>
                <a:lnTo>
                  <a:pt x="0" y="3588893"/>
                </a:lnTo>
                <a:lnTo>
                  <a:pt x="0" y="0"/>
                </a:lnTo>
                <a:close/>
              </a:path>
            </a:pathLst>
          </a:custGeom>
          <a:blipFill>
            <a:blip r:embed="rId3"/>
            <a:stretch>
              <a:fillRect l="0" t="-401" r="0" b="-401"/>
            </a:stretch>
          </a:blipFill>
        </p:spPr>
      </p:sp>
      <p:sp>
        <p:nvSpPr>
          <p:cNvPr name="Freeform 5" id="5"/>
          <p:cNvSpPr/>
          <p:nvPr/>
        </p:nvSpPr>
        <p:spPr>
          <a:xfrm flipH="false" flipV="false" rot="-4410004">
            <a:off x="11345685" y="2493262"/>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3"/>
            <a:stretch>
              <a:fillRect l="0" t="-401" r="0" b="-401"/>
            </a:stretch>
          </a:blipFill>
        </p:spPr>
      </p:sp>
      <p:sp>
        <p:nvSpPr>
          <p:cNvPr name="Freeform 6" id="6"/>
          <p:cNvSpPr/>
          <p:nvPr/>
        </p:nvSpPr>
        <p:spPr>
          <a:xfrm flipH="true" flipV="false" rot="0">
            <a:off x="15876485" y="2313780"/>
            <a:ext cx="3389243" cy="8229600"/>
          </a:xfrm>
          <a:custGeom>
            <a:avLst/>
            <a:gdLst/>
            <a:ahLst/>
            <a:cxnLst/>
            <a:rect r="r" b="b" t="t" l="l"/>
            <a:pathLst>
              <a:path h="8229600" w="3389243">
                <a:moveTo>
                  <a:pt x="3389244" y="0"/>
                </a:moveTo>
                <a:lnTo>
                  <a:pt x="0" y="0"/>
                </a:lnTo>
                <a:lnTo>
                  <a:pt x="0" y="8229600"/>
                </a:lnTo>
                <a:lnTo>
                  <a:pt x="3389244" y="8229600"/>
                </a:lnTo>
                <a:lnTo>
                  <a:pt x="3389244" y="0"/>
                </a:lnTo>
                <a:close/>
              </a:path>
            </a:pathLst>
          </a:custGeom>
          <a:blipFill>
            <a:blip r:embed="rId4"/>
            <a:stretch>
              <a:fillRect l="0" t="0" r="-1375" b="0"/>
            </a:stretch>
          </a:blipFill>
        </p:spPr>
      </p:sp>
      <p:sp>
        <p:nvSpPr>
          <p:cNvPr name="Freeform 7" id="7"/>
          <p:cNvSpPr/>
          <p:nvPr/>
        </p:nvSpPr>
        <p:spPr>
          <a:xfrm flipH="true" flipV="false" rot="0">
            <a:off x="-1140089" y="3476247"/>
            <a:ext cx="3946623" cy="6339956"/>
          </a:xfrm>
          <a:custGeom>
            <a:avLst/>
            <a:gdLst/>
            <a:ahLst/>
            <a:cxnLst/>
            <a:rect r="r" b="b" t="t" l="l"/>
            <a:pathLst>
              <a:path h="6339956" w="3946623">
                <a:moveTo>
                  <a:pt x="3946623" y="0"/>
                </a:moveTo>
                <a:lnTo>
                  <a:pt x="0" y="0"/>
                </a:lnTo>
                <a:lnTo>
                  <a:pt x="0" y="6339956"/>
                </a:lnTo>
                <a:lnTo>
                  <a:pt x="3946623" y="6339956"/>
                </a:lnTo>
                <a:lnTo>
                  <a:pt x="3946623" y="0"/>
                </a:lnTo>
                <a:close/>
              </a:path>
            </a:pathLst>
          </a:custGeom>
          <a:blipFill>
            <a:blip r:embed="rId5"/>
            <a:stretch>
              <a:fillRect l="0" t="0" r="0" b="0"/>
            </a:stretch>
          </a:blipFill>
        </p:spPr>
      </p:sp>
      <p:grpSp>
        <p:nvGrpSpPr>
          <p:cNvPr name="Group 8" id="8"/>
          <p:cNvGrpSpPr/>
          <p:nvPr/>
        </p:nvGrpSpPr>
        <p:grpSpPr>
          <a:xfrm rot="0">
            <a:off x="4177547" y="219554"/>
            <a:ext cx="9932907" cy="1138442"/>
            <a:chOff x="0" y="0"/>
            <a:chExt cx="3380396" cy="387438"/>
          </a:xfrm>
        </p:grpSpPr>
        <p:sp>
          <p:nvSpPr>
            <p:cNvPr name="Freeform 9" id="9"/>
            <p:cNvSpPr/>
            <p:nvPr/>
          </p:nvSpPr>
          <p:spPr>
            <a:xfrm flipH="false" flipV="false" rot="0">
              <a:off x="0" y="0"/>
              <a:ext cx="3380396" cy="387438"/>
            </a:xfrm>
            <a:custGeom>
              <a:avLst/>
              <a:gdLst/>
              <a:ahLst/>
              <a:cxnLst/>
              <a:rect r="r" b="b" t="t" l="l"/>
              <a:pathLst>
                <a:path h="387438" w="3380396">
                  <a:moveTo>
                    <a:pt x="39750" y="0"/>
                  </a:moveTo>
                  <a:lnTo>
                    <a:pt x="3340645" y="0"/>
                  </a:lnTo>
                  <a:cubicBezTo>
                    <a:pt x="3362599" y="0"/>
                    <a:pt x="3380396" y="17797"/>
                    <a:pt x="3380396" y="39750"/>
                  </a:cubicBezTo>
                  <a:lnTo>
                    <a:pt x="3380396" y="347687"/>
                  </a:lnTo>
                  <a:cubicBezTo>
                    <a:pt x="3380396" y="369641"/>
                    <a:pt x="3362599" y="387438"/>
                    <a:pt x="3340645" y="387438"/>
                  </a:cubicBezTo>
                  <a:lnTo>
                    <a:pt x="39750" y="387438"/>
                  </a:lnTo>
                  <a:cubicBezTo>
                    <a:pt x="17797" y="387438"/>
                    <a:pt x="0" y="369641"/>
                    <a:pt x="0" y="347687"/>
                  </a:cubicBezTo>
                  <a:lnTo>
                    <a:pt x="0" y="39750"/>
                  </a:lnTo>
                  <a:cubicBezTo>
                    <a:pt x="0" y="17797"/>
                    <a:pt x="17797" y="0"/>
                    <a:pt x="39750" y="0"/>
                  </a:cubicBezTo>
                  <a:close/>
                </a:path>
              </a:pathLst>
            </a:custGeom>
            <a:solidFill>
              <a:srgbClr val="7D603D"/>
            </a:solidFill>
          </p:spPr>
        </p:sp>
        <p:sp>
          <p:nvSpPr>
            <p:cNvPr name="TextBox 10" id="10"/>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0">
            <a:off x="2235358" y="1253132"/>
            <a:ext cx="13641128" cy="8840609"/>
          </a:xfrm>
          <a:prstGeom prst="rect">
            <a:avLst/>
          </a:prstGeom>
        </p:spPr>
        <p:txBody>
          <a:bodyPr anchor="t" rtlCol="false" tIns="0" lIns="0" bIns="0" rIns="0">
            <a:spAutoFit/>
          </a:bodyPr>
          <a:lstStyle/>
          <a:p>
            <a:pPr algn="just" marL="777237" indent="-388618" lvl="1">
              <a:lnSpc>
                <a:spcPts val="4679"/>
              </a:lnSpc>
              <a:buFont typeface="Arial"/>
              <a:buChar char="•"/>
            </a:pPr>
            <a:r>
              <a:rPr lang="en-US" sz="3599">
                <a:solidFill>
                  <a:srgbClr val="FFFAED"/>
                </a:solidFill>
                <a:latin typeface="Canva Sans"/>
              </a:rPr>
              <a:t>Cara Pembuatan:</a:t>
            </a:r>
          </a:p>
          <a:p>
            <a:pPr algn="just" marL="1554474" indent="-518158" lvl="2">
              <a:lnSpc>
                <a:spcPts val="4679"/>
              </a:lnSpc>
              <a:buFont typeface="Arial"/>
              <a:buChar char="⚬"/>
            </a:pPr>
            <a:r>
              <a:rPr lang="en-US" sz="3599">
                <a:solidFill>
                  <a:srgbClr val="FFFAED"/>
                </a:solidFill>
                <a:latin typeface="Canva Sans"/>
              </a:rPr>
              <a:t>Menyiapkan semua alat dan bahan </a:t>
            </a:r>
          </a:p>
          <a:p>
            <a:pPr algn="just" marL="1554474" indent="-518158" lvl="2">
              <a:lnSpc>
                <a:spcPts val="4679"/>
              </a:lnSpc>
              <a:buFont typeface="Arial"/>
              <a:buChar char="⚬"/>
            </a:pPr>
            <a:r>
              <a:rPr lang="en-US" sz="3599">
                <a:solidFill>
                  <a:srgbClr val="FFFAED"/>
                </a:solidFill>
                <a:latin typeface="Canva Sans"/>
              </a:rPr>
              <a:t>mencampurkan kotoran kambing dengan Mikroba Pengurai</a:t>
            </a:r>
          </a:p>
          <a:p>
            <a:pPr algn="just" marL="1554474" indent="-518158" lvl="2">
              <a:lnSpc>
                <a:spcPts val="4679"/>
              </a:lnSpc>
              <a:buFont typeface="Arial"/>
              <a:buChar char="⚬"/>
            </a:pPr>
            <a:r>
              <a:rPr lang="en-US" sz="3599">
                <a:solidFill>
                  <a:srgbClr val="FFFAED"/>
                </a:solidFill>
                <a:latin typeface="Canva Sans"/>
              </a:rPr>
              <a:t>Kemudian diaduk hingga merata</a:t>
            </a:r>
          </a:p>
          <a:p>
            <a:pPr algn="just" marL="1554474" indent="-518158" lvl="2">
              <a:lnSpc>
                <a:spcPts val="4679"/>
              </a:lnSpc>
              <a:buFont typeface="Arial"/>
              <a:buChar char="⚬"/>
            </a:pPr>
            <a:r>
              <a:rPr lang="en-US" sz="3599">
                <a:solidFill>
                  <a:srgbClr val="FFFAED"/>
                </a:solidFill>
                <a:latin typeface="Canva Sans"/>
              </a:rPr>
              <a:t>Menambahkan sekam ke dalam kotoran kambing</a:t>
            </a:r>
          </a:p>
          <a:p>
            <a:pPr algn="just" marL="1554474" indent="-518158" lvl="2">
              <a:lnSpc>
                <a:spcPts val="4679"/>
              </a:lnSpc>
              <a:buFont typeface="Arial"/>
              <a:buChar char="⚬"/>
            </a:pPr>
            <a:r>
              <a:rPr lang="en-US" sz="3599">
                <a:solidFill>
                  <a:srgbClr val="FFFAED"/>
                </a:solidFill>
                <a:latin typeface="Canva Sans"/>
              </a:rPr>
              <a:t>Mengaduk campuran hingga merata menggunakan alat pegaduk</a:t>
            </a:r>
          </a:p>
          <a:p>
            <a:pPr algn="just" marL="1554474" indent="-518158" lvl="2">
              <a:lnSpc>
                <a:spcPts val="4679"/>
              </a:lnSpc>
              <a:buFont typeface="Arial"/>
              <a:buChar char="⚬"/>
            </a:pPr>
            <a:r>
              <a:rPr lang="en-US" sz="3599">
                <a:solidFill>
                  <a:srgbClr val="FFFAED"/>
                </a:solidFill>
                <a:latin typeface="Canva Sans"/>
              </a:rPr>
              <a:t>Menambahkan air secukupnya</a:t>
            </a:r>
          </a:p>
          <a:p>
            <a:pPr algn="just" marL="1554474" indent="-518158" lvl="2">
              <a:lnSpc>
                <a:spcPts val="4679"/>
              </a:lnSpc>
              <a:buFont typeface="Arial"/>
              <a:buChar char="⚬"/>
            </a:pPr>
            <a:r>
              <a:rPr lang="en-US" sz="3599">
                <a:solidFill>
                  <a:srgbClr val="FFFAED"/>
                </a:solidFill>
                <a:latin typeface="Canva Sans"/>
              </a:rPr>
              <a:t>Memasukkan campuran kotoran dan sekam ke dalam ember</a:t>
            </a:r>
          </a:p>
          <a:p>
            <a:pPr algn="just" marL="1554474" indent="-518158" lvl="2">
              <a:lnSpc>
                <a:spcPts val="4679"/>
              </a:lnSpc>
              <a:buFont typeface="Arial"/>
              <a:buChar char="⚬"/>
            </a:pPr>
            <a:r>
              <a:rPr lang="en-US" sz="3599">
                <a:solidFill>
                  <a:srgbClr val="FFFAED"/>
                </a:solidFill>
                <a:latin typeface="Canva Sans"/>
              </a:rPr>
              <a:t>menutup ember dengan kain penutup atau jaring, kemudian di diamkan 2-3 munggu untuk mengalami proses penguraian</a:t>
            </a:r>
          </a:p>
          <a:p>
            <a:pPr algn="just" marL="1554474" indent="-518158" lvl="2">
              <a:lnSpc>
                <a:spcPts val="4679"/>
              </a:lnSpc>
              <a:buFont typeface="Arial"/>
              <a:buChar char="⚬"/>
            </a:pPr>
            <a:r>
              <a:rPr lang="en-US" sz="3599">
                <a:solidFill>
                  <a:srgbClr val="FFFAED"/>
                </a:solidFill>
                <a:latin typeface="Canva Sans"/>
              </a:rPr>
              <a:t>Setelah 3 minggu, pupuk padat siap digunakan.</a:t>
            </a:r>
          </a:p>
        </p:txBody>
      </p:sp>
      <p:sp>
        <p:nvSpPr>
          <p:cNvPr name="Freeform 12" id="12"/>
          <p:cNvSpPr/>
          <p:nvPr/>
        </p:nvSpPr>
        <p:spPr>
          <a:xfrm flipH="false" flipV="false" rot="0">
            <a:off x="291874" y="7393418"/>
            <a:ext cx="3315563" cy="2893582"/>
          </a:xfrm>
          <a:custGeom>
            <a:avLst/>
            <a:gdLst/>
            <a:ahLst/>
            <a:cxnLst/>
            <a:rect r="r" b="b" t="t" l="l"/>
            <a:pathLst>
              <a:path h="2893582" w="3315563">
                <a:moveTo>
                  <a:pt x="0" y="0"/>
                </a:moveTo>
                <a:lnTo>
                  <a:pt x="3315562" y="0"/>
                </a:lnTo>
                <a:lnTo>
                  <a:pt x="3315562" y="2893582"/>
                </a:lnTo>
                <a:lnTo>
                  <a:pt x="0" y="28935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4404452" y="491600"/>
            <a:ext cx="9438735" cy="580866"/>
          </a:xfrm>
          <a:prstGeom prst="rect">
            <a:avLst/>
          </a:prstGeom>
        </p:spPr>
        <p:txBody>
          <a:bodyPr anchor="t" rtlCol="false" tIns="0" lIns="0" bIns="0" rIns="0">
            <a:spAutoFit/>
          </a:bodyPr>
          <a:lstStyle/>
          <a:p>
            <a:pPr algn="ctr">
              <a:lnSpc>
                <a:spcPts val="4199"/>
              </a:lnSpc>
            </a:pPr>
            <a:r>
              <a:rPr lang="en-US" sz="3999">
                <a:solidFill>
                  <a:srgbClr val="FFFBF6"/>
                </a:solidFill>
                <a:latin typeface="Hatton Semi-Bold"/>
              </a:rPr>
              <a:t>Pembuatan Pupuk Organik Padat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grpSp>
        <p:nvGrpSpPr>
          <p:cNvPr name="Group 2" id="2"/>
          <p:cNvGrpSpPr/>
          <p:nvPr/>
        </p:nvGrpSpPr>
        <p:grpSpPr>
          <a:xfrm rot="0">
            <a:off x="4177547" y="274142"/>
            <a:ext cx="9932907" cy="1138442"/>
            <a:chOff x="0" y="0"/>
            <a:chExt cx="3380396" cy="387438"/>
          </a:xfrm>
        </p:grpSpPr>
        <p:sp>
          <p:nvSpPr>
            <p:cNvPr name="Freeform 3" id="3"/>
            <p:cNvSpPr/>
            <p:nvPr/>
          </p:nvSpPr>
          <p:spPr>
            <a:xfrm flipH="false" flipV="false" rot="0">
              <a:off x="0" y="0"/>
              <a:ext cx="3380396" cy="387438"/>
            </a:xfrm>
            <a:custGeom>
              <a:avLst/>
              <a:gdLst/>
              <a:ahLst/>
              <a:cxnLst/>
              <a:rect r="r" b="b" t="t" l="l"/>
              <a:pathLst>
                <a:path h="387438" w="3380396">
                  <a:moveTo>
                    <a:pt x="39750" y="0"/>
                  </a:moveTo>
                  <a:lnTo>
                    <a:pt x="3340645" y="0"/>
                  </a:lnTo>
                  <a:cubicBezTo>
                    <a:pt x="3362599" y="0"/>
                    <a:pt x="3380396" y="17797"/>
                    <a:pt x="3380396" y="39750"/>
                  </a:cubicBezTo>
                  <a:lnTo>
                    <a:pt x="3380396" y="347687"/>
                  </a:lnTo>
                  <a:cubicBezTo>
                    <a:pt x="3380396" y="369641"/>
                    <a:pt x="3362599" y="387438"/>
                    <a:pt x="3340645" y="387438"/>
                  </a:cubicBezTo>
                  <a:lnTo>
                    <a:pt x="39750" y="387438"/>
                  </a:lnTo>
                  <a:cubicBezTo>
                    <a:pt x="17797" y="387438"/>
                    <a:pt x="0" y="369641"/>
                    <a:pt x="0" y="347687"/>
                  </a:cubicBezTo>
                  <a:lnTo>
                    <a:pt x="0" y="39750"/>
                  </a:lnTo>
                  <a:cubicBezTo>
                    <a:pt x="0" y="17797"/>
                    <a:pt x="17797" y="0"/>
                    <a:pt x="39750" y="0"/>
                  </a:cubicBezTo>
                  <a:close/>
                </a:path>
              </a:pathLst>
            </a:custGeom>
            <a:solidFill>
              <a:srgbClr val="7D603D"/>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pic>
        <p:nvPicPr>
          <p:cNvPr name="Picture 5" id="5">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6858000" y="1597921"/>
            <a:ext cx="4572000" cy="8229600"/>
          </a:xfrm>
          <a:prstGeom prst="rect">
            <a:avLst/>
          </a:prstGeom>
        </p:spPr>
      </p:pic>
      <p:sp>
        <p:nvSpPr>
          <p:cNvPr name="Freeform 6" id="6"/>
          <p:cNvSpPr/>
          <p:nvPr/>
        </p:nvSpPr>
        <p:spPr>
          <a:xfrm flipH="false" flipV="false" rot="0">
            <a:off x="0" y="5827021"/>
            <a:ext cx="6402332" cy="4449621"/>
          </a:xfrm>
          <a:custGeom>
            <a:avLst/>
            <a:gdLst/>
            <a:ahLst/>
            <a:cxnLst/>
            <a:rect r="r" b="b" t="t" l="l"/>
            <a:pathLst>
              <a:path h="4449621" w="6402332">
                <a:moveTo>
                  <a:pt x="0" y="0"/>
                </a:moveTo>
                <a:lnTo>
                  <a:pt x="6402332" y="0"/>
                </a:lnTo>
                <a:lnTo>
                  <a:pt x="6402332" y="4449621"/>
                </a:lnTo>
                <a:lnTo>
                  <a:pt x="0" y="4449621"/>
                </a:lnTo>
                <a:lnTo>
                  <a:pt x="0" y="0"/>
                </a:lnTo>
                <a:close/>
              </a:path>
            </a:pathLst>
          </a:custGeom>
          <a:blipFill>
            <a:blip r:embed="rId5"/>
            <a:stretch>
              <a:fillRect l="0" t="0" r="0" b="0"/>
            </a:stretch>
          </a:blipFill>
        </p:spPr>
      </p:sp>
      <p:sp>
        <p:nvSpPr>
          <p:cNvPr name="Freeform 7" id="7"/>
          <p:cNvSpPr/>
          <p:nvPr/>
        </p:nvSpPr>
        <p:spPr>
          <a:xfrm flipH="false" flipV="false" rot="0">
            <a:off x="13262290" y="5994431"/>
            <a:ext cx="5025710" cy="4114800"/>
          </a:xfrm>
          <a:custGeom>
            <a:avLst/>
            <a:gdLst/>
            <a:ahLst/>
            <a:cxnLst/>
            <a:rect r="r" b="b" t="t" l="l"/>
            <a:pathLst>
              <a:path h="4114800" w="5025710">
                <a:moveTo>
                  <a:pt x="0" y="0"/>
                </a:moveTo>
                <a:lnTo>
                  <a:pt x="5025710" y="0"/>
                </a:lnTo>
                <a:lnTo>
                  <a:pt x="502571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4110453" y="274142"/>
            <a:ext cx="4073652" cy="4114800"/>
          </a:xfrm>
          <a:custGeom>
            <a:avLst/>
            <a:gdLst/>
            <a:ahLst/>
            <a:cxnLst/>
            <a:rect r="r" b="b" t="t" l="l"/>
            <a:pathLst>
              <a:path h="4114800" w="4073652">
                <a:moveTo>
                  <a:pt x="0" y="0"/>
                </a:moveTo>
                <a:lnTo>
                  <a:pt x="4073652" y="0"/>
                </a:lnTo>
                <a:lnTo>
                  <a:pt x="40736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true" flipV="false" rot="0">
            <a:off x="103895" y="274142"/>
            <a:ext cx="4073652" cy="4114800"/>
          </a:xfrm>
          <a:custGeom>
            <a:avLst/>
            <a:gdLst/>
            <a:ahLst/>
            <a:cxnLst/>
            <a:rect r="r" b="b" t="t" l="l"/>
            <a:pathLst>
              <a:path h="4114800" w="4073652">
                <a:moveTo>
                  <a:pt x="4073652" y="0"/>
                </a:moveTo>
                <a:lnTo>
                  <a:pt x="0" y="0"/>
                </a:lnTo>
                <a:lnTo>
                  <a:pt x="0" y="4114800"/>
                </a:lnTo>
                <a:lnTo>
                  <a:pt x="4073652" y="4114800"/>
                </a:lnTo>
                <a:lnTo>
                  <a:pt x="407365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4404452" y="546188"/>
            <a:ext cx="9438735" cy="581015"/>
          </a:xfrm>
          <a:prstGeom prst="rect">
            <a:avLst/>
          </a:prstGeom>
        </p:spPr>
        <p:txBody>
          <a:bodyPr anchor="t" rtlCol="false" tIns="0" lIns="0" bIns="0" rIns="0">
            <a:spAutoFit/>
          </a:bodyPr>
          <a:lstStyle/>
          <a:p>
            <a:pPr algn="ctr">
              <a:lnSpc>
                <a:spcPts val="4199"/>
              </a:lnSpc>
            </a:pPr>
            <a:r>
              <a:rPr lang="en-US" sz="3999">
                <a:solidFill>
                  <a:srgbClr val="FFFBF6"/>
                </a:solidFill>
                <a:latin typeface="Hatton Semi-Bold"/>
              </a:rPr>
              <a:t>Cara Pengaplikasian </a:t>
            </a: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258168">
            <a:off x="357722" y="3203677"/>
            <a:ext cx="2193398" cy="7385398"/>
          </a:xfrm>
          <a:custGeom>
            <a:avLst/>
            <a:gdLst/>
            <a:ahLst/>
            <a:cxnLst/>
            <a:rect r="r" b="b" t="t" l="l"/>
            <a:pathLst>
              <a:path h="7385398" w="2193398">
                <a:moveTo>
                  <a:pt x="0" y="0"/>
                </a:moveTo>
                <a:lnTo>
                  <a:pt x="2193398" y="0"/>
                </a:lnTo>
                <a:lnTo>
                  <a:pt x="2193398" y="7385398"/>
                </a:lnTo>
                <a:lnTo>
                  <a:pt x="0" y="7385398"/>
                </a:lnTo>
                <a:lnTo>
                  <a:pt x="0" y="0"/>
                </a:lnTo>
                <a:close/>
              </a:path>
            </a:pathLst>
          </a:custGeom>
          <a:blipFill>
            <a:blip r:embed="rId2"/>
            <a:stretch>
              <a:fillRect l="-4715" t="0" r="-4715" b="0"/>
            </a:stretch>
          </a:blipFill>
        </p:spPr>
      </p:sp>
      <p:sp>
        <p:nvSpPr>
          <p:cNvPr name="Freeform 3" id="3"/>
          <p:cNvSpPr/>
          <p:nvPr/>
        </p:nvSpPr>
        <p:spPr>
          <a:xfrm flipH="false" flipV="false" rot="-849021">
            <a:off x="-3181276" y="-1538033"/>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3"/>
            <a:stretch>
              <a:fillRect l="0" t="-401" r="0" b="-401"/>
            </a:stretch>
          </a:blipFill>
        </p:spPr>
      </p:sp>
      <p:sp>
        <p:nvSpPr>
          <p:cNvPr name="Freeform 4" id="4"/>
          <p:cNvSpPr/>
          <p:nvPr/>
        </p:nvSpPr>
        <p:spPr>
          <a:xfrm flipH="true" flipV="false" rot="-1480550">
            <a:off x="9172192" y="7078000"/>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4"/>
            <a:stretch>
              <a:fillRect l="0" t="0" r="0" b="0"/>
            </a:stretch>
          </a:blipFill>
        </p:spPr>
      </p:sp>
      <p:grpSp>
        <p:nvGrpSpPr>
          <p:cNvPr name="Group 5" id="5"/>
          <p:cNvGrpSpPr/>
          <p:nvPr/>
        </p:nvGrpSpPr>
        <p:grpSpPr>
          <a:xfrm rot="0">
            <a:off x="5232083" y="2185405"/>
            <a:ext cx="7823833" cy="1138442"/>
            <a:chOff x="0" y="0"/>
            <a:chExt cx="2662630" cy="387438"/>
          </a:xfrm>
        </p:grpSpPr>
        <p:sp>
          <p:nvSpPr>
            <p:cNvPr name="Freeform 6" id="6"/>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823045">
            <a:off x="14087582" y="2806852"/>
            <a:ext cx="6303621" cy="8831693"/>
          </a:xfrm>
          <a:custGeom>
            <a:avLst/>
            <a:gdLst/>
            <a:ahLst/>
            <a:cxnLst/>
            <a:rect r="r" b="b" t="t" l="l"/>
            <a:pathLst>
              <a:path h="8831693" w="6303621">
                <a:moveTo>
                  <a:pt x="0" y="0"/>
                </a:moveTo>
                <a:lnTo>
                  <a:pt x="6303621" y="0"/>
                </a:lnTo>
                <a:lnTo>
                  <a:pt x="6303621" y="8831694"/>
                </a:lnTo>
                <a:lnTo>
                  <a:pt x="0" y="8831694"/>
                </a:lnTo>
                <a:lnTo>
                  <a:pt x="0" y="0"/>
                </a:lnTo>
                <a:close/>
              </a:path>
            </a:pathLst>
          </a:custGeom>
          <a:blipFill>
            <a:blip r:embed="rId5"/>
            <a:stretch>
              <a:fillRect l="0" t="0" r="0" b="0"/>
            </a:stretch>
          </a:blipFill>
        </p:spPr>
      </p:sp>
      <p:sp>
        <p:nvSpPr>
          <p:cNvPr name="Freeform 9" id="9"/>
          <p:cNvSpPr/>
          <p:nvPr/>
        </p:nvSpPr>
        <p:spPr>
          <a:xfrm flipH="false" flipV="false" rot="-9509720">
            <a:off x="15200615" y="6100918"/>
            <a:ext cx="3258174" cy="3718316"/>
          </a:xfrm>
          <a:custGeom>
            <a:avLst/>
            <a:gdLst/>
            <a:ahLst/>
            <a:cxnLst/>
            <a:rect r="r" b="b" t="t" l="l"/>
            <a:pathLst>
              <a:path h="3718316" w="3258174">
                <a:moveTo>
                  <a:pt x="0" y="0"/>
                </a:moveTo>
                <a:lnTo>
                  <a:pt x="3258174" y="0"/>
                </a:lnTo>
                <a:lnTo>
                  <a:pt x="3258174" y="3718317"/>
                </a:lnTo>
                <a:lnTo>
                  <a:pt x="0" y="3718317"/>
                </a:lnTo>
                <a:lnTo>
                  <a:pt x="0" y="0"/>
                </a:lnTo>
                <a:close/>
              </a:path>
            </a:pathLst>
          </a:custGeom>
          <a:blipFill>
            <a:blip r:embed="rId6"/>
            <a:stretch>
              <a:fillRect l="0" t="0" r="0" b="0"/>
            </a:stretch>
          </a:blipFill>
        </p:spPr>
      </p:sp>
      <p:grpSp>
        <p:nvGrpSpPr>
          <p:cNvPr name="Group 10" id="10"/>
          <p:cNvGrpSpPr>
            <a:grpSpLocks noChangeAspect="true"/>
          </p:cNvGrpSpPr>
          <p:nvPr/>
        </p:nvGrpSpPr>
        <p:grpSpPr>
          <a:xfrm rot="0">
            <a:off x="5414680" y="3569110"/>
            <a:ext cx="3075176" cy="3235620"/>
            <a:chOff x="0" y="0"/>
            <a:chExt cx="5842000" cy="6146800"/>
          </a:xfrm>
        </p:grpSpPr>
        <p:sp>
          <p:nvSpPr>
            <p:cNvPr name="Freeform 11" id="11"/>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7"/>
              <a:stretch>
                <a:fillRect l="-60894" t="0" r="-6388" b="0"/>
              </a:stretch>
            </a:blipFill>
          </p:spPr>
        </p:sp>
        <p:sp>
          <p:nvSpPr>
            <p:cNvPr name="Freeform 12" id="12"/>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8"/>
              <a:stretch>
                <a:fillRect l="0" t="-286" r="0" b="-286"/>
              </a:stretch>
            </a:blipFill>
          </p:spPr>
        </p:sp>
      </p:grpSp>
      <p:grpSp>
        <p:nvGrpSpPr>
          <p:cNvPr name="Group 13" id="13"/>
          <p:cNvGrpSpPr>
            <a:grpSpLocks noChangeAspect="true"/>
          </p:cNvGrpSpPr>
          <p:nvPr/>
        </p:nvGrpSpPr>
        <p:grpSpPr>
          <a:xfrm rot="0">
            <a:off x="9807669" y="3569110"/>
            <a:ext cx="3075176" cy="3235620"/>
            <a:chOff x="0" y="0"/>
            <a:chExt cx="5842000" cy="6146800"/>
          </a:xfrm>
        </p:grpSpPr>
        <p:sp>
          <p:nvSpPr>
            <p:cNvPr name="Freeform 14" id="14"/>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9"/>
              <a:stretch>
                <a:fillRect l="-54384" t="0" r="-27131" b="0"/>
              </a:stretch>
            </a:blipFill>
          </p:spPr>
        </p:sp>
        <p:sp>
          <p:nvSpPr>
            <p:cNvPr name="Freeform 15" id="15"/>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8"/>
              <a:stretch>
                <a:fillRect l="0" t="-286" r="0" b="-286"/>
              </a:stretch>
            </a:blipFill>
          </p:spPr>
        </p:sp>
      </p:grpSp>
      <p:sp>
        <p:nvSpPr>
          <p:cNvPr name="TextBox 16" id="16"/>
          <p:cNvSpPr txBox="true"/>
          <p:nvPr/>
        </p:nvSpPr>
        <p:spPr>
          <a:xfrm rot="0">
            <a:off x="5770202" y="2358564"/>
            <a:ext cx="6747596" cy="821044"/>
          </a:xfrm>
          <a:prstGeom prst="rect">
            <a:avLst/>
          </a:prstGeom>
        </p:spPr>
        <p:txBody>
          <a:bodyPr anchor="t" rtlCol="false" tIns="0" lIns="0" bIns="0" rIns="0">
            <a:spAutoFit/>
          </a:bodyPr>
          <a:lstStyle/>
          <a:p>
            <a:pPr algn="ctr">
              <a:lnSpc>
                <a:spcPts val="5879"/>
              </a:lnSpc>
            </a:pPr>
            <a:r>
              <a:rPr lang="en-US" sz="5599">
                <a:solidFill>
                  <a:srgbClr val="FFFBF6"/>
                </a:solidFill>
                <a:latin typeface="Hatton Semi-Bold"/>
              </a:rPr>
              <a:t>Pupuk Organik</a:t>
            </a:r>
          </a:p>
        </p:txBody>
      </p:sp>
      <p:sp>
        <p:nvSpPr>
          <p:cNvPr name="TextBox 17" id="17"/>
          <p:cNvSpPr txBox="true"/>
          <p:nvPr/>
        </p:nvSpPr>
        <p:spPr>
          <a:xfrm rot="0">
            <a:off x="5106658" y="7251274"/>
            <a:ext cx="3691220" cy="864633"/>
          </a:xfrm>
          <a:prstGeom prst="rect">
            <a:avLst/>
          </a:prstGeom>
        </p:spPr>
        <p:txBody>
          <a:bodyPr anchor="t" rtlCol="false" tIns="0" lIns="0" bIns="0" rIns="0">
            <a:spAutoFit/>
          </a:bodyPr>
          <a:lstStyle/>
          <a:p>
            <a:pPr algn="ctr">
              <a:lnSpc>
                <a:spcPts val="3298"/>
              </a:lnSpc>
            </a:pPr>
            <a:r>
              <a:rPr lang="en-US" sz="3141">
                <a:solidFill>
                  <a:srgbClr val="FFFBF6"/>
                </a:solidFill>
                <a:latin typeface="Hatton Semi-Bold"/>
              </a:rPr>
              <a:t>Pupuk Organik Padat</a:t>
            </a:r>
          </a:p>
        </p:txBody>
      </p:sp>
      <p:sp>
        <p:nvSpPr>
          <p:cNvPr name="TextBox 18" id="18"/>
          <p:cNvSpPr txBox="true"/>
          <p:nvPr/>
        </p:nvSpPr>
        <p:spPr>
          <a:xfrm rot="0">
            <a:off x="9499647" y="7251274"/>
            <a:ext cx="3691220" cy="864633"/>
          </a:xfrm>
          <a:prstGeom prst="rect">
            <a:avLst/>
          </a:prstGeom>
        </p:spPr>
        <p:txBody>
          <a:bodyPr anchor="t" rtlCol="false" tIns="0" lIns="0" bIns="0" rIns="0">
            <a:spAutoFit/>
          </a:bodyPr>
          <a:lstStyle/>
          <a:p>
            <a:pPr algn="ctr">
              <a:lnSpc>
                <a:spcPts val="3298"/>
              </a:lnSpc>
            </a:pPr>
            <a:r>
              <a:rPr lang="en-US" sz="3141">
                <a:solidFill>
                  <a:srgbClr val="FFFBF6"/>
                </a:solidFill>
                <a:latin typeface="Hatton Bold"/>
              </a:rPr>
              <a:t>Pupuk Organik Cair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849021">
            <a:off x="-3028876" y="-1385633"/>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2"/>
            <a:stretch>
              <a:fillRect l="0" t="-401" r="0" b="-401"/>
            </a:stretch>
          </a:blipFill>
        </p:spPr>
      </p:sp>
      <p:sp>
        <p:nvSpPr>
          <p:cNvPr name="Freeform 3" id="3"/>
          <p:cNvSpPr/>
          <p:nvPr/>
        </p:nvSpPr>
        <p:spPr>
          <a:xfrm flipH="true" flipV="false" rot="-1480550">
            <a:off x="9324592" y="7230400"/>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3"/>
            <a:stretch>
              <a:fillRect l="0" t="0" r="0" b="0"/>
            </a:stretch>
          </a:blipFill>
        </p:spPr>
      </p:sp>
      <p:grpSp>
        <p:nvGrpSpPr>
          <p:cNvPr name="Group 4" id="4"/>
          <p:cNvGrpSpPr/>
          <p:nvPr/>
        </p:nvGrpSpPr>
        <p:grpSpPr>
          <a:xfrm rot="0">
            <a:off x="9435467" y="1028700"/>
            <a:ext cx="7823833" cy="1138442"/>
            <a:chOff x="0" y="0"/>
            <a:chExt cx="2662630" cy="387438"/>
          </a:xfrm>
        </p:grpSpPr>
        <p:sp>
          <p:nvSpPr>
            <p:cNvPr name="Freeform 5" id="5"/>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823045">
            <a:off x="14607872" y="2959252"/>
            <a:ext cx="6303621" cy="8831693"/>
          </a:xfrm>
          <a:custGeom>
            <a:avLst/>
            <a:gdLst/>
            <a:ahLst/>
            <a:cxnLst/>
            <a:rect r="r" b="b" t="t" l="l"/>
            <a:pathLst>
              <a:path h="8831693" w="6303621">
                <a:moveTo>
                  <a:pt x="0" y="0"/>
                </a:moveTo>
                <a:lnTo>
                  <a:pt x="6303621" y="0"/>
                </a:lnTo>
                <a:lnTo>
                  <a:pt x="6303621" y="8831694"/>
                </a:lnTo>
                <a:lnTo>
                  <a:pt x="0" y="8831694"/>
                </a:lnTo>
                <a:lnTo>
                  <a:pt x="0" y="0"/>
                </a:lnTo>
                <a:close/>
              </a:path>
            </a:pathLst>
          </a:custGeom>
          <a:blipFill>
            <a:blip r:embed="rId4"/>
            <a:stretch>
              <a:fillRect l="0" t="0" r="0" b="0"/>
            </a:stretch>
          </a:blipFill>
        </p:spPr>
      </p:sp>
      <p:sp>
        <p:nvSpPr>
          <p:cNvPr name="Freeform 8" id="8"/>
          <p:cNvSpPr/>
          <p:nvPr/>
        </p:nvSpPr>
        <p:spPr>
          <a:xfrm flipH="false" flipV="false" rot="-9509720">
            <a:off x="15353015" y="6253318"/>
            <a:ext cx="3258174" cy="3718316"/>
          </a:xfrm>
          <a:custGeom>
            <a:avLst/>
            <a:gdLst/>
            <a:ahLst/>
            <a:cxnLst/>
            <a:rect r="r" b="b" t="t" l="l"/>
            <a:pathLst>
              <a:path h="3718316" w="3258174">
                <a:moveTo>
                  <a:pt x="0" y="0"/>
                </a:moveTo>
                <a:lnTo>
                  <a:pt x="3258174" y="0"/>
                </a:lnTo>
                <a:lnTo>
                  <a:pt x="3258174" y="3718317"/>
                </a:lnTo>
                <a:lnTo>
                  <a:pt x="0" y="3718317"/>
                </a:lnTo>
                <a:lnTo>
                  <a:pt x="0" y="0"/>
                </a:lnTo>
                <a:close/>
              </a:path>
            </a:pathLst>
          </a:custGeom>
          <a:blipFill>
            <a:blip r:embed="rId5"/>
            <a:stretch>
              <a:fillRect l="0" t="0" r="0" b="0"/>
            </a:stretch>
          </a:blipFill>
        </p:spPr>
      </p:sp>
      <p:sp>
        <p:nvSpPr>
          <p:cNvPr name="Freeform 9" id="9"/>
          <p:cNvSpPr/>
          <p:nvPr/>
        </p:nvSpPr>
        <p:spPr>
          <a:xfrm flipH="false" flipV="false" rot="0">
            <a:off x="11070583" y="6055077"/>
            <a:ext cx="4553602" cy="4114800"/>
          </a:xfrm>
          <a:custGeom>
            <a:avLst/>
            <a:gdLst/>
            <a:ahLst/>
            <a:cxnLst/>
            <a:rect r="r" b="b" t="t" l="l"/>
            <a:pathLst>
              <a:path h="4114800" w="4553602">
                <a:moveTo>
                  <a:pt x="0" y="0"/>
                </a:moveTo>
                <a:lnTo>
                  <a:pt x="4553601" y="0"/>
                </a:lnTo>
                <a:lnTo>
                  <a:pt x="45536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236159" y="6172200"/>
            <a:ext cx="3673394" cy="4114800"/>
          </a:xfrm>
          <a:custGeom>
            <a:avLst/>
            <a:gdLst/>
            <a:ahLst/>
            <a:cxnLst/>
            <a:rect r="r" b="b" t="t" l="l"/>
            <a:pathLst>
              <a:path h="4114800" w="3673394">
                <a:moveTo>
                  <a:pt x="0" y="0"/>
                </a:moveTo>
                <a:lnTo>
                  <a:pt x="3673395" y="0"/>
                </a:lnTo>
                <a:lnTo>
                  <a:pt x="367339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4295313" y="7634805"/>
            <a:ext cx="1842629" cy="2354798"/>
          </a:xfrm>
          <a:custGeom>
            <a:avLst/>
            <a:gdLst/>
            <a:ahLst/>
            <a:cxnLst/>
            <a:rect r="r" b="b" t="t" l="l"/>
            <a:pathLst>
              <a:path h="2354798" w="1842629">
                <a:moveTo>
                  <a:pt x="0" y="0"/>
                </a:moveTo>
                <a:lnTo>
                  <a:pt x="1842629" y="0"/>
                </a:lnTo>
                <a:lnTo>
                  <a:pt x="1842629" y="2354797"/>
                </a:lnTo>
                <a:lnTo>
                  <a:pt x="0" y="23547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38414" y="4082464"/>
            <a:ext cx="1934442" cy="2263709"/>
          </a:xfrm>
          <a:custGeom>
            <a:avLst/>
            <a:gdLst/>
            <a:ahLst/>
            <a:cxnLst/>
            <a:rect r="r" b="b" t="t" l="l"/>
            <a:pathLst>
              <a:path h="2263709" w="1934442">
                <a:moveTo>
                  <a:pt x="0" y="0"/>
                </a:moveTo>
                <a:lnTo>
                  <a:pt x="1934442" y="0"/>
                </a:lnTo>
                <a:lnTo>
                  <a:pt x="1934442" y="2263709"/>
                </a:lnTo>
                <a:lnTo>
                  <a:pt x="0" y="226370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9973585" y="1201859"/>
            <a:ext cx="6747596" cy="820699"/>
          </a:xfrm>
          <a:prstGeom prst="rect">
            <a:avLst/>
          </a:prstGeom>
        </p:spPr>
        <p:txBody>
          <a:bodyPr anchor="t" rtlCol="false" tIns="0" lIns="0" bIns="0" rIns="0">
            <a:spAutoFit/>
          </a:bodyPr>
          <a:lstStyle/>
          <a:p>
            <a:pPr algn="ctr">
              <a:lnSpc>
                <a:spcPts val="5879"/>
              </a:lnSpc>
            </a:pPr>
            <a:r>
              <a:rPr lang="en-US" sz="5599">
                <a:solidFill>
                  <a:srgbClr val="FFFBF6"/>
                </a:solidFill>
                <a:latin typeface="Hatton Bold"/>
              </a:rPr>
              <a:t>Pupuk</a:t>
            </a:r>
          </a:p>
        </p:txBody>
      </p:sp>
      <p:sp>
        <p:nvSpPr>
          <p:cNvPr name="TextBox 14" id="14"/>
          <p:cNvSpPr txBox="true"/>
          <p:nvPr/>
        </p:nvSpPr>
        <p:spPr>
          <a:xfrm rot="0">
            <a:off x="3690500" y="2520577"/>
            <a:ext cx="13291602" cy="3085673"/>
          </a:xfrm>
          <a:prstGeom prst="rect">
            <a:avLst/>
          </a:prstGeom>
        </p:spPr>
        <p:txBody>
          <a:bodyPr anchor="t" rtlCol="false" tIns="0" lIns="0" bIns="0" rIns="0">
            <a:spAutoFit/>
          </a:bodyPr>
          <a:lstStyle/>
          <a:p>
            <a:pPr algn="just">
              <a:lnSpc>
                <a:spcPts val="4918"/>
              </a:lnSpc>
            </a:pPr>
            <a:r>
              <a:rPr lang="en-US" sz="3783" spc="-223">
                <a:solidFill>
                  <a:srgbClr val="FFFAED"/>
                </a:solidFill>
                <a:latin typeface="Canva Sans"/>
              </a:rPr>
              <a:t>Pupuk merupakan bahan yang ditambahkan kedalam tanah yang menyediakan unsur-unsur esensial bagi  pertumbuhan tanaman. Penggolongan pupuk umumnya didasarkan pada sumber bahan yang digunakan, cara aplikasi bentuk dan kandungan unsur haranya.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849021">
            <a:off x="-3028876" y="-1385633"/>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2"/>
            <a:stretch>
              <a:fillRect l="0" t="-401" r="0" b="-401"/>
            </a:stretch>
          </a:blipFill>
        </p:spPr>
      </p:sp>
      <p:sp>
        <p:nvSpPr>
          <p:cNvPr name="Freeform 3" id="3"/>
          <p:cNvSpPr/>
          <p:nvPr/>
        </p:nvSpPr>
        <p:spPr>
          <a:xfrm flipH="true" flipV="false" rot="-1480550">
            <a:off x="9324592" y="7230400"/>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3"/>
            <a:stretch>
              <a:fillRect l="0" t="0" r="0" b="0"/>
            </a:stretch>
          </a:blipFill>
        </p:spPr>
      </p:sp>
      <p:grpSp>
        <p:nvGrpSpPr>
          <p:cNvPr name="Group 4" id="4"/>
          <p:cNvGrpSpPr/>
          <p:nvPr/>
        </p:nvGrpSpPr>
        <p:grpSpPr>
          <a:xfrm rot="0">
            <a:off x="5232083" y="1397090"/>
            <a:ext cx="7823833" cy="1138442"/>
            <a:chOff x="0" y="0"/>
            <a:chExt cx="2662630" cy="387438"/>
          </a:xfrm>
        </p:grpSpPr>
        <p:sp>
          <p:nvSpPr>
            <p:cNvPr name="Freeform 5" id="5"/>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823045">
            <a:off x="14239982" y="2959252"/>
            <a:ext cx="6303621" cy="8831693"/>
          </a:xfrm>
          <a:custGeom>
            <a:avLst/>
            <a:gdLst/>
            <a:ahLst/>
            <a:cxnLst/>
            <a:rect r="r" b="b" t="t" l="l"/>
            <a:pathLst>
              <a:path h="8831693" w="6303621">
                <a:moveTo>
                  <a:pt x="0" y="0"/>
                </a:moveTo>
                <a:lnTo>
                  <a:pt x="6303621" y="0"/>
                </a:lnTo>
                <a:lnTo>
                  <a:pt x="6303621" y="8831694"/>
                </a:lnTo>
                <a:lnTo>
                  <a:pt x="0" y="8831694"/>
                </a:lnTo>
                <a:lnTo>
                  <a:pt x="0" y="0"/>
                </a:lnTo>
                <a:close/>
              </a:path>
            </a:pathLst>
          </a:custGeom>
          <a:blipFill>
            <a:blip r:embed="rId4"/>
            <a:stretch>
              <a:fillRect l="0" t="0" r="0" b="0"/>
            </a:stretch>
          </a:blipFill>
        </p:spPr>
      </p:sp>
      <p:sp>
        <p:nvSpPr>
          <p:cNvPr name="Freeform 8" id="8"/>
          <p:cNvSpPr/>
          <p:nvPr/>
        </p:nvSpPr>
        <p:spPr>
          <a:xfrm flipH="false" flipV="false" rot="-9509720">
            <a:off x="15353015" y="6253318"/>
            <a:ext cx="3258174" cy="3718316"/>
          </a:xfrm>
          <a:custGeom>
            <a:avLst/>
            <a:gdLst/>
            <a:ahLst/>
            <a:cxnLst/>
            <a:rect r="r" b="b" t="t" l="l"/>
            <a:pathLst>
              <a:path h="3718316" w="3258174">
                <a:moveTo>
                  <a:pt x="0" y="0"/>
                </a:moveTo>
                <a:lnTo>
                  <a:pt x="3258174" y="0"/>
                </a:lnTo>
                <a:lnTo>
                  <a:pt x="3258174" y="3718317"/>
                </a:lnTo>
                <a:lnTo>
                  <a:pt x="0" y="3718317"/>
                </a:lnTo>
                <a:lnTo>
                  <a:pt x="0" y="0"/>
                </a:lnTo>
                <a:close/>
              </a:path>
            </a:pathLst>
          </a:custGeom>
          <a:blipFill>
            <a:blip r:embed="rId5"/>
            <a:stretch>
              <a:fillRect l="0" t="0" r="0" b="0"/>
            </a:stretch>
          </a:blipFill>
        </p:spPr>
      </p:sp>
      <p:sp>
        <p:nvSpPr>
          <p:cNvPr name="TextBox 9" id="9"/>
          <p:cNvSpPr txBox="true"/>
          <p:nvPr/>
        </p:nvSpPr>
        <p:spPr>
          <a:xfrm rot="0">
            <a:off x="3424520" y="2687002"/>
            <a:ext cx="11438960" cy="4979670"/>
          </a:xfrm>
          <a:prstGeom prst="rect">
            <a:avLst/>
          </a:prstGeom>
        </p:spPr>
        <p:txBody>
          <a:bodyPr anchor="t" rtlCol="false" tIns="0" lIns="0" bIns="0" rIns="0">
            <a:spAutoFit/>
          </a:bodyPr>
          <a:lstStyle/>
          <a:p>
            <a:pPr algn="just">
              <a:lnSpc>
                <a:spcPts val="5639"/>
              </a:lnSpc>
            </a:pPr>
            <a:r>
              <a:rPr lang="en-US" sz="3999" spc="-167">
                <a:solidFill>
                  <a:srgbClr val="FFFAED"/>
                </a:solidFill>
                <a:latin typeface="Canva Sans"/>
              </a:rPr>
              <a:t>Pupuk organik merupakan hasil pembusukan tanaman dan hewan yang telah terurai dengan baik. Pupuk organik yang ditambahkan pada tanah akan melewati beberapa fase perombakan oleh mikroorganisme, sehingga tanah menjadi humus dan subur. Pupuk organik memiliki dua macam yaitu pupuk organik padat dan pupuk organik cair.</a:t>
            </a:r>
          </a:p>
        </p:txBody>
      </p:sp>
      <p:sp>
        <p:nvSpPr>
          <p:cNvPr name="Freeform 10" id="10"/>
          <p:cNvSpPr/>
          <p:nvPr/>
        </p:nvSpPr>
        <p:spPr>
          <a:xfrm flipH="false" flipV="false" rot="0">
            <a:off x="0" y="6172200"/>
            <a:ext cx="4649492" cy="4114800"/>
          </a:xfrm>
          <a:custGeom>
            <a:avLst/>
            <a:gdLst/>
            <a:ahLst/>
            <a:cxnLst/>
            <a:rect r="r" b="b" t="t" l="l"/>
            <a:pathLst>
              <a:path h="4114800" w="4649492">
                <a:moveTo>
                  <a:pt x="0" y="0"/>
                </a:moveTo>
                <a:lnTo>
                  <a:pt x="4649492" y="0"/>
                </a:lnTo>
                <a:lnTo>
                  <a:pt x="464949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848472" y="178133"/>
            <a:ext cx="2267260" cy="2437914"/>
          </a:xfrm>
          <a:custGeom>
            <a:avLst/>
            <a:gdLst/>
            <a:ahLst/>
            <a:cxnLst/>
            <a:rect r="r" b="b" t="t" l="l"/>
            <a:pathLst>
              <a:path h="2437914" w="2267260">
                <a:moveTo>
                  <a:pt x="0" y="0"/>
                </a:moveTo>
                <a:lnTo>
                  <a:pt x="2267260" y="0"/>
                </a:lnTo>
                <a:lnTo>
                  <a:pt x="2267260" y="2437914"/>
                </a:lnTo>
                <a:lnTo>
                  <a:pt x="0" y="24379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5770202" y="1570248"/>
            <a:ext cx="6747596" cy="820699"/>
          </a:xfrm>
          <a:prstGeom prst="rect">
            <a:avLst/>
          </a:prstGeom>
        </p:spPr>
        <p:txBody>
          <a:bodyPr anchor="t" rtlCol="false" tIns="0" lIns="0" bIns="0" rIns="0">
            <a:spAutoFit/>
          </a:bodyPr>
          <a:lstStyle/>
          <a:p>
            <a:pPr algn="ctr">
              <a:lnSpc>
                <a:spcPts val="5879"/>
              </a:lnSpc>
            </a:pPr>
            <a:r>
              <a:rPr lang="en-US" sz="5599">
                <a:solidFill>
                  <a:srgbClr val="FFFBF6"/>
                </a:solidFill>
                <a:latin typeface="Hatton Bold"/>
              </a:rPr>
              <a:t>Pupuk Organik</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true" flipV="false" rot="-5399999">
            <a:off x="10172700" y="5356098"/>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2"/>
            <a:stretch>
              <a:fillRect l="0" t="0" r="0" b="0"/>
            </a:stretch>
          </a:blipFill>
        </p:spPr>
      </p:sp>
      <p:grpSp>
        <p:nvGrpSpPr>
          <p:cNvPr name="Group 3" id="3"/>
          <p:cNvGrpSpPr/>
          <p:nvPr/>
        </p:nvGrpSpPr>
        <p:grpSpPr>
          <a:xfrm rot="0">
            <a:off x="5232083" y="1028700"/>
            <a:ext cx="7823833" cy="1138442"/>
            <a:chOff x="0" y="0"/>
            <a:chExt cx="2662630" cy="387438"/>
          </a:xfrm>
        </p:grpSpPr>
        <p:sp>
          <p:nvSpPr>
            <p:cNvPr name="Freeform 4" id="4"/>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3979192" y="2519410"/>
            <a:ext cx="3086100" cy="900997"/>
            <a:chOff x="0" y="0"/>
            <a:chExt cx="812800" cy="237300"/>
          </a:xfrm>
        </p:grpSpPr>
        <p:sp>
          <p:nvSpPr>
            <p:cNvPr name="Freeform 7" id="7"/>
            <p:cNvSpPr/>
            <p:nvPr/>
          </p:nvSpPr>
          <p:spPr>
            <a:xfrm flipH="false" flipV="false" rot="0">
              <a:off x="0" y="0"/>
              <a:ext cx="812800" cy="237300"/>
            </a:xfrm>
            <a:custGeom>
              <a:avLst/>
              <a:gdLst/>
              <a:ahLst/>
              <a:cxnLst/>
              <a:rect r="r" b="b" t="t" l="l"/>
              <a:pathLst>
                <a:path h="237300" w="812800">
                  <a:moveTo>
                    <a:pt x="118650" y="0"/>
                  </a:moveTo>
                  <a:lnTo>
                    <a:pt x="694150" y="0"/>
                  </a:lnTo>
                  <a:cubicBezTo>
                    <a:pt x="725618" y="0"/>
                    <a:pt x="755797" y="12501"/>
                    <a:pt x="778048" y="34752"/>
                  </a:cubicBezTo>
                  <a:cubicBezTo>
                    <a:pt x="800299" y="57003"/>
                    <a:pt x="812800" y="87182"/>
                    <a:pt x="812800" y="118650"/>
                  </a:cubicBezTo>
                  <a:lnTo>
                    <a:pt x="812800" y="118650"/>
                  </a:lnTo>
                  <a:cubicBezTo>
                    <a:pt x="812800" y="184178"/>
                    <a:pt x="759679" y="237300"/>
                    <a:pt x="694150" y="237300"/>
                  </a:cubicBezTo>
                  <a:lnTo>
                    <a:pt x="118650" y="237300"/>
                  </a:lnTo>
                  <a:cubicBezTo>
                    <a:pt x="87182" y="237300"/>
                    <a:pt x="57003" y="224799"/>
                    <a:pt x="34752" y="202548"/>
                  </a:cubicBezTo>
                  <a:cubicBezTo>
                    <a:pt x="12501" y="180297"/>
                    <a:pt x="0" y="150118"/>
                    <a:pt x="0" y="118650"/>
                  </a:cubicBezTo>
                  <a:lnTo>
                    <a:pt x="0" y="118650"/>
                  </a:lnTo>
                  <a:cubicBezTo>
                    <a:pt x="0" y="87182"/>
                    <a:pt x="12501" y="57003"/>
                    <a:pt x="34752" y="34752"/>
                  </a:cubicBezTo>
                  <a:cubicBezTo>
                    <a:pt x="57003" y="12501"/>
                    <a:pt x="87182" y="0"/>
                    <a:pt x="118650" y="0"/>
                  </a:cubicBezTo>
                  <a:close/>
                </a:path>
              </a:pathLst>
            </a:custGeom>
            <a:solidFill>
              <a:srgbClr val="7D603D"/>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198197" y="2519410"/>
            <a:ext cx="3086100" cy="900997"/>
            <a:chOff x="0" y="0"/>
            <a:chExt cx="812800" cy="237300"/>
          </a:xfrm>
        </p:grpSpPr>
        <p:sp>
          <p:nvSpPr>
            <p:cNvPr name="Freeform 10" id="10"/>
            <p:cNvSpPr/>
            <p:nvPr/>
          </p:nvSpPr>
          <p:spPr>
            <a:xfrm flipH="false" flipV="false" rot="0">
              <a:off x="0" y="0"/>
              <a:ext cx="812800" cy="237300"/>
            </a:xfrm>
            <a:custGeom>
              <a:avLst/>
              <a:gdLst/>
              <a:ahLst/>
              <a:cxnLst/>
              <a:rect r="r" b="b" t="t" l="l"/>
              <a:pathLst>
                <a:path h="237300" w="812800">
                  <a:moveTo>
                    <a:pt x="118650" y="0"/>
                  </a:moveTo>
                  <a:lnTo>
                    <a:pt x="694150" y="0"/>
                  </a:lnTo>
                  <a:cubicBezTo>
                    <a:pt x="725618" y="0"/>
                    <a:pt x="755797" y="12501"/>
                    <a:pt x="778048" y="34752"/>
                  </a:cubicBezTo>
                  <a:cubicBezTo>
                    <a:pt x="800299" y="57003"/>
                    <a:pt x="812800" y="87182"/>
                    <a:pt x="812800" y="118650"/>
                  </a:cubicBezTo>
                  <a:lnTo>
                    <a:pt x="812800" y="118650"/>
                  </a:lnTo>
                  <a:cubicBezTo>
                    <a:pt x="812800" y="184178"/>
                    <a:pt x="759679" y="237300"/>
                    <a:pt x="694150" y="237300"/>
                  </a:cubicBezTo>
                  <a:lnTo>
                    <a:pt x="118650" y="237300"/>
                  </a:lnTo>
                  <a:cubicBezTo>
                    <a:pt x="87182" y="237300"/>
                    <a:pt x="57003" y="224799"/>
                    <a:pt x="34752" y="202548"/>
                  </a:cubicBezTo>
                  <a:cubicBezTo>
                    <a:pt x="12501" y="180297"/>
                    <a:pt x="0" y="150118"/>
                    <a:pt x="0" y="118650"/>
                  </a:cubicBezTo>
                  <a:lnTo>
                    <a:pt x="0" y="118650"/>
                  </a:lnTo>
                  <a:cubicBezTo>
                    <a:pt x="0" y="87182"/>
                    <a:pt x="12501" y="57003"/>
                    <a:pt x="34752" y="34752"/>
                  </a:cubicBezTo>
                  <a:cubicBezTo>
                    <a:pt x="57003" y="12501"/>
                    <a:pt x="87182" y="0"/>
                    <a:pt x="118650" y="0"/>
                  </a:cubicBezTo>
                  <a:close/>
                </a:path>
              </a:pathLst>
            </a:custGeom>
            <a:solidFill>
              <a:srgbClr val="7D603D"/>
            </a:solidFill>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806534" y="2969908"/>
            <a:ext cx="5431415" cy="7119406"/>
            <a:chOff x="0" y="0"/>
            <a:chExt cx="1430496" cy="1875070"/>
          </a:xfrm>
        </p:grpSpPr>
        <p:sp>
          <p:nvSpPr>
            <p:cNvPr name="Freeform 13" id="13"/>
            <p:cNvSpPr/>
            <p:nvPr/>
          </p:nvSpPr>
          <p:spPr>
            <a:xfrm flipH="false" flipV="false" rot="0">
              <a:off x="0" y="0"/>
              <a:ext cx="1430496" cy="1875070"/>
            </a:xfrm>
            <a:custGeom>
              <a:avLst/>
              <a:gdLst/>
              <a:ahLst/>
              <a:cxnLst/>
              <a:rect r="r" b="b" t="t" l="l"/>
              <a:pathLst>
                <a:path h="1875070" w="1430496">
                  <a:moveTo>
                    <a:pt x="72695" y="0"/>
                  </a:moveTo>
                  <a:lnTo>
                    <a:pt x="1357801" y="0"/>
                  </a:lnTo>
                  <a:cubicBezTo>
                    <a:pt x="1377081" y="0"/>
                    <a:pt x="1395571" y="7659"/>
                    <a:pt x="1409204" y="21292"/>
                  </a:cubicBezTo>
                  <a:cubicBezTo>
                    <a:pt x="1422837" y="34925"/>
                    <a:pt x="1430496" y="53415"/>
                    <a:pt x="1430496" y="72695"/>
                  </a:cubicBezTo>
                  <a:lnTo>
                    <a:pt x="1430496" y="1802375"/>
                  </a:lnTo>
                  <a:cubicBezTo>
                    <a:pt x="1430496" y="1821655"/>
                    <a:pt x="1422837" y="1840145"/>
                    <a:pt x="1409204" y="1853778"/>
                  </a:cubicBezTo>
                  <a:cubicBezTo>
                    <a:pt x="1395571" y="1867411"/>
                    <a:pt x="1377081" y="1875070"/>
                    <a:pt x="1357801" y="1875070"/>
                  </a:cubicBezTo>
                  <a:lnTo>
                    <a:pt x="72695" y="1875070"/>
                  </a:lnTo>
                  <a:cubicBezTo>
                    <a:pt x="53415" y="1875070"/>
                    <a:pt x="34925" y="1867411"/>
                    <a:pt x="21292" y="1853778"/>
                  </a:cubicBezTo>
                  <a:cubicBezTo>
                    <a:pt x="7659" y="1840145"/>
                    <a:pt x="0" y="1821655"/>
                    <a:pt x="0" y="1802375"/>
                  </a:cubicBezTo>
                  <a:lnTo>
                    <a:pt x="0" y="72695"/>
                  </a:lnTo>
                  <a:cubicBezTo>
                    <a:pt x="0" y="53415"/>
                    <a:pt x="7659" y="34925"/>
                    <a:pt x="21292" y="21292"/>
                  </a:cubicBezTo>
                  <a:cubicBezTo>
                    <a:pt x="34925" y="7659"/>
                    <a:pt x="53415" y="0"/>
                    <a:pt x="72695" y="0"/>
                  </a:cubicBezTo>
                  <a:close/>
                </a:path>
              </a:pathLst>
            </a:custGeom>
            <a:solidFill>
              <a:srgbClr val="000000">
                <a:alpha val="0"/>
              </a:srgbClr>
            </a:solidFill>
            <a:ln w="47625">
              <a:solidFill>
                <a:srgbClr val="7D603D"/>
              </a:solidFill>
            </a:ln>
          </p:spPr>
        </p:sp>
        <p:sp>
          <p:nvSpPr>
            <p:cNvPr name="TextBox 14" id="1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025539" y="2969908"/>
            <a:ext cx="5431415" cy="5480741"/>
            <a:chOff x="0" y="0"/>
            <a:chExt cx="1430496" cy="1443487"/>
          </a:xfrm>
        </p:grpSpPr>
        <p:sp>
          <p:nvSpPr>
            <p:cNvPr name="Freeform 16" id="16"/>
            <p:cNvSpPr/>
            <p:nvPr/>
          </p:nvSpPr>
          <p:spPr>
            <a:xfrm flipH="false" flipV="false" rot="0">
              <a:off x="0" y="0"/>
              <a:ext cx="1430496" cy="1443487"/>
            </a:xfrm>
            <a:custGeom>
              <a:avLst/>
              <a:gdLst/>
              <a:ahLst/>
              <a:cxnLst/>
              <a:rect r="r" b="b" t="t" l="l"/>
              <a:pathLst>
                <a:path h="1443487" w="1430496">
                  <a:moveTo>
                    <a:pt x="72695" y="0"/>
                  </a:moveTo>
                  <a:lnTo>
                    <a:pt x="1357801" y="0"/>
                  </a:lnTo>
                  <a:cubicBezTo>
                    <a:pt x="1377081" y="0"/>
                    <a:pt x="1395571" y="7659"/>
                    <a:pt x="1409204" y="21292"/>
                  </a:cubicBezTo>
                  <a:cubicBezTo>
                    <a:pt x="1422837" y="34925"/>
                    <a:pt x="1430496" y="53415"/>
                    <a:pt x="1430496" y="72695"/>
                  </a:cubicBezTo>
                  <a:lnTo>
                    <a:pt x="1430496" y="1370792"/>
                  </a:lnTo>
                  <a:cubicBezTo>
                    <a:pt x="1430496" y="1390072"/>
                    <a:pt x="1422837" y="1408562"/>
                    <a:pt x="1409204" y="1422195"/>
                  </a:cubicBezTo>
                  <a:cubicBezTo>
                    <a:pt x="1395571" y="1435828"/>
                    <a:pt x="1377081" y="1443487"/>
                    <a:pt x="1357801" y="1443487"/>
                  </a:cubicBezTo>
                  <a:lnTo>
                    <a:pt x="72695" y="1443487"/>
                  </a:lnTo>
                  <a:cubicBezTo>
                    <a:pt x="53415" y="1443487"/>
                    <a:pt x="34925" y="1435828"/>
                    <a:pt x="21292" y="1422195"/>
                  </a:cubicBezTo>
                  <a:cubicBezTo>
                    <a:pt x="7659" y="1408562"/>
                    <a:pt x="0" y="1390072"/>
                    <a:pt x="0" y="1370792"/>
                  </a:cubicBezTo>
                  <a:lnTo>
                    <a:pt x="0" y="72695"/>
                  </a:lnTo>
                  <a:cubicBezTo>
                    <a:pt x="0" y="53415"/>
                    <a:pt x="7659" y="34925"/>
                    <a:pt x="21292" y="21292"/>
                  </a:cubicBezTo>
                  <a:cubicBezTo>
                    <a:pt x="34925" y="7659"/>
                    <a:pt x="53415" y="0"/>
                    <a:pt x="72695" y="0"/>
                  </a:cubicBezTo>
                  <a:close/>
                </a:path>
              </a:pathLst>
            </a:custGeom>
            <a:solidFill>
              <a:srgbClr val="000000">
                <a:alpha val="0"/>
              </a:srgbClr>
            </a:solidFill>
            <a:ln w="47625">
              <a:solidFill>
                <a:srgbClr val="7D603D"/>
              </a:solidFill>
            </a:ln>
          </p:spPr>
        </p:sp>
        <p:sp>
          <p:nvSpPr>
            <p:cNvPr name="TextBox 17" id="17"/>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true" flipV="false" rot="5901112">
            <a:off x="-7364891" y="-1730502"/>
            <a:ext cx="16230600" cy="5518404"/>
          </a:xfrm>
          <a:custGeom>
            <a:avLst/>
            <a:gdLst/>
            <a:ahLst/>
            <a:cxnLst/>
            <a:rect r="r" b="b" t="t" l="l"/>
            <a:pathLst>
              <a:path h="5518404" w="16230600">
                <a:moveTo>
                  <a:pt x="16230600" y="0"/>
                </a:moveTo>
                <a:lnTo>
                  <a:pt x="0" y="0"/>
                </a:lnTo>
                <a:lnTo>
                  <a:pt x="0" y="5518404"/>
                </a:lnTo>
                <a:lnTo>
                  <a:pt x="16230600" y="5518404"/>
                </a:lnTo>
                <a:lnTo>
                  <a:pt x="16230600" y="0"/>
                </a:lnTo>
                <a:close/>
              </a:path>
            </a:pathLst>
          </a:custGeom>
          <a:blipFill>
            <a:blip r:embed="rId2"/>
            <a:stretch>
              <a:fillRect l="0" t="0" r="0" b="0"/>
            </a:stretch>
          </a:blipFill>
        </p:spPr>
      </p:sp>
      <p:sp>
        <p:nvSpPr>
          <p:cNvPr name="Freeform 19" id="19"/>
          <p:cNvSpPr/>
          <p:nvPr/>
        </p:nvSpPr>
        <p:spPr>
          <a:xfrm flipH="false" flipV="false" rot="-2839501">
            <a:off x="-3138044" y="-3093292"/>
            <a:ext cx="16491006" cy="3588894"/>
          </a:xfrm>
          <a:custGeom>
            <a:avLst/>
            <a:gdLst/>
            <a:ahLst/>
            <a:cxnLst/>
            <a:rect r="r" b="b" t="t" l="l"/>
            <a:pathLst>
              <a:path h="3588894" w="16491006">
                <a:moveTo>
                  <a:pt x="0" y="0"/>
                </a:moveTo>
                <a:lnTo>
                  <a:pt x="16491006" y="0"/>
                </a:lnTo>
                <a:lnTo>
                  <a:pt x="16491006" y="3588893"/>
                </a:lnTo>
                <a:lnTo>
                  <a:pt x="0" y="3588893"/>
                </a:lnTo>
                <a:lnTo>
                  <a:pt x="0" y="0"/>
                </a:lnTo>
                <a:close/>
              </a:path>
            </a:pathLst>
          </a:custGeom>
          <a:blipFill>
            <a:blip r:embed="rId3"/>
            <a:stretch>
              <a:fillRect l="0" t="-401" r="0" b="-401"/>
            </a:stretch>
          </a:blipFill>
        </p:spPr>
      </p:sp>
      <p:sp>
        <p:nvSpPr>
          <p:cNvPr name="Freeform 20" id="20"/>
          <p:cNvSpPr/>
          <p:nvPr/>
        </p:nvSpPr>
        <p:spPr>
          <a:xfrm flipH="false" flipV="false" rot="-4410004">
            <a:off x="11345685" y="2493262"/>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3"/>
            <a:stretch>
              <a:fillRect l="0" t="-401" r="0" b="-401"/>
            </a:stretch>
          </a:blipFill>
        </p:spPr>
      </p:sp>
      <p:sp>
        <p:nvSpPr>
          <p:cNvPr name="Freeform 21" id="21"/>
          <p:cNvSpPr/>
          <p:nvPr/>
        </p:nvSpPr>
        <p:spPr>
          <a:xfrm flipH="true" flipV="false" rot="0">
            <a:off x="-1140089" y="3476247"/>
            <a:ext cx="3946623" cy="6339956"/>
          </a:xfrm>
          <a:custGeom>
            <a:avLst/>
            <a:gdLst/>
            <a:ahLst/>
            <a:cxnLst/>
            <a:rect r="r" b="b" t="t" l="l"/>
            <a:pathLst>
              <a:path h="6339956" w="3946623">
                <a:moveTo>
                  <a:pt x="3946623" y="0"/>
                </a:moveTo>
                <a:lnTo>
                  <a:pt x="0" y="0"/>
                </a:lnTo>
                <a:lnTo>
                  <a:pt x="0" y="6339956"/>
                </a:lnTo>
                <a:lnTo>
                  <a:pt x="3946623" y="6339956"/>
                </a:lnTo>
                <a:lnTo>
                  <a:pt x="3946623" y="0"/>
                </a:lnTo>
                <a:close/>
              </a:path>
            </a:pathLst>
          </a:custGeom>
          <a:blipFill>
            <a:blip r:embed="rId4"/>
            <a:stretch>
              <a:fillRect l="0" t="0" r="0" b="0"/>
            </a:stretch>
          </a:blipFill>
        </p:spPr>
      </p:sp>
      <p:sp>
        <p:nvSpPr>
          <p:cNvPr name="Freeform 22" id="22"/>
          <p:cNvSpPr/>
          <p:nvPr/>
        </p:nvSpPr>
        <p:spPr>
          <a:xfrm flipH="false" flipV="false" rot="0">
            <a:off x="108892" y="7243862"/>
            <a:ext cx="2716693" cy="3043138"/>
          </a:xfrm>
          <a:custGeom>
            <a:avLst/>
            <a:gdLst/>
            <a:ahLst/>
            <a:cxnLst/>
            <a:rect r="r" b="b" t="t" l="l"/>
            <a:pathLst>
              <a:path h="3043138" w="2716693">
                <a:moveTo>
                  <a:pt x="0" y="0"/>
                </a:moveTo>
                <a:lnTo>
                  <a:pt x="2716692" y="0"/>
                </a:lnTo>
                <a:lnTo>
                  <a:pt x="2716692" y="3043138"/>
                </a:lnTo>
                <a:lnTo>
                  <a:pt x="0" y="30431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5528798" y="251781"/>
            <a:ext cx="2400427" cy="2803046"/>
          </a:xfrm>
          <a:custGeom>
            <a:avLst/>
            <a:gdLst/>
            <a:ahLst/>
            <a:cxnLst/>
            <a:rect r="r" b="b" t="t" l="l"/>
            <a:pathLst>
              <a:path h="2803046" w="2400427">
                <a:moveTo>
                  <a:pt x="0" y="0"/>
                </a:moveTo>
                <a:lnTo>
                  <a:pt x="2400427" y="0"/>
                </a:lnTo>
                <a:lnTo>
                  <a:pt x="2400427" y="2803046"/>
                </a:lnTo>
                <a:lnTo>
                  <a:pt x="0" y="28030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0">
            <a:off x="5232083" y="1201859"/>
            <a:ext cx="7823833" cy="820699"/>
          </a:xfrm>
          <a:prstGeom prst="rect">
            <a:avLst/>
          </a:prstGeom>
        </p:spPr>
        <p:txBody>
          <a:bodyPr anchor="t" rtlCol="false" tIns="0" lIns="0" bIns="0" rIns="0">
            <a:spAutoFit/>
          </a:bodyPr>
          <a:lstStyle/>
          <a:p>
            <a:pPr algn="ctr">
              <a:lnSpc>
                <a:spcPts val="5879"/>
              </a:lnSpc>
            </a:pPr>
            <a:r>
              <a:rPr lang="en-US" sz="5599">
                <a:solidFill>
                  <a:srgbClr val="FFFBF6"/>
                </a:solidFill>
                <a:latin typeface="Hatton Semi-Bold"/>
              </a:rPr>
              <a:t>Pupuk Organik</a:t>
            </a:r>
          </a:p>
        </p:txBody>
      </p:sp>
      <p:sp>
        <p:nvSpPr>
          <p:cNvPr name="TextBox 25" id="25"/>
          <p:cNvSpPr txBox="true"/>
          <p:nvPr/>
        </p:nvSpPr>
        <p:spPr>
          <a:xfrm rot="0">
            <a:off x="2930359" y="3438147"/>
            <a:ext cx="5121702" cy="6274202"/>
          </a:xfrm>
          <a:prstGeom prst="rect">
            <a:avLst/>
          </a:prstGeom>
        </p:spPr>
        <p:txBody>
          <a:bodyPr anchor="t" rtlCol="false" tIns="0" lIns="0" bIns="0" rIns="0">
            <a:spAutoFit/>
          </a:bodyPr>
          <a:lstStyle/>
          <a:p>
            <a:pPr algn="just">
              <a:lnSpc>
                <a:spcPts val="4183"/>
              </a:lnSpc>
            </a:pPr>
            <a:r>
              <a:rPr lang="en-US" sz="3218" spc="-80">
                <a:solidFill>
                  <a:srgbClr val="FFFAED"/>
                </a:solidFill>
                <a:latin typeface="Canva Sans"/>
              </a:rPr>
              <a:t>Pupuk organik padat merupakan jenis pupuk yang terbuat dari bahan organik yang memiliki hasil akhir dengan bentuk padat. Seperti kompos, kompos terbuat dari bahan-bahan organik seperti dedaunan, batang, ranting, dan kotoran ternak yang terbentuk setelah melalui masa pengomposan. </a:t>
            </a:r>
          </a:p>
        </p:txBody>
      </p:sp>
      <p:sp>
        <p:nvSpPr>
          <p:cNvPr name="TextBox 26" id="26"/>
          <p:cNvSpPr txBox="true"/>
          <p:nvPr/>
        </p:nvSpPr>
        <p:spPr>
          <a:xfrm rot="0">
            <a:off x="3799880" y="2690556"/>
            <a:ext cx="3444724" cy="747591"/>
          </a:xfrm>
          <a:prstGeom prst="rect">
            <a:avLst/>
          </a:prstGeom>
        </p:spPr>
        <p:txBody>
          <a:bodyPr anchor="t" rtlCol="false" tIns="0" lIns="0" bIns="0" rIns="0">
            <a:spAutoFit/>
          </a:bodyPr>
          <a:lstStyle/>
          <a:p>
            <a:pPr algn="ctr">
              <a:lnSpc>
                <a:spcPts val="2838"/>
              </a:lnSpc>
            </a:pPr>
            <a:r>
              <a:rPr lang="en-US" sz="2702">
                <a:solidFill>
                  <a:srgbClr val="FFFBF6"/>
                </a:solidFill>
                <a:latin typeface="Hatton Semi-Bold"/>
              </a:rPr>
              <a:t>Pupuk Organik Padat</a:t>
            </a:r>
          </a:p>
        </p:txBody>
      </p:sp>
      <p:sp>
        <p:nvSpPr>
          <p:cNvPr name="TextBox 27" id="27"/>
          <p:cNvSpPr txBox="true"/>
          <p:nvPr/>
        </p:nvSpPr>
        <p:spPr>
          <a:xfrm rot="0">
            <a:off x="10129099" y="3634682"/>
            <a:ext cx="5224295" cy="4480354"/>
          </a:xfrm>
          <a:prstGeom prst="rect">
            <a:avLst/>
          </a:prstGeom>
        </p:spPr>
        <p:txBody>
          <a:bodyPr anchor="t" rtlCol="false" tIns="0" lIns="0" bIns="0" rIns="0">
            <a:spAutoFit/>
          </a:bodyPr>
          <a:lstStyle/>
          <a:p>
            <a:pPr algn="just">
              <a:lnSpc>
                <a:spcPts val="4451"/>
              </a:lnSpc>
            </a:pPr>
            <a:r>
              <a:rPr lang="en-US" sz="3424" spc="-27">
                <a:solidFill>
                  <a:srgbClr val="FFFAED"/>
                </a:solidFill>
                <a:latin typeface="Canva Sans"/>
              </a:rPr>
              <a:t>Pupuk organik cair merupakan larutan dari hasil pembusukan bahan organik yang berasal dari sisa tanaman dan hewan yang memiliki kandungan unsur hara lebih dari satu unsur </a:t>
            </a:r>
          </a:p>
        </p:txBody>
      </p:sp>
      <p:sp>
        <p:nvSpPr>
          <p:cNvPr name="TextBox 28" id="28"/>
          <p:cNvSpPr txBox="true"/>
          <p:nvPr/>
        </p:nvSpPr>
        <p:spPr>
          <a:xfrm rot="0">
            <a:off x="11018885" y="2672816"/>
            <a:ext cx="3444724" cy="747591"/>
          </a:xfrm>
          <a:prstGeom prst="rect">
            <a:avLst/>
          </a:prstGeom>
        </p:spPr>
        <p:txBody>
          <a:bodyPr anchor="t" rtlCol="false" tIns="0" lIns="0" bIns="0" rIns="0">
            <a:spAutoFit/>
          </a:bodyPr>
          <a:lstStyle/>
          <a:p>
            <a:pPr algn="ctr">
              <a:lnSpc>
                <a:spcPts val="2838"/>
              </a:lnSpc>
            </a:pPr>
            <a:r>
              <a:rPr lang="en-US" sz="2702">
                <a:solidFill>
                  <a:srgbClr val="FFFBF6"/>
                </a:solidFill>
                <a:latin typeface="Hatton Semi-Bold"/>
              </a:rPr>
              <a:t>Pupuk organik cair</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grpSp>
        <p:nvGrpSpPr>
          <p:cNvPr name="Group 2" id="2"/>
          <p:cNvGrpSpPr/>
          <p:nvPr/>
        </p:nvGrpSpPr>
        <p:grpSpPr>
          <a:xfrm rot="0">
            <a:off x="10057043" y="1028700"/>
            <a:ext cx="7823833" cy="1138442"/>
            <a:chOff x="0" y="0"/>
            <a:chExt cx="2662630" cy="387438"/>
          </a:xfrm>
        </p:grpSpPr>
        <p:sp>
          <p:nvSpPr>
            <p:cNvPr name="Freeform 3" id="3"/>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6603442" y="7772735"/>
            <a:ext cx="1684558" cy="2514265"/>
          </a:xfrm>
          <a:custGeom>
            <a:avLst/>
            <a:gdLst/>
            <a:ahLst/>
            <a:cxnLst/>
            <a:rect r="r" b="b" t="t" l="l"/>
            <a:pathLst>
              <a:path h="2514265" w="1684558">
                <a:moveTo>
                  <a:pt x="0" y="0"/>
                </a:moveTo>
                <a:lnTo>
                  <a:pt x="1684558" y="0"/>
                </a:lnTo>
                <a:lnTo>
                  <a:pt x="1684558" y="2514265"/>
                </a:lnTo>
                <a:lnTo>
                  <a:pt x="0" y="2514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394494" y="2117881"/>
            <a:ext cx="17486383" cy="7294879"/>
          </a:xfrm>
          <a:prstGeom prst="rect">
            <a:avLst/>
          </a:prstGeom>
        </p:spPr>
        <p:txBody>
          <a:bodyPr anchor="t" rtlCol="false" tIns="0" lIns="0" bIns="0" rIns="0">
            <a:spAutoFit/>
          </a:bodyPr>
          <a:lstStyle/>
          <a:p>
            <a:pPr algn="just" marL="739364" indent="-369682" lvl="1">
              <a:lnSpc>
                <a:spcPts val="4451"/>
              </a:lnSpc>
              <a:buFont typeface="Arial"/>
              <a:buChar char="•"/>
            </a:pPr>
            <a:r>
              <a:rPr lang="en-US" sz="3424">
                <a:solidFill>
                  <a:srgbClr val="FFFAED"/>
                </a:solidFill>
                <a:latin typeface="Canva Sans"/>
              </a:rPr>
              <a:t>Terdiri atas pupuk kandang, pupuk hijau, kompos dan humus. </a:t>
            </a:r>
          </a:p>
          <a:p>
            <a:pPr algn="just" marL="1478728" indent="-492909" lvl="2">
              <a:lnSpc>
                <a:spcPts val="4451"/>
              </a:lnSpc>
              <a:buFont typeface="Arial"/>
              <a:buChar char="⚬"/>
            </a:pPr>
            <a:r>
              <a:rPr lang="en-US" sz="3424">
                <a:solidFill>
                  <a:srgbClr val="FFFAED"/>
                </a:solidFill>
                <a:latin typeface="Canva Sans"/>
              </a:rPr>
              <a:t>Pupuk kandang terbuat dari kotoran dan urin ternak.</a:t>
            </a:r>
          </a:p>
          <a:p>
            <a:pPr algn="just" marL="1478728" indent="-492909" lvl="2">
              <a:lnSpc>
                <a:spcPts val="4451"/>
              </a:lnSpc>
              <a:buFont typeface="Arial"/>
              <a:buChar char="⚬"/>
            </a:pPr>
            <a:r>
              <a:rPr lang="en-US" sz="3424">
                <a:solidFill>
                  <a:srgbClr val="FFFAED"/>
                </a:solidFill>
                <a:latin typeface="Canva Sans"/>
              </a:rPr>
              <a:t>Pupuk hijau yaitu pupuk organik yang berasal dari tanaman atau berupa sisa panen dengan cara dibenamkan pada waktu masih hijau atau setelah dikomposkan.</a:t>
            </a:r>
          </a:p>
          <a:p>
            <a:pPr algn="just" marL="1478728" indent="-492909" lvl="2">
              <a:lnSpc>
                <a:spcPts val="4451"/>
              </a:lnSpc>
              <a:buFont typeface="Arial"/>
              <a:buChar char="⚬"/>
            </a:pPr>
            <a:r>
              <a:rPr lang="en-US" sz="3424">
                <a:solidFill>
                  <a:srgbClr val="FFFAED"/>
                </a:solidFill>
                <a:latin typeface="Canva Sans"/>
              </a:rPr>
              <a:t>Kompos yaitu sisa bahan organik yang berasal dari tanaman,hewan, dan limbah organik yang telah mengalami proses dekomposisi atau fermentasi.</a:t>
            </a:r>
          </a:p>
          <a:p>
            <a:pPr algn="just" marL="1780981" indent="-593660" lvl="2">
              <a:lnSpc>
                <a:spcPts val="5361"/>
              </a:lnSpc>
              <a:buFont typeface="Arial"/>
              <a:buChar char="⚬"/>
            </a:pPr>
            <a:r>
              <a:rPr lang="en-US" sz="4124">
                <a:solidFill>
                  <a:srgbClr val="FFFAED"/>
                </a:solidFill>
                <a:latin typeface="Canva Sans"/>
              </a:rPr>
              <a:t>Humus adalah material organik yang berasal dari degradasi ataupun pelapukan daun-daunan dan ranting-ranting tanaman yang membusuk (mengalami dekomposisi) yang akhirnya mengubah humus menjadi (bungatanah), dan kemudian menjadi tanah.</a:t>
            </a:r>
          </a:p>
        </p:txBody>
      </p:sp>
      <p:sp>
        <p:nvSpPr>
          <p:cNvPr name="Freeform 7" id="7"/>
          <p:cNvSpPr/>
          <p:nvPr/>
        </p:nvSpPr>
        <p:spPr>
          <a:xfrm flipH="false" flipV="false" rot="0">
            <a:off x="0" y="85408"/>
            <a:ext cx="1448485" cy="1639232"/>
          </a:xfrm>
          <a:custGeom>
            <a:avLst/>
            <a:gdLst/>
            <a:ahLst/>
            <a:cxnLst/>
            <a:rect r="r" b="b" t="t" l="l"/>
            <a:pathLst>
              <a:path h="1639232" w="1448485">
                <a:moveTo>
                  <a:pt x="0" y="0"/>
                </a:moveTo>
                <a:lnTo>
                  <a:pt x="1448485" y="0"/>
                </a:lnTo>
                <a:lnTo>
                  <a:pt x="1448485" y="1639232"/>
                </a:lnTo>
                <a:lnTo>
                  <a:pt x="0" y="16392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448485" y="234408"/>
            <a:ext cx="1950787" cy="2050761"/>
          </a:xfrm>
          <a:custGeom>
            <a:avLst/>
            <a:gdLst/>
            <a:ahLst/>
            <a:cxnLst/>
            <a:rect r="r" b="b" t="t" l="l"/>
            <a:pathLst>
              <a:path h="2050761" w="1950787">
                <a:moveTo>
                  <a:pt x="0" y="0"/>
                </a:moveTo>
                <a:lnTo>
                  <a:pt x="1950787" y="0"/>
                </a:lnTo>
                <a:lnTo>
                  <a:pt x="1950787" y="2050761"/>
                </a:lnTo>
                <a:lnTo>
                  <a:pt x="0" y="20507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3399272" y="0"/>
            <a:ext cx="1396979" cy="1790998"/>
          </a:xfrm>
          <a:custGeom>
            <a:avLst/>
            <a:gdLst/>
            <a:ahLst/>
            <a:cxnLst/>
            <a:rect r="r" b="b" t="t" l="l"/>
            <a:pathLst>
              <a:path h="1790998" w="1396979">
                <a:moveTo>
                  <a:pt x="0" y="0"/>
                </a:moveTo>
                <a:lnTo>
                  <a:pt x="1396978" y="0"/>
                </a:lnTo>
                <a:lnTo>
                  <a:pt x="1396978" y="1790998"/>
                </a:lnTo>
                <a:lnTo>
                  <a:pt x="0" y="17909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4796250" y="234408"/>
            <a:ext cx="1887571" cy="1887571"/>
          </a:xfrm>
          <a:custGeom>
            <a:avLst/>
            <a:gdLst/>
            <a:ahLst/>
            <a:cxnLst/>
            <a:rect r="r" b="b" t="t" l="l"/>
            <a:pathLst>
              <a:path h="1887571" w="1887571">
                <a:moveTo>
                  <a:pt x="0" y="0"/>
                </a:moveTo>
                <a:lnTo>
                  <a:pt x="1887571" y="0"/>
                </a:lnTo>
                <a:lnTo>
                  <a:pt x="1887571" y="1887571"/>
                </a:lnTo>
                <a:lnTo>
                  <a:pt x="0" y="188757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10057043" y="1278839"/>
            <a:ext cx="7823833" cy="657215"/>
          </a:xfrm>
          <a:prstGeom prst="rect">
            <a:avLst/>
          </a:prstGeom>
        </p:spPr>
        <p:txBody>
          <a:bodyPr anchor="t" rtlCol="false" tIns="0" lIns="0" bIns="0" rIns="0">
            <a:spAutoFit/>
          </a:bodyPr>
          <a:lstStyle/>
          <a:p>
            <a:pPr algn="ctr">
              <a:lnSpc>
                <a:spcPts val="4724"/>
              </a:lnSpc>
            </a:pPr>
            <a:r>
              <a:rPr lang="en-US" sz="4499">
                <a:solidFill>
                  <a:srgbClr val="FFFBF6"/>
                </a:solidFill>
                <a:latin typeface="Hatton Bold"/>
              </a:rPr>
              <a:t>Pupuk Organik Padat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324661">
            <a:off x="5442538" y="-1642047"/>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2"/>
            <a:stretch>
              <a:fillRect l="0" t="-401" r="0" b="-401"/>
            </a:stretch>
          </a:blipFill>
        </p:spPr>
      </p:sp>
      <p:grpSp>
        <p:nvGrpSpPr>
          <p:cNvPr name="Group 3" id="3"/>
          <p:cNvGrpSpPr/>
          <p:nvPr/>
        </p:nvGrpSpPr>
        <p:grpSpPr>
          <a:xfrm rot="0">
            <a:off x="9328314" y="1028700"/>
            <a:ext cx="8719455" cy="1236349"/>
            <a:chOff x="0" y="0"/>
            <a:chExt cx="2296482" cy="325623"/>
          </a:xfrm>
        </p:grpSpPr>
        <p:sp>
          <p:nvSpPr>
            <p:cNvPr name="Freeform 4" id="4"/>
            <p:cNvSpPr/>
            <p:nvPr/>
          </p:nvSpPr>
          <p:spPr>
            <a:xfrm flipH="false" flipV="false" rot="0">
              <a:off x="0" y="0"/>
              <a:ext cx="2296482" cy="325623"/>
            </a:xfrm>
            <a:custGeom>
              <a:avLst/>
              <a:gdLst/>
              <a:ahLst/>
              <a:cxnLst/>
              <a:rect r="r" b="b" t="t" l="l"/>
              <a:pathLst>
                <a:path h="325623" w="2296482">
                  <a:moveTo>
                    <a:pt x="45282" y="0"/>
                  </a:moveTo>
                  <a:lnTo>
                    <a:pt x="2251200" y="0"/>
                  </a:lnTo>
                  <a:cubicBezTo>
                    <a:pt x="2263209" y="0"/>
                    <a:pt x="2274727" y="4771"/>
                    <a:pt x="2283219" y="13263"/>
                  </a:cubicBezTo>
                  <a:cubicBezTo>
                    <a:pt x="2291711" y="21755"/>
                    <a:pt x="2296482" y="33273"/>
                    <a:pt x="2296482" y="45282"/>
                  </a:cubicBezTo>
                  <a:lnTo>
                    <a:pt x="2296482" y="280340"/>
                  </a:lnTo>
                  <a:cubicBezTo>
                    <a:pt x="2296482" y="292350"/>
                    <a:pt x="2291711" y="303868"/>
                    <a:pt x="2283219" y="312360"/>
                  </a:cubicBezTo>
                  <a:cubicBezTo>
                    <a:pt x="2274727" y="320852"/>
                    <a:pt x="2263209" y="325623"/>
                    <a:pt x="2251200" y="325623"/>
                  </a:cubicBezTo>
                  <a:lnTo>
                    <a:pt x="45282" y="325623"/>
                  </a:lnTo>
                  <a:cubicBezTo>
                    <a:pt x="33273" y="325623"/>
                    <a:pt x="21755" y="320852"/>
                    <a:pt x="13263" y="312360"/>
                  </a:cubicBezTo>
                  <a:cubicBezTo>
                    <a:pt x="4771" y="303868"/>
                    <a:pt x="0" y="292350"/>
                    <a:pt x="0" y="280340"/>
                  </a:cubicBezTo>
                  <a:lnTo>
                    <a:pt x="0" y="45282"/>
                  </a:lnTo>
                  <a:cubicBezTo>
                    <a:pt x="0" y="33273"/>
                    <a:pt x="4771" y="21755"/>
                    <a:pt x="13263" y="13263"/>
                  </a:cubicBezTo>
                  <a:cubicBezTo>
                    <a:pt x="21755" y="4771"/>
                    <a:pt x="33273" y="0"/>
                    <a:pt x="45282" y="0"/>
                  </a:cubicBezTo>
                  <a:close/>
                </a:path>
              </a:pathLst>
            </a:custGeom>
            <a:solidFill>
              <a:srgbClr val="7D603D"/>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2835153"/>
            <a:ext cx="14763848" cy="6485692"/>
          </a:xfrm>
          <a:prstGeom prst="rect">
            <a:avLst/>
          </a:prstGeom>
        </p:spPr>
        <p:txBody>
          <a:bodyPr anchor="t" rtlCol="false" tIns="0" lIns="0" bIns="0" rIns="0">
            <a:spAutoFit/>
          </a:bodyPr>
          <a:lstStyle/>
          <a:p>
            <a:pPr algn="just" marL="820416" indent="-410208" lvl="1">
              <a:lnSpc>
                <a:spcPts val="4939"/>
              </a:lnSpc>
              <a:buFont typeface="Arial"/>
              <a:buChar char="•"/>
            </a:pPr>
            <a:r>
              <a:rPr lang="en-US" sz="3799">
                <a:solidFill>
                  <a:srgbClr val="FFFAED"/>
                </a:solidFill>
                <a:latin typeface="Canva Sans"/>
              </a:rPr>
              <a:t>Pupuk Organik Cair terdiri atas pupuk kandang cair, biogas, dan pupuk cair limbah organik. </a:t>
            </a:r>
          </a:p>
          <a:p>
            <a:pPr algn="just" marL="1640831" indent="-546944" lvl="2">
              <a:lnSpc>
                <a:spcPts val="6117"/>
              </a:lnSpc>
              <a:buFont typeface="Arial"/>
              <a:buChar char="⚬"/>
            </a:pPr>
            <a:r>
              <a:rPr lang="en-US" sz="3799">
                <a:solidFill>
                  <a:srgbClr val="FFFAED"/>
                </a:solidFill>
                <a:latin typeface="Canva Sans"/>
              </a:rPr>
              <a:t>pupuk kandang cair berasal dari kotoran hewan. Namun pupuk kandang cair berasal dari urine ternak. </a:t>
            </a:r>
          </a:p>
          <a:p>
            <a:pPr algn="just" marL="1640831" indent="-546944" lvl="2">
              <a:lnSpc>
                <a:spcPts val="4939"/>
              </a:lnSpc>
              <a:buFont typeface="Arial"/>
              <a:buChar char="⚬"/>
            </a:pPr>
            <a:r>
              <a:rPr lang="en-US" sz="3799">
                <a:solidFill>
                  <a:srgbClr val="FFFAED"/>
                </a:solidFill>
                <a:latin typeface="Canva Sans"/>
              </a:rPr>
              <a:t>Biogas yakni g</a:t>
            </a:r>
            <a:r>
              <a:rPr lang="en-US" sz="3799">
                <a:solidFill>
                  <a:srgbClr val="FFFAED"/>
                </a:solidFill>
                <a:latin typeface="Canva Sans"/>
              </a:rPr>
              <a:t>abungan dari fermentasi bahan organik cair dengan bahan organik  padat dikenal.  </a:t>
            </a:r>
          </a:p>
          <a:p>
            <a:pPr algn="just" marL="1640831" indent="-546944" lvl="2">
              <a:lnSpc>
                <a:spcPts val="4939"/>
              </a:lnSpc>
              <a:buFont typeface="Arial"/>
              <a:buChar char="⚬"/>
            </a:pPr>
            <a:r>
              <a:rPr lang="en-US" sz="3799">
                <a:solidFill>
                  <a:srgbClr val="FFFAED"/>
                </a:solidFill>
                <a:latin typeface="Canva Sans"/>
              </a:rPr>
              <a:t>L</a:t>
            </a:r>
            <a:r>
              <a:rPr lang="en-US" sz="3799">
                <a:solidFill>
                  <a:srgbClr val="FFFAED"/>
                </a:solidFill>
                <a:latin typeface="Canva Sans"/>
              </a:rPr>
              <a:t>imbah cair bahan organik bisa dimanfaatkan menjadi pupuk. Sama seperti limbah padat organik, limbah cair banyak mengandungunsur hara (NPK) dan bahan organik lainnya. </a:t>
            </a:r>
          </a:p>
        </p:txBody>
      </p:sp>
      <p:sp>
        <p:nvSpPr>
          <p:cNvPr name="Freeform 7" id="7"/>
          <p:cNvSpPr/>
          <p:nvPr/>
        </p:nvSpPr>
        <p:spPr>
          <a:xfrm flipH="false" flipV="false" rot="0">
            <a:off x="1556123" y="152400"/>
            <a:ext cx="2241714" cy="2241714"/>
          </a:xfrm>
          <a:custGeom>
            <a:avLst/>
            <a:gdLst/>
            <a:ahLst/>
            <a:cxnLst/>
            <a:rect r="r" b="b" t="t" l="l"/>
            <a:pathLst>
              <a:path h="2241714" w="2241714">
                <a:moveTo>
                  <a:pt x="0" y="0"/>
                </a:moveTo>
                <a:lnTo>
                  <a:pt x="2241714" y="0"/>
                </a:lnTo>
                <a:lnTo>
                  <a:pt x="2241714" y="2241714"/>
                </a:lnTo>
                <a:lnTo>
                  <a:pt x="0" y="22417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5563511" y="5143500"/>
            <a:ext cx="3391578" cy="5158293"/>
          </a:xfrm>
          <a:custGeom>
            <a:avLst/>
            <a:gdLst/>
            <a:ahLst/>
            <a:cxnLst/>
            <a:rect r="r" b="b" t="t" l="l"/>
            <a:pathLst>
              <a:path h="5158293" w="3391578">
                <a:moveTo>
                  <a:pt x="0" y="0"/>
                </a:moveTo>
                <a:lnTo>
                  <a:pt x="3391578" y="0"/>
                </a:lnTo>
                <a:lnTo>
                  <a:pt x="3391578" y="5158293"/>
                </a:lnTo>
                <a:lnTo>
                  <a:pt x="0" y="5158293"/>
                </a:lnTo>
                <a:lnTo>
                  <a:pt x="0" y="0"/>
                </a:lnTo>
                <a:close/>
              </a:path>
            </a:pathLst>
          </a:custGeom>
          <a:blipFill>
            <a:blip r:embed="rId5"/>
            <a:stretch>
              <a:fillRect l="0" t="0" r="0" b="0"/>
            </a:stretch>
          </a:blipFill>
        </p:spPr>
      </p:sp>
      <p:sp>
        <p:nvSpPr>
          <p:cNvPr name="Freeform 9" id="9"/>
          <p:cNvSpPr/>
          <p:nvPr/>
        </p:nvSpPr>
        <p:spPr>
          <a:xfrm flipH="false" flipV="false" rot="0">
            <a:off x="4189813" y="68624"/>
            <a:ext cx="2249458" cy="2241023"/>
          </a:xfrm>
          <a:custGeom>
            <a:avLst/>
            <a:gdLst/>
            <a:ahLst/>
            <a:cxnLst/>
            <a:rect r="r" b="b" t="t" l="l"/>
            <a:pathLst>
              <a:path h="2241023" w="2249458">
                <a:moveTo>
                  <a:pt x="0" y="0"/>
                </a:moveTo>
                <a:lnTo>
                  <a:pt x="2249458" y="0"/>
                </a:lnTo>
                <a:lnTo>
                  <a:pt x="2249458" y="2241023"/>
                </a:lnTo>
                <a:lnTo>
                  <a:pt x="0" y="2241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9328314" y="1250812"/>
            <a:ext cx="8719455" cy="800089"/>
          </a:xfrm>
          <a:prstGeom prst="rect">
            <a:avLst/>
          </a:prstGeom>
        </p:spPr>
        <p:txBody>
          <a:bodyPr anchor="t" rtlCol="false" tIns="0" lIns="0" bIns="0" rIns="0">
            <a:spAutoFit/>
          </a:bodyPr>
          <a:lstStyle/>
          <a:p>
            <a:pPr algn="ctr">
              <a:lnSpc>
                <a:spcPts val="5774"/>
              </a:lnSpc>
            </a:pPr>
            <a:r>
              <a:rPr lang="en-US" sz="5499">
                <a:solidFill>
                  <a:srgbClr val="FFFBF6"/>
                </a:solidFill>
                <a:latin typeface="Hatton Semi-Bold"/>
              </a:rPr>
              <a:t>Pupuk Organik Cair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849021">
            <a:off x="-2876476" y="-1233233"/>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2"/>
            <a:stretch>
              <a:fillRect l="0" t="-401" r="0" b="-401"/>
            </a:stretch>
          </a:blipFill>
        </p:spPr>
      </p:sp>
      <p:grpSp>
        <p:nvGrpSpPr>
          <p:cNvPr name="Group 3" id="3"/>
          <p:cNvGrpSpPr/>
          <p:nvPr/>
        </p:nvGrpSpPr>
        <p:grpSpPr>
          <a:xfrm rot="0">
            <a:off x="5611301" y="1920984"/>
            <a:ext cx="7823833" cy="1138442"/>
            <a:chOff x="0" y="0"/>
            <a:chExt cx="2662630" cy="387438"/>
          </a:xfrm>
        </p:grpSpPr>
        <p:sp>
          <p:nvSpPr>
            <p:cNvPr name="Freeform 4" id="4"/>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975495" y="6738728"/>
            <a:ext cx="14337011" cy="3853072"/>
          </a:xfrm>
          <a:custGeom>
            <a:avLst/>
            <a:gdLst/>
            <a:ahLst/>
            <a:cxnLst/>
            <a:rect r="r" b="b" t="t" l="l"/>
            <a:pathLst>
              <a:path h="3853072" w="14337011">
                <a:moveTo>
                  <a:pt x="0" y="0"/>
                </a:moveTo>
                <a:lnTo>
                  <a:pt x="14337010" y="0"/>
                </a:lnTo>
                <a:lnTo>
                  <a:pt x="14337010" y="3853072"/>
                </a:lnTo>
                <a:lnTo>
                  <a:pt x="0" y="3853072"/>
                </a:lnTo>
                <a:lnTo>
                  <a:pt x="0" y="0"/>
                </a:lnTo>
                <a:close/>
              </a:path>
            </a:pathLst>
          </a:custGeom>
          <a:blipFill>
            <a:blip r:embed="rId3"/>
            <a:stretch>
              <a:fillRect l="0" t="0" r="0" b="0"/>
            </a:stretch>
          </a:blipFill>
        </p:spPr>
      </p:sp>
      <p:sp>
        <p:nvSpPr>
          <p:cNvPr name="TextBox 7" id="7"/>
          <p:cNvSpPr txBox="true"/>
          <p:nvPr/>
        </p:nvSpPr>
        <p:spPr>
          <a:xfrm rot="0">
            <a:off x="5611301" y="2214937"/>
            <a:ext cx="7823833" cy="569585"/>
          </a:xfrm>
          <a:prstGeom prst="rect">
            <a:avLst/>
          </a:prstGeom>
        </p:spPr>
        <p:txBody>
          <a:bodyPr anchor="t" rtlCol="false" tIns="0" lIns="0" bIns="0" rIns="0">
            <a:spAutoFit/>
          </a:bodyPr>
          <a:lstStyle/>
          <a:p>
            <a:pPr algn="ctr">
              <a:lnSpc>
                <a:spcPts val="4094"/>
              </a:lnSpc>
            </a:pPr>
            <a:r>
              <a:rPr lang="en-US" sz="3899">
                <a:solidFill>
                  <a:srgbClr val="FFFBF6"/>
                </a:solidFill>
                <a:latin typeface="Hatton Semi-Bold"/>
              </a:rPr>
              <a:t>Keunggulan Pupuk Organik</a:t>
            </a:r>
          </a:p>
        </p:txBody>
      </p:sp>
      <p:sp>
        <p:nvSpPr>
          <p:cNvPr name="TextBox 8" id="8"/>
          <p:cNvSpPr txBox="true"/>
          <p:nvPr/>
        </p:nvSpPr>
        <p:spPr>
          <a:xfrm rot="0">
            <a:off x="4827222" y="3585275"/>
            <a:ext cx="9391992" cy="3153189"/>
          </a:xfrm>
          <a:prstGeom prst="rect">
            <a:avLst/>
          </a:prstGeom>
        </p:spPr>
        <p:txBody>
          <a:bodyPr anchor="t" rtlCol="false" tIns="0" lIns="0" bIns="0" rIns="0">
            <a:spAutoFit/>
          </a:bodyPr>
          <a:lstStyle/>
          <a:p>
            <a:pPr algn="just">
              <a:lnSpc>
                <a:spcPts val="6348"/>
              </a:lnSpc>
            </a:pPr>
            <a:r>
              <a:rPr lang="en-US" sz="4232">
                <a:solidFill>
                  <a:srgbClr val="FFFBF6"/>
                </a:solidFill>
                <a:latin typeface="Canva Sans"/>
              </a:rPr>
              <a:t>1. Menyehatkan Lingkungan</a:t>
            </a:r>
          </a:p>
          <a:p>
            <a:pPr algn="just">
              <a:lnSpc>
                <a:spcPts val="6348"/>
              </a:lnSpc>
            </a:pPr>
            <a:r>
              <a:rPr lang="en-US" sz="4232">
                <a:solidFill>
                  <a:srgbClr val="FFFBF6"/>
                </a:solidFill>
                <a:latin typeface="Canva Sans"/>
              </a:rPr>
              <a:t>2. Revitalisasi Produktivitas Tanah</a:t>
            </a:r>
          </a:p>
          <a:p>
            <a:pPr algn="just">
              <a:lnSpc>
                <a:spcPts val="6348"/>
              </a:lnSpc>
            </a:pPr>
            <a:r>
              <a:rPr lang="en-US" sz="4232">
                <a:solidFill>
                  <a:srgbClr val="FFFBF6"/>
                </a:solidFill>
                <a:latin typeface="Canva Sans"/>
              </a:rPr>
              <a:t>3. Menekan Biaya usaha Tani</a:t>
            </a:r>
          </a:p>
          <a:p>
            <a:pPr algn="just">
              <a:lnSpc>
                <a:spcPts val="6348"/>
              </a:lnSpc>
            </a:pPr>
            <a:r>
              <a:rPr lang="en-US" sz="4232">
                <a:solidFill>
                  <a:srgbClr val="FFFBF6"/>
                </a:solidFill>
                <a:latin typeface="Canva Sans"/>
              </a:rPr>
              <a:t>4. Meningkatkan Kualitas Produk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967C5D"/>
        </a:solidFill>
      </p:bgPr>
    </p:bg>
    <p:spTree>
      <p:nvGrpSpPr>
        <p:cNvPr id="1" name=""/>
        <p:cNvGrpSpPr/>
        <p:nvPr/>
      </p:nvGrpSpPr>
      <p:grpSpPr>
        <a:xfrm>
          <a:off x="0" y="0"/>
          <a:ext cx="0" cy="0"/>
          <a:chOff x="0" y="0"/>
          <a:chExt cx="0" cy="0"/>
        </a:xfrm>
      </p:grpSpPr>
      <p:sp>
        <p:nvSpPr>
          <p:cNvPr name="Freeform 2" id="2"/>
          <p:cNvSpPr/>
          <p:nvPr/>
        </p:nvSpPr>
        <p:spPr>
          <a:xfrm flipH="false" flipV="false" rot="-849021">
            <a:off x="-2876476" y="-1233233"/>
            <a:ext cx="16491006" cy="3588894"/>
          </a:xfrm>
          <a:custGeom>
            <a:avLst/>
            <a:gdLst/>
            <a:ahLst/>
            <a:cxnLst/>
            <a:rect r="r" b="b" t="t" l="l"/>
            <a:pathLst>
              <a:path h="3588894" w="16491006">
                <a:moveTo>
                  <a:pt x="0" y="0"/>
                </a:moveTo>
                <a:lnTo>
                  <a:pt x="16491006" y="0"/>
                </a:lnTo>
                <a:lnTo>
                  <a:pt x="16491006" y="3588894"/>
                </a:lnTo>
                <a:lnTo>
                  <a:pt x="0" y="3588894"/>
                </a:lnTo>
                <a:lnTo>
                  <a:pt x="0" y="0"/>
                </a:lnTo>
                <a:close/>
              </a:path>
            </a:pathLst>
          </a:custGeom>
          <a:blipFill>
            <a:blip r:embed="rId2"/>
            <a:stretch>
              <a:fillRect l="0" t="-401" r="0" b="-401"/>
            </a:stretch>
          </a:blipFill>
        </p:spPr>
      </p:sp>
      <p:grpSp>
        <p:nvGrpSpPr>
          <p:cNvPr name="Group 3" id="3"/>
          <p:cNvGrpSpPr/>
          <p:nvPr/>
        </p:nvGrpSpPr>
        <p:grpSpPr>
          <a:xfrm rot="0">
            <a:off x="5611301" y="1920984"/>
            <a:ext cx="7823833" cy="1138442"/>
            <a:chOff x="0" y="0"/>
            <a:chExt cx="2662630" cy="387438"/>
          </a:xfrm>
        </p:grpSpPr>
        <p:sp>
          <p:nvSpPr>
            <p:cNvPr name="Freeform 4" id="4"/>
            <p:cNvSpPr/>
            <p:nvPr/>
          </p:nvSpPr>
          <p:spPr>
            <a:xfrm flipH="false" flipV="false" rot="0">
              <a:off x="0" y="0"/>
              <a:ext cx="2662630" cy="387438"/>
            </a:xfrm>
            <a:custGeom>
              <a:avLst/>
              <a:gdLst/>
              <a:ahLst/>
              <a:cxnLst/>
              <a:rect r="r" b="b" t="t" l="l"/>
              <a:pathLst>
                <a:path h="387438" w="2662630">
                  <a:moveTo>
                    <a:pt x="50466" y="0"/>
                  </a:moveTo>
                  <a:lnTo>
                    <a:pt x="2612164" y="0"/>
                  </a:lnTo>
                  <a:cubicBezTo>
                    <a:pt x="2625548" y="0"/>
                    <a:pt x="2638384" y="5317"/>
                    <a:pt x="2647849" y="14781"/>
                  </a:cubicBezTo>
                  <a:cubicBezTo>
                    <a:pt x="2657313" y="24245"/>
                    <a:pt x="2662630" y="37082"/>
                    <a:pt x="2662630" y="50466"/>
                  </a:cubicBezTo>
                  <a:lnTo>
                    <a:pt x="2662630" y="336972"/>
                  </a:lnTo>
                  <a:cubicBezTo>
                    <a:pt x="2662630" y="350356"/>
                    <a:pt x="2657313" y="363193"/>
                    <a:pt x="2647849" y="372657"/>
                  </a:cubicBezTo>
                  <a:cubicBezTo>
                    <a:pt x="2638384" y="382121"/>
                    <a:pt x="2625548" y="387438"/>
                    <a:pt x="2612164" y="387438"/>
                  </a:cubicBezTo>
                  <a:lnTo>
                    <a:pt x="50466" y="387438"/>
                  </a:lnTo>
                  <a:cubicBezTo>
                    <a:pt x="37082" y="387438"/>
                    <a:pt x="24245" y="382121"/>
                    <a:pt x="14781" y="372657"/>
                  </a:cubicBezTo>
                  <a:cubicBezTo>
                    <a:pt x="5317" y="363193"/>
                    <a:pt x="0" y="350356"/>
                    <a:pt x="0" y="336972"/>
                  </a:cubicBezTo>
                  <a:lnTo>
                    <a:pt x="0" y="50466"/>
                  </a:lnTo>
                  <a:cubicBezTo>
                    <a:pt x="0" y="37082"/>
                    <a:pt x="5317" y="24245"/>
                    <a:pt x="14781" y="14781"/>
                  </a:cubicBezTo>
                  <a:cubicBezTo>
                    <a:pt x="24245" y="5317"/>
                    <a:pt x="37082" y="0"/>
                    <a:pt x="50466" y="0"/>
                  </a:cubicBezTo>
                  <a:close/>
                </a:path>
              </a:pathLst>
            </a:custGeom>
            <a:solidFill>
              <a:srgbClr val="7D603D"/>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4437201" y="3322302"/>
            <a:ext cx="10172033" cy="5981171"/>
          </a:xfrm>
          <a:prstGeom prst="rect">
            <a:avLst/>
          </a:prstGeom>
        </p:spPr>
        <p:txBody>
          <a:bodyPr anchor="t" rtlCol="false" tIns="0" lIns="0" bIns="0" rIns="0">
            <a:spAutoFit/>
          </a:bodyPr>
          <a:lstStyle/>
          <a:p>
            <a:pPr algn="just" marL="863599" indent="-431800" lvl="1">
              <a:lnSpc>
                <a:spcPts val="5999"/>
              </a:lnSpc>
              <a:buFont typeface="Arial"/>
              <a:buChar char="•"/>
            </a:pPr>
            <a:r>
              <a:rPr lang="en-US" sz="3999" spc="-167">
                <a:solidFill>
                  <a:srgbClr val="FFFBF6"/>
                </a:solidFill>
                <a:latin typeface="Canva Sans"/>
              </a:rPr>
              <a:t>Memperbaiki struktur tanah</a:t>
            </a:r>
          </a:p>
          <a:p>
            <a:pPr algn="just" marL="863599" indent="-431800" lvl="1">
              <a:lnSpc>
                <a:spcPts val="5999"/>
              </a:lnSpc>
              <a:buFont typeface="Arial"/>
              <a:buChar char="•"/>
            </a:pPr>
            <a:r>
              <a:rPr lang="en-US" sz="3999" spc="-167">
                <a:solidFill>
                  <a:srgbClr val="FFFBF6"/>
                </a:solidFill>
                <a:latin typeface="Canva Sans"/>
              </a:rPr>
              <a:t>Meningkatkan unsur hara bagi tanaman</a:t>
            </a:r>
          </a:p>
          <a:p>
            <a:pPr algn="just" marL="863599" indent="-431800" lvl="1">
              <a:lnSpc>
                <a:spcPts val="5999"/>
              </a:lnSpc>
              <a:buFont typeface="Arial"/>
              <a:buChar char="•"/>
            </a:pPr>
            <a:r>
              <a:rPr lang="en-US" sz="3999" spc="-167">
                <a:solidFill>
                  <a:srgbClr val="FFFBF6"/>
                </a:solidFill>
                <a:latin typeface="Canva Sans"/>
              </a:rPr>
              <a:t>Meningkatkan aktivitas mikroba di dalam tanah </a:t>
            </a:r>
          </a:p>
          <a:p>
            <a:pPr algn="just" marL="863599" indent="-431800" lvl="1">
              <a:lnSpc>
                <a:spcPts val="5999"/>
              </a:lnSpc>
              <a:buFont typeface="Arial"/>
              <a:buChar char="•"/>
            </a:pPr>
            <a:r>
              <a:rPr lang="en-US" sz="3999" spc="-167">
                <a:solidFill>
                  <a:srgbClr val="FFFBF6"/>
                </a:solidFill>
                <a:latin typeface="Canva Sans"/>
              </a:rPr>
              <a:t>Meningkatkan kesuburan tanah</a:t>
            </a:r>
          </a:p>
          <a:p>
            <a:pPr algn="just" marL="863599" indent="-431800" lvl="1">
              <a:lnSpc>
                <a:spcPts val="5999"/>
              </a:lnSpc>
              <a:buFont typeface="Arial"/>
              <a:buChar char="•"/>
            </a:pPr>
            <a:r>
              <a:rPr lang="en-US" sz="3999" spc="-167">
                <a:solidFill>
                  <a:srgbClr val="FFFBF6"/>
                </a:solidFill>
                <a:latin typeface="Canva Sans"/>
              </a:rPr>
              <a:t>Meningkatkan kapasitas penyerapan air</a:t>
            </a:r>
          </a:p>
          <a:p>
            <a:pPr algn="just" marL="863599" indent="-431800" lvl="1">
              <a:lnSpc>
                <a:spcPts val="5999"/>
              </a:lnSpc>
              <a:buFont typeface="Arial"/>
              <a:buChar char="•"/>
            </a:pPr>
            <a:r>
              <a:rPr lang="en-US" sz="3999" spc="-167">
                <a:solidFill>
                  <a:srgbClr val="FFFBF6"/>
                </a:solidFill>
                <a:latin typeface="Canva Sans"/>
              </a:rPr>
              <a:t>Meningkatkan kapasitas pertukaran kation.</a:t>
            </a:r>
          </a:p>
        </p:txBody>
      </p:sp>
      <p:sp>
        <p:nvSpPr>
          <p:cNvPr name="Freeform 7" id="7"/>
          <p:cNvSpPr/>
          <p:nvPr/>
        </p:nvSpPr>
        <p:spPr>
          <a:xfrm flipH="false" flipV="false" rot="0">
            <a:off x="13228054" y="6077421"/>
            <a:ext cx="5002796" cy="4114800"/>
          </a:xfrm>
          <a:custGeom>
            <a:avLst/>
            <a:gdLst/>
            <a:ahLst/>
            <a:cxnLst/>
            <a:rect r="r" b="b" t="t" l="l"/>
            <a:pathLst>
              <a:path h="4114800" w="5002796">
                <a:moveTo>
                  <a:pt x="0" y="0"/>
                </a:moveTo>
                <a:lnTo>
                  <a:pt x="5002796" y="0"/>
                </a:lnTo>
                <a:lnTo>
                  <a:pt x="50027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8126387"/>
            <a:ext cx="5383281" cy="2065834"/>
          </a:xfrm>
          <a:custGeom>
            <a:avLst/>
            <a:gdLst/>
            <a:ahLst/>
            <a:cxnLst/>
            <a:rect r="r" b="b" t="t" l="l"/>
            <a:pathLst>
              <a:path h="2065834" w="5383281">
                <a:moveTo>
                  <a:pt x="0" y="0"/>
                </a:moveTo>
                <a:lnTo>
                  <a:pt x="5383281" y="0"/>
                </a:lnTo>
                <a:lnTo>
                  <a:pt x="5383281" y="2065834"/>
                </a:lnTo>
                <a:lnTo>
                  <a:pt x="0" y="20658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5611301" y="2176837"/>
            <a:ext cx="7823833" cy="645785"/>
          </a:xfrm>
          <a:prstGeom prst="rect">
            <a:avLst/>
          </a:prstGeom>
        </p:spPr>
        <p:txBody>
          <a:bodyPr anchor="t" rtlCol="false" tIns="0" lIns="0" bIns="0" rIns="0">
            <a:spAutoFit/>
          </a:bodyPr>
          <a:lstStyle/>
          <a:p>
            <a:pPr algn="ctr">
              <a:lnSpc>
                <a:spcPts val="4619"/>
              </a:lnSpc>
            </a:pPr>
            <a:r>
              <a:rPr lang="en-US" sz="4399">
                <a:solidFill>
                  <a:srgbClr val="FFFBF6"/>
                </a:solidFill>
                <a:latin typeface="Hatton Semi-Bold"/>
              </a:rPr>
              <a:t>Manfaat Pupuk Organik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DAFs-rt8dgo</dc:identifier>
  <dcterms:modified xsi:type="dcterms:W3CDTF">2011-08-01T06:04:30Z</dcterms:modified>
  <cp:revision>1</cp:revision>
  <dc:title>Cokelat dan Putih Scrapbook Vintage Presentasi Tugas Kelompok</dc:title>
</cp:coreProperties>
</file>