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0" autoAdjust="0"/>
    <p:restoredTop sz="94660"/>
  </p:normalViewPr>
  <p:slideViewPr>
    <p:cSldViewPr snapToGrid="0">
      <p:cViewPr varScale="1">
        <p:scale>
          <a:sx n="43" d="100"/>
          <a:sy n="43" d="100"/>
        </p:scale>
        <p:origin x="78" y="5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11/15/2020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600200"/>
            <a:ext cx="8915399" cy="2262781"/>
          </a:xfrm>
        </p:spPr>
        <p:txBody>
          <a:bodyPr/>
          <a:lstStyle/>
          <a:p>
            <a:r>
              <a:rPr lang="id-ID" dirty="0" smtClean="0"/>
              <a:t>ESAI</a:t>
            </a:r>
            <a:endParaRPr lang="id-ID" dirty="0"/>
          </a:p>
        </p:txBody>
      </p:sp>
      <p:sp>
        <p:nvSpPr>
          <p:cNvPr id="3" name="Subtitle 2"/>
          <p:cNvSpPr>
            <a:spLocks noGrp="1"/>
          </p:cNvSpPr>
          <p:nvPr>
            <p:ph type="subTitle" idx="1"/>
          </p:nvPr>
        </p:nvSpPr>
        <p:spPr>
          <a:xfrm>
            <a:off x="2589213" y="4167779"/>
            <a:ext cx="8915399" cy="1126283"/>
          </a:xfrm>
        </p:spPr>
        <p:txBody>
          <a:bodyPr/>
          <a:lstStyle/>
          <a:p>
            <a:r>
              <a:rPr lang="id-ID" dirty="0"/>
              <a:t>Drs. Ansori, M. Si.</a:t>
            </a:r>
          </a:p>
          <a:p>
            <a:r>
              <a:rPr lang="id-ID" dirty="0"/>
              <a:t>196609191994031002</a:t>
            </a:r>
          </a:p>
          <a:p>
            <a:endParaRPr lang="id-ID" dirty="0"/>
          </a:p>
          <a:p>
            <a:endParaRPr lang="id-ID" dirty="0"/>
          </a:p>
          <a:p>
            <a:endParaRPr lang="id-ID" dirty="0"/>
          </a:p>
        </p:txBody>
      </p:sp>
    </p:spTree>
    <p:extLst>
      <p:ext uri="{BB962C8B-B14F-4D97-AF65-F5344CB8AC3E}">
        <p14:creationId xmlns:p14="http://schemas.microsoft.com/office/powerpoint/2010/main" val="2195439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idx="1"/>
          </p:nvPr>
        </p:nvSpPr>
        <p:spPr>
          <a:xfrm>
            <a:off x="1905000" y="685801"/>
            <a:ext cx="8305800" cy="5826125"/>
          </a:xfrm>
        </p:spPr>
        <p:txBody>
          <a:bodyPr>
            <a:normAutofit/>
          </a:bodyPr>
          <a:lstStyle/>
          <a:p>
            <a:pPr marL="365760" indent="-256032">
              <a:buFont typeface="Wingdings 3"/>
              <a:buChar char=""/>
              <a:defRPr/>
            </a:pPr>
            <a:r>
              <a:rPr lang="en-US" smtClean="0"/>
              <a:t> </a:t>
            </a:r>
            <a:r>
              <a:rPr lang="en-US" sz="2800" b="1">
                <a:solidFill>
                  <a:srgbClr val="000000"/>
                </a:solidFill>
                <a:effectLst>
                  <a:outerShdw blurRad="38100" dist="38100" dir="2700000" algn="tl">
                    <a:srgbClr val="FFFFFF"/>
                  </a:outerShdw>
                </a:effectLst>
              </a:rPr>
              <a:t>Halaman sampul memuat judul makalah, maksud ditulisnya makalah, nama penulis makalah, tempat dan waktu penulisan makalah</a:t>
            </a:r>
          </a:p>
          <a:p>
            <a:pPr marL="365760" indent="-256032">
              <a:buFont typeface="Wingdings 3"/>
              <a:buChar char=""/>
              <a:defRPr/>
            </a:pPr>
            <a:r>
              <a:rPr lang="en-US" sz="2800" b="1">
                <a:solidFill>
                  <a:srgbClr val="000000"/>
                </a:solidFill>
                <a:effectLst>
                  <a:outerShdw blurRad="38100" dist="38100" dir="2700000" algn="tl">
                    <a:srgbClr val="FFFFFF"/>
                  </a:outerShdw>
                </a:effectLst>
              </a:rPr>
              <a:t>Daftar isi terdiri judul makalah yang ditulis dengan huruf kecil, kecuali awal kata selain kata tugas ditulis dengan huruf besar</a:t>
            </a:r>
          </a:p>
          <a:p>
            <a:pPr marL="365760" indent="-256032">
              <a:buFont typeface="Wingdings 3"/>
              <a:buChar char=""/>
              <a:defRPr/>
            </a:pPr>
            <a:r>
              <a:rPr lang="en-US" sz="2800" b="1">
                <a:solidFill>
                  <a:srgbClr val="000000"/>
                </a:solidFill>
                <a:effectLst>
                  <a:outerShdw blurRad="38100" dist="38100" dir="2700000" algn="tl">
                    <a:srgbClr val="FFFFFF"/>
                  </a:outerShdw>
                </a:effectLst>
              </a:rPr>
              <a:t>Judul bagian dan judul subbagian dilengkapi nomor halaman. Penulisan daftar isi dengan spasi tunggal dan antarbagian 2 spasi</a:t>
            </a:r>
          </a:p>
        </p:txBody>
      </p:sp>
    </p:spTree>
    <p:extLst>
      <p:ext uri="{BB962C8B-B14F-4D97-AF65-F5344CB8AC3E}">
        <p14:creationId xmlns:p14="http://schemas.microsoft.com/office/powerpoint/2010/main" val="285664761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fade">
                                      <p:cBhvr>
                                        <p:cTn id="7" dur="2000"/>
                                        <p:tgtEl>
                                          <p:spTgt spid="60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idx="1"/>
          </p:nvPr>
        </p:nvSpPr>
        <p:spPr>
          <a:xfrm>
            <a:off x="1981200" y="457201"/>
            <a:ext cx="8229600" cy="5673725"/>
          </a:xfrm>
        </p:spPr>
        <p:txBody>
          <a:bodyPr>
            <a:normAutofit/>
          </a:bodyPr>
          <a:lstStyle/>
          <a:p>
            <a:pPr marL="365760" indent="-256032">
              <a:lnSpc>
                <a:spcPct val="90000"/>
              </a:lnSpc>
              <a:buNone/>
              <a:defRPr/>
            </a:pPr>
            <a:r>
              <a:rPr lang="en-US" dirty="0" smtClean="0">
                <a:solidFill>
                  <a:srgbClr val="000000"/>
                </a:solidFill>
                <a:effectLst>
                  <a:outerShdw blurRad="38100" dist="38100" dir="2700000" algn="tl">
                    <a:srgbClr val="FFFFFF"/>
                  </a:outerShdw>
                </a:effectLst>
              </a:rPr>
              <a:t>4.</a:t>
            </a:r>
            <a:r>
              <a:rPr lang="en-US" dirty="0" smtClean="0"/>
              <a:t> </a:t>
            </a:r>
            <a:r>
              <a:rPr lang="en-US" sz="2800" dirty="0" err="1">
                <a:solidFill>
                  <a:srgbClr val="000000"/>
                </a:solidFill>
                <a:effectLst>
                  <a:outerShdw blurRad="38100" dist="38100" dir="2700000" algn="tl">
                    <a:srgbClr val="FFFFFF"/>
                  </a:outerShdw>
                </a:effectLst>
              </a:rPr>
              <a:t>Bagian</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inti</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isi</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materi</a:t>
            </a:r>
            <a:r>
              <a:rPr lang="en-US" sz="2800" dirty="0">
                <a:solidFill>
                  <a:srgbClr val="000000"/>
                </a:solidFill>
                <a:effectLst>
                  <a:outerShdw blurRad="38100" dist="38100" dir="2700000" algn="tl">
                    <a:srgbClr val="FFFFFF"/>
                  </a:outerShdw>
                </a:effectLst>
              </a:rPr>
              <a:t>) yang </a:t>
            </a:r>
            <a:r>
              <a:rPr lang="en-US" sz="2800" dirty="0" err="1">
                <a:solidFill>
                  <a:srgbClr val="000000"/>
                </a:solidFill>
                <a:effectLst>
                  <a:outerShdw blurRad="38100" dist="38100" dir="2700000" algn="tl">
                    <a:srgbClr val="FFFFFF"/>
                  </a:outerShdw>
                </a:effectLst>
              </a:rPr>
              <a:t>dibahas</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dala</a:t>
            </a:r>
            <a:endParaRPr lang="en-US" sz="2800" dirty="0">
              <a:solidFill>
                <a:srgbClr val="000000"/>
              </a:solidFill>
              <a:effectLst>
                <a:outerShdw blurRad="38100" dist="38100" dir="2700000" algn="tl">
                  <a:srgbClr val="FFFFFF"/>
                </a:outerShdw>
              </a:effectLst>
            </a:endParaRPr>
          </a:p>
          <a:p>
            <a:pPr marL="365760" indent="-256032">
              <a:lnSpc>
                <a:spcPct val="90000"/>
              </a:lnSpc>
              <a:buNone/>
              <a:defRPr/>
            </a:pP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makalah</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Bagian</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inti</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terdiri</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dari</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latar</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belakang</a:t>
            </a:r>
            <a:endParaRPr lang="en-US" sz="2800" dirty="0">
              <a:solidFill>
                <a:srgbClr val="000000"/>
              </a:solidFill>
              <a:effectLst>
                <a:outerShdw blurRad="38100" dist="38100" dir="2700000" algn="tl">
                  <a:srgbClr val="FFFFFF"/>
                </a:outerShdw>
              </a:effectLst>
            </a:endParaRPr>
          </a:p>
          <a:p>
            <a:pPr marL="365760" indent="-256032">
              <a:lnSpc>
                <a:spcPct val="90000"/>
              </a:lnSpc>
              <a:buNone/>
              <a:defRPr/>
            </a:pP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masalah</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perumusan</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masalah</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tujuan</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penulisan</a:t>
            </a:r>
            <a:endParaRPr lang="en-US" sz="2800" dirty="0">
              <a:solidFill>
                <a:srgbClr val="000000"/>
              </a:solidFill>
              <a:effectLst>
                <a:outerShdw blurRad="38100" dist="38100" dir="2700000" algn="tl">
                  <a:srgbClr val="FFFFFF"/>
                </a:outerShdw>
              </a:effectLst>
            </a:endParaRPr>
          </a:p>
          <a:p>
            <a:pPr marL="365760" indent="-256032">
              <a:lnSpc>
                <a:spcPct val="90000"/>
              </a:lnSpc>
              <a:buNone/>
              <a:defRPr/>
            </a:pP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makalah</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pembahasan</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kesimpulan</a:t>
            </a:r>
            <a:r>
              <a:rPr lang="en-US" sz="2800" dirty="0">
                <a:solidFill>
                  <a:srgbClr val="000000"/>
                </a:solidFill>
                <a:effectLst>
                  <a:outerShdw blurRad="38100" dist="38100" dir="2700000" algn="tl">
                    <a:srgbClr val="FFFFFF"/>
                  </a:outerShdw>
                </a:effectLst>
              </a:rPr>
              <a:t> </a:t>
            </a:r>
            <a:r>
              <a:rPr lang="en-US" sz="2800" dirty="0" err="1">
                <a:solidFill>
                  <a:srgbClr val="000000"/>
                </a:solidFill>
                <a:effectLst>
                  <a:outerShdw blurRad="38100" dist="38100" dir="2700000" algn="tl">
                    <a:srgbClr val="FFFFFF"/>
                  </a:outerShdw>
                </a:effectLst>
              </a:rPr>
              <a:t>dan</a:t>
            </a:r>
            <a:r>
              <a:rPr lang="en-US" sz="2800" dirty="0">
                <a:solidFill>
                  <a:srgbClr val="000000"/>
                </a:solidFill>
                <a:effectLst>
                  <a:outerShdw blurRad="38100" dist="38100" dir="2700000" algn="tl">
                    <a:srgbClr val="FFFFFF"/>
                  </a:outerShdw>
                </a:effectLst>
              </a:rPr>
              <a:t> saran.</a:t>
            </a:r>
          </a:p>
          <a:p>
            <a:pPr marL="365760" indent="-256032">
              <a:lnSpc>
                <a:spcPct val="90000"/>
              </a:lnSpc>
              <a:buNone/>
              <a:defRPr/>
            </a:pPr>
            <a:endParaRPr lang="en-US" sz="2800" dirty="0">
              <a:solidFill>
                <a:srgbClr val="000000"/>
              </a:solidFill>
              <a:effectLst>
                <a:outerShdw blurRad="38100" dist="38100" dir="2700000" algn="tl">
                  <a:srgbClr val="FFFFFF"/>
                </a:outerShdw>
              </a:effectLst>
            </a:endParaRPr>
          </a:p>
        </p:txBody>
      </p:sp>
    </p:spTree>
    <p:extLst>
      <p:ext uri="{BB962C8B-B14F-4D97-AF65-F5344CB8AC3E}">
        <p14:creationId xmlns:p14="http://schemas.microsoft.com/office/powerpoint/2010/main" val="83913470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4034" y="857232"/>
            <a:ext cx="8229600" cy="4389120"/>
          </a:xfrm>
        </p:spPr>
        <p:txBody>
          <a:bodyPr>
            <a:normAutofit fontScale="85000" lnSpcReduction="10000"/>
          </a:bodyPr>
          <a:lstStyle/>
          <a:p>
            <a:pPr marL="365760" indent="-256032">
              <a:lnSpc>
                <a:spcPct val="90000"/>
              </a:lnSpc>
              <a:buFont typeface="Wingdings 3"/>
              <a:buChar char=""/>
              <a:defRPr/>
            </a:pPr>
            <a:r>
              <a:rPr lang="en-US" sz="3600" dirty="0" err="1">
                <a:solidFill>
                  <a:srgbClr val="000000"/>
                </a:solidFill>
                <a:effectLst>
                  <a:outerShdw blurRad="38100" dist="38100" dir="2700000" algn="tl">
                    <a:srgbClr val="FFFFFF"/>
                  </a:outerShdw>
                </a:effectLst>
              </a:rPr>
              <a:t>Latar</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Belakang</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masalah</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berisi</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alasan</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perlunya</a:t>
            </a:r>
            <a:r>
              <a:rPr lang="en-US" sz="3600" dirty="0">
                <a:solidFill>
                  <a:srgbClr val="000000"/>
                </a:solidFill>
                <a:effectLst>
                  <a:outerShdw blurRad="38100" dist="38100" dir="2700000" algn="tl">
                    <a:srgbClr val="FFFFFF"/>
                  </a:outerShdw>
                </a:effectLst>
              </a:rPr>
              <a:t> </a:t>
            </a:r>
          </a:p>
          <a:p>
            <a:pPr marL="365760" indent="-256032">
              <a:lnSpc>
                <a:spcPct val="90000"/>
              </a:lnSpc>
              <a:buNone/>
              <a:defRPr/>
            </a:pP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makalah</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itu</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ditulis</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Masalah</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atau</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topik</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hendaknya</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layak</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dibahas</a:t>
            </a:r>
            <a:r>
              <a:rPr lang="en-US" sz="3600" dirty="0">
                <a:solidFill>
                  <a:srgbClr val="000000"/>
                </a:solidFill>
                <a:effectLst>
                  <a:outerShdw blurRad="38100" dist="38100" dir="2700000" algn="tl">
                    <a:srgbClr val="FFFFFF"/>
                  </a:outerShdw>
                </a:effectLst>
              </a:rPr>
              <a:t>. </a:t>
            </a:r>
            <a:r>
              <a:rPr lang="id-ID" sz="3600" dirty="0">
                <a:solidFill>
                  <a:srgbClr val="000000"/>
                </a:solidFill>
                <a:effectLst>
                  <a:outerShdw blurRad="38100" dist="38100" dir="2700000" algn="tl">
                    <a:srgbClr val="FFFFFF"/>
                  </a:outerShdw>
                </a:effectLst>
              </a:rPr>
              <a:t>Masalah muncul sebagai hasil dari kesenjangan antara </a:t>
            </a:r>
            <a:r>
              <a:rPr lang="id-ID" sz="3600" b="1" dirty="0">
                <a:solidFill>
                  <a:srgbClr val="000000"/>
                </a:solidFill>
                <a:effectLst>
                  <a:outerShdw blurRad="38100" dist="38100" dir="2700000" algn="tl">
                    <a:srgbClr val="FFFFFF"/>
                  </a:outerShdw>
                </a:effectLst>
              </a:rPr>
              <a:t>yang seharusnya </a:t>
            </a:r>
            <a:r>
              <a:rPr lang="id-ID" sz="3600" dirty="0">
                <a:solidFill>
                  <a:srgbClr val="000000"/>
                </a:solidFill>
                <a:effectLst>
                  <a:outerShdw blurRad="38100" dist="38100" dir="2700000" algn="tl">
                    <a:srgbClr val="FFFFFF"/>
                  </a:outerShdw>
                </a:effectLst>
              </a:rPr>
              <a:t>dengan </a:t>
            </a:r>
            <a:r>
              <a:rPr lang="id-ID" sz="3600" b="1" dirty="0">
                <a:solidFill>
                  <a:srgbClr val="000000"/>
                </a:solidFill>
                <a:effectLst>
                  <a:outerShdw blurRad="38100" dist="38100" dir="2700000" algn="tl">
                    <a:srgbClr val="FFFFFF"/>
                  </a:outerShdw>
                </a:effectLst>
              </a:rPr>
              <a:t>yang senyatanya. </a:t>
            </a:r>
            <a:r>
              <a:rPr lang="en-US" sz="3600" dirty="0" err="1">
                <a:solidFill>
                  <a:srgbClr val="000000"/>
                </a:solidFill>
                <a:effectLst>
                  <a:outerShdw blurRad="38100" dist="38100" dir="2700000" algn="tl">
                    <a:srgbClr val="FFFFFF"/>
                  </a:outerShdw>
                </a:effectLst>
              </a:rPr>
              <a:t>Masalah</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dideskripsikan</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dalam</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bentuk</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perumusan</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masalah</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Tujuan</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penulisan</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berkaitan</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dengan</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fungsi</a:t>
            </a:r>
            <a:r>
              <a:rPr lang="en-US" sz="3600" dirty="0">
                <a:solidFill>
                  <a:srgbClr val="000000"/>
                </a:solidFill>
                <a:effectLst>
                  <a:outerShdw blurRad="38100" dist="38100" dir="2700000" algn="tl">
                    <a:srgbClr val="FFFFFF"/>
                  </a:outerShdw>
                </a:effectLst>
              </a:rPr>
              <a:t> yang </a:t>
            </a:r>
            <a:r>
              <a:rPr lang="en-US" sz="3600" dirty="0" err="1">
                <a:solidFill>
                  <a:srgbClr val="000000"/>
                </a:solidFill>
                <a:effectLst>
                  <a:outerShdw blurRad="38100" dist="38100" dir="2700000" algn="tl">
                    <a:srgbClr val="FFFFFF"/>
                  </a:outerShdw>
                </a:effectLst>
              </a:rPr>
              <a:t>ingin</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dicapai</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melalui</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penulisan</a:t>
            </a:r>
            <a:r>
              <a:rPr lang="en-US" sz="3600" dirty="0">
                <a:solidFill>
                  <a:srgbClr val="000000"/>
                </a:solidFill>
                <a:effectLst>
                  <a:outerShdw blurRad="38100" dist="38100" dir="2700000" algn="tl">
                    <a:srgbClr val="FFFFFF"/>
                  </a:outerShdw>
                </a:effectLst>
              </a:rPr>
              <a:t> </a:t>
            </a:r>
            <a:r>
              <a:rPr lang="en-US" sz="3600" dirty="0" err="1">
                <a:solidFill>
                  <a:srgbClr val="000000"/>
                </a:solidFill>
                <a:effectLst>
                  <a:outerShdw blurRad="38100" dist="38100" dir="2700000" algn="tl">
                    <a:srgbClr val="FFFFFF"/>
                  </a:outerShdw>
                </a:effectLst>
              </a:rPr>
              <a:t>makalah</a:t>
            </a:r>
            <a:r>
              <a:rPr lang="en-US" sz="3600" dirty="0">
                <a:solidFill>
                  <a:srgbClr val="000000"/>
                </a:solidFill>
                <a:effectLst>
                  <a:outerShdw blurRad="38100" dist="38100" dir="2700000" algn="tl">
                    <a:srgbClr val="FFFFFF"/>
                  </a:outerShdw>
                </a:effectLst>
              </a:rPr>
              <a:t>.    </a:t>
            </a:r>
          </a:p>
          <a:p>
            <a:endParaRPr lang="id-ID" dirty="0"/>
          </a:p>
        </p:txBody>
      </p:sp>
    </p:spTree>
    <p:extLst>
      <p:ext uri="{BB962C8B-B14F-4D97-AF65-F5344CB8AC3E}">
        <p14:creationId xmlns:p14="http://schemas.microsoft.com/office/powerpoint/2010/main" val="12561714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Landasan Teori</a:t>
            </a:r>
            <a:endParaRPr lang="id-ID" dirty="0"/>
          </a:p>
        </p:txBody>
      </p:sp>
      <p:sp>
        <p:nvSpPr>
          <p:cNvPr id="3" name="Content Placeholder 2"/>
          <p:cNvSpPr>
            <a:spLocks noGrp="1"/>
          </p:cNvSpPr>
          <p:nvPr>
            <p:ph idx="1"/>
          </p:nvPr>
        </p:nvSpPr>
        <p:spPr/>
        <p:txBody>
          <a:bodyPr/>
          <a:lstStyle/>
          <a:p>
            <a:r>
              <a:rPr lang="id-ID" dirty="0" smtClean="0"/>
              <a:t>Menjelaskan teori yang digunakan untuk menyelesaikan masalah yang ada dalam latar belakang.</a:t>
            </a:r>
          </a:p>
          <a:p>
            <a:endParaRPr lang="id-ID" dirty="0"/>
          </a:p>
        </p:txBody>
      </p:sp>
    </p:spTree>
    <p:extLst>
      <p:ext uri="{BB962C8B-B14F-4D97-AF65-F5344CB8AC3E}">
        <p14:creationId xmlns:p14="http://schemas.microsoft.com/office/powerpoint/2010/main" val="4290379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Penelitian</a:t>
            </a:r>
            <a:endParaRPr lang="id-ID" dirty="0"/>
          </a:p>
        </p:txBody>
      </p:sp>
      <p:sp>
        <p:nvSpPr>
          <p:cNvPr id="3" name="Content Placeholder 2"/>
          <p:cNvSpPr>
            <a:spLocks noGrp="1"/>
          </p:cNvSpPr>
          <p:nvPr>
            <p:ph idx="1"/>
          </p:nvPr>
        </p:nvSpPr>
        <p:spPr/>
        <p:txBody>
          <a:bodyPr/>
          <a:lstStyle/>
          <a:p>
            <a:r>
              <a:rPr lang="id-ID" dirty="0" smtClean="0"/>
              <a:t>Menjelaskan langkah-langkah penelitian </a:t>
            </a:r>
          </a:p>
          <a:p>
            <a:r>
              <a:rPr lang="id-ID" dirty="0" smtClean="0"/>
              <a:t>Sesuai dengan teori yang digunakan</a:t>
            </a:r>
          </a:p>
          <a:p>
            <a:r>
              <a:rPr lang="id-ID" dirty="0" smtClean="0"/>
              <a:t>Mampu menjelaskan dan menyelesaikan masalah yang ada dalam latar belakang</a:t>
            </a:r>
            <a:endParaRPr lang="id-ID" dirty="0"/>
          </a:p>
        </p:txBody>
      </p:sp>
    </p:spTree>
    <p:extLst>
      <p:ext uri="{BB962C8B-B14F-4D97-AF65-F5344CB8AC3E}">
        <p14:creationId xmlns:p14="http://schemas.microsoft.com/office/powerpoint/2010/main" val="1637624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idx="1"/>
          </p:nvPr>
        </p:nvSpPr>
        <p:spPr>
          <a:xfrm>
            <a:off x="1981200" y="2120901"/>
            <a:ext cx="8229600" cy="3044825"/>
          </a:xfrm>
        </p:spPr>
        <p:txBody>
          <a:bodyPr>
            <a:normAutofit/>
          </a:bodyPr>
          <a:lstStyle/>
          <a:p>
            <a:pPr marL="365760" indent="-256032">
              <a:buFont typeface="Wingdings 3"/>
              <a:buChar char=""/>
              <a:defRPr/>
            </a:pPr>
            <a:r>
              <a:rPr lang="en-US" smtClean="0">
                <a:solidFill>
                  <a:srgbClr val="000000"/>
                </a:solidFill>
                <a:effectLst>
                  <a:outerShdw blurRad="38100" dist="38100" dir="2700000" algn="tl">
                    <a:srgbClr val="FFFFFF"/>
                  </a:outerShdw>
                </a:effectLst>
              </a:rPr>
              <a:t>Pembahasan merupakan jawaban dari perumusan masalah. Bagian penutup inti adalah simpulan dan saran. </a:t>
            </a:r>
          </a:p>
          <a:p>
            <a:pPr marL="365760" indent="-256032">
              <a:buNone/>
              <a:defRPr/>
            </a:pPr>
            <a:r>
              <a:rPr lang="en-US" smtClean="0">
                <a:solidFill>
                  <a:srgbClr val="000000"/>
                </a:solidFill>
                <a:effectLst>
                  <a:outerShdw blurRad="38100" dist="38100" dir="2700000" algn="tl">
                    <a:srgbClr val="FFFFFF"/>
                  </a:outerShdw>
                </a:effectLst>
              </a:rPr>
              <a:t>5. Bagian akhir: daftar pustaka dan lampiran (jika ada)</a:t>
            </a:r>
          </a:p>
        </p:txBody>
      </p:sp>
    </p:spTree>
    <p:extLst>
      <p:ext uri="{BB962C8B-B14F-4D97-AF65-F5344CB8AC3E}">
        <p14:creationId xmlns:p14="http://schemas.microsoft.com/office/powerpoint/2010/main" val="66445665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fade">
                                      <p:cBhvr>
                                        <p:cTn id="7" dur="2000"/>
                                        <p:tgtEl>
                                          <p:spTgt spid="62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idx="1"/>
          </p:nvPr>
        </p:nvSpPr>
        <p:spPr>
          <a:xfrm>
            <a:off x="1981200" y="533401"/>
            <a:ext cx="8229600" cy="5597525"/>
          </a:xfrm>
        </p:spPr>
        <p:txBody>
          <a:bodyPr>
            <a:normAutofit lnSpcReduction="10000"/>
          </a:bodyPr>
          <a:lstStyle/>
          <a:p>
            <a:pPr marL="609600" indent="-609600">
              <a:buNone/>
              <a:defRPr/>
            </a:pPr>
            <a:r>
              <a:rPr lang="en-US" sz="2400">
                <a:solidFill>
                  <a:srgbClr val="000000"/>
                </a:solidFill>
                <a:effectLst>
                  <a:outerShdw blurRad="38100" dist="38100" dir="2700000" algn="tl">
                    <a:srgbClr val="FFFFFF"/>
                  </a:outerShdw>
                </a:effectLst>
              </a:rPr>
              <a:t>II</a:t>
            </a:r>
            <a:r>
              <a:rPr lang="en-US" sz="2400" b="1">
                <a:solidFill>
                  <a:srgbClr val="000000"/>
                </a:solidFill>
                <a:effectLst>
                  <a:outerShdw blurRad="38100" dist="38100" dir="2700000" algn="tl">
                    <a:srgbClr val="FFFFFF"/>
                  </a:outerShdw>
                </a:effectLst>
              </a:rPr>
              <a:t>. PROPOSAL PENELITIAN</a:t>
            </a:r>
          </a:p>
          <a:p>
            <a:pPr marL="609600" indent="-609600">
              <a:buFont typeface="Wingdings" pitchFamily="2" charset="2"/>
              <a:buAutoNum type="arabicPeriod"/>
              <a:defRPr/>
            </a:pPr>
            <a:r>
              <a:rPr lang="en-US" sz="2400" b="1">
                <a:solidFill>
                  <a:srgbClr val="000000"/>
                </a:solidFill>
                <a:effectLst>
                  <a:outerShdw blurRad="38100" dist="38100" dir="2700000" algn="tl">
                    <a:srgbClr val="FFFFFF"/>
                  </a:outerShdw>
                </a:effectLst>
              </a:rPr>
              <a:t>Proposal adalah bentuk usulan penelitian yang disusun sebelum dilaksanakannya penelitian.</a:t>
            </a:r>
          </a:p>
          <a:p>
            <a:pPr marL="609600" indent="-609600">
              <a:buFont typeface="Wingdings" pitchFamily="2" charset="2"/>
              <a:buAutoNum type="arabicPeriod"/>
              <a:defRPr/>
            </a:pPr>
            <a:r>
              <a:rPr lang="en-US" sz="2400" b="1">
                <a:solidFill>
                  <a:srgbClr val="000000"/>
                </a:solidFill>
                <a:effectLst>
                  <a:outerShdw blurRad="38100" dist="38100" dir="2700000" algn="tl">
                    <a:srgbClr val="FFFFFF"/>
                  </a:outerShdw>
                </a:effectLst>
              </a:rPr>
              <a:t>Proposal penelitian terdiri dari bagian awal, bagian inti, dan bagian akhir.</a:t>
            </a:r>
          </a:p>
          <a:p>
            <a:pPr marL="609600" indent="-609600">
              <a:buFont typeface="Wingdings" pitchFamily="2" charset="2"/>
              <a:buAutoNum type="arabicPeriod"/>
              <a:defRPr/>
            </a:pPr>
            <a:r>
              <a:rPr lang="en-US" sz="2400" b="1">
                <a:solidFill>
                  <a:srgbClr val="000000"/>
                </a:solidFill>
                <a:effectLst>
                  <a:outerShdw blurRad="38100" dist="38100" dir="2700000" algn="tl">
                    <a:srgbClr val="FFFFFF"/>
                  </a:outerShdw>
                </a:effectLst>
              </a:rPr>
              <a:t>Bagian awal terdiri dari: Judul dan daftar isi </a:t>
            </a:r>
          </a:p>
          <a:p>
            <a:pPr marL="609600" indent="-609600">
              <a:buFont typeface="Wingdings" pitchFamily="2" charset="2"/>
              <a:buAutoNum type="arabicPeriod"/>
              <a:defRPr/>
            </a:pPr>
            <a:r>
              <a:rPr lang="en-US" sz="2400" b="1">
                <a:solidFill>
                  <a:srgbClr val="000000"/>
                </a:solidFill>
                <a:effectLst>
                  <a:outerShdw blurRad="38100" dist="38100" dir="2700000" algn="tl">
                    <a:srgbClr val="FFFFFF"/>
                  </a:outerShdw>
                </a:effectLst>
              </a:rPr>
              <a:t>Bagian inti terdiri dari: pendahuluan, landasan teoretis, metode penelitian. </a:t>
            </a:r>
          </a:p>
          <a:p>
            <a:pPr marL="609600" indent="-609600">
              <a:buFont typeface="Wingdings 3"/>
              <a:buChar char=""/>
              <a:defRPr/>
            </a:pPr>
            <a:r>
              <a:rPr lang="en-US" sz="2400" b="1">
                <a:solidFill>
                  <a:srgbClr val="000000"/>
                </a:solidFill>
                <a:effectLst>
                  <a:outerShdw blurRad="38100" dist="38100" dir="2700000" algn="tl">
                    <a:srgbClr val="FFFFFF"/>
                  </a:outerShdw>
                </a:effectLst>
              </a:rPr>
              <a:t>Pendahuluan berisi: latar belakang masalah, perumusan masalah, tujuan penelitian, manfaat penelitian</a:t>
            </a:r>
          </a:p>
          <a:p>
            <a:pPr marL="609600" indent="-609600">
              <a:buFont typeface="Wingdings 3"/>
              <a:buChar char=""/>
              <a:defRPr/>
            </a:pPr>
            <a:r>
              <a:rPr lang="en-US" sz="2400" b="1">
                <a:solidFill>
                  <a:srgbClr val="000000"/>
                </a:solidFill>
                <a:effectLst>
                  <a:outerShdw blurRad="38100" dist="38100" dir="2700000" algn="tl">
                    <a:srgbClr val="FFFFFF"/>
                  </a:outerShdw>
                </a:effectLst>
              </a:rPr>
              <a:t>Landasan teoretis berisi tinjauan pustaka, hasil penelitian yang relevan, dan kerangka pemikiran </a:t>
            </a:r>
          </a:p>
          <a:p>
            <a:pPr marL="609600" indent="-609600">
              <a:buNone/>
              <a:defRPr/>
            </a:pPr>
            <a:endParaRPr lang="en-US" sz="2400" b="1">
              <a:solidFill>
                <a:srgbClr val="000000"/>
              </a:solidFill>
              <a:effectLst>
                <a:outerShdw blurRad="38100" dist="38100" dir="2700000" algn="tl">
                  <a:srgbClr val="FFFFFF"/>
                </a:outerShdw>
              </a:effectLst>
            </a:endParaRPr>
          </a:p>
        </p:txBody>
      </p:sp>
    </p:spTree>
    <p:extLst>
      <p:ext uri="{BB962C8B-B14F-4D97-AF65-F5344CB8AC3E}">
        <p14:creationId xmlns:p14="http://schemas.microsoft.com/office/powerpoint/2010/main" val="43205932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fade">
                                      <p:cBhvr>
                                        <p:cTn id="7" dur="2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idx="1"/>
          </p:nvPr>
        </p:nvSpPr>
        <p:spPr>
          <a:xfrm>
            <a:off x="1981200" y="1219200"/>
            <a:ext cx="8229600" cy="3048000"/>
          </a:xfrm>
        </p:spPr>
        <p:txBody>
          <a:bodyPr>
            <a:normAutofit/>
          </a:bodyPr>
          <a:lstStyle/>
          <a:p>
            <a:pPr marL="365760" indent="-256032">
              <a:buFont typeface="Wingdings 3"/>
              <a:buChar char=""/>
              <a:defRPr/>
            </a:pPr>
            <a:r>
              <a:rPr lang="en-US" smtClean="0">
                <a:solidFill>
                  <a:srgbClr val="000000"/>
                </a:solidFill>
                <a:effectLst>
                  <a:outerShdw blurRad="38100" dist="38100" dir="2700000" algn="tl">
                    <a:srgbClr val="FFFFFF"/>
                  </a:outerShdw>
                </a:effectLst>
              </a:rPr>
              <a:t>Metode penelitian berisi: tempat dan waktu penelitian, bentuk dan strategi penelitian, sumber data, teknik pengumpulan data, validitas data, teknik analisis data  </a:t>
            </a:r>
          </a:p>
          <a:p>
            <a:pPr marL="365760" indent="-256032">
              <a:buNone/>
              <a:defRPr/>
            </a:pPr>
            <a:r>
              <a:rPr lang="en-US" smtClean="0">
                <a:solidFill>
                  <a:srgbClr val="000000"/>
                </a:solidFill>
                <a:effectLst>
                  <a:outerShdw blurRad="38100" dist="38100" dir="2700000" algn="tl">
                    <a:srgbClr val="FFFFFF"/>
                  </a:outerShdw>
                </a:effectLst>
              </a:rPr>
              <a:t>5. Bagian akhir terdiri dari daftar pustaka</a:t>
            </a:r>
          </a:p>
        </p:txBody>
      </p:sp>
    </p:spTree>
    <p:extLst>
      <p:ext uri="{BB962C8B-B14F-4D97-AF65-F5344CB8AC3E}">
        <p14:creationId xmlns:p14="http://schemas.microsoft.com/office/powerpoint/2010/main" val="276609484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fade">
                                      <p:cBhvr>
                                        <p:cTn id="7" dur="2000"/>
                                        <p:tgtEl>
                                          <p:spTgt spid="64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a:t>Bina Nusantara</a:t>
            </a:r>
          </a:p>
        </p:txBody>
      </p:sp>
      <p:sp>
        <p:nvSpPr>
          <p:cNvPr id="32770" name="Rectangle 2"/>
          <p:cNvSpPr>
            <a:spLocks noGrp="1" noChangeArrowheads="1"/>
          </p:cNvSpPr>
          <p:nvPr>
            <p:ph type="body" idx="1"/>
          </p:nvPr>
        </p:nvSpPr>
        <p:spPr>
          <a:xfrm>
            <a:off x="2043113" y="2060576"/>
            <a:ext cx="8229600" cy="3889375"/>
          </a:xfrm>
        </p:spPr>
        <p:txBody>
          <a:bodyPr/>
          <a:lstStyle/>
          <a:p>
            <a:pPr marL="457200" indent="-457200" algn="just">
              <a:lnSpc>
                <a:spcPct val="90000"/>
              </a:lnSpc>
              <a:buFontTx/>
              <a:buAutoNum type="arabicPeriod"/>
            </a:pPr>
            <a:r>
              <a:rPr lang="en-US"/>
              <a:t>“Esai ialah bentuk tulisan yang membahas suatu masalah mulai dari manyajikan masalah, mengemukakan imajinasi, dan pendapat pribadi penulis, didukung oleh fakta dan teori. Untuk menyelesaikan masalah, tulisan juga mengajukan data dan informasi untuk kemudian disimpulkan. Seluruh unsur tersebut diramu dalam sebuah tulisan yang utuh dan lengkap.” (Rahayu, 2007: 143-144)</a:t>
            </a:r>
          </a:p>
          <a:p>
            <a:pPr marL="457200" indent="-457200" algn="just">
              <a:lnSpc>
                <a:spcPct val="90000"/>
              </a:lnSpc>
              <a:buFontTx/>
              <a:buAutoNum type="arabicPeriod"/>
            </a:pPr>
            <a:r>
              <a:rPr lang="en-US"/>
              <a:t>Sebuah esai adalah sebuah komposisi prosa singkat yang mengekspresikan opini penulis tentang subjek tertentu. </a:t>
            </a:r>
          </a:p>
        </p:txBody>
      </p:sp>
      <p:sp>
        <p:nvSpPr>
          <p:cNvPr id="32771" name="Rectangle 3"/>
          <p:cNvSpPr>
            <a:spLocks noGrp="1" noChangeArrowheads="1"/>
          </p:cNvSpPr>
          <p:nvPr>
            <p:ph type="title"/>
          </p:nvPr>
        </p:nvSpPr>
        <p:spPr>
          <a:xfrm>
            <a:off x="1981200" y="773113"/>
            <a:ext cx="8229600" cy="1143000"/>
          </a:xfrm>
          <a:noFill/>
          <a:ln/>
        </p:spPr>
        <p:txBody>
          <a:bodyPr/>
          <a:lstStyle/>
          <a:p>
            <a:r>
              <a:rPr lang="en-US"/>
              <a:t>APA ITU ESAI?</a:t>
            </a:r>
          </a:p>
        </p:txBody>
      </p:sp>
      <p:sp>
        <p:nvSpPr>
          <p:cNvPr id="32772" name="Rectangle 4"/>
          <p:cNvSpPr>
            <a:spLocks noChangeArrowheads="1"/>
          </p:cNvSpPr>
          <p:nvPr/>
        </p:nvSpPr>
        <p:spPr bwMode="auto">
          <a:xfrm>
            <a:off x="1981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a:p>
        </p:txBody>
      </p:sp>
      <p:sp>
        <p:nvSpPr>
          <p:cNvPr id="32773" name="Rectangle 5"/>
          <p:cNvSpPr>
            <a:spLocks noChangeArrowheads="1"/>
          </p:cNvSpPr>
          <p:nvPr/>
        </p:nvSpPr>
        <p:spPr bwMode="auto">
          <a:xfrm>
            <a:off x="4648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sz="1400"/>
          </a:p>
        </p:txBody>
      </p:sp>
      <p:sp>
        <p:nvSpPr>
          <p:cNvPr id="32774" name="Rectangle 6"/>
          <p:cNvSpPr>
            <a:spLocks noChangeArrowheads="1"/>
          </p:cNvSpPr>
          <p:nvPr/>
        </p:nvSpPr>
        <p:spPr bwMode="auto">
          <a:xfrm>
            <a:off x="807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571F97A3-7865-4810-8AC2-0E5801A47FB7}" type="slidenum">
              <a:rPr lang="en-US" sz="1400"/>
              <a:pPr algn="r"/>
              <a:t>2</a:t>
            </a:fld>
            <a:endParaRPr lang="en-US" sz="1400"/>
          </a:p>
        </p:txBody>
      </p:sp>
    </p:spTree>
    <p:extLst>
      <p:ext uri="{BB962C8B-B14F-4D97-AF65-F5344CB8AC3E}">
        <p14:creationId xmlns:p14="http://schemas.microsoft.com/office/powerpoint/2010/main" val="359349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Menulis Esai</a:t>
            </a:r>
            <a:endParaRPr lang="id-ID" dirty="0"/>
          </a:p>
        </p:txBody>
      </p:sp>
      <p:sp>
        <p:nvSpPr>
          <p:cNvPr id="3" name="Content Placeholder 2"/>
          <p:cNvSpPr>
            <a:spLocks noGrp="1"/>
          </p:cNvSpPr>
          <p:nvPr>
            <p:ph idx="1"/>
          </p:nvPr>
        </p:nvSpPr>
        <p:spPr/>
        <p:txBody>
          <a:bodyPr/>
          <a:lstStyle/>
          <a:p>
            <a:pPr>
              <a:buNone/>
            </a:pPr>
            <a:r>
              <a:rPr lang="id-ID" dirty="0" smtClean="0"/>
              <a:t>Salah satu pola dalam esai adalah P-D-S (Pendapat-Dukungan-Simpulan)</a:t>
            </a:r>
          </a:p>
          <a:p>
            <a:pPr>
              <a:buNone/>
            </a:pPr>
            <a:endParaRPr lang="id-ID" dirty="0" smtClean="0"/>
          </a:p>
          <a:p>
            <a:pPr marL="0" indent="0">
              <a:buNone/>
            </a:pPr>
            <a:r>
              <a:rPr lang="id-ID" dirty="0" smtClean="0"/>
              <a:t>Dalam membuat esai, peta pemikiran bisa digunakan untuk </a:t>
            </a:r>
            <a:r>
              <a:rPr lang="id-ID" dirty="0" smtClean="0"/>
              <a:t>mempermudah proses </a:t>
            </a:r>
            <a:r>
              <a:rPr lang="id-ID" dirty="0" smtClean="0"/>
              <a:t>penulisan. </a:t>
            </a:r>
            <a:endParaRPr lang="id-ID" dirty="0"/>
          </a:p>
        </p:txBody>
      </p:sp>
    </p:spTree>
    <p:extLst>
      <p:ext uri="{BB962C8B-B14F-4D97-AF65-F5344CB8AC3E}">
        <p14:creationId xmlns:p14="http://schemas.microsoft.com/office/powerpoint/2010/main" val="440894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Keamanan FKIP Unsri Kampus Ogan</a:t>
            </a:r>
            <a:endParaRPr lang="id-ID" dirty="0"/>
          </a:p>
        </p:txBody>
      </p:sp>
      <p:sp>
        <p:nvSpPr>
          <p:cNvPr id="3" name="Content Placeholder 2"/>
          <p:cNvSpPr>
            <a:spLocks noGrp="1"/>
          </p:cNvSpPr>
          <p:nvPr>
            <p:ph idx="1"/>
          </p:nvPr>
        </p:nvSpPr>
        <p:spPr/>
        <p:txBody>
          <a:bodyPr/>
          <a:lstStyle/>
          <a:p>
            <a:r>
              <a:rPr lang="id-ID" dirty="0" smtClean="0"/>
              <a:t>(Pendapat) FKIP Unsri Kampus Ogan belum bisa dikatakan aman.</a:t>
            </a:r>
          </a:p>
          <a:p>
            <a:pPr lvl="1"/>
            <a:r>
              <a:rPr lang="id-ID" dirty="0" smtClean="0"/>
              <a:t>Beberapa motor pernah hilang</a:t>
            </a:r>
          </a:p>
          <a:p>
            <a:pPr lvl="1"/>
            <a:r>
              <a:rPr lang="id-ID" dirty="0" smtClean="0"/>
              <a:t>Banyak helm yang hilang</a:t>
            </a:r>
          </a:p>
          <a:p>
            <a:pPr lvl="1"/>
            <a:r>
              <a:rPr lang="id-ID" dirty="0" smtClean="0"/>
              <a:t>Telepon genggam, uang, dompet mahasiswa pernah hilang</a:t>
            </a:r>
          </a:p>
          <a:p>
            <a:pPr lvl="1"/>
            <a:r>
              <a:rPr lang="id-ID" dirty="0" smtClean="0"/>
              <a:t>Orang luar yang bukan civitas akademika bisa masuk ke wilayah kampus dengan mudah</a:t>
            </a:r>
          </a:p>
          <a:p>
            <a:pPr lvl="1"/>
            <a:r>
              <a:rPr lang="id-ID" dirty="0" smtClean="0"/>
              <a:t>Satpam kurang tegas dan disiplin</a:t>
            </a:r>
          </a:p>
          <a:p>
            <a:pPr lvl="1">
              <a:buNone/>
            </a:pPr>
            <a:r>
              <a:rPr lang="id-ID" dirty="0" smtClean="0"/>
              <a:t>(Kesimpulan) FKIP Unsri Kampus Ogan tidak aman.</a:t>
            </a:r>
          </a:p>
          <a:p>
            <a:pPr>
              <a:buNone/>
            </a:pPr>
            <a:endParaRPr lang="id-ID" dirty="0"/>
          </a:p>
        </p:txBody>
      </p:sp>
    </p:spTree>
    <p:extLst>
      <p:ext uri="{BB962C8B-B14F-4D97-AF65-F5344CB8AC3E}">
        <p14:creationId xmlns:p14="http://schemas.microsoft.com/office/powerpoint/2010/main" val="959808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FKIP Unsri Kampus Ogan Tidak Aman</a:t>
            </a:r>
            <a:endParaRPr lang="id-ID" dirty="0"/>
          </a:p>
        </p:txBody>
      </p:sp>
      <p:sp>
        <p:nvSpPr>
          <p:cNvPr id="3" name="Content Placeholder 2"/>
          <p:cNvSpPr>
            <a:spLocks noGrp="1"/>
          </p:cNvSpPr>
          <p:nvPr>
            <p:ph idx="1"/>
          </p:nvPr>
        </p:nvSpPr>
        <p:spPr/>
        <p:txBody>
          <a:bodyPr>
            <a:normAutofit/>
          </a:bodyPr>
          <a:lstStyle/>
          <a:p>
            <a:pPr>
              <a:buNone/>
            </a:pPr>
            <a:r>
              <a:rPr lang="id-ID" dirty="0" smtClean="0"/>
              <a:t>	Rasa aman akan mempengaruhi kenyamanan dalam proses belajar yang dilakukan oleh mahasiswa. Akan tetapi, rasa aman tersebut belum bisa didapatkan oleh mahasiswa/i yang belajar di FKIP Unsri Kampus Ogan. Setidaknya ada lima hal yang membuat FKIP Unsri Kampus Ogan tidak bisa dikatakan aman. Pertama, beberapa mahasiswa pernah kehilangan motornya selama proses belajar mengajar berlangsung. Dengan demikian, mahasiswa lain akan merasa was-was saat belajar di dalam kelas. Kedua, .... Ketiga, .... Keempat, .... Terakhir, .... Berdasarkan penjelasan di atas, dapat disimpulkan bahwa memang FKIP Unsri Kampus Ogan tidak memberikan rasa aman kepada mahasiswa yang belajar di sana. </a:t>
            </a:r>
            <a:endParaRPr lang="id-ID" dirty="0"/>
          </a:p>
        </p:txBody>
      </p:sp>
    </p:spTree>
    <p:extLst>
      <p:ext uri="{BB962C8B-B14F-4D97-AF65-F5344CB8AC3E}">
        <p14:creationId xmlns:p14="http://schemas.microsoft.com/office/powerpoint/2010/main" val="1176211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normAutofit/>
          </a:bodyPr>
          <a:lstStyle/>
          <a:p>
            <a:pPr marL="365760" indent="-256032">
              <a:buFont typeface="Wingdings 3"/>
              <a:buChar char=""/>
              <a:defRPr/>
            </a:pPr>
            <a:r>
              <a:rPr lang="en-US" b="1" smtClean="0">
                <a:solidFill>
                  <a:srgbClr val="000000"/>
                </a:solidFill>
                <a:effectLst>
                  <a:outerShdw blurRad="38100" dist="38100" dir="2700000" algn="tl">
                    <a:srgbClr val="FFFFFF"/>
                  </a:outerShdw>
                </a:effectLst>
              </a:rPr>
              <a:t>Reproduktif</a:t>
            </a:r>
          </a:p>
          <a:p>
            <a:pPr marL="365760" indent="-256032">
              <a:buFont typeface="Wingdings 3"/>
              <a:buChar char=""/>
              <a:defRPr/>
            </a:pPr>
            <a:r>
              <a:rPr lang="en-US" b="1" smtClean="0">
                <a:solidFill>
                  <a:srgbClr val="000000"/>
                </a:solidFill>
                <a:effectLst>
                  <a:outerShdw blurRad="38100" dist="38100" dir="2700000" algn="tl">
                    <a:srgbClr val="FFFFFF"/>
                  </a:outerShdw>
                </a:effectLst>
              </a:rPr>
              <a:t>Tidak ambigu</a:t>
            </a:r>
          </a:p>
          <a:p>
            <a:pPr marL="365760" indent="-256032">
              <a:buFont typeface="Wingdings 3"/>
              <a:buChar char=""/>
              <a:defRPr/>
            </a:pPr>
            <a:r>
              <a:rPr lang="en-US" b="1" smtClean="0">
                <a:solidFill>
                  <a:srgbClr val="000000"/>
                </a:solidFill>
                <a:effectLst>
                  <a:outerShdw blurRad="38100" dist="38100" dir="2700000" algn="tl">
                    <a:srgbClr val="FFFFFF"/>
                  </a:outerShdw>
                </a:effectLst>
              </a:rPr>
              <a:t>Tidak emotif</a:t>
            </a:r>
          </a:p>
          <a:p>
            <a:pPr marL="365760" indent="-256032">
              <a:buFont typeface="Wingdings 3"/>
              <a:buChar char=""/>
              <a:defRPr/>
            </a:pPr>
            <a:r>
              <a:rPr lang="en-US" b="1" smtClean="0">
                <a:solidFill>
                  <a:srgbClr val="000000"/>
                </a:solidFill>
                <a:effectLst>
                  <a:outerShdw blurRad="38100" dist="38100" dir="2700000" algn="tl">
                    <a:srgbClr val="FFFFFF"/>
                  </a:outerShdw>
                </a:effectLst>
              </a:rPr>
              <a:t>Penggunaan bahasa baku</a:t>
            </a:r>
          </a:p>
          <a:p>
            <a:pPr marL="365760" indent="-256032">
              <a:buFont typeface="Wingdings 3"/>
              <a:buChar char=""/>
              <a:defRPr/>
            </a:pPr>
            <a:r>
              <a:rPr lang="en-US" b="1" smtClean="0">
                <a:solidFill>
                  <a:srgbClr val="000000"/>
                </a:solidFill>
                <a:effectLst>
                  <a:outerShdw blurRad="38100" dist="38100" dir="2700000" algn="tl">
                    <a:srgbClr val="FFFFFF"/>
                  </a:outerShdw>
                </a:effectLst>
              </a:rPr>
              <a:t>Penggunaan istilah keilmuan</a:t>
            </a:r>
          </a:p>
          <a:p>
            <a:pPr marL="365760" indent="-256032">
              <a:buFont typeface="Wingdings 3"/>
              <a:buChar char=""/>
              <a:defRPr/>
            </a:pPr>
            <a:r>
              <a:rPr lang="en-US" b="1" smtClean="0">
                <a:solidFill>
                  <a:srgbClr val="000000"/>
                </a:solidFill>
                <a:effectLst>
                  <a:outerShdw blurRad="38100" dist="38100" dir="2700000" algn="tl">
                    <a:srgbClr val="FFFFFF"/>
                  </a:outerShdw>
                </a:effectLst>
              </a:rPr>
              <a:t>Bersifat denotatif</a:t>
            </a:r>
          </a:p>
          <a:p>
            <a:pPr marL="365760" indent="-256032">
              <a:buFont typeface="Wingdings 3"/>
              <a:buChar char=""/>
              <a:defRPr/>
            </a:pPr>
            <a:r>
              <a:rPr lang="en-US" b="1" smtClean="0">
                <a:solidFill>
                  <a:srgbClr val="000000"/>
                </a:solidFill>
                <a:effectLst>
                  <a:outerShdw blurRad="38100" dist="38100" dir="2700000" algn="tl">
                    <a:srgbClr val="FFFFFF"/>
                  </a:outerShdw>
                </a:effectLst>
              </a:rPr>
              <a:t>Rasional</a:t>
            </a:r>
          </a:p>
          <a:p>
            <a:pPr marL="365760" indent="-256032">
              <a:buFont typeface="Wingdings 3"/>
              <a:buChar char=""/>
              <a:defRPr/>
            </a:pPr>
            <a:endParaRPr lang="en-US" b="1" smtClean="0">
              <a:solidFill>
                <a:srgbClr val="000000"/>
              </a:solidFill>
              <a:effectLst>
                <a:outerShdw blurRad="38100" dist="38100" dir="2700000" algn="tl">
                  <a:srgbClr val="FFFFFF"/>
                </a:outerShdw>
              </a:effectLst>
            </a:endParaRPr>
          </a:p>
        </p:txBody>
      </p:sp>
      <p:sp>
        <p:nvSpPr>
          <p:cNvPr id="56322" name="Rectangle 2"/>
          <p:cNvSpPr>
            <a:spLocks noGrp="1" noChangeArrowheads="1"/>
          </p:cNvSpPr>
          <p:nvPr>
            <p:ph type="title"/>
          </p:nvPr>
        </p:nvSpPr>
        <p:spPr>
          <a:xfrm>
            <a:off x="1981200" y="630238"/>
            <a:ext cx="8229600" cy="1122362"/>
          </a:xfrm>
        </p:spPr>
        <p:txBody>
          <a:bodyPr/>
          <a:lstStyle/>
          <a:p>
            <a:pPr>
              <a:defRPr/>
            </a:pPr>
            <a:r>
              <a:rPr lang="en-US" sz="4000">
                <a:solidFill>
                  <a:srgbClr val="000000"/>
                </a:solidFill>
                <a:effectLst>
                  <a:outerShdw blurRad="38100" dist="38100" dir="2700000" algn="tl">
                    <a:srgbClr val="FFFFFF"/>
                  </a:outerShdw>
                </a:effectLst>
              </a:rPr>
              <a:t>CIRI-CIRI KARYA ILMIAH</a:t>
            </a:r>
          </a:p>
        </p:txBody>
      </p:sp>
    </p:spTree>
    <p:extLst>
      <p:ext uri="{BB962C8B-B14F-4D97-AF65-F5344CB8AC3E}">
        <p14:creationId xmlns:p14="http://schemas.microsoft.com/office/powerpoint/2010/main" val="295626110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fade">
                                      <p:cBhvr>
                                        <p:cTn id="7" dur="2000"/>
                                        <p:tgtEl>
                                          <p:spTgt spid="563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6323"/>
                                        </p:tgtEl>
                                        <p:attrNameLst>
                                          <p:attrName>style.visibility</p:attrName>
                                        </p:attrNameLst>
                                      </p:cBhvr>
                                      <p:to>
                                        <p:strVal val="visible"/>
                                      </p:to>
                                    </p:set>
                                    <p:animEffect transition="in" filter="fade">
                                      <p:cBhvr>
                                        <p:cTn id="10" dur="2000"/>
                                        <p:tgtEl>
                                          <p:spTgt spid="56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idx="1"/>
          </p:nvPr>
        </p:nvSpPr>
        <p:spPr>
          <a:xfrm>
            <a:off x="2743200" y="1981200"/>
            <a:ext cx="6858000" cy="3581400"/>
          </a:xfrm>
        </p:spPr>
        <p:txBody>
          <a:bodyPr>
            <a:normAutofit/>
          </a:bodyPr>
          <a:lstStyle/>
          <a:p>
            <a:pPr marL="365760" indent="-256032">
              <a:buFont typeface="Wingdings 3"/>
              <a:buChar char=""/>
              <a:defRPr/>
            </a:pPr>
            <a:r>
              <a:rPr lang="en-US" b="1" dirty="0" err="1" smtClean="0">
                <a:solidFill>
                  <a:srgbClr val="000000"/>
                </a:solidFill>
                <a:effectLst>
                  <a:outerShdw blurRad="38100" dist="38100" dir="2700000" algn="tl">
                    <a:srgbClr val="FFFFFF"/>
                  </a:outerShdw>
                </a:effectLst>
              </a:rPr>
              <a:t>Ada</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kohesi</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antarkalimat</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pada</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setiap</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paragraf</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dan</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koherensi</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antarparagraf</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dalam</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setiap</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bab</a:t>
            </a:r>
            <a:endParaRPr lang="en-US" b="1" dirty="0" smtClean="0">
              <a:solidFill>
                <a:srgbClr val="000000"/>
              </a:solidFill>
              <a:effectLst>
                <a:outerShdw blurRad="38100" dist="38100" dir="2700000" algn="tl">
                  <a:srgbClr val="FFFFFF"/>
                </a:outerShdw>
              </a:effectLst>
            </a:endParaRPr>
          </a:p>
          <a:p>
            <a:pPr marL="365760" indent="-256032">
              <a:buFont typeface="Wingdings 3"/>
              <a:buChar char=""/>
              <a:defRPr/>
            </a:pPr>
            <a:r>
              <a:rPr lang="en-US" b="1" dirty="0" err="1" smtClean="0">
                <a:solidFill>
                  <a:srgbClr val="000000"/>
                </a:solidFill>
                <a:effectLst>
                  <a:outerShdw blurRad="38100" dist="38100" dir="2700000" algn="tl">
                    <a:srgbClr val="FFFFFF"/>
                  </a:outerShdw>
                </a:effectLst>
              </a:rPr>
              <a:t>Bersifat</a:t>
            </a:r>
            <a:r>
              <a:rPr lang="en-US" b="1" dirty="0" smtClean="0">
                <a:solidFill>
                  <a:srgbClr val="000000"/>
                </a:solidFill>
                <a:effectLst>
                  <a:outerShdw blurRad="38100" dist="38100" dir="2700000" algn="tl">
                    <a:srgbClr val="FFFFFF"/>
                  </a:outerShdw>
                </a:effectLst>
              </a:rPr>
              <a:t> </a:t>
            </a:r>
            <a:r>
              <a:rPr lang="en-US" b="1" i="1" dirty="0" smtClean="0">
                <a:solidFill>
                  <a:srgbClr val="000000"/>
                </a:solidFill>
                <a:effectLst>
                  <a:outerShdw blurRad="38100" dist="38100" dir="2700000" algn="tl">
                    <a:srgbClr val="FFFFFF"/>
                  </a:outerShdw>
                </a:effectLst>
              </a:rPr>
              <a:t>straightforward</a:t>
            </a:r>
          </a:p>
          <a:p>
            <a:pPr marL="365760" indent="-256032">
              <a:buFont typeface="Wingdings 3"/>
              <a:buChar char=""/>
              <a:defRPr/>
            </a:pPr>
            <a:r>
              <a:rPr lang="en-US" b="1" dirty="0" err="1" smtClean="0">
                <a:solidFill>
                  <a:srgbClr val="000000"/>
                </a:solidFill>
                <a:effectLst>
                  <a:outerShdw blurRad="38100" dist="38100" dir="2700000" algn="tl">
                    <a:srgbClr val="FFFFFF"/>
                  </a:outerShdw>
                </a:effectLst>
              </a:rPr>
              <a:t>Penggunaan</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kalimat</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efektif</a:t>
            </a:r>
            <a:endParaRPr lang="en-US" b="1" dirty="0" smtClean="0">
              <a:solidFill>
                <a:srgbClr val="000000"/>
              </a:solidFill>
              <a:effectLst>
                <a:outerShdw blurRad="38100" dist="38100" dir="2700000" algn="tl">
                  <a:srgbClr val="FFFFFF"/>
                </a:outerShdw>
              </a:effectLst>
            </a:endParaRPr>
          </a:p>
          <a:p>
            <a:pPr marL="365760" indent="-256032">
              <a:buNone/>
              <a:defRPr/>
            </a:pPr>
            <a:r>
              <a:rPr lang="en-US" dirty="0" smtClean="0"/>
              <a:t>  </a:t>
            </a:r>
          </a:p>
        </p:txBody>
      </p:sp>
    </p:spTree>
    <p:extLst>
      <p:ext uri="{BB962C8B-B14F-4D97-AF65-F5344CB8AC3E}">
        <p14:creationId xmlns:p14="http://schemas.microsoft.com/office/powerpoint/2010/main" val="240755067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fade">
                                      <p:cBhvr>
                                        <p:cTn id="7" dur="2000"/>
                                        <p:tgtEl>
                                          <p:spTgt spid="57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p:txBody>
          <a:bodyPr>
            <a:normAutofit/>
          </a:bodyPr>
          <a:lstStyle/>
          <a:p>
            <a:pPr marL="365760" indent="-256032">
              <a:buFont typeface="Wingdings 3"/>
              <a:buChar char=""/>
              <a:defRPr/>
            </a:pPr>
            <a:r>
              <a:rPr lang="en-US" b="1" dirty="0" err="1" smtClean="0">
                <a:solidFill>
                  <a:srgbClr val="000000"/>
                </a:solidFill>
                <a:effectLst>
                  <a:outerShdw blurRad="38100" dist="38100" dir="2700000" algn="tl">
                    <a:srgbClr val="FFFFFF"/>
                  </a:outerShdw>
                </a:effectLst>
              </a:rPr>
              <a:t>Ragam</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bahasa</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dalam</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dunia</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pendidikan</a:t>
            </a:r>
            <a:endParaRPr lang="en-US" b="1" dirty="0" smtClean="0">
              <a:solidFill>
                <a:srgbClr val="000000"/>
              </a:solidFill>
              <a:effectLst>
                <a:outerShdw blurRad="38100" dist="38100" dir="2700000" algn="tl">
                  <a:srgbClr val="FFFFFF"/>
                </a:outerShdw>
              </a:effectLst>
            </a:endParaRPr>
          </a:p>
          <a:p>
            <a:pPr marL="365760" indent="-256032">
              <a:buFont typeface="Wingdings 3"/>
              <a:buChar char=""/>
              <a:defRPr/>
            </a:pPr>
            <a:r>
              <a:rPr lang="en-US" b="1" dirty="0" err="1" smtClean="0">
                <a:solidFill>
                  <a:srgbClr val="000000"/>
                </a:solidFill>
                <a:effectLst>
                  <a:outerShdw blurRad="38100" dist="38100" dir="2700000" algn="tl">
                    <a:srgbClr val="FFFFFF"/>
                  </a:outerShdw>
                </a:effectLst>
              </a:rPr>
              <a:t>Sifat</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kemantapan</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dinamis</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kecendekiaan</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penyeragaman</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kaidah</a:t>
            </a:r>
            <a:endParaRPr lang="en-US" b="1" dirty="0" smtClean="0">
              <a:solidFill>
                <a:srgbClr val="000000"/>
              </a:solidFill>
              <a:effectLst>
                <a:outerShdw blurRad="38100" dist="38100" dir="2700000" algn="tl">
                  <a:srgbClr val="FFFFFF"/>
                </a:outerShdw>
              </a:effectLst>
            </a:endParaRPr>
          </a:p>
          <a:p>
            <a:pPr marL="365760" indent="-256032">
              <a:buFont typeface="Wingdings 3"/>
              <a:buChar char=""/>
              <a:defRPr/>
            </a:pPr>
            <a:r>
              <a:rPr lang="en-US" b="1" dirty="0" err="1" smtClean="0">
                <a:solidFill>
                  <a:srgbClr val="000000"/>
                </a:solidFill>
                <a:effectLst>
                  <a:outerShdw blurRad="38100" dist="38100" dir="2700000" algn="tl">
                    <a:srgbClr val="FFFFFF"/>
                  </a:outerShdw>
                </a:effectLst>
              </a:rPr>
              <a:t>Bahasa</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baku</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digunakan</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dalam</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penulisan</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karya</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ilmiah</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dan</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laporan</a:t>
            </a:r>
            <a:r>
              <a:rPr lang="en-US" b="1" dirty="0" smtClean="0">
                <a:solidFill>
                  <a:srgbClr val="000000"/>
                </a:solidFill>
                <a:effectLst>
                  <a:outerShdw blurRad="38100" dist="38100" dir="2700000" algn="tl">
                    <a:srgbClr val="FFFFFF"/>
                  </a:outerShdw>
                </a:effectLst>
              </a:rPr>
              <a:t> </a:t>
            </a:r>
            <a:r>
              <a:rPr lang="en-US" b="1" dirty="0" err="1" smtClean="0">
                <a:solidFill>
                  <a:srgbClr val="000000"/>
                </a:solidFill>
                <a:effectLst>
                  <a:outerShdw blurRad="38100" dist="38100" dir="2700000" algn="tl">
                    <a:srgbClr val="FFFFFF"/>
                  </a:outerShdw>
                </a:effectLst>
              </a:rPr>
              <a:t>penelitian</a:t>
            </a:r>
            <a:endParaRPr lang="en-US" b="1" dirty="0" smtClean="0">
              <a:solidFill>
                <a:srgbClr val="000000"/>
              </a:solidFill>
              <a:effectLst>
                <a:outerShdw blurRad="38100" dist="38100" dir="2700000" algn="tl">
                  <a:srgbClr val="FFFFFF"/>
                </a:outerShdw>
              </a:effectLst>
            </a:endParaRPr>
          </a:p>
        </p:txBody>
      </p:sp>
      <p:sp>
        <p:nvSpPr>
          <p:cNvPr id="58370" name="Rectangle 2"/>
          <p:cNvSpPr>
            <a:spLocks noGrp="1" noChangeArrowheads="1"/>
          </p:cNvSpPr>
          <p:nvPr>
            <p:ph type="title"/>
          </p:nvPr>
        </p:nvSpPr>
        <p:spPr/>
        <p:txBody>
          <a:bodyPr/>
          <a:lstStyle/>
          <a:p>
            <a:pPr>
              <a:defRPr/>
            </a:pPr>
            <a:r>
              <a:rPr lang="en-US" smtClean="0">
                <a:solidFill>
                  <a:srgbClr val="000000"/>
                </a:solidFill>
                <a:effectLst>
                  <a:outerShdw blurRad="38100" dist="38100" dir="2700000" algn="tl">
                    <a:srgbClr val="FFFFFF"/>
                  </a:outerShdw>
                </a:effectLst>
              </a:rPr>
              <a:t>BAHASA BAKU</a:t>
            </a:r>
          </a:p>
        </p:txBody>
      </p:sp>
    </p:spTree>
    <p:extLst>
      <p:ext uri="{BB962C8B-B14F-4D97-AF65-F5344CB8AC3E}">
        <p14:creationId xmlns:p14="http://schemas.microsoft.com/office/powerpoint/2010/main" val="190623192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2000"/>
                                        <p:tgtEl>
                                          <p:spTgt spid="5837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8371"/>
                                        </p:tgtEl>
                                        <p:attrNameLst>
                                          <p:attrName>style.visibility</p:attrName>
                                        </p:attrNameLst>
                                      </p:cBhvr>
                                      <p:to>
                                        <p:strVal val="visible"/>
                                      </p:to>
                                    </p:set>
                                    <p:animEffect transition="in" filter="fade">
                                      <p:cBhvr>
                                        <p:cTn id="10" dur="2000"/>
                                        <p:tgtEl>
                                          <p:spTgt spid="5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1828800" y="1447800"/>
            <a:ext cx="8839200" cy="4800600"/>
          </a:xfrm>
        </p:spPr>
        <p:txBody>
          <a:bodyPr>
            <a:normAutofit/>
          </a:bodyPr>
          <a:lstStyle/>
          <a:p>
            <a:pPr marL="2247900" lvl="4" indent="-381000">
              <a:lnSpc>
                <a:spcPct val="90000"/>
              </a:lnSpc>
              <a:buNone/>
              <a:defRPr/>
            </a:pPr>
            <a:r>
              <a:rPr lang="en-US" sz="1800"/>
              <a:t>		 </a:t>
            </a:r>
          </a:p>
          <a:p>
            <a:pPr marL="609600" indent="-609600">
              <a:lnSpc>
                <a:spcPct val="90000"/>
              </a:lnSpc>
              <a:buNone/>
              <a:defRPr/>
            </a:pPr>
            <a:r>
              <a:rPr lang="en-US" sz="2800" b="1">
                <a:solidFill>
                  <a:srgbClr val="000000"/>
                </a:solidFill>
                <a:effectLst>
                  <a:outerShdw blurRad="38100" dist="38100" dir="2700000" algn="tl">
                    <a:srgbClr val="FFFFFF"/>
                  </a:outerShdw>
                </a:effectLst>
              </a:rPr>
              <a:t>I. MAKALAH  </a:t>
            </a:r>
          </a:p>
          <a:p>
            <a:pPr marL="609600" indent="-609600">
              <a:lnSpc>
                <a:spcPct val="90000"/>
              </a:lnSpc>
              <a:buFont typeface="Wingdings 3"/>
              <a:buChar char=""/>
              <a:defRPr/>
            </a:pPr>
            <a:r>
              <a:rPr lang="en-US" sz="2800" b="1">
                <a:solidFill>
                  <a:srgbClr val="000000"/>
                </a:solidFill>
                <a:effectLst>
                  <a:outerShdw blurRad="38100" dist="38100" dir="2700000" algn="tl">
                    <a:srgbClr val="FFFFFF"/>
                  </a:outerShdw>
                </a:effectLst>
              </a:rPr>
              <a:t>Makalah adalah karya ilmiah yang pembahasannya berdasarkan data di lapangan yang bersifat empiris objektif </a:t>
            </a:r>
          </a:p>
          <a:p>
            <a:pPr marL="609600" indent="-609600">
              <a:lnSpc>
                <a:spcPct val="90000"/>
              </a:lnSpc>
              <a:buNone/>
              <a:defRPr/>
            </a:pPr>
            <a:r>
              <a:rPr lang="en-US" sz="2800" b="1">
                <a:solidFill>
                  <a:srgbClr val="000000"/>
                </a:solidFill>
                <a:effectLst>
                  <a:outerShdw blurRad="38100" dist="38100" dir="2700000" algn="tl">
                    <a:srgbClr val="FFFFFF"/>
                  </a:outerShdw>
                </a:effectLst>
              </a:rPr>
              <a:t>2.   Berupa tugas matakuliah, saran pemecahan masalah secara ilmiah, hasil penelitian yang dibahas dalam pertemuan ilmiah</a:t>
            </a:r>
          </a:p>
          <a:p>
            <a:pPr marL="609600" indent="-609600">
              <a:lnSpc>
                <a:spcPct val="90000"/>
              </a:lnSpc>
              <a:buNone/>
              <a:defRPr/>
            </a:pPr>
            <a:r>
              <a:rPr lang="en-US" sz="2800" b="1">
                <a:solidFill>
                  <a:srgbClr val="000000"/>
                </a:solidFill>
                <a:effectLst>
                  <a:outerShdw blurRad="38100" dist="38100" dir="2700000" algn="tl">
                    <a:srgbClr val="FFFFFF"/>
                  </a:outerShdw>
                </a:effectLst>
              </a:rPr>
              <a:t>3.  Terdiri bagian awal (halaman sampul, daftar isi, daftar tabel atau daftar gambar (jika ada)  </a:t>
            </a:r>
          </a:p>
        </p:txBody>
      </p:sp>
      <p:sp>
        <p:nvSpPr>
          <p:cNvPr id="59394" name="Rectangle 2"/>
          <p:cNvSpPr>
            <a:spLocks noGrp="1" noChangeArrowheads="1"/>
          </p:cNvSpPr>
          <p:nvPr>
            <p:ph type="title"/>
          </p:nvPr>
        </p:nvSpPr>
        <p:spPr/>
        <p:txBody>
          <a:bodyPr/>
          <a:lstStyle/>
          <a:p>
            <a:pPr>
              <a:defRPr/>
            </a:pPr>
            <a:r>
              <a:rPr lang="en-US" smtClean="0">
                <a:solidFill>
                  <a:srgbClr val="000000"/>
                </a:solidFill>
                <a:effectLst>
                  <a:outerShdw blurRad="38100" dist="38100" dir="2700000" algn="tl">
                    <a:srgbClr val="FFFFFF"/>
                  </a:outerShdw>
                </a:effectLst>
              </a:rPr>
              <a:t>JENIS KARYA ILMIAH</a:t>
            </a:r>
            <a:r>
              <a:rPr lang="en-US" smtClean="0"/>
              <a:t> </a:t>
            </a:r>
          </a:p>
        </p:txBody>
      </p:sp>
    </p:spTree>
    <p:extLst>
      <p:ext uri="{BB962C8B-B14F-4D97-AF65-F5344CB8AC3E}">
        <p14:creationId xmlns:p14="http://schemas.microsoft.com/office/powerpoint/2010/main" val="331334060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395"/>
                                        </p:tgtEl>
                                        <p:attrNameLst>
                                          <p:attrName>style.visibility</p:attrName>
                                        </p:attrNameLst>
                                      </p:cBhvr>
                                      <p:to>
                                        <p:strVal val="visible"/>
                                      </p:to>
                                    </p:set>
                                    <p:animEffect transition="in" filter="fade">
                                      <p:cBhvr>
                                        <p:cTn id="10" dur="20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70</TotalTime>
  <Words>576</Words>
  <Application>Microsoft Office PowerPoint</Application>
  <PresentationFormat>Widescreen</PresentationFormat>
  <Paragraphs>71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Wingdings</vt:lpstr>
      <vt:lpstr>Wingdings 3</vt:lpstr>
      <vt:lpstr>Wisp</vt:lpstr>
      <vt:lpstr>ESAI</vt:lpstr>
      <vt:lpstr>APA ITU ESAI?</vt:lpstr>
      <vt:lpstr>Menulis Esai</vt:lpstr>
      <vt:lpstr>Keamanan FKIP Unsri Kampus Ogan</vt:lpstr>
      <vt:lpstr>FKIP Unsri Kampus Ogan Tidak Aman</vt:lpstr>
      <vt:lpstr>CIRI-CIRI KARYA ILMIAH</vt:lpstr>
      <vt:lpstr>PowerPoint Presentation</vt:lpstr>
      <vt:lpstr>BAHASA BAKU</vt:lpstr>
      <vt:lpstr>JENIS KARYA ILMIAH </vt:lpstr>
      <vt:lpstr>PowerPoint Presentation</vt:lpstr>
      <vt:lpstr>PowerPoint Presentation</vt:lpstr>
      <vt:lpstr>PowerPoint Presentation</vt:lpstr>
      <vt:lpstr>Landasan Teori</vt:lpstr>
      <vt:lpstr>Metode Penelitian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ESAI</dc:title>
  <dc:creator>Windows 8</dc:creator>
  <cp:lastModifiedBy>Windows 8</cp:lastModifiedBy>
  <cp:revision>4</cp:revision>
  <dcterms:created xsi:type="dcterms:W3CDTF">2020-10-19T12:02:06Z</dcterms:created>
  <dcterms:modified xsi:type="dcterms:W3CDTF">2020-11-15T09:44:24Z</dcterms:modified>
</cp:coreProperties>
</file>