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79" r:id="rId2"/>
    <p:sldId id="265" r:id="rId3"/>
    <p:sldId id="286" r:id="rId4"/>
    <p:sldId id="465" r:id="rId5"/>
    <p:sldId id="401" r:id="rId6"/>
    <p:sldId id="402" r:id="rId7"/>
    <p:sldId id="329" r:id="rId8"/>
    <p:sldId id="332" r:id="rId9"/>
    <p:sldId id="333" r:id="rId10"/>
    <p:sldId id="484" r:id="rId11"/>
    <p:sldId id="485" r:id="rId12"/>
    <p:sldId id="487" r:id="rId13"/>
    <p:sldId id="491" r:id="rId14"/>
    <p:sldId id="522" r:id="rId15"/>
    <p:sldId id="492" r:id="rId16"/>
    <p:sldId id="494" r:id="rId17"/>
    <p:sldId id="273" r:id="rId18"/>
    <p:sldId id="468" r:id="rId19"/>
    <p:sldId id="330" r:id="rId20"/>
    <p:sldId id="471" r:id="rId21"/>
    <p:sldId id="306" r:id="rId22"/>
    <p:sldId id="472" r:id="rId23"/>
    <p:sldId id="475" r:id="rId24"/>
    <p:sldId id="480" r:id="rId25"/>
    <p:sldId id="381" r:id="rId26"/>
    <p:sldId id="450" r:id="rId27"/>
    <p:sldId id="448" r:id="rId28"/>
    <p:sldId id="447" r:id="rId29"/>
    <p:sldId id="361" r:id="rId30"/>
    <p:sldId id="508" r:id="rId31"/>
    <p:sldId id="521" r:id="rId32"/>
    <p:sldId id="455" r:id="rId33"/>
    <p:sldId id="363" r:id="rId34"/>
    <p:sldId id="523" r:id="rId35"/>
    <p:sldId id="372" r:id="rId36"/>
    <p:sldId id="459" r:id="rId37"/>
    <p:sldId id="460" r:id="rId38"/>
    <p:sldId id="464" r:id="rId39"/>
    <p:sldId id="520" r:id="rId40"/>
    <p:sldId id="524" r:id="rId41"/>
    <p:sldId id="514" r:id="rId42"/>
    <p:sldId id="498" r:id="rId43"/>
    <p:sldId id="354" r:id="rId44"/>
    <p:sldId id="50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1C2B"/>
    <a:srgbClr val="BC0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65" autoAdjust="0"/>
  </p:normalViewPr>
  <p:slideViewPr>
    <p:cSldViewPr>
      <p:cViewPr varScale="1">
        <p:scale>
          <a:sx n="61" d="100"/>
          <a:sy n="61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0373F-B8E8-4092-B3CE-D48DECEB2120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EF72E-BB47-40F5-B5E4-9679F33B2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92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D2988-CA76-40E0-9C31-C90481779A11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1E9B8-69D2-4C48-9ADB-2059264C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1B32-5902-4EED-857A-7E2AE2AEB671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136B-7C92-44EC-827D-6EBA9090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6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1B32-5902-4EED-857A-7E2AE2AEB671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136B-7C92-44EC-827D-6EBA9090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1B32-5902-4EED-857A-7E2AE2AEB671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136B-7C92-44EC-827D-6EBA9090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0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1B32-5902-4EED-857A-7E2AE2AEB671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136B-7C92-44EC-827D-6EBA9090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1B32-5902-4EED-857A-7E2AE2AEB671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136B-7C92-44EC-827D-6EBA9090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6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1B32-5902-4EED-857A-7E2AE2AEB671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136B-7C92-44EC-827D-6EBA9090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7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1B32-5902-4EED-857A-7E2AE2AEB671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136B-7C92-44EC-827D-6EBA9090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5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1B32-5902-4EED-857A-7E2AE2AEB671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136B-7C92-44EC-827D-6EBA9090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7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1B32-5902-4EED-857A-7E2AE2AEB671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136B-7C92-44EC-827D-6EBA9090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2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1B32-5902-4EED-857A-7E2AE2AEB671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136B-7C92-44EC-827D-6EBA9090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7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1B32-5902-4EED-857A-7E2AE2AEB671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136B-7C92-44EC-827D-6EBA9090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2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91B32-5902-4EED-857A-7E2AE2AEB671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8136B-7C92-44EC-827D-6EBA9090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22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-45720"/>
            <a:ext cx="5471160" cy="6858000"/>
          </a:xfrm>
          <a:prstGeom prst="homePlate">
            <a:avLst>
              <a:gd name="adj" fmla="val 34765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entagon 3"/>
          <p:cNvSpPr/>
          <p:nvPr/>
        </p:nvSpPr>
        <p:spPr>
          <a:xfrm>
            <a:off x="-121920" y="-38100"/>
            <a:ext cx="4450080" cy="6926580"/>
          </a:xfrm>
          <a:prstGeom prst="homePlate">
            <a:avLst>
              <a:gd name="adj" fmla="val 44098"/>
            </a:avLst>
          </a:prstGeom>
          <a:solidFill>
            <a:schemeClr val="tx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88273" y="2811780"/>
            <a:ext cx="4541520" cy="1143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Negara </a:t>
            </a:r>
            <a:r>
              <a:rPr lang="en-US" sz="28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Masyarakat</a:t>
            </a:r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Madani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03355" y="304800"/>
            <a:ext cx="4549140" cy="1143000"/>
          </a:xfrm>
          <a:prstGeom prst="roundRect">
            <a:avLst>
              <a:gd name="adj" fmla="val 49167"/>
            </a:avLst>
          </a:prstGeom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Pengertian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Masyarakat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Madani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43400" y="5410200"/>
            <a:ext cx="4549140" cy="1143000"/>
          </a:xfrm>
          <a:prstGeom prst="roundRect">
            <a:avLst>
              <a:gd name="adj" fmla="val 42667"/>
            </a:avLst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Masyarakat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Madani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Demokratisasi</a:t>
            </a:r>
            <a:endParaRPr lang="en-US" sz="2800" dirty="0"/>
          </a:p>
        </p:txBody>
      </p:sp>
      <p:sp>
        <p:nvSpPr>
          <p:cNvPr id="21" name="Pentagon 20"/>
          <p:cNvSpPr/>
          <p:nvPr/>
        </p:nvSpPr>
        <p:spPr>
          <a:xfrm>
            <a:off x="0" y="-68580"/>
            <a:ext cx="3992880" cy="6926580"/>
          </a:xfrm>
          <a:prstGeom prst="homePlate">
            <a:avLst>
              <a:gd name="adj" fmla="val 440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entagon 21"/>
          <p:cNvSpPr/>
          <p:nvPr/>
        </p:nvSpPr>
        <p:spPr>
          <a:xfrm>
            <a:off x="-91440" y="-68580"/>
            <a:ext cx="4236720" cy="6934200"/>
          </a:xfrm>
          <a:prstGeom prst="homePlate">
            <a:avLst>
              <a:gd name="adj" fmla="val 5527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6248400"/>
            <a:ext cx="391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Drs. Budi </a:t>
            </a:r>
            <a:r>
              <a:rPr lang="en-US" sz="2800" dirty="0" err="1" smtClean="0"/>
              <a:t>Mulyawan</a:t>
            </a:r>
            <a:r>
              <a:rPr lang="en-US" sz="2800" dirty="0" smtClean="0"/>
              <a:t>, </a:t>
            </a:r>
            <a:r>
              <a:rPr lang="en-US" sz="2800" dirty="0" err="1" smtClean="0"/>
              <a:t>M.Si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58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nset, Dog, Man, Walk, Silhou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28600"/>
            <a:ext cx="9067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Baskerville Old Face" panose="02020602080505020303" pitchFamily="18" charset="0"/>
              </a:rPr>
              <a:t>Elemen-elemen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i="1" dirty="0">
                <a:latin typeface="Baskerville Old Face" panose="02020602080505020303" pitchFamily="18" charset="0"/>
              </a:rPr>
              <a:t>civil society</a:t>
            </a:r>
            <a:r>
              <a:rPr lang="en-US" sz="3200" b="1" dirty="0">
                <a:latin typeface="Baskerville Old Face" panose="02020602080505020303" pitchFamily="18" charset="0"/>
              </a:rPr>
              <a:t>  </a:t>
            </a:r>
            <a:r>
              <a:rPr lang="en-US" sz="3200" b="1" dirty="0" err="1">
                <a:latin typeface="Baskerville Old Face" panose="02020602080505020303" pitchFamily="18" charset="0"/>
              </a:rPr>
              <a:t>menurut</a:t>
            </a:r>
            <a:r>
              <a:rPr lang="en-US" sz="3200" b="1" dirty="0">
                <a:latin typeface="Baskerville Old Face" panose="02020602080505020303" pitchFamily="18" charset="0"/>
              </a:rPr>
              <a:t>  </a:t>
            </a:r>
            <a:r>
              <a:rPr lang="en-US" sz="3200" b="1" dirty="0" err="1">
                <a:latin typeface="Baskerville Old Face" panose="02020602080505020303" pitchFamily="18" charset="0"/>
              </a:rPr>
              <a:t>Nocos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Mouzelis</a:t>
            </a:r>
            <a:r>
              <a:rPr lang="en-US" sz="3200" b="1" dirty="0">
                <a:latin typeface="Baskerville Old Face" panose="02020602080505020303" pitchFamily="18" charset="0"/>
              </a:rPr>
              <a:t>: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1340689"/>
            <a:ext cx="716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2800" i="1" dirty="0"/>
              <a:t>The existence of rule-of-law conditions that effectively protect citizens from state </a:t>
            </a:r>
            <a:r>
              <a:rPr lang="en-US" sz="2800" i="1" dirty="0" err="1"/>
              <a:t>abitrariness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590800" y="2971800"/>
            <a:ext cx="6553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buFont typeface="Wingdings" panose="05000000000000000000" pitchFamily="2" charset="2"/>
              <a:buChar char="q"/>
            </a:pPr>
            <a:r>
              <a:rPr lang="en-US" sz="3200" i="1" dirty="0"/>
              <a:t>The existence of strong organized interest groups, capable of checking eventual abuses of power by those who control the means of administration and coercion;</a:t>
            </a:r>
          </a:p>
        </p:txBody>
      </p:sp>
    </p:spTree>
    <p:extLst>
      <p:ext uri="{BB962C8B-B14F-4D97-AF65-F5344CB8AC3E}">
        <p14:creationId xmlns:p14="http://schemas.microsoft.com/office/powerpoint/2010/main" val="6508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tdoors, Road, Nature, Scenic, Sunr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3810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buFont typeface="Wingdings" panose="05000000000000000000" pitchFamily="2" charset="2"/>
              <a:buChar char="q"/>
            </a:pPr>
            <a:r>
              <a:rPr lang="en-US" sz="3200" i="1" dirty="0"/>
              <a:t>The existence of balanced pluralism among civil society interests so that non can establish absolute dominance.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429000" y="1950660"/>
            <a:ext cx="4246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dirty="0" err="1">
                <a:solidFill>
                  <a:schemeClr val="bg1"/>
                </a:solidFill>
              </a:rPr>
              <a:t>dalam</a:t>
            </a:r>
            <a:r>
              <a:rPr lang="en-US" sz="2800" dirty="0">
                <a:solidFill>
                  <a:schemeClr val="bg1"/>
                </a:solidFill>
              </a:rPr>
              <a:t> Hall, 1995:225-226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3276600"/>
            <a:ext cx="6858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i="1" dirty="0"/>
              <a:t>Civil society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i="1" dirty="0"/>
              <a:t>space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ruang</a:t>
            </a:r>
            <a:r>
              <a:rPr lang="en-US" sz="2800" dirty="0"/>
              <a:t> yang </a:t>
            </a:r>
            <a:r>
              <a:rPr lang="en-US" sz="2800" dirty="0" err="1"/>
              <a:t>terletak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negara</a:t>
            </a:r>
            <a:r>
              <a:rPr lang="en-US" sz="2800" dirty="0"/>
              <a:t> di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di lain </a:t>
            </a:r>
            <a:r>
              <a:rPr lang="en-US" sz="2800" dirty="0" err="1"/>
              <a:t>pihak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ruang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terdapat</a:t>
            </a:r>
            <a:r>
              <a:rPr lang="en-US" sz="2800" dirty="0"/>
              <a:t> </a:t>
            </a:r>
            <a:r>
              <a:rPr lang="en-US" sz="2800" dirty="0" err="1"/>
              <a:t>asosiasi</a:t>
            </a:r>
            <a:r>
              <a:rPr lang="en-US" sz="2800" dirty="0"/>
              <a:t> </a:t>
            </a:r>
            <a:r>
              <a:rPr lang="en-US" sz="2800" dirty="0" err="1"/>
              <a:t>warga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yang </a:t>
            </a:r>
            <a:r>
              <a:rPr lang="en-US" sz="2800" dirty="0" err="1"/>
              <a:t>bersifat</a:t>
            </a:r>
            <a:r>
              <a:rPr lang="en-US" sz="2800" dirty="0"/>
              <a:t> </a:t>
            </a:r>
            <a:r>
              <a:rPr lang="en-US" sz="2800" dirty="0" err="1"/>
              <a:t>suka</a:t>
            </a:r>
            <a:r>
              <a:rPr lang="en-US" sz="2800" dirty="0"/>
              <a:t> </a:t>
            </a:r>
            <a:r>
              <a:rPr lang="en-US" sz="2800" dirty="0" err="1"/>
              <a:t>rela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terbangun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 </a:t>
            </a:r>
            <a:r>
              <a:rPr lang="en-US" sz="2800" dirty="0" err="1"/>
              <a:t>hubungan</a:t>
            </a:r>
            <a:r>
              <a:rPr lang="en-US" sz="2800" dirty="0"/>
              <a:t> di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asosiasi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45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nset, Sea, Twiliight, Ocean, Moon, 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533400"/>
            <a:ext cx="7162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i="1" dirty="0"/>
              <a:t>Civil society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hubungan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negara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sejumlah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, </a:t>
            </a:r>
            <a:r>
              <a:rPr lang="en-US" sz="2800" dirty="0" err="1"/>
              <a:t>namun</a:t>
            </a:r>
            <a:r>
              <a:rPr lang="en-US" sz="2800" dirty="0"/>
              <a:t> </a:t>
            </a:r>
            <a:r>
              <a:rPr lang="en-US" sz="2800" dirty="0" err="1"/>
              <a:t>sifatnya</a:t>
            </a:r>
            <a:r>
              <a:rPr lang="en-US" sz="2800" dirty="0"/>
              <a:t> </a:t>
            </a:r>
            <a:r>
              <a:rPr lang="en-US" sz="2800" dirty="0" err="1"/>
              <a:t>independen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negara</a:t>
            </a:r>
            <a:r>
              <a:rPr lang="en-US" sz="28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2590800"/>
            <a:ext cx="6096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en-US" i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i="1" dirty="0" smtClean="0"/>
              <a:t>Civil </a:t>
            </a:r>
            <a:r>
              <a:rPr lang="en-US" sz="2800" i="1" dirty="0"/>
              <a:t>society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“</a:t>
            </a:r>
            <a:r>
              <a:rPr lang="en-US" sz="2800" dirty="0" err="1"/>
              <a:t>tempat</a:t>
            </a:r>
            <a:r>
              <a:rPr lang="en-US" sz="2800" dirty="0"/>
              <a:t> di mana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masuk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hubungan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negara</a:t>
            </a:r>
            <a:r>
              <a:rPr lang="en-US" sz="2800" dirty="0"/>
              <a:t>.”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4572000"/>
            <a:ext cx="723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i="1" dirty="0"/>
              <a:t>Civil society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berpijak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munculnya</a:t>
            </a:r>
            <a:r>
              <a:rPr lang="en-US" sz="2800" dirty="0"/>
              <a:t> </a:t>
            </a:r>
            <a:r>
              <a:rPr lang="en-US" sz="2800" dirty="0" err="1"/>
              <a:t>wacana</a:t>
            </a:r>
            <a:r>
              <a:rPr lang="en-US" sz="2800" dirty="0"/>
              <a:t> yang </a:t>
            </a:r>
            <a:r>
              <a:rPr lang="en-US" sz="2800" dirty="0" err="1"/>
              <a:t>rasional</a:t>
            </a:r>
            <a:r>
              <a:rPr lang="en-US" sz="2800" dirty="0"/>
              <a:t> yang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potensi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mempertanyakan</a:t>
            </a:r>
            <a:r>
              <a:rPr lang="en-US" sz="2800" dirty="0"/>
              <a:t> </a:t>
            </a:r>
            <a:r>
              <a:rPr lang="en-US" sz="2800" dirty="0" err="1"/>
              <a:t>pertanggungjawaban</a:t>
            </a:r>
            <a:r>
              <a:rPr lang="en-US" sz="2800" dirty="0"/>
              <a:t> </a:t>
            </a:r>
            <a:r>
              <a:rPr lang="en-US" sz="2800" dirty="0" err="1"/>
              <a:t>negara</a:t>
            </a:r>
            <a:r>
              <a:rPr lang="en-US" sz="2800" dirty="0"/>
              <a:t> (</a:t>
            </a:r>
            <a:r>
              <a:rPr lang="en-US" sz="2800" i="1" dirty="0"/>
              <a:t>state accountability</a:t>
            </a:r>
            <a:r>
              <a:rPr lang="en-US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6805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urutan terbang merpati putih - merpati potret stok, foto, &amp; gambar bebas royal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52400" y="1734519"/>
            <a:ext cx="5791200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smtClean="0"/>
              <a:t>             STATE 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328047" y="4411851"/>
            <a:ext cx="5943600" cy="144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smtClean="0">
                <a:solidFill>
                  <a:schemeClr val="bg1"/>
                </a:solidFill>
              </a:rPr>
              <a:t>      CIVIL </a:t>
            </a:r>
            <a:r>
              <a:rPr lang="en-US" sz="3600" b="1" i="1" dirty="0">
                <a:solidFill>
                  <a:schemeClr val="bg1"/>
                </a:solidFill>
              </a:rPr>
              <a:t>SOCIETY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6708" y="3042166"/>
            <a:ext cx="0" cy="1143000"/>
          </a:xfrm>
          <a:prstGeom prst="straightConnector1">
            <a:avLst/>
          </a:prstGeom>
          <a:ln w="762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574942" y="3505200"/>
            <a:ext cx="1981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791200" y="3243590"/>
            <a:ext cx="2839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Free Public Sphere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0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oup of people have formed a circle around 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5" y="457200"/>
            <a:ext cx="9144000" cy="354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8305" y="28194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i="1" dirty="0"/>
              <a:t>public sphere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, </a:t>
            </a:r>
            <a:r>
              <a:rPr lang="en-US" sz="2800" b="1" dirty="0" err="1"/>
              <a:t>warga</a:t>
            </a:r>
            <a:r>
              <a:rPr lang="en-US" sz="2800" b="1" dirty="0"/>
              <a:t> </a:t>
            </a:r>
            <a:r>
              <a:rPr lang="en-US" sz="2800" b="1" dirty="0" err="1"/>
              <a:t>masyarakat</a:t>
            </a:r>
            <a:r>
              <a:rPr lang="en-US" sz="2800" b="1" dirty="0"/>
              <a:t> </a:t>
            </a:r>
            <a:r>
              <a:rPr lang="en-US" sz="2800" b="1" dirty="0" err="1"/>
              <a:t>akan</a:t>
            </a:r>
            <a:r>
              <a:rPr lang="en-US" sz="2800" b="1" dirty="0"/>
              <a:t> </a:t>
            </a:r>
            <a:r>
              <a:rPr lang="en-US" sz="2800" b="1" dirty="0" err="1"/>
              <a:t>memiliki</a:t>
            </a:r>
            <a:r>
              <a:rPr lang="en-US" sz="2800" b="1" dirty="0"/>
              <a:t> </a:t>
            </a:r>
            <a:r>
              <a:rPr lang="en-US" sz="2800" b="1" dirty="0" err="1"/>
              <a:t>akses</a:t>
            </a:r>
            <a:r>
              <a:rPr lang="en-US" sz="2800" b="1" dirty="0"/>
              <a:t> </a:t>
            </a:r>
            <a:r>
              <a:rPr lang="en-US" sz="2800" b="1" dirty="0" err="1"/>
              <a:t>luas</a:t>
            </a:r>
            <a:r>
              <a:rPr lang="en-US" sz="2800" b="1" dirty="0"/>
              <a:t> </a:t>
            </a:r>
            <a:r>
              <a:rPr lang="en-US" sz="2800" b="1" dirty="0" err="1"/>
              <a:t>pada</a:t>
            </a:r>
            <a:r>
              <a:rPr lang="en-US" sz="2800" b="1" dirty="0"/>
              <a:t> </a:t>
            </a:r>
            <a:r>
              <a:rPr lang="en-US" sz="2800" b="1" dirty="0" err="1"/>
              <a:t>lembaga-lembaga</a:t>
            </a:r>
            <a:r>
              <a:rPr lang="en-US" sz="2800" b="1" dirty="0"/>
              <a:t>, </a:t>
            </a:r>
            <a:r>
              <a:rPr lang="en-US" sz="2800" b="1" dirty="0" err="1"/>
              <a:t>baik</a:t>
            </a:r>
            <a:r>
              <a:rPr lang="en-US" sz="2800" b="1" dirty="0"/>
              <a:t> </a:t>
            </a:r>
            <a:r>
              <a:rPr lang="en-US" sz="2800" b="1" dirty="0" err="1"/>
              <a:t>lembaga</a:t>
            </a:r>
            <a:r>
              <a:rPr lang="en-US" sz="2800" b="1" dirty="0"/>
              <a:t> </a:t>
            </a:r>
            <a:r>
              <a:rPr lang="en-US" sz="2800" b="1" dirty="0" err="1"/>
              <a:t>negara</a:t>
            </a:r>
            <a:r>
              <a:rPr lang="en-US" sz="2800" b="1" dirty="0"/>
              <a:t> </a:t>
            </a:r>
            <a:r>
              <a:rPr lang="en-US" sz="2800" b="1" dirty="0" err="1"/>
              <a:t>seperti</a:t>
            </a:r>
            <a:r>
              <a:rPr lang="en-US" sz="2800" b="1" dirty="0"/>
              <a:t> </a:t>
            </a:r>
            <a:r>
              <a:rPr lang="en-US" sz="2800" b="1" dirty="0" err="1"/>
              <a:t>birokrasi</a:t>
            </a:r>
            <a:r>
              <a:rPr lang="en-US" sz="2800" b="1" dirty="0"/>
              <a:t>, </a:t>
            </a:r>
            <a:r>
              <a:rPr lang="en-US" sz="2800" b="1" dirty="0" err="1"/>
              <a:t>lembaga</a:t>
            </a:r>
            <a:r>
              <a:rPr lang="en-US" sz="2800" b="1" dirty="0"/>
              <a:t> </a:t>
            </a:r>
            <a:r>
              <a:rPr lang="en-US" sz="2800" b="1" dirty="0" err="1"/>
              <a:t>perwakilan</a:t>
            </a:r>
            <a:r>
              <a:rPr lang="en-US" sz="2800" b="1" dirty="0"/>
              <a:t>,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peradilan</a:t>
            </a:r>
            <a:r>
              <a:rPr lang="en-US" sz="2800" b="1" dirty="0"/>
              <a:t> </a:t>
            </a:r>
            <a:r>
              <a:rPr lang="en-US" sz="2800" b="1" dirty="0" err="1"/>
              <a:t>maupun</a:t>
            </a:r>
            <a:r>
              <a:rPr lang="en-US" sz="2800" b="1" dirty="0"/>
              <a:t> </a:t>
            </a:r>
            <a:r>
              <a:rPr lang="en-US" sz="2800" b="1" dirty="0" err="1"/>
              <a:t>lembaga</a:t>
            </a:r>
            <a:r>
              <a:rPr lang="en-US" sz="2800" b="1" dirty="0"/>
              <a:t> non-</a:t>
            </a:r>
            <a:r>
              <a:rPr lang="en-US" sz="2800" b="1" dirty="0" err="1"/>
              <a:t>negara</a:t>
            </a:r>
            <a:r>
              <a:rPr lang="en-US" sz="2800" b="1" dirty="0"/>
              <a:t>, </a:t>
            </a:r>
            <a:r>
              <a:rPr lang="en-US" sz="2800" b="1" dirty="0" err="1"/>
              <a:t>seperti</a:t>
            </a:r>
            <a:r>
              <a:rPr lang="en-US" sz="2800" b="1" dirty="0"/>
              <a:t> </a:t>
            </a:r>
            <a:r>
              <a:rPr lang="en-US" sz="2800" b="1" dirty="0" err="1"/>
              <a:t>partai</a:t>
            </a:r>
            <a:r>
              <a:rPr lang="en-US" sz="2800" b="1" dirty="0"/>
              <a:t> </a:t>
            </a:r>
            <a:r>
              <a:rPr lang="en-US" sz="2800" b="1" dirty="0" err="1"/>
              <a:t>politik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kelompok</a:t>
            </a:r>
            <a:r>
              <a:rPr lang="en-US" sz="2800" b="1" dirty="0"/>
              <a:t> </a:t>
            </a:r>
            <a:r>
              <a:rPr lang="en-US" sz="2800" b="1" dirty="0" err="1"/>
              <a:t>kepentingan</a:t>
            </a:r>
            <a:r>
              <a:rPr lang="en-US" sz="2800" b="1" dirty="0"/>
              <a:t>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45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Di </a:t>
            </a:r>
            <a:r>
              <a:rPr lang="en-US" sz="3200" b="1" dirty="0" err="1" smtClean="0"/>
              <a:t>dalam</a:t>
            </a:r>
            <a:r>
              <a:rPr lang="en-US" sz="3200" b="1" dirty="0" smtClean="0"/>
              <a:t> </a:t>
            </a:r>
            <a:r>
              <a:rPr lang="en-US" sz="3200" b="1" i="1" dirty="0" smtClean="0"/>
              <a:t>public sphere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ini</a:t>
            </a:r>
            <a:r>
              <a:rPr lang="en-US" sz="3200" b="1" dirty="0" smtClean="0"/>
              <a:t> pula, </a:t>
            </a:r>
            <a:r>
              <a:rPr lang="en-US" sz="3200" b="1" dirty="0" err="1" smtClean="0"/>
              <a:t>terjadi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diskursus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intensif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tentang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segala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hal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terjadi</a:t>
            </a:r>
            <a:r>
              <a:rPr lang="en-US" sz="3200" b="1" dirty="0" smtClean="0"/>
              <a:t> di </a:t>
            </a:r>
            <a:r>
              <a:rPr lang="en-US" sz="3200" b="1" dirty="0" err="1" smtClean="0"/>
              <a:t>dalam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negara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sehingga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pemerintah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lembaga-lembaga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negara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memiliki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tingkat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akuntabilitas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cukup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tinggi</a:t>
            </a:r>
            <a:r>
              <a:rPr lang="en-US" sz="3200" b="1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54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ightbulb, Light, Electricity, 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" y="-163794"/>
            <a:ext cx="9142708" cy="702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2286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Baskerville Old Face" panose="02020602080505020303" pitchFamily="18" charset="0"/>
              </a:rPr>
              <a:t>Empat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persyaratan</a:t>
            </a:r>
            <a:r>
              <a:rPr lang="en-US" sz="2800" dirty="0">
                <a:latin typeface="Baskerville Old Face" panose="02020602080505020303" pitchFamily="18" charset="0"/>
              </a:rPr>
              <a:t> yang </a:t>
            </a:r>
            <a:r>
              <a:rPr lang="en-US" sz="2800" dirty="0" err="1">
                <a:latin typeface="Baskerville Old Face" panose="02020602080505020303" pitchFamily="18" charset="0"/>
              </a:rPr>
              <a:t>harus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dipenuhi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bagi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keberadaan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i="1" dirty="0">
                <a:latin typeface="Baskerville Old Face" panose="02020602080505020303" pitchFamily="18" charset="0"/>
              </a:rPr>
              <a:t>civil </a:t>
            </a:r>
            <a:r>
              <a:rPr lang="en-US" sz="2800" i="1" dirty="0" smtClean="0">
                <a:latin typeface="Baskerville Old Face" panose="02020602080505020303" pitchFamily="18" charset="0"/>
              </a:rPr>
              <a:t>society</a:t>
            </a:r>
            <a:r>
              <a:rPr lang="en-US" sz="2800" dirty="0" smtClean="0">
                <a:latin typeface="Baskerville Old Face" panose="02020602080505020303" pitchFamily="18" charset="0"/>
              </a:rPr>
              <a:t>  </a:t>
            </a:r>
            <a:r>
              <a:rPr lang="en-US" sz="2800" dirty="0" err="1" smtClean="0">
                <a:latin typeface="Baskerville Old Face" panose="02020602080505020303" pitchFamily="18" charset="0"/>
              </a:rPr>
              <a:t>manurut</a:t>
            </a:r>
            <a:r>
              <a:rPr lang="en-US" sz="2800" dirty="0" smtClean="0">
                <a:latin typeface="Baskerville Old Face" panose="02020602080505020303" pitchFamily="18" charset="0"/>
              </a:rPr>
              <a:t> </a:t>
            </a:r>
            <a:r>
              <a:rPr lang="en-US" sz="2800" dirty="0" err="1" smtClean="0">
                <a:latin typeface="Baskerville Old Face" panose="02020602080505020303" pitchFamily="18" charset="0"/>
              </a:rPr>
              <a:t>Chandoke</a:t>
            </a:r>
            <a:r>
              <a:rPr lang="en-US" sz="2800" dirty="0" smtClean="0">
                <a:latin typeface="Baskerville Old Face" panose="02020602080505020303" pitchFamily="18" charset="0"/>
              </a:rPr>
              <a:t> (1995:5-8):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3716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lvl="8" indent="-511175">
              <a:buFont typeface="+mj-lt"/>
              <a:buAutoNum type="arabicPeriod"/>
            </a:pPr>
            <a:r>
              <a:rPr lang="en-US" sz="2800" dirty="0" err="1">
                <a:latin typeface="Baskerville Old Face" panose="02020602080505020303" pitchFamily="18" charset="0"/>
              </a:rPr>
              <a:t>Nilai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dari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i="1" dirty="0">
                <a:latin typeface="Baskerville Old Face" panose="02020602080505020303" pitchFamily="18" charset="0"/>
              </a:rPr>
              <a:t>civil society</a:t>
            </a:r>
            <a:r>
              <a:rPr lang="en-US" sz="2800" dirty="0">
                <a:latin typeface="Baskerville Old Face" panose="02020602080505020303" pitchFamily="18" charset="0"/>
              </a:rPr>
              <a:t> yang </a:t>
            </a:r>
            <a:r>
              <a:rPr lang="en-US" sz="2800" dirty="0" err="1">
                <a:latin typeface="Baskerville Old Face" panose="02020602080505020303" pitchFamily="18" charset="0"/>
              </a:rPr>
              <a:t>berupa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partisipasi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politik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dan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pertanggungjawaban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negara</a:t>
            </a:r>
            <a:r>
              <a:rPr lang="en-US" sz="2800" dirty="0">
                <a:latin typeface="Baskerville Old Face" panose="02020602080505020303" pitchFamily="18" charset="0"/>
              </a:rPr>
              <a:t>;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3074" y="2521059"/>
            <a:ext cx="72351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2488" lvl="1" indent="169863"/>
            <a:r>
              <a:rPr lang="en-US" sz="2800" dirty="0" smtClean="0">
                <a:latin typeface="Baskerville Old Face" panose="02020602080505020303" pitchFamily="18" charset="0"/>
              </a:rPr>
              <a:t>2</a:t>
            </a:r>
            <a:r>
              <a:rPr lang="en-US" sz="2800" dirty="0" smtClean="0">
                <a:latin typeface="Arial Rounded MT Bold" panose="020F0704030504030204" pitchFamily="34" charset="0"/>
              </a:rPr>
              <a:t>. </a:t>
            </a:r>
            <a:r>
              <a:rPr lang="en-US" sz="2800" dirty="0" err="1" smtClean="0">
                <a:latin typeface="Baskerville Old Face" panose="02020602080505020303" pitchFamily="18" charset="0"/>
              </a:rPr>
              <a:t>Institusi</a:t>
            </a:r>
            <a:r>
              <a:rPr lang="en-US" sz="2800" dirty="0" smtClean="0">
                <a:latin typeface="Baskerville Old Face" panose="02020602080505020303" pitchFamily="18" charset="0"/>
              </a:rPr>
              <a:t> </a:t>
            </a:r>
            <a:r>
              <a:rPr lang="en-US" sz="2800" dirty="0" err="1" smtClean="0">
                <a:latin typeface="Baskerville Old Face" panose="02020602080505020303" pitchFamily="18" charset="0"/>
              </a:rPr>
              <a:t>dari</a:t>
            </a:r>
            <a:r>
              <a:rPr lang="en-US" sz="2800" dirty="0" smtClean="0">
                <a:latin typeface="Baskerville Old Face" panose="02020602080505020303" pitchFamily="18" charset="0"/>
              </a:rPr>
              <a:t> </a:t>
            </a:r>
            <a:r>
              <a:rPr lang="en-US" sz="2800" i="1" dirty="0" smtClean="0">
                <a:latin typeface="Baskerville Old Face" panose="02020602080505020303" pitchFamily="18" charset="0"/>
              </a:rPr>
              <a:t>civil society</a:t>
            </a:r>
            <a:r>
              <a:rPr lang="en-US" sz="2800" dirty="0" smtClean="0">
                <a:latin typeface="Baskerville Old Face" panose="02020602080505020303" pitchFamily="18" charset="0"/>
              </a:rPr>
              <a:t> yang </a:t>
            </a:r>
            <a:r>
              <a:rPr lang="en-US" sz="2800" dirty="0" err="1" smtClean="0">
                <a:latin typeface="Baskerville Old Face" panose="02020602080505020303" pitchFamily="18" charset="0"/>
              </a:rPr>
              <a:t>berupa</a:t>
            </a:r>
            <a:r>
              <a:rPr lang="en-US" sz="2800" dirty="0" smtClean="0">
                <a:latin typeface="Baskerville Old Face" panose="02020602080505020303" pitchFamily="18" charset="0"/>
              </a:rPr>
              <a:t> forum yang </a:t>
            </a:r>
            <a:r>
              <a:rPr lang="en-US" sz="2800" dirty="0" err="1" smtClean="0">
                <a:latin typeface="Baskerville Old Face" panose="02020602080505020303" pitchFamily="18" charset="0"/>
              </a:rPr>
              <a:t>representatif</a:t>
            </a:r>
            <a:r>
              <a:rPr lang="en-US" sz="2800" dirty="0" smtClean="0">
                <a:latin typeface="Baskerville Old Face" panose="02020602080505020303" pitchFamily="18" charset="0"/>
              </a:rPr>
              <a:t> </a:t>
            </a:r>
            <a:r>
              <a:rPr lang="en-US" sz="2800" dirty="0" err="1" smtClean="0">
                <a:latin typeface="Baskerville Old Face" panose="02020602080505020303" pitchFamily="18" charset="0"/>
              </a:rPr>
              <a:t>dan</a:t>
            </a:r>
            <a:r>
              <a:rPr lang="en-US" sz="2800" dirty="0" smtClean="0">
                <a:latin typeface="Baskerville Old Face" panose="02020602080505020303" pitchFamily="18" charset="0"/>
              </a:rPr>
              <a:t> </a:t>
            </a:r>
            <a:r>
              <a:rPr lang="en-US" sz="2800" dirty="0" err="1" smtClean="0">
                <a:latin typeface="Baskerville Old Face" panose="02020602080505020303" pitchFamily="18" charset="0"/>
              </a:rPr>
              <a:t>asosiasi</a:t>
            </a:r>
            <a:r>
              <a:rPr lang="en-US" sz="2800" dirty="0" smtClean="0">
                <a:latin typeface="Baskerville Old Face" panose="02020602080505020303" pitchFamily="18" charset="0"/>
              </a:rPr>
              <a:t> </a:t>
            </a:r>
            <a:r>
              <a:rPr lang="en-US" sz="2800" dirty="0" err="1" smtClean="0">
                <a:latin typeface="Baskerville Old Face" panose="02020602080505020303" pitchFamily="18" charset="0"/>
              </a:rPr>
              <a:t>sosial</a:t>
            </a:r>
            <a:r>
              <a:rPr lang="en-US" sz="2800" dirty="0" smtClean="0">
                <a:latin typeface="Baskerville Old Face" panose="02020602080505020303" pitchFamily="18" charset="0"/>
              </a:rPr>
              <a:t>; </a:t>
            </a:r>
          </a:p>
          <a:p>
            <a:pPr marL="852488" lvl="1" indent="169863"/>
            <a:endParaRPr 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105" y="3429000"/>
            <a:ext cx="67520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400" indent="-279400">
              <a:tabLst>
                <a:tab pos="279400" algn="l"/>
              </a:tabLst>
            </a:pPr>
            <a:endParaRPr lang="en-US" sz="2800" dirty="0" smtClean="0">
              <a:latin typeface="Baskerville Old Face" panose="02020602080505020303" pitchFamily="18" charset="0"/>
            </a:endParaRPr>
          </a:p>
          <a:p>
            <a:pPr marL="279400" indent="-279400">
              <a:tabLst>
                <a:tab pos="279400" algn="l"/>
              </a:tabLst>
            </a:pPr>
            <a:r>
              <a:rPr lang="en-US" sz="2800" dirty="0" smtClean="0">
                <a:latin typeface="Baskerville Old Face" panose="02020602080505020303" pitchFamily="18" charset="0"/>
              </a:rPr>
              <a:t> </a:t>
            </a:r>
          </a:p>
          <a:p>
            <a:pPr marL="279400" indent="-279400">
              <a:tabLst>
                <a:tab pos="279400" algn="l"/>
              </a:tabLst>
            </a:pPr>
            <a:endParaRPr lang="en-US" sz="2800" dirty="0" smtClean="0">
              <a:latin typeface="Baskerville Old Face" panose="02020602080505020303" pitchFamily="18" charset="0"/>
            </a:endParaRPr>
          </a:p>
          <a:p>
            <a:pPr marL="279400" indent="-279400">
              <a:tabLst>
                <a:tab pos="279400" algn="l"/>
              </a:tabLst>
            </a:pPr>
            <a:endParaRPr lang="en-US" sz="2800" dirty="0" smtClean="0">
              <a:latin typeface="Baskerville Old Face" panose="02020602080505020303" pitchFamily="18" charset="0"/>
            </a:endParaRPr>
          </a:p>
          <a:p>
            <a:pPr marL="279400" indent="-279400">
              <a:tabLst>
                <a:tab pos="279400" algn="l"/>
              </a:tabLst>
            </a:pPr>
            <a:endParaRPr lang="en-US" sz="2800" dirty="0" smtClean="0">
              <a:latin typeface="Baskerville Old Face" panose="02020602080505020303" pitchFamily="18" charset="0"/>
            </a:endParaRPr>
          </a:p>
          <a:p>
            <a:pPr marL="279400" indent="-279400">
              <a:tabLst>
                <a:tab pos="279400" algn="l"/>
              </a:tabLst>
            </a:pPr>
            <a:endParaRPr 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302" y="3814202"/>
            <a:ext cx="80926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400" indent="-279400"/>
            <a:r>
              <a:rPr lang="en-US" sz="2800" dirty="0" smtClean="0">
                <a:latin typeface="Baskerville Old Face" panose="02020602080505020303" pitchFamily="18" charset="0"/>
              </a:rPr>
              <a:t>3. </a:t>
            </a:r>
            <a:r>
              <a:rPr lang="en-US" sz="2800" dirty="0" err="1">
                <a:latin typeface="Baskerville Old Face" panose="02020602080505020303" pitchFamily="18" charset="0"/>
              </a:rPr>
              <a:t>P</a:t>
            </a:r>
            <a:r>
              <a:rPr lang="en-US" sz="2800" dirty="0" err="1" smtClean="0">
                <a:latin typeface="Baskerville Old Face" panose="02020602080505020303" pitchFamily="18" charset="0"/>
              </a:rPr>
              <a:t>erlindungan</a:t>
            </a:r>
            <a:r>
              <a:rPr lang="en-US" sz="2800" dirty="0" smtClean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dari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i="1" dirty="0">
                <a:latin typeface="Baskerville Old Face" panose="02020602080505020303" pitchFamily="18" charset="0"/>
              </a:rPr>
              <a:t>civil society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adalah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berhubungan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dengan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hak-hak</a:t>
            </a:r>
            <a:r>
              <a:rPr lang="en-US" sz="2800" dirty="0">
                <a:latin typeface="Baskerville Old Face" panose="02020602080505020303" pitchFamily="18" charset="0"/>
              </a:rPr>
              <a:t> individual </a:t>
            </a:r>
            <a:r>
              <a:rPr lang="en-US" sz="2800" dirty="0" err="1">
                <a:latin typeface="Baskerville Old Face" panose="02020602080505020303" pitchFamily="18" charset="0"/>
              </a:rPr>
              <a:t>secara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umum</a:t>
            </a:r>
            <a:r>
              <a:rPr lang="en-US" sz="2800" dirty="0">
                <a:latin typeface="Baskerville Old Face" panose="02020602080505020303" pitchFamily="18" charset="0"/>
              </a:rPr>
              <a:t>; </a:t>
            </a:r>
            <a:r>
              <a:rPr lang="en-US" sz="2800" dirty="0" err="1">
                <a:latin typeface="Baskerville Old Face" panose="02020602080505020303" pitchFamily="18" charset="0"/>
              </a:rPr>
              <a:t>dan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5257800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/>
            <a:r>
              <a:rPr lang="en-US" sz="2800" dirty="0" smtClean="0">
                <a:latin typeface="Baskerville Old Face" panose="02020602080505020303" pitchFamily="18" charset="0"/>
              </a:rPr>
              <a:t>4.  </a:t>
            </a:r>
            <a:r>
              <a:rPr lang="en-US" sz="2800" dirty="0" err="1">
                <a:latin typeface="Baskerville Old Face" panose="02020602080505020303" pitchFamily="18" charset="0"/>
              </a:rPr>
              <a:t>A</a:t>
            </a:r>
            <a:r>
              <a:rPr lang="en-US" sz="2800" dirty="0" err="1" smtClean="0">
                <a:latin typeface="Baskerville Old Face" panose="02020602080505020303" pitchFamily="18" charset="0"/>
              </a:rPr>
              <a:t>nggota</a:t>
            </a:r>
            <a:r>
              <a:rPr lang="en-US" sz="2800" dirty="0" smtClean="0">
                <a:latin typeface="Baskerville Old Face" panose="02020602080505020303" pitchFamily="18" charset="0"/>
              </a:rPr>
              <a:t> </a:t>
            </a:r>
            <a:r>
              <a:rPr lang="en-US" sz="2800" i="1" dirty="0">
                <a:latin typeface="Baskerville Old Face" panose="02020602080505020303" pitchFamily="18" charset="0"/>
              </a:rPr>
              <a:t>civil society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adalah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semua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individu</a:t>
            </a:r>
            <a:r>
              <a:rPr lang="en-US" sz="2800" dirty="0">
                <a:latin typeface="Baskerville Old Face" panose="02020602080505020303" pitchFamily="18" charset="0"/>
              </a:rPr>
              <a:t> yang </a:t>
            </a:r>
            <a:r>
              <a:rPr lang="en-US" sz="2800" dirty="0" err="1">
                <a:latin typeface="Baskerville Old Face" panose="02020602080505020303" pitchFamily="18" charset="0"/>
              </a:rPr>
              <a:t>dilindungi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oleh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hukum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74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381000" y="0"/>
            <a:ext cx="5105400" cy="6842760"/>
          </a:xfrm>
          <a:prstGeom prst="homePlate">
            <a:avLst>
              <a:gd name="adj" fmla="val 0"/>
            </a:avLst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0" y="-60960"/>
            <a:ext cx="4800600" cy="6918960"/>
          </a:xfrm>
          <a:prstGeom prst="homePlate">
            <a:avLst>
              <a:gd name="adj" fmla="val 483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3472434" cy="37338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441954" y="5486400"/>
            <a:ext cx="914400" cy="914400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99154" y="4876800"/>
            <a:ext cx="901446" cy="914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32760" y="5928360"/>
            <a:ext cx="914400" cy="914400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 descr="peta vektor indonesia. pink disorot di kawasan asia tenggara - indonesia ilustrasi st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4967227" y="4844512"/>
            <a:ext cx="901446" cy="91440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05985" y="4287089"/>
            <a:ext cx="901446" cy="914400"/>
          </a:xfrm>
          <a:prstGeom prst="ellips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65781" y="5826071"/>
            <a:ext cx="901446" cy="914400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45457" y="5826071"/>
            <a:ext cx="901446" cy="914400"/>
          </a:xfrm>
          <a:prstGeom prst="ellips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00600" y="3372689"/>
            <a:ext cx="901446" cy="914400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3810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MASYARAKAT MADANI DAN NEGARA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78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ducation, Literature, Wis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457200"/>
            <a:ext cx="6934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Pembahasan</a:t>
            </a:r>
            <a:r>
              <a:rPr lang="en-US" sz="3600" dirty="0"/>
              <a:t> </a:t>
            </a:r>
            <a:r>
              <a:rPr lang="en-US" sz="3600" dirty="0" err="1"/>
              <a:t>mengenai</a:t>
            </a:r>
            <a:r>
              <a:rPr lang="en-US" sz="3600" dirty="0"/>
              <a:t> </a:t>
            </a:r>
            <a:r>
              <a:rPr lang="en-US" sz="3600" i="1" dirty="0"/>
              <a:t>civil society</a:t>
            </a:r>
            <a:r>
              <a:rPr lang="en-US" sz="3600" dirty="0"/>
              <a:t>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bisa</a:t>
            </a:r>
            <a:r>
              <a:rPr lang="en-US" sz="3600" dirty="0"/>
              <a:t> </a:t>
            </a:r>
            <a:r>
              <a:rPr lang="en-US" sz="3600" dirty="0" err="1"/>
              <a:t>dilepaskan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pembahasan</a:t>
            </a:r>
            <a:r>
              <a:rPr lang="en-US" sz="3600" dirty="0"/>
              <a:t> </a:t>
            </a:r>
            <a:r>
              <a:rPr lang="en-US" sz="3600" dirty="0" err="1"/>
              <a:t>mengenai</a:t>
            </a:r>
            <a:r>
              <a:rPr lang="en-US" sz="3600" dirty="0"/>
              <a:t> </a:t>
            </a:r>
            <a:r>
              <a:rPr lang="en-US" sz="3600" dirty="0" err="1"/>
              <a:t>negara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lebih</a:t>
            </a:r>
            <a:r>
              <a:rPr lang="en-US" sz="3600" dirty="0"/>
              <a:t> </a:t>
            </a:r>
            <a:r>
              <a:rPr lang="en-US" sz="3600" dirty="0" err="1"/>
              <a:t>jelasnya</a:t>
            </a:r>
            <a:r>
              <a:rPr lang="en-US" sz="3600" dirty="0"/>
              <a:t> </a:t>
            </a:r>
            <a:r>
              <a:rPr lang="en-US" sz="3600" dirty="0" err="1"/>
              <a:t>kerangka</a:t>
            </a:r>
            <a:r>
              <a:rPr lang="en-US" sz="3600" dirty="0"/>
              <a:t> </a:t>
            </a:r>
            <a:r>
              <a:rPr lang="en-US" sz="3600" dirty="0" err="1"/>
              <a:t>pemikiran</a:t>
            </a:r>
            <a:r>
              <a:rPr lang="en-US" sz="3600" dirty="0"/>
              <a:t>  </a:t>
            </a:r>
            <a:r>
              <a:rPr lang="en-US" sz="3600" dirty="0" err="1"/>
              <a:t>masyarakat</a:t>
            </a:r>
            <a:r>
              <a:rPr lang="en-US" sz="3600" dirty="0"/>
              <a:t> (</a:t>
            </a:r>
            <a:r>
              <a:rPr lang="en-US" sz="3600" i="1" dirty="0"/>
              <a:t>state and society</a:t>
            </a:r>
            <a:r>
              <a:rPr lang="en-US" sz="3600" dirty="0"/>
              <a:t>) </a:t>
            </a:r>
            <a:r>
              <a:rPr lang="en-US" sz="3600" dirty="0" err="1"/>
              <a:t>sebagai</a:t>
            </a:r>
            <a:r>
              <a:rPr lang="en-US" sz="3600" dirty="0"/>
              <a:t> </a:t>
            </a:r>
            <a:r>
              <a:rPr lang="en-US" sz="3600" dirty="0" err="1"/>
              <a:t>dualitas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520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arth, Internet, Globa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90514" y="304800"/>
            <a:ext cx="724868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Definisi</a:t>
            </a:r>
            <a:r>
              <a:rPr lang="en-US" sz="2800" dirty="0" smtClean="0"/>
              <a:t> </a:t>
            </a:r>
            <a:r>
              <a:rPr lang="en-US" sz="2800" dirty="0" err="1" smtClean="0"/>
              <a:t>negara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dikemukakan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Harold J. Laski (1947:8-9):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Negara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yang </a:t>
            </a:r>
            <a:r>
              <a:rPr lang="en-US" sz="2800" dirty="0" err="1"/>
              <a:t>diintegrasikan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wewenang</a:t>
            </a:r>
            <a:r>
              <a:rPr lang="en-US" sz="2800" dirty="0"/>
              <a:t> yang </a:t>
            </a:r>
            <a:r>
              <a:rPr lang="en-US" sz="2800" dirty="0" err="1"/>
              <a:t>bersifat</a:t>
            </a:r>
            <a:r>
              <a:rPr lang="en-US" sz="2800" dirty="0"/>
              <a:t> </a:t>
            </a:r>
            <a:r>
              <a:rPr lang="en-US" sz="2800" dirty="0" err="1"/>
              <a:t>memaksa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yang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sah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berkuasa</a:t>
            </a:r>
            <a:r>
              <a:rPr lang="en-US" sz="2800" dirty="0"/>
              <a:t> </a:t>
            </a:r>
            <a:r>
              <a:rPr lang="en-US" sz="2800" dirty="0" err="1"/>
              <a:t>daripada</a:t>
            </a:r>
            <a:r>
              <a:rPr lang="en-US" sz="2800" dirty="0"/>
              <a:t> </a:t>
            </a:r>
            <a:r>
              <a:rPr lang="en-US" sz="2800" dirty="0" err="1"/>
              <a:t>individu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yang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.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negara</a:t>
            </a:r>
            <a:r>
              <a:rPr lang="en-US" sz="2800" dirty="0"/>
              <a:t> </a:t>
            </a:r>
            <a:r>
              <a:rPr lang="en-US" sz="2800" dirty="0" err="1"/>
              <a:t>kalau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yang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ditaati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individu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asosiasi-asosiasi</a:t>
            </a:r>
            <a:r>
              <a:rPr lang="en-US" sz="2800" dirty="0"/>
              <a:t> </a:t>
            </a:r>
            <a:r>
              <a:rPr lang="en-US" sz="2800" dirty="0" err="1"/>
              <a:t>ditentukan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wewenang</a:t>
            </a:r>
            <a:r>
              <a:rPr lang="en-US" sz="2800" dirty="0"/>
              <a:t> yang </a:t>
            </a:r>
            <a:r>
              <a:rPr lang="en-US" sz="2800" dirty="0" err="1"/>
              <a:t>bersifat</a:t>
            </a:r>
            <a:r>
              <a:rPr lang="en-US" sz="2800" dirty="0"/>
              <a:t> </a:t>
            </a:r>
            <a:r>
              <a:rPr lang="en-US" sz="2800" dirty="0" err="1"/>
              <a:t>memaksa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mengikat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26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1534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Arkeologi</a:t>
            </a:r>
            <a:r>
              <a:rPr lang="en-US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Istilah</a:t>
            </a:r>
            <a:endParaRPr lang="en-US" sz="4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/>
              <a:t>Istilah</a:t>
            </a:r>
            <a:r>
              <a:rPr lang="en-US" sz="3600" dirty="0"/>
              <a:t> </a:t>
            </a:r>
            <a:r>
              <a:rPr lang="en-US" sz="3600" dirty="0" err="1"/>
              <a:t>masyarakat</a:t>
            </a:r>
            <a:r>
              <a:rPr lang="en-US" sz="3600" dirty="0"/>
              <a:t> </a:t>
            </a:r>
            <a:r>
              <a:rPr lang="en-US" sz="3600" dirty="0" err="1"/>
              <a:t>madani</a:t>
            </a:r>
            <a:r>
              <a:rPr lang="en-US" sz="3600" dirty="0"/>
              <a:t> di Indonesia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terjemahan</a:t>
            </a:r>
            <a:r>
              <a:rPr lang="en-US" sz="3600" dirty="0"/>
              <a:t> </a:t>
            </a:r>
            <a:r>
              <a:rPr lang="en-US" sz="3600" i="1" dirty="0"/>
              <a:t>civil society </a:t>
            </a:r>
            <a:r>
              <a:rPr lang="en-US" sz="3600" dirty="0"/>
              <a:t>yang </a:t>
            </a:r>
            <a:r>
              <a:rPr lang="en-US" sz="3600" dirty="0" err="1"/>
              <a:t>berkembang</a:t>
            </a:r>
            <a:r>
              <a:rPr lang="en-US" sz="3600" dirty="0"/>
              <a:t> di </a:t>
            </a:r>
            <a:r>
              <a:rPr lang="en-US" sz="3600" dirty="0" err="1"/>
              <a:t>dunia</a:t>
            </a:r>
            <a:r>
              <a:rPr lang="en-US" sz="3600" dirty="0"/>
              <a:t> Barat (</a:t>
            </a:r>
            <a:r>
              <a:rPr lang="en-US" sz="3600" dirty="0" err="1"/>
              <a:t>Dawam</a:t>
            </a:r>
            <a:r>
              <a:rPr lang="en-US" sz="3600" dirty="0"/>
              <a:t> </a:t>
            </a:r>
            <a:r>
              <a:rPr lang="en-US" sz="3600" dirty="0" err="1"/>
              <a:t>Rahardjo</a:t>
            </a:r>
            <a:r>
              <a:rPr lang="en-US" sz="3600" dirty="0"/>
              <a:t>, 1999:146). </a:t>
            </a:r>
            <a:endParaRPr lang="en-US" sz="360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/>
              <a:t>M</a:t>
            </a:r>
            <a:r>
              <a:rPr lang="en-US" sz="3600" dirty="0" err="1" smtClean="0"/>
              <a:t>asyarakat</a:t>
            </a:r>
            <a:r>
              <a:rPr lang="en-US" sz="3600" dirty="0" smtClean="0"/>
              <a:t> </a:t>
            </a:r>
            <a:r>
              <a:rPr lang="en-US" sz="3600" dirty="0" err="1"/>
              <a:t>madani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semangat</a:t>
            </a:r>
            <a:r>
              <a:rPr lang="en-US" sz="3600" dirty="0"/>
              <a:t> </a:t>
            </a:r>
            <a:r>
              <a:rPr lang="en-US" sz="3600" dirty="0" err="1"/>
              <a:t>moderen</a:t>
            </a:r>
            <a:r>
              <a:rPr lang="en-US" sz="3600" dirty="0"/>
              <a:t> </a:t>
            </a:r>
            <a:r>
              <a:rPr lang="en-US" sz="3600" dirty="0" err="1"/>
              <a:t>tidak</a:t>
            </a:r>
            <a:r>
              <a:rPr lang="en-US" sz="3600" dirty="0"/>
              <a:t> lain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i="1" dirty="0"/>
              <a:t>civil society</a:t>
            </a:r>
            <a:r>
              <a:rPr lang="en-US" sz="3600" dirty="0"/>
              <a:t>, </a:t>
            </a:r>
            <a:r>
              <a:rPr lang="en-US" sz="3600" dirty="0" err="1"/>
              <a:t>karena</a:t>
            </a:r>
            <a:r>
              <a:rPr lang="en-US" sz="3600" dirty="0"/>
              <a:t> kata “</a:t>
            </a:r>
            <a:r>
              <a:rPr lang="en-US" sz="3600" dirty="0" err="1"/>
              <a:t>madani</a:t>
            </a:r>
            <a:r>
              <a:rPr lang="en-US" sz="3600" dirty="0"/>
              <a:t>” </a:t>
            </a:r>
            <a:r>
              <a:rPr lang="en-US" sz="3600" dirty="0" err="1"/>
              <a:t>menunjuk</a:t>
            </a:r>
            <a:r>
              <a:rPr lang="en-US" sz="3600" dirty="0"/>
              <a:t> </a:t>
            </a:r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dirty="0" err="1"/>
              <a:t>makna</a:t>
            </a:r>
            <a:r>
              <a:rPr lang="en-US" sz="3600" dirty="0"/>
              <a:t> </a:t>
            </a:r>
            <a:r>
              <a:rPr lang="en-US" sz="3600" dirty="0" err="1"/>
              <a:t>peradaban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 smtClean="0"/>
              <a:t>kebudayaan</a:t>
            </a:r>
            <a:r>
              <a:rPr lang="en-US" sz="3600" dirty="0" smtClean="0"/>
              <a:t> (</a:t>
            </a:r>
            <a:r>
              <a:rPr lang="en-US" sz="3600" dirty="0" err="1" smtClean="0"/>
              <a:t>Nurcholish</a:t>
            </a:r>
            <a:r>
              <a:rPr lang="en-US" sz="3600" dirty="0" smtClean="0"/>
              <a:t> Madjid,2000:80).</a:t>
            </a:r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00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304800"/>
            <a:ext cx="5943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Baskerville Old Face" panose="02020602080505020303" pitchFamily="18" charset="0"/>
              </a:rPr>
              <a:t>Dipandang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dari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dan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dalam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masyarakat</a:t>
            </a:r>
            <a:r>
              <a:rPr lang="en-US" sz="3200" b="1" dirty="0">
                <a:latin typeface="Baskerville Old Face" panose="02020602080505020303" pitchFamily="18" charset="0"/>
              </a:rPr>
              <a:t>, </a:t>
            </a:r>
            <a:r>
              <a:rPr lang="en-US" sz="3200" b="1" dirty="0" err="1">
                <a:latin typeface="Baskerville Old Face" panose="02020602080505020303" pitchFamily="18" charset="0"/>
              </a:rPr>
              <a:t>akan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terlihat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bahwa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hubungan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antara</a:t>
            </a:r>
            <a:r>
              <a:rPr lang="en-US" sz="3200" b="1" dirty="0">
                <a:latin typeface="Baskerville Old Face" panose="02020602080505020303" pitchFamily="18" charset="0"/>
              </a:rPr>
              <a:t>  </a:t>
            </a:r>
            <a:r>
              <a:rPr lang="en-US" sz="3200" b="1" dirty="0" err="1">
                <a:latin typeface="Baskerville Old Face" panose="02020602080505020303" pitchFamily="18" charset="0"/>
              </a:rPr>
              <a:t>negara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dan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masyarakat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merupakan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hubungan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sosial</a:t>
            </a:r>
            <a:r>
              <a:rPr lang="en-US" sz="3200" b="1" dirty="0">
                <a:latin typeface="Baskerville Old Face" panose="02020602080505020303" pitchFamily="18" charset="0"/>
              </a:rPr>
              <a:t> yang </a:t>
            </a:r>
            <a:r>
              <a:rPr lang="en-US" sz="3200" b="1" dirty="0" err="1">
                <a:latin typeface="Baskerville Old Face" panose="02020602080505020303" pitchFamily="18" charset="0"/>
              </a:rPr>
              <a:t>bersifat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dominatif</a:t>
            </a:r>
            <a:r>
              <a:rPr lang="en-US" sz="3200" b="1" dirty="0">
                <a:latin typeface="Baskerville Old Face" panose="02020602080505020303" pitchFamily="18" charset="0"/>
              </a:rPr>
              <a:t>. Negara </a:t>
            </a:r>
            <a:r>
              <a:rPr lang="en-US" sz="3200" b="1" dirty="0" err="1">
                <a:latin typeface="Baskerville Old Face" panose="02020602080505020303" pitchFamily="18" charset="0"/>
              </a:rPr>
              <a:t>mendukung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dan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mengorganisasikan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hubungan-hubungan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dominasi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ini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melalui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institusi-institusi</a:t>
            </a:r>
            <a:r>
              <a:rPr lang="en-US" sz="3200" b="1" dirty="0">
                <a:latin typeface="Baskerville Old Face" panose="02020602080505020303" pitchFamily="18" charset="0"/>
              </a:rPr>
              <a:t> yang </a:t>
            </a:r>
            <a:r>
              <a:rPr lang="en-US" sz="3200" b="1" dirty="0" err="1">
                <a:latin typeface="Baskerville Old Face" panose="02020602080505020303" pitchFamily="18" charset="0"/>
              </a:rPr>
              <a:t>biasanya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memonopoli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sarana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paksaan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fisik</a:t>
            </a:r>
            <a:r>
              <a:rPr lang="en-US" sz="3200" b="1" dirty="0">
                <a:latin typeface="Baskerville Old Face" panose="02020602080505020303" pitchFamily="18" charset="0"/>
              </a:rPr>
              <a:t> (</a:t>
            </a:r>
            <a:r>
              <a:rPr lang="en-US" sz="3200" b="1" i="1" dirty="0">
                <a:latin typeface="Baskerville Old Face" panose="02020602080505020303" pitchFamily="18" charset="0"/>
              </a:rPr>
              <a:t>coercion</a:t>
            </a:r>
            <a:r>
              <a:rPr lang="en-US" sz="3200" b="1" dirty="0">
                <a:latin typeface="Baskerville Old Face" panose="02020602080505020303" pitchFamily="18" charset="0"/>
              </a:rPr>
              <a:t>) di </a:t>
            </a:r>
            <a:r>
              <a:rPr lang="en-US" sz="3200" b="1" dirty="0" err="1">
                <a:latin typeface="Baskerville Old Face" panose="02020602080505020303" pitchFamily="18" charset="0"/>
              </a:rPr>
              <a:t>dalam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wilayah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tertentu</a:t>
            </a:r>
            <a:r>
              <a:rPr lang="en-US" sz="3200" b="1" dirty="0">
                <a:latin typeface="Baskerville Old Face" panose="02020602080505020303" pitchFamily="18" charset="0"/>
              </a:rPr>
              <a:t> (</a:t>
            </a:r>
            <a:r>
              <a:rPr lang="en-US" sz="3200" b="1" dirty="0" err="1">
                <a:latin typeface="Baskerville Old Face" panose="02020602080505020303" pitchFamily="18" charset="0"/>
              </a:rPr>
              <a:t>Surbakti</a:t>
            </a:r>
            <a:r>
              <a:rPr lang="en-US" sz="3200" b="1" dirty="0">
                <a:latin typeface="Baskerville Old Face" panose="02020602080505020303" pitchFamily="18" charset="0"/>
              </a:rPr>
              <a:t>, 2010:61).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28600" y="304800"/>
            <a:ext cx="2362200" cy="624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Sekelompok Pria Membentuk Li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"/>
            <a:ext cx="2739324" cy="6705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urope, Countries, Map, Contin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9325" cy="3429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5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2"/>
          <p:cNvSpPr/>
          <p:nvPr/>
        </p:nvSpPr>
        <p:spPr>
          <a:xfrm rot="16200000">
            <a:off x="-325241" y="582689"/>
            <a:ext cx="6858000" cy="565687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6620"/>
              <a:gd name="connsiteX1" fmla="*/ 21600 w 21600"/>
              <a:gd name="connsiteY1" fmla="*/ 0 h 26620"/>
              <a:gd name="connsiteX2" fmla="*/ 21552 w 21600"/>
              <a:gd name="connsiteY2" fmla="*/ 26620 h 26620"/>
              <a:gd name="connsiteX3" fmla="*/ 0 w 21600"/>
              <a:gd name="connsiteY3" fmla="*/ 20172 h 26620"/>
              <a:gd name="connsiteX4" fmla="*/ 0 w 21600"/>
              <a:gd name="connsiteY4" fmla="*/ 0 h 26620"/>
              <a:gd name="connsiteX0" fmla="*/ 0 w 21600"/>
              <a:gd name="connsiteY0" fmla="*/ 0 h 26620"/>
              <a:gd name="connsiteX1" fmla="*/ 21600 w 21600"/>
              <a:gd name="connsiteY1" fmla="*/ 0 h 26620"/>
              <a:gd name="connsiteX2" fmla="*/ 21552 w 21600"/>
              <a:gd name="connsiteY2" fmla="*/ 26620 h 26620"/>
              <a:gd name="connsiteX3" fmla="*/ 0 w 21600"/>
              <a:gd name="connsiteY3" fmla="*/ 20172 h 26620"/>
              <a:gd name="connsiteX4" fmla="*/ 0 w 21600"/>
              <a:gd name="connsiteY4" fmla="*/ 0 h 26620"/>
              <a:gd name="connsiteX0" fmla="*/ 0 w 21600"/>
              <a:gd name="connsiteY0" fmla="*/ 0 h 26620"/>
              <a:gd name="connsiteX1" fmla="*/ 21600 w 21600"/>
              <a:gd name="connsiteY1" fmla="*/ 0 h 26620"/>
              <a:gd name="connsiteX2" fmla="*/ 21552 w 21600"/>
              <a:gd name="connsiteY2" fmla="*/ 26620 h 26620"/>
              <a:gd name="connsiteX3" fmla="*/ 0 w 21600"/>
              <a:gd name="connsiteY3" fmla="*/ 20172 h 26620"/>
              <a:gd name="connsiteX4" fmla="*/ 0 w 21600"/>
              <a:gd name="connsiteY4" fmla="*/ 0 h 2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6620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552" y="20846"/>
                  <a:pt x="21552" y="26620"/>
                </a:cubicBezTo>
                <a:cubicBezTo>
                  <a:pt x="14736" y="12744"/>
                  <a:pt x="6960" y="1355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lowchart: Document 2"/>
          <p:cNvSpPr/>
          <p:nvPr/>
        </p:nvSpPr>
        <p:spPr>
          <a:xfrm rot="16200000">
            <a:off x="-1861356" y="1875015"/>
            <a:ext cx="6858000" cy="307222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6620"/>
              <a:gd name="connsiteX1" fmla="*/ 21600 w 21600"/>
              <a:gd name="connsiteY1" fmla="*/ 0 h 26620"/>
              <a:gd name="connsiteX2" fmla="*/ 21552 w 21600"/>
              <a:gd name="connsiteY2" fmla="*/ 26620 h 26620"/>
              <a:gd name="connsiteX3" fmla="*/ 0 w 21600"/>
              <a:gd name="connsiteY3" fmla="*/ 20172 h 26620"/>
              <a:gd name="connsiteX4" fmla="*/ 0 w 21600"/>
              <a:gd name="connsiteY4" fmla="*/ 0 h 26620"/>
              <a:gd name="connsiteX0" fmla="*/ 0 w 21600"/>
              <a:gd name="connsiteY0" fmla="*/ 0 h 26620"/>
              <a:gd name="connsiteX1" fmla="*/ 21600 w 21600"/>
              <a:gd name="connsiteY1" fmla="*/ 0 h 26620"/>
              <a:gd name="connsiteX2" fmla="*/ 21552 w 21600"/>
              <a:gd name="connsiteY2" fmla="*/ 26620 h 26620"/>
              <a:gd name="connsiteX3" fmla="*/ 0 w 21600"/>
              <a:gd name="connsiteY3" fmla="*/ 20172 h 26620"/>
              <a:gd name="connsiteX4" fmla="*/ 0 w 21600"/>
              <a:gd name="connsiteY4" fmla="*/ 0 h 26620"/>
              <a:gd name="connsiteX0" fmla="*/ 0 w 21600"/>
              <a:gd name="connsiteY0" fmla="*/ 0 h 26620"/>
              <a:gd name="connsiteX1" fmla="*/ 21600 w 21600"/>
              <a:gd name="connsiteY1" fmla="*/ 0 h 26620"/>
              <a:gd name="connsiteX2" fmla="*/ 21552 w 21600"/>
              <a:gd name="connsiteY2" fmla="*/ 26620 h 26620"/>
              <a:gd name="connsiteX3" fmla="*/ 0 w 21600"/>
              <a:gd name="connsiteY3" fmla="*/ 20172 h 26620"/>
              <a:gd name="connsiteX4" fmla="*/ 0 w 21600"/>
              <a:gd name="connsiteY4" fmla="*/ 0 h 2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6620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552" y="20846"/>
                  <a:pt x="21552" y="26620"/>
                </a:cubicBezTo>
                <a:cubicBezTo>
                  <a:pt x="14736" y="12744"/>
                  <a:pt x="6960" y="1355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ocument 2"/>
          <p:cNvSpPr/>
          <p:nvPr/>
        </p:nvSpPr>
        <p:spPr>
          <a:xfrm rot="16200000">
            <a:off x="-1944899" y="2002117"/>
            <a:ext cx="6842759" cy="295296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6620"/>
              <a:gd name="connsiteX1" fmla="*/ 21600 w 21600"/>
              <a:gd name="connsiteY1" fmla="*/ 0 h 26620"/>
              <a:gd name="connsiteX2" fmla="*/ 21552 w 21600"/>
              <a:gd name="connsiteY2" fmla="*/ 26620 h 26620"/>
              <a:gd name="connsiteX3" fmla="*/ 0 w 21600"/>
              <a:gd name="connsiteY3" fmla="*/ 20172 h 26620"/>
              <a:gd name="connsiteX4" fmla="*/ 0 w 21600"/>
              <a:gd name="connsiteY4" fmla="*/ 0 h 26620"/>
              <a:gd name="connsiteX0" fmla="*/ 0 w 21600"/>
              <a:gd name="connsiteY0" fmla="*/ 0 h 26620"/>
              <a:gd name="connsiteX1" fmla="*/ 21600 w 21600"/>
              <a:gd name="connsiteY1" fmla="*/ 0 h 26620"/>
              <a:gd name="connsiteX2" fmla="*/ 21552 w 21600"/>
              <a:gd name="connsiteY2" fmla="*/ 26620 h 26620"/>
              <a:gd name="connsiteX3" fmla="*/ 0 w 21600"/>
              <a:gd name="connsiteY3" fmla="*/ 20172 h 26620"/>
              <a:gd name="connsiteX4" fmla="*/ 0 w 21600"/>
              <a:gd name="connsiteY4" fmla="*/ 0 h 26620"/>
              <a:gd name="connsiteX0" fmla="*/ 0 w 21600"/>
              <a:gd name="connsiteY0" fmla="*/ 0 h 26620"/>
              <a:gd name="connsiteX1" fmla="*/ 21600 w 21600"/>
              <a:gd name="connsiteY1" fmla="*/ 0 h 26620"/>
              <a:gd name="connsiteX2" fmla="*/ 21552 w 21600"/>
              <a:gd name="connsiteY2" fmla="*/ 26620 h 26620"/>
              <a:gd name="connsiteX3" fmla="*/ 0 w 21600"/>
              <a:gd name="connsiteY3" fmla="*/ 20172 h 26620"/>
              <a:gd name="connsiteX4" fmla="*/ 0 w 21600"/>
              <a:gd name="connsiteY4" fmla="*/ 0 h 2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6620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552" y="20846"/>
                  <a:pt x="21552" y="26620"/>
                </a:cubicBezTo>
                <a:cubicBezTo>
                  <a:pt x="14736" y="12744"/>
                  <a:pt x="6960" y="1355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947980" y="293176"/>
            <a:ext cx="4572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667719" y="1263112"/>
            <a:ext cx="4572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039051" y="2379636"/>
            <a:ext cx="4572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173725" y="247327"/>
            <a:ext cx="4572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039051" y="293176"/>
            <a:ext cx="4572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086600" y="309966"/>
            <a:ext cx="457200" cy="838200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1405180" y="1637009"/>
            <a:ext cx="4572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39119" y="2379636"/>
            <a:ext cx="4572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249570" y="1518834"/>
            <a:ext cx="4572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1176580" y="3124200"/>
            <a:ext cx="4572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371600" y="685800"/>
            <a:ext cx="4572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8534400" y="571500"/>
            <a:ext cx="457200" cy="838200"/>
          </a:xfrm>
          <a:prstGeom prst="star5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800600" y="571500"/>
            <a:ext cx="4572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3630925" y="386812"/>
            <a:ext cx="4572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X WEBER (1864-1920 Stock Photo - Ala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57217"/>
            <a:ext cx="2695575" cy="671317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24521" y="386812"/>
            <a:ext cx="604767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Max Weber:</a:t>
            </a:r>
            <a:endParaRPr lang="en-US" sz="3600" dirty="0"/>
          </a:p>
          <a:p>
            <a:r>
              <a:rPr lang="en-US" dirty="0" smtClean="0"/>
              <a:t>“</a:t>
            </a:r>
            <a:r>
              <a:rPr lang="en-US" sz="2800" dirty="0" smtClean="0"/>
              <a:t>Negara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mempunyai</a:t>
            </a:r>
            <a:r>
              <a:rPr lang="en-US" sz="2800" dirty="0" smtClean="0"/>
              <a:t> </a:t>
            </a:r>
            <a:r>
              <a:rPr lang="en-US" sz="2800" dirty="0" err="1" smtClean="0"/>
              <a:t>monopoli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penggunaan</a:t>
            </a:r>
            <a:r>
              <a:rPr lang="en-US" sz="2800" dirty="0" smtClean="0"/>
              <a:t> </a:t>
            </a:r>
            <a:r>
              <a:rPr lang="en-US" sz="2800" dirty="0" err="1" smtClean="0"/>
              <a:t>kekerasan</a:t>
            </a:r>
            <a:r>
              <a:rPr lang="en-US" sz="2800" dirty="0" smtClean="0"/>
              <a:t> </a:t>
            </a:r>
            <a:r>
              <a:rPr lang="en-US" sz="2800" dirty="0" err="1" smtClean="0"/>
              <a:t>fisik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sah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sesuatu</a:t>
            </a:r>
            <a:r>
              <a:rPr lang="en-US" sz="2800" dirty="0" smtClean="0"/>
              <a:t> </a:t>
            </a:r>
            <a:r>
              <a:rPr lang="en-US" sz="2800" dirty="0" err="1" smtClean="0"/>
              <a:t>wilayah</a:t>
            </a:r>
            <a:r>
              <a:rPr lang="en-US" sz="2800" dirty="0" smtClean="0"/>
              <a:t>.” </a:t>
            </a:r>
          </a:p>
          <a:p>
            <a:r>
              <a:rPr lang="en-US" sz="2800" dirty="0"/>
              <a:t>N</a:t>
            </a:r>
            <a:r>
              <a:rPr lang="en-US" sz="2800" dirty="0" smtClean="0"/>
              <a:t>egara </a:t>
            </a:r>
            <a:r>
              <a:rPr lang="en-US" sz="2800" dirty="0" err="1" smtClean="0"/>
              <a:t>mempunyai</a:t>
            </a:r>
            <a:r>
              <a:rPr lang="en-US" sz="2800" dirty="0" smtClean="0"/>
              <a:t> </a:t>
            </a:r>
            <a:r>
              <a:rPr lang="en-US" sz="2800" dirty="0" err="1" smtClean="0"/>
              <a:t>watak</a:t>
            </a:r>
            <a:r>
              <a:rPr lang="en-US" sz="2800" dirty="0" smtClean="0"/>
              <a:t> “</a:t>
            </a:r>
            <a:r>
              <a:rPr lang="en-US" sz="2800" dirty="0" err="1" smtClean="0"/>
              <a:t>memaksakan</a:t>
            </a:r>
            <a:r>
              <a:rPr lang="en-US" sz="2800" dirty="0" smtClean="0"/>
              <a:t> </a:t>
            </a:r>
            <a:r>
              <a:rPr lang="en-US" sz="2800" dirty="0" err="1" smtClean="0"/>
              <a:t>kehendak</a:t>
            </a:r>
            <a:r>
              <a:rPr lang="en-US" sz="2800" dirty="0" smtClean="0"/>
              <a:t>.”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keadaan</a:t>
            </a:r>
            <a:r>
              <a:rPr lang="en-US" sz="2800" dirty="0" smtClean="0"/>
              <a:t> </a:t>
            </a:r>
            <a:r>
              <a:rPr lang="en-US" sz="2800" dirty="0" err="1" smtClean="0"/>
              <a:t>obyektif</a:t>
            </a:r>
            <a:r>
              <a:rPr lang="en-US" sz="2800" dirty="0" smtClean="0"/>
              <a:t> yang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terhindarkan</a:t>
            </a:r>
            <a:r>
              <a:rPr lang="en-US" sz="2800" dirty="0" smtClean="0"/>
              <a:t>.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demikian</a:t>
            </a:r>
            <a:r>
              <a:rPr lang="en-US" sz="2800" dirty="0" smtClean="0"/>
              <a:t> </a:t>
            </a:r>
            <a:r>
              <a:rPr lang="en-US" sz="2800" dirty="0" err="1" smtClean="0"/>
              <a:t>menurut</a:t>
            </a:r>
            <a:r>
              <a:rPr lang="en-US" sz="2800" dirty="0" smtClean="0"/>
              <a:t> Weber, </a:t>
            </a:r>
            <a:r>
              <a:rPr lang="en-US" sz="2800" dirty="0" err="1" smtClean="0"/>
              <a:t>negara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satu-satunya</a:t>
            </a:r>
            <a:r>
              <a:rPr lang="en-US" sz="2800" dirty="0" smtClean="0"/>
              <a:t> </a:t>
            </a:r>
            <a:r>
              <a:rPr lang="en-US" sz="2800" dirty="0" err="1" smtClean="0"/>
              <a:t>lembaga</a:t>
            </a:r>
            <a:r>
              <a:rPr lang="en-US" sz="2800" dirty="0" smtClean="0"/>
              <a:t> yang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sah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kekerasan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rangka</a:t>
            </a:r>
            <a:r>
              <a:rPr lang="en-US" sz="2800" dirty="0" smtClean="0"/>
              <a:t> </a:t>
            </a:r>
            <a:r>
              <a:rPr lang="en-US" sz="2800" dirty="0" err="1" smtClean="0"/>
              <a:t>menegakkan</a:t>
            </a:r>
            <a:r>
              <a:rPr lang="en-US" sz="2800" dirty="0" smtClean="0"/>
              <a:t> ‘</a:t>
            </a:r>
            <a:r>
              <a:rPr lang="en-US" sz="2800" dirty="0" err="1" smtClean="0"/>
              <a:t>ketertiban</a:t>
            </a:r>
            <a:r>
              <a:rPr lang="en-US" sz="2800" dirty="0" smtClean="0"/>
              <a:t>’ </a:t>
            </a:r>
            <a:r>
              <a:rPr lang="en-US" sz="2800" dirty="0" err="1" smtClean="0"/>
              <a:t>menurut</a:t>
            </a:r>
            <a:r>
              <a:rPr lang="en-US" sz="2800" dirty="0" smtClean="0"/>
              <a:t> </a:t>
            </a:r>
            <a:r>
              <a:rPr lang="en-US" sz="2800" dirty="0" err="1" smtClean="0"/>
              <a:t>rasionalitasnya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3" name="Oval 22"/>
          <p:cNvSpPr/>
          <p:nvPr/>
        </p:nvSpPr>
        <p:spPr>
          <a:xfrm>
            <a:off x="6400799" y="5867400"/>
            <a:ext cx="2590801" cy="902986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Max Weber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63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usic, Book, Old, Literature, Hym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297179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2828836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latin typeface="Baskerville Old Face" panose="02020602080505020303" pitchFamily="18" charset="0"/>
            </a:endParaRPr>
          </a:p>
          <a:p>
            <a:r>
              <a:rPr lang="en-US" sz="3200" dirty="0" smtClean="0">
                <a:latin typeface="Baskerville Old Face" panose="02020602080505020303" pitchFamily="18" charset="0"/>
              </a:rPr>
              <a:t>Roger </a:t>
            </a:r>
            <a:r>
              <a:rPr lang="en-US" sz="3200" dirty="0">
                <a:latin typeface="Baskerville Old Face" panose="02020602080505020303" pitchFamily="18" charset="0"/>
              </a:rPr>
              <a:t>H. </a:t>
            </a:r>
            <a:r>
              <a:rPr lang="en-US" sz="3200" dirty="0" err="1">
                <a:latin typeface="Baskerville Old Face" panose="02020602080505020303" pitchFamily="18" charset="0"/>
              </a:rPr>
              <a:t>Soltau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smtClean="0">
                <a:latin typeface="Baskerville Old Face" panose="02020602080505020303" pitchFamily="18" charset="0"/>
              </a:rPr>
              <a:t>:</a:t>
            </a:r>
          </a:p>
          <a:p>
            <a:r>
              <a:rPr lang="en-US" sz="3200" dirty="0" smtClean="0">
                <a:latin typeface="Baskerville Old Face" panose="02020602080505020303" pitchFamily="18" charset="0"/>
              </a:rPr>
              <a:t>“</a:t>
            </a:r>
            <a:r>
              <a:rPr lang="en-US" sz="3200" dirty="0">
                <a:latin typeface="Baskerville Old Face" panose="02020602080505020303" pitchFamily="18" charset="0"/>
              </a:rPr>
              <a:t>Negara </a:t>
            </a:r>
            <a:r>
              <a:rPr lang="en-US" sz="3200" dirty="0" err="1">
                <a:latin typeface="Baskerville Old Face" panose="02020602080505020303" pitchFamily="18" charset="0"/>
              </a:rPr>
              <a:t>adalah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agen</a:t>
            </a:r>
            <a:r>
              <a:rPr lang="en-US" sz="3200" dirty="0">
                <a:latin typeface="Baskerville Old Face" panose="02020602080505020303" pitchFamily="18" charset="0"/>
              </a:rPr>
              <a:t> (</a:t>
            </a:r>
            <a:r>
              <a:rPr lang="en-US" sz="3200" i="1" dirty="0">
                <a:latin typeface="Baskerville Old Face" panose="02020602080505020303" pitchFamily="18" charset="0"/>
              </a:rPr>
              <a:t>agency</a:t>
            </a:r>
            <a:r>
              <a:rPr lang="en-US" sz="3200" dirty="0">
                <a:latin typeface="Baskerville Old Face" panose="02020602080505020303" pitchFamily="18" charset="0"/>
              </a:rPr>
              <a:t>) </a:t>
            </a:r>
            <a:r>
              <a:rPr lang="en-US" sz="3200" dirty="0" err="1">
                <a:latin typeface="Baskerville Old Face" panose="02020602080505020303" pitchFamily="18" charset="0"/>
              </a:rPr>
              <a:t>atau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kewenangan</a:t>
            </a:r>
            <a:r>
              <a:rPr lang="en-US" sz="3200" dirty="0">
                <a:latin typeface="Baskerville Old Face" panose="02020602080505020303" pitchFamily="18" charset="0"/>
              </a:rPr>
              <a:t> (</a:t>
            </a:r>
            <a:r>
              <a:rPr lang="en-US" sz="3200" i="1" dirty="0" err="1">
                <a:latin typeface="Baskerville Old Face" panose="02020602080505020303" pitchFamily="18" charset="0"/>
              </a:rPr>
              <a:t>authorithy</a:t>
            </a:r>
            <a:r>
              <a:rPr lang="en-US" sz="3200" dirty="0">
                <a:latin typeface="Baskerville Old Face" panose="02020602080505020303" pitchFamily="18" charset="0"/>
              </a:rPr>
              <a:t>) yang </a:t>
            </a:r>
            <a:r>
              <a:rPr lang="en-US" sz="3200" dirty="0" err="1">
                <a:latin typeface="Baskerville Old Face" panose="02020602080505020303" pitchFamily="18" charset="0"/>
              </a:rPr>
              <a:t>mengatur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atau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mengendalikan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persoalan-persoalan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atas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nama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masyarakat</a:t>
            </a:r>
            <a:r>
              <a:rPr lang="en-US" sz="3200" dirty="0">
                <a:latin typeface="Baskerville Old Face" panose="02020602080505020303" pitchFamily="18" charset="0"/>
              </a:rPr>
              <a:t>.”</a:t>
            </a:r>
          </a:p>
        </p:txBody>
      </p:sp>
      <p:pic>
        <p:nvPicPr>
          <p:cNvPr id="4" name="Picture 2" descr="peta 3d asia tenggara dengan tampilan perspektif latar belakang gradien warna abu-abu. vektor. - indonesia ilustrasi st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383381"/>
            <a:ext cx="8877300" cy="132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3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tografi Selang Waktu Orang Yang Berjalan Di Jalur Pejalan Ka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86" y="-152400"/>
            <a:ext cx="9347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3048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3200" dirty="0" err="1" smtClean="0"/>
              <a:t>Hubungan</a:t>
            </a:r>
            <a:r>
              <a:rPr lang="en-US" sz="3200" dirty="0" smtClean="0"/>
              <a:t> ideal </a:t>
            </a:r>
            <a:r>
              <a:rPr lang="en-US" sz="3200" dirty="0" err="1" smtClean="0"/>
              <a:t>antara</a:t>
            </a:r>
            <a:r>
              <a:rPr lang="en-US" sz="3200" dirty="0" smtClean="0"/>
              <a:t> </a:t>
            </a:r>
            <a:r>
              <a:rPr lang="en-US" sz="3200" dirty="0" err="1" smtClean="0"/>
              <a:t>negara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i="1" dirty="0" smtClean="0"/>
              <a:t> </a:t>
            </a:r>
            <a:r>
              <a:rPr lang="en-US" sz="3200" dirty="0" err="1" smtClean="0"/>
              <a:t>masyarakat</a:t>
            </a:r>
            <a:r>
              <a:rPr lang="en-US" sz="3200" dirty="0" smtClean="0"/>
              <a:t> </a:t>
            </a:r>
            <a:r>
              <a:rPr lang="en-US" sz="3200" dirty="0" err="1" smtClean="0"/>
              <a:t>madani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interdependensi</a:t>
            </a:r>
            <a:r>
              <a:rPr lang="en-US" sz="3200" dirty="0" smtClean="0"/>
              <a:t> yang </a:t>
            </a:r>
            <a:r>
              <a:rPr lang="en-US" sz="3200" dirty="0" err="1" smtClean="0"/>
              <a:t>konstruktif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85800" y="1920895"/>
            <a:ext cx="807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3200" dirty="0"/>
              <a:t>Negara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bergerak</a:t>
            </a:r>
            <a:r>
              <a:rPr lang="en-US" sz="3200" dirty="0"/>
              <a:t> </a:t>
            </a:r>
            <a:r>
              <a:rPr lang="en-US" sz="3200" dirty="0" err="1"/>
              <a:t>sendiri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mewujudkan</a:t>
            </a:r>
            <a:r>
              <a:rPr lang="en-US" sz="3200" dirty="0"/>
              <a:t> </a:t>
            </a:r>
            <a:r>
              <a:rPr lang="en-US" sz="3200" dirty="0" err="1"/>
              <a:t>tujuan-tujuan</a:t>
            </a:r>
            <a:r>
              <a:rPr lang="en-US" sz="3200" dirty="0"/>
              <a:t> </a:t>
            </a:r>
            <a:r>
              <a:rPr lang="en-US" sz="3200" dirty="0" err="1"/>
              <a:t>publik</a:t>
            </a:r>
            <a:r>
              <a:rPr lang="en-US" sz="3200" dirty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kesejahteraan</a:t>
            </a:r>
            <a:r>
              <a:rPr lang="en-US" sz="3200" dirty="0"/>
              <a:t>, </a:t>
            </a:r>
            <a:r>
              <a:rPr lang="en-US" sz="3200" dirty="0" err="1"/>
              <a:t>keadilan</a:t>
            </a:r>
            <a:r>
              <a:rPr lang="en-US" sz="3200" dirty="0"/>
              <a:t>, </a:t>
            </a:r>
            <a:r>
              <a:rPr lang="en-US" sz="3200" dirty="0" err="1"/>
              <a:t>hak</a:t>
            </a:r>
            <a:r>
              <a:rPr lang="en-US" sz="3200" dirty="0"/>
              <a:t> </a:t>
            </a:r>
            <a:r>
              <a:rPr lang="en-US" sz="3200" dirty="0" err="1"/>
              <a:t>asasi</a:t>
            </a:r>
            <a:r>
              <a:rPr lang="en-US" sz="3200" dirty="0"/>
              <a:t> </a:t>
            </a:r>
            <a:r>
              <a:rPr lang="en-US" sz="3200" dirty="0" err="1"/>
              <a:t>manusia</a:t>
            </a:r>
            <a:r>
              <a:rPr lang="en-US" sz="3200" dirty="0"/>
              <a:t> </a:t>
            </a:r>
            <a:r>
              <a:rPr lang="en-US" sz="3200" dirty="0" err="1"/>
              <a:t>lingkungan</a:t>
            </a:r>
            <a:r>
              <a:rPr lang="en-US" sz="3200" dirty="0"/>
              <a:t> </a:t>
            </a:r>
            <a:r>
              <a:rPr lang="en-US" sz="3200" dirty="0" err="1"/>
              <a:t>hidup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kebebasan</a:t>
            </a:r>
            <a:r>
              <a:rPr lang="en-US" sz="3200" dirty="0"/>
              <a:t> </a:t>
            </a:r>
            <a:r>
              <a:rPr lang="en-US" sz="3200" dirty="0" err="1"/>
              <a:t>politik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85614" y="42672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Kehadiran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mayarakat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madani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diperlukan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sebagai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kekuatan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independen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yang juga </a:t>
            </a: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peduli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dengan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tujuan-tujuan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itu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918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52400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Baskerville Old Face" panose="02020602080505020303" pitchFamily="18" charset="0"/>
              </a:rPr>
              <a:t>Masyarakat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madani</a:t>
            </a:r>
            <a:r>
              <a:rPr lang="en-US" sz="3200" dirty="0">
                <a:latin typeface="Baskerville Old Face" panose="02020602080505020303" pitchFamily="18" charset="0"/>
              </a:rPr>
              <a:t> yang </a:t>
            </a:r>
            <a:r>
              <a:rPr lang="en-US" sz="3200" dirty="0" err="1">
                <a:latin typeface="Baskerville Old Face" panose="02020602080505020303" pitchFamily="18" charset="0"/>
              </a:rPr>
              <a:t>aktif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merupakan</a:t>
            </a:r>
            <a:r>
              <a:rPr lang="en-US" sz="3200" dirty="0">
                <a:latin typeface="Baskerville Old Face" panose="02020602080505020303" pitchFamily="18" charset="0"/>
              </a:rPr>
              <a:t> modal </a:t>
            </a:r>
            <a:r>
              <a:rPr lang="en-US" sz="3200" dirty="0" err="1">
                <a:latin typeface="Baskerville Old Face" panose="02020602080505020303" pitchFamily="18" charset="0"/>
              </a:rPr>
              <a:t>tumbuhnya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kultur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demokrasi</a:t>
            </a:r>
            <a:r>
              <a:rPr lang="en-US" sz="3200" dirty="0">
                <a:latin typeface="Baskerville Old Face" panose="02020602080505020303" pitchFamily="18" charset="0"/>
              </a:rPr>
              <a:t> di Indonesia.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1905000"/>
            <a:ext cx="5715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Baskerville Old Face" panose="02020602080505020303" pitchFamily="18" charset="0"/>
              </a:rPr>
              <a:t>Masyarakat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madani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hanya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dapat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menjalankan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fungsinya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dengan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baik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bila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negara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menjamin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penegakan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hukum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dan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perlindungan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terhadap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warga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negara</a:t>
            </a:r>
            <a:r>
              <a:rPr lang="en-US" sz="2800" dirty="0">
                <a:latin typeface="Baskerville Old Face" panose="02020602080505020303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4582656"/>
            <a:ext cx="685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Baskerville Old Face" panose="02020602080505020303" pitchFamily="18" charset="0"/>
              </a:rPr>
              <a:t>Kekuatan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i="1" dirty="0">
                <a:latin typeface="Baskerville Old Face" panose="02020602080505020303" pitchFamily="18" charset="0"/>
              </a:rPr>
              <a:t>civil society</a:t>
            </a:r>
            <a:r>
              <a:rPr lang="en-US" sz="2800" dirty="0">
                <a:latin typeface="Baskerville Old Face" panose="02020602080505020303" pitchFamily="18" charset="0"/>
              </a:rPr>
              <a:t> yang </a:t>
            </a:r>
            <a:r>
              <a:rPr lang="en-US" sz="2800" dirty="0" err="1">
                <a:latin typeface="Baskerville Old Face" panose="02020602080505020303" pitchFamily="18" charset="0"/>
              </a:rPr>
              <a:t>mandiri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dapat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bekerja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lintas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kelas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dan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mampu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menjadi</a:t>
            </a:r>
            <a:r>
              <a:rPr lang="en-US" sz="2800" dirty="0">
                <a:latin typeface="Baskerville Old Face" panose="02020602080505020303" pitchFamily="18" charset="0"/>
              </a:rPr>
              <a:t> ‘</a:t>
            </a:r>
            <a:r>
              <a:rPr lang="en-US" sz="2800" dirty="0" err="1">
                <a:latin typeface="Baskerville Old Face" panose="02020602080505020303" pitchFamily="18" charset="0"/>
              </a:rPr>
              <a:t>pengerem</a:t>
            </a:r>
            <a:r>
              <a:rPr lang="en-US" sz="2800" dirty="0">
                <a:latin typeface="Baskerville Old Face" panose="02020602080505020303" pitchFamily="18" charset="0"/>
              </a:rPr>
              <a:t>’ </a:t>
            </a:r>
            <a:r>
              <a:rPr lang="en-US" sz="2800" dirty="0" err="1">
                <a:latin typeface="Baskerville Old Face" panose="02020602080505020303" pitchFamily="18" charset="0"/>
              </a:rPr>
              <a:t>tendensi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intervensionis</a:t>
            </a:r>
            <a:r>
              <a:rPr lang="en-US" sz="2800" dirty="0">
                <a:latin typeface="Baskerville Old Face" panose="02020602080505020303" pitchFamily="18" charset="0"/>
              </a:rPr>
              <a:t> yang </a:t>
            </a:r>
            <a:r>
              <a:rPr lang="en-US" sz="2800" dirty="0" err="1">
                <a:latin typeface="Baskerville Old Face" panose="02020602080505020303" pitchFamily="18" charset="0"/>
              </a:rPr>
              <a:t>dilakukan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negara</a:t>
            </a:r>
            <a:r>
              <a:rPr lang="en-US" sz="2800" dirty="0">
                <a:latin typeface="Baskerville Old Face" panose="02020602080505020303" pitchFamily="18" charset="0"/>
              </a:rPr>
              <a:t> (Cohen </a:t>
            </a:r>
            <a:r>
              <a:rPr lang="en-US" sz="2800" dirty="0" err="1">
                <a:latin typeface="Baskerville Old Face" panose="02020602080505020303" pitchFamily="18" charset="0"/>
              </a:rPr>
              <a:t>dalam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Hikam</a:t>
            </a:r>
            <a:r>
              <a:rPr lang="en-US" sz="2800" dirty="0">
                <a:latin typeface="Baskerville Old Face" panose="02020602080505020303" pitchFamily="18" charset="0"/>
              </a:rPr>
              <a:t>, 1996). </a:t>
            </a:r>
          </a:p>
        </p:txBody>
      </p:sp>
      <p:pic>
        <p:nvPicPr>
          <p:cNvPr id="8" name="Picture 4" descr="Sponsor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91" y="169835"/>
            <a:ext cx="2038889" cy="174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engertian Demokrasi dan Macam/Jenisnya Lengkap | sosiologi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2590800" cy="2438400"/>
          </a:xfrm>
          <a:prstGeom prst="rect">
            <a:avLst/>
          </a:prstGeom>
          <a:noFill/>
          <a:ln>
            <a:solidFill>
              <a:srgbClr val="B61C2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28600"/>
            <a:ext cx="75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realitas</a:t>
            </a:r>
            <a:r>
              <a:rPr lang="en-US" sz="3200" dirty="0"/>
              <a:t> </a:t>
            </a:r>
            <a:r>
              <a:rPr lang="en-US" sz="3200" dirty="0" err="1"/>
              <a:t>sosial</a:t>
            </a:r>
            <a:r>
              <a:rPr lang="en-US" sz="3200" dirty="0"/>
              <a:t>, </a:t>
            </a:r>
            <a:r>
              <a:rPr lang="en-US" sz="3200" dirty="0" err="1"/>
              <a:t>masyarakat</a:t>
            </a:r>
            <a:r>
              <a:rPr lang="en-US" sz="3200" dirty="0"/>
              <a:t> </a:t>
            </a:r>
            <a:r>
              <a:rPr lang="en-US" sz="3200" dirty="0" err="1"/>
              <a:t>madani</a:t>
            </a:r>
            <a:r>
              <a:rPr lang="en-US" sz="3200" dirty="0"/>
              <a:t> </a:t>
            </a:r>
            <a:r>
              <a:rPr lang="en-US" sz="3200" dirty="0" err="1"/>
              <a:t>mewujudkan</a:t>
            </a:r>
            <a:r>
              <a:rPr lang="en-US" sz="3200" dirty="0"/>
              <a:t> </a:t>
            </a:r>
            <a:r>
              <a:rPr lang="en-US" sz="3200" dirty="0" err="1"/>
              <a:t>dirinya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berbagai</a:t>
            </a:r>
            <a:r>
              <a:rPr lang="en-US" sz="3200" dirty="0"/>
              <a:t> </a:t>
            </a:r>
            <a:r>
              <a:rPr lang="en-US" sz="3200" dirty="0" err="1"/>
              <a:t>corak</a:t>
            </a:r>
            <a:r>
              <a:rPr lang="en-US" sz="3200" dirty="0"/>
              <a:t> </a:t>
            </a:r>
            <a:r>
              <a:rPr lang="en-US" sz="3200" dirty="0" err="1"/>
              <a:t>lembaga</a:t>
            </a:r>
            <a:r>
              <a:rPr lang="en-US" sz="3200" dirty="0"/>
              <a:t> non-</a:t>
            </a:r>
            <a:r>
              <a:rPr lang="en-US" sz="3200" dirty="0" err="1"/>
              <a:t>pemerintah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organisasi</a:t>
            </a:r>
            <a:r>
              <a:rPr lang="en-US" sz="3200" dirty="0"/>
              <a:t> yang </a:t>
            </a:r>
            <a:r>
              <a:rPr lang="en-US" sz="3200" dirty="0" err="1"/>
              <a:t>bersifat</a:t>
            </a:r>
            <a:r>
              <a:rPr lang="en-US" sz="3200" dirty="0"/>
              <a:t> </a:t>
            </a:r>
            <a:r>
              <a:rPr lang="en-US" sz="3200" dirty="0" err="1"/>
              <a:t>suka</a:t>
            </a:r>
            <a:r>
              <a:rPr lang="en-US" sz="3200" dirty="0"/>
              <a:t> </a:t>
            </a:r>
            <a:r>
              <a:rPr lang="en-US" sz="3200" dirty="0" err="1"/>
              <a:t>rela</a:t>
            </a:r>
            <a:r>
              <a:rPr lang="en-US" sz="3200" dirty="0"/>
              <a:t>, </a:t>
            </a:r>
            <a:r>
              <a:rPr lang="en-US" sz="3200" dirty="0" err="1"/>
              <a:t>seperti</a:t>
            </a:r>
            <a:r>
              <a:rPr lang="en-US" sz="3200" dirty="0"/>
              <a:t> NGO/LSM, </a:t>
            </a:r>
            <a:r>
              <a:rPr lang="en-US" sz="3200" dirty="0" err="1"/>
              <a:t>lembaga-lembaga</a:t>
            </a:r>
            <a:r>
              <a:rPr lang="en-US" sz="3200" dirty="0"/>
              <a:t> </a:t>
            </a:r>
            <a:r>
              <a:rPr lang="en-US" sz="3200" dirty="0" err="1"/>
              <a:t>penelitian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badan-badan</a:t>
            </a:r>
            <a:r>
              <a:rPr lang="en-US" sz="3200" dirty="0"/>
              <a:t> </a:t>
            </a:r>
            <a:r>
              <a:rPr lang="en-US" sz="3200" dirty="0" err="1"/>
              <a:t>filantropi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276600" y="3733800"/>
            <a:ext cx="5562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NGOs/LSM  </a:t>
            </a:r>
            <a:r>
              <a:rPr lang="en-US" sz="2800" dirty="0" err="1"/>
              <a:t>merupakan</a:t>
            </a:r>
            <a:r>
              <a:rPr lang="en-US" sz="2800" dirty="0"/>
              <a:t>  </a:t>
            </a:r>
            <a:r>
              <a:rPr lang="en-US" sz="2800" dirty="0" err="1"/>
              <a:t>elemen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madani</a:t>
            </a:r>
            <a:r>
              <a:rPr lang="en-US" sz="2800" dirty="0"/>
              <a:t> yang  </a:t>
            </a:r>
            <a:r>
              <a:rPr lang="en-US" sz="2800" dirty="0" err="1"/>
              <a:t>diharapkan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memainkan</a:t>
            </a:r>
            <a:r>
              <a:rPr lang="en-US" sz="2800" dirty="0"/>
              <a:t> </a:t>
            </a:r>
            <a:r>
              <a:rPr lang="en-US" sz="2800" dirty="0" err="1"/>
              <a:t>peranan</a:t>
            </a:r>
            <a:r>
              <a:rPr lang="en-US" sz="2800" dirty="0"/>
              <a:t>  </a:t>
            </a:r>
            <a:r>
              <a:rPr lang="en-US" sz="2800" dirty="0" err="1"/>
              <a:t>mengisi</a:t>
            </a:r>
            <a:r>
              <a:rPr lang="en-US" sz="2800" dirty="0"/>
              <a:t> </a:t>
            </a:r>
            <a:r>
              <a:rPr lang="en-US" sz="2800" dirty="0" err="1"/>
              <a:t>ruang</a:t>
            </a:r>
            <a:r>
              <a:rPr lang="en-US" sz="2800" dirty="0"/>
              <a:t> </a:t>
            </a:r>
            <a:r>
              <a:rPr lang="en-US" sz="2800" dirty="0" err="1"/>
              <a:t>publik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i="1" dirty="0"/>
              <a:t>civil society </a:t>
            </a:r>
            <a:endParaRPr lang="en-US" sz="2800" dirty="0"/>
          </a:p>
        </p:txBody>
      </p:sp>
      <p:pic>
        <p:nvPicPr>
          <p:cNvPr id="5" name="Picture 2" descr="Indeks Demokrasi 2020 Turun, KSP Jelaskan Upaya Pemerintah Cegah Intoleran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2819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7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esan konsep di atas kertas - demokraty - Bebas Royalti Alat pengukur Foto St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1" y="0"/>
            <a:ext cx="8661669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2773" y="304800"/>
            <a:ext cx="815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Seiring</a:t>
            </a:r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dengan</a:t>
            </a:r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gelombang</a:t>
            </a:r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demokratisasi</a:t>
            </a:r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suatu</a:t>
            </a:r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negara</a:t>
            </a:r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relatif</a:t>
            </a:r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mudah</a:t>
            </a:r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mengalami</a:t>
            </a:r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transisi</a:t>
            </a:r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menuju</a:t>
            </a:r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demokrasi</a:t>
            </a:r>
            <a:r>
              <a:rPr lang="en-US" sz="36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.</a:t>
            </a:r>
          </a:p>
          <a:p>
            <a:pPr algn="ctr"/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95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anita berdoa dan burung gratis menikmati alam pada latar belakang matahari terbenam, konsep harapan - merpati potret stok, foto, &amp; gambar bebas royal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1" y="77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152400"/>
            <a:ext cx="7315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Transisi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demokrasi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adalah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“</a:t>
            </a:r>
            <a:r>
              <a:rPr lang="en-US" sz="3200" i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begins with the breakdown of the former authoritarian regime and ends with the establishment of a relatively stable configuration of political institutions within a democratic regime’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3733800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Dimulai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rezim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otoriter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terdahulu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berakhir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penetapan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suatu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bentuk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relatif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stabil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dari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institusi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politik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rezim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demokratis</a:t>
            </a:r>
            <a:r>
              <a:rPr lang="en-US" sz="2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en-US" sz="28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57912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Richard Gunther, 2005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389091"/>
            <a:ext cx="5562600" cy="14478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0" y="152400"/>
            <a:ext cx="2590800" cy="393954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0800" y="193512"/>
            <a:ext cx="6248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Ujung </a:t>
            </a:r>
            <a:r>
              <a:rPr lang="en-US" sz="2800" b="1" dirty="0" err="1">
                <a:solidFill>
                  <a:srgbClr val="FF0000"/>
                </a:solidFill>
              </a:rPr>
              <a:t>atau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muara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dari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transisi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menuju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demokrasi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  <a:r>
              <a:rPr lang="en-US" sz="2800" b="1" dirty="0" err="1">
                <a:solidFill>
                  <a:srgbClr val="FF0000"/>
                </a:solidFill>
              </a:rPr>
              <a:t>berkaitan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dengan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masalah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konsolidasi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demokrasi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karena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  <a:r>
              <a:rPr lang="en-US" sz="2800" b="1" dirty="0" err="1">
                <a:solidFill>
                  <a:srgbClr val="FF0000"/>
                </a:solidFill>
              </a:rPr>
              <a:t>transisi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semacam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itu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tidak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serta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merta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bermakna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bahwa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negara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tersebut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akan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secara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terus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menerus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berada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dalam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kerangka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demokrasi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04800" y="5257800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Manakala</a:t>
            </a:r>
            <a:r>
              <a:rPr lang="en-US" sz="2800" b="1" dirty="0">
                <a:solidFill>
                  <a:srgbClr val="FF0000"/>
                </a:solidFill>
              </a:rPr>
              <a:t> di </a:t>
            </a:r>
            <a:r>
              <a:rPr lang="en-US" sz="2800" b="1" dirty="0" err="1">
                <a:solidFill>
                  <a:srgbClr val="FF0000"/>
                </a:solidFill>
              </a:rPr>
              <a:t>dalam</a:t>
            </a:r>
            <a:r>
              <a:rPr lang="en-US" sz="2800" b="1" dirty="0">
                <a:solidFill>
                  <a:srgbClr val="FF0000"/>
                </a:solidFill>
              </a:rPr>
              <a:t> masa </a:t>
            </a:r>
            <a:r>
              <a:rPr lang="en-US" sz="2800" b="1" dirty="0" err="1">
                <a:solidFill>
                  <a:srgbClr val="FF0000"/>
                </a:solidFill>
              </a:rPr>
              <a:t>transisi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itu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negara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tersebut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gagal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melakukan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konsolidasi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demokrasi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bisa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kembali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sistem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otoriter</a:t>
            </a:r>
            <a:r>
              <a:rPr lang="en-US" sz="2800" b="1" dirty="0">
                <a:solidFill>
                  <a:srgbClr val="FF0000"/>
                </a:solidFill>
              </a:rPr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14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ponsor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457200"/>
            <a:ext cx="7848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Baskerville Old Face" panose="02020602080505020303" pitchFamily="18" charset="0"/>
              </a:rPr>
              <a:t>Demokrasi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dikatakan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terkonsolidasi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apabila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terdapat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regularitas</a:t>
            </a:r>
            <a:r>
              <a:rPr lang="en-US" sz="3600" dirty="0">
                <a:latin typeface="Baskerville Old Face" panose="02020602080505020303" pitchFamily="18" charset="0"/>
              </a:rPr>
              <a:t>, </a:t>
            </a:r>
            <a:r>
              <a:rPr lang="en-US" sz="3600" dirty="0" err="1">
                <a:latin typeface="Baskerville Old Face" panose="02020602080505020303" pitchFamily="18" charset="0"/>
              </a:rPr>
              <a:t>adanya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rutinitas</a:t>
            </a:r>
            <a:r>
              <a:rPr lang="en-US" sz="3600" dirty="0">
                <a:latin typeface="Baskerville Old Face" panose="02020602080505020303" pitchFamily="18" charset="0"/>
              </a:rPr>
              <a:t>, </a:t>
            </a:r>
            <a:r>
              <a:rPr lang="en-US" sz="3600" dirty="0" err="1">
                <a:latin typeface="Baskerville Old Face" panose="02020602080505020303" pitchFamily="18" charset="0"/>
              </a:rPr>
              <a:t>dan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kesinambungan</a:t>
            </a:r>
            <a:r>
              <a:rPr lang="en-US" sz="3600" dirty="0">
                <a:latin typeface="Baskerville Old Face" panose="02020602080505020303" pitchFamily="18" charset="0"/>
              </a:rPr>
              <a:t> di </a:t>
            </a:r>
            <a:r>
              <a:rPr lang="en-US" sz="3600" dirty="0" err="1">
                <a:latin typeface="Baskerville Old Face" panose="02020602080505020303" pitchFamily="18" charset="0"/>
              </a:rPr>
              <a:t>dalam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mekanisme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berdemokrasi</a:t>
            </a:r>
            <a:r>
              <a:rPr lang="en-US" sz="3600" dirty="0">
                <a:latin typeface="Baskerville Old Face" panose="02020602080505020303" pitchFamily="18" charset="0"/>
              </a:rPr>
              <a:t> (</a:t>
            </a:r>
            <a:r>
              <a:rPr lang="en-US" sz="3600" dirty="0" err="1">
                <a:latin typeface="Baskerville Old Face" panose="02020602080505020303" pitchFamily="18" charset="0"/>
              </a:rPr>
              <a:t>Marijan</a:t>
            </a:r>
            <a:r>
              <a:rPr lang="en-US" sz="3600" dirty="0">
                <a:latin typeface="Baskerville Old Face" panose="02020602080505020303" pitchFamily="18" charset="0"/>
              </a:rPr>
              <a:t>, 2010:339). </a:t>
            </a:r>
            <a:r>
              <a:rPr lang="en-US" sz="3600" dirty="0" err="1">
                <a:latin typeface="Baskerville Old Face" panose="02020602080505020303" pitchFamily="18" charset="0"/>
              </a:rPr>
              <a:t>Misalnya</a:t>
            </a:r>
            <a:r>
              <a:rPr lang="en-US" sz="3600" dirty="0">
                <a:latin typeface="Baskerville Old Face" panose="02020602080505020303" pitchFamily="18" charset="0"/>
              </a:rPr>
              <a:t>, </a:t>
            </a:r>
            <a:r>
              <a:rPr lang="en-US" sz="3600" dirty="0" err="1">
                <a:latin typeface="Baskerville Old Face" panose="02020602080505020303" pitchFamily="18" charset="0"/>
              </a:rPr>
              <a:t>adanya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pemilu</a:t>
            </a:r>
            <a:r>
              <a:rPr lang="en-US" sz="3600" dirty="0">
                <a:latin typeface="Baskerville Old Face" panose="02020602080505020303" pitchFamily="18" charset="0"/>
              </a:rPr>
              <a:t> yang </a:t>
            </a:r>
            <a:r>
              <a:rPr lang="en-US" sz="3600" dirty="0" err="1">
                <a:latin typeface="Baskerville Old Face" panose="02020602080505020303" pitchFamily="18" charset="0"/>
              </a:rPr>
              <a:t>jujur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dan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adil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secara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periodik</a:t>
            </a:r>
            <a:r>
              <a:rPr lang="en-US" sz="3600" dirty="0">
                <a:latin typeface="Baskerville Old Face" panose="02020602080505020303" pitchFamily="18" charset="0"/>
              </a:rPr>
              <a:t>, yang </a:t>
            </a:r>
            <a:r>
              <a:rPr lang="en-US" sz="3600" dirty="0" err="1">
                <a:latin typeface="Baskerville Old Face" panose="02020602080505020303" pitchFamily="18" charset="0"/>
              </a:rPr>
              <a:t>berarti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adanya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mekanisme</a:t>
            </a:r>
            <a:r>
              <a:rPr lang="en-US" sz="3600" dirty="0">
                <a:latin typeface="Baskerville Old Face" panose="02020602080505020303" pitchFamily="18" charset="0"/>
              </a:rPr>
              <a:t> yang </a:t>
            </a:r>
            <a:r>
              <a:rPr lang="en-US" sz="3600" dirty="0" err="1">
                <a:latin typeface="Baskerville Old Face" panose="02020602080505020303" pitchFamily="18" charset="0"/>
              </a:rPr>
              <a:t>memungkinkan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adanya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pergantian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pemimpin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atau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pertanggungjawaban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secara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politik</a:t>
            </a:r>
            <a:r>
              <a:rPr lang="en-US" sz="3600" dirty="0">
                <a:latin typeface="Baskerville Old Face" panose="020206020805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742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" y="0"/>
            <a:ext cx="9128760" cy="68580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19"/>
              <a:gd name="connsiteX1" fmla="*/ 21600 w 21600"/>
              <a:gd name="connsiteY1" fmla="*/ 0 h 20619"/>
              <a:gd name="connsiteX2" fmla="*/ 21600 w 21600"/>
              <a:gd name="connsiteY2" fmla="*/ 17322 h 20619"/>
              <a:gd name="connsiteX3" fmla="*/ 17472 w 21600"/>
              <a:gd name="connsiteY3" fmla="*/ 10715 h 20619"/>
              <a:gd name="connsiteX4" fmla="*/ 0 w 21600"/>
              <a:gd name="connsiteY4" fmla="*/ 20172 h 20619"/>
              <a:gd name="connsiteX5" fmla="*/ 0 w 21600"/>
              <a:gd name="connsiteY5" fmla="*/ 0 h 20619"/>
              <a:gd name="connsiteX0" fmla="*/ 0 w 21600"/>
              <a:gd name="connsiteY0" fmla="*/ 0 h 23300"/>
              <a:gd name="connsiteX1" fmla="*/ 21600 w 21600"/>
              <a:gd name="connsiteY1" fmla="*/ 0 h 23300"/>
              <a:gd name="connsiteX2" fmla="*/ 21600 w 21600"/>
              <a:gd name="connsiteY2" fmla="*/ 17322 h 23300"/>
              <a:gd name="connsiteX3" fmla="*/ 17472 w 21600"/>
              <a:gd name="connsiteY3" fmla="*/ 10715 h 23300"/>
              <a:gd name="connsiteX4" fmla="*/ 48 w 21600"/>
              <a:gd name="connsiteY4" fmla="*/ 22927 h 23300"/>
              <a:gd name="connsiteX5" fmla="*/ 0 w 21600"/>
              <a:gd name="connsiteY5" fmla="*/ 0 h 23300"/>
              <a:gd name="connsiteX0" fmla="*/ 0 w 21600"/>
              <a:gd name="connsiteY0" fmla="*/ 0 h 23285"/>
              <a:gd name="connsiteX1" fmla="*/ 21600 w 21600"/>
              <a:gd name="connsiteY1" fmla="*/ 0 h 23285"/>
              <a:gd name="connsiteX2" fmla="*/ 21600 w 21600"/>
              <a:gd name="connsiteY2" fmla="*/ 17322 h 23285"/>
              <a:gd name="connsiteX3" fmla="*/ 12912 w 21600"/>
              <a:gd name="connsiteY3" fmla="*/ 10026 h 23285"/>
              <a:gd name="connsiteX4" fmla="*/ 48 w 21600"/>
              <a:gd name="connsiteY4" fmla="*/ 22927 h 23285"/>
              <a:gd name="connsiteX5" fmla="*/ 0 w 21600"/>
              <a:gd name="connsiteY5" fmla="*/ 0 h 2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328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1560" y="20192"/>
                  <a:pt x="16512" y="9551"/>
                  <a:pt x="12912" y="10026"/>
                </a:cubicBezTo>
                <a:cubicBezTo>
                  <a:pt x="9312" y="10501"/>
                  <a:pt x="3608" y="25797"/>
                  <a:pt x="48" y="22927"/>
                </a:cubicBezTo>
                <a:cubicBezTo>
                  <a:pt x="32" y="15285"/>
                  <a:pt x="16" y="7642"/>
                  <a:pt x="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chemeClr val="tx1"/>
                </a:solidFill>
              </a:rPr>
              <a:t>Masyarakat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madani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merupakan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masyarakat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mengacu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pada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komunitas</a:t>
            </a:r>
            <a:r>
              <a:rPr lang="en-US" sz="3200" dirty="0">
                <a:solidFill>
                  <a:schemeClr val="tx1"/>
                </a:solidFill>
              </a:rPr>
              <a:t> Islam yang </a:t>
            </a:r>
            <a:r>
              <a:rPr lang="en-US" sz="3200" dirty="0" err="1">
                <a:solidFill>
                  <a:schemeClr val="tx1"/>
                </a:solidFill>
              </a:rPr>
              <a:t>telah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dibangun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Nabi</a:t>
            </a:r>
            <a:r>
              <a:rPr lang="en-US" sz="3200" dirty="0">
                <a:solidFill>
                  <a:schemeClr val="tx1"/>
                </a:solidFill>
              </a:rPr>
              <a:t> Muhammad S.A.W di </a:t>
            </a:r>
            <a:r>
              <a:rPr lang="en-US" sz="3200" dirty="0" err="1">
                <a:solidFill>
                  <a:schemeClr val="tx1"/>
                </a:solidFill>
              </a:rPr>
              <a:t>tanah</a:t>
            </a:r>
            <a:r>
              <a:rPr lang="en-US" sz="3200" dirty="0">
                <a:solidFill>
                  <a:schemeClr val="tx1"/>
                </a:solidFill>
              </a:rPr>
              <a:t> Madinah. 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chemeClr val="tx1"/>
                </a:solidFill>
              </a:rPr>
              <a:t>Masyarakat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madani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adalah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masyarakat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perkotaan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atau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masyarakat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beradab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dengan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karakteristik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seperti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egalitarianisme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penghormatan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terhadap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prestasi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keterbukaan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penegakan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hukum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serta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keadilan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toleransi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serta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pluralisme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serta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musyawarah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</a:t>
            </a:r>
            <a:r>
              <a:rPr lang="en-US" sz="3200" dirty="0" err="1" smtClean="0">
                <a:solidFill>
                  <a:schemeClr val="tx1"/>
                </a:solidFill>
              </a:rPr>
              <a:t>asyarakat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madani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merupakan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tatanan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sosial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mempromosikan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toleransi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demokrasi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serta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kesopanan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serta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menghargai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eksistensi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pluralisme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/>
              <a:t> (Madjid,2000:80</a:t>
            </a:r>
            <a:r>
              <a:rPr lang="en-US" sz="3200" dirty="0"/>
              <a:t>).</a:t>
            </a:r>
          </a:p>
          <a:p>
            <a:r>
              <a:rPr lang="en-US" sz="3200" dirty="0"/>
              <a:t> 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Flowchart: Document 3"/>
          <p:cNvSpPr/>
          <p:nvPr/>
        </p:nvSpPr>
        <p:spPr>
          <a:xfrm rot="10800000">
            <a:off x="9151617" y="244649"/>
            <a:ext cx="45719" cy="665145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8692"/>
              <a:gd name="connsiteX1" fmla="*/ 21600 w 21600"/>
              <a:gd name="connsiteY1" fmla="*/ 0 h 18692"/>
              <a:gd name="connsiteX2" fmla="*/ 21600 w 21600"/>
              <a:gd name="connsiteY2" fmla="*/ 17322 h 18692"/>
              <a:gd name="connsiteX3" fmla="*/ 7430 w 21600"/>
              <a:gd name="connsiteY3" fmla="*/ 16913 h 18692"/>
              <a:gd name="connsiteX4" fmla="*/ 0 w 21600"/>
              <a:gd name="connsiteY4" fmla="*/ 0 h 18692"/>
              <a:gd name="connsiteX0" fmla="*/ 0 w 28166"/>
              <a:gd name="connsiteY0" fmla="*/ 0 h 17670"/>
              <a:gd name="connsiteX1" fmla="*/ 21600 w 28166"/>
              <a:gd name="connsiteY1" fmla="*/ 0 h 17670"/>
              <a:gd name="connsiteX2" fmla="*/ 28166 w 28166"/>
              <a:gd name="connsiteY2" fmla="*/ 9274 h 17670"/>
              <a:gd name="connsiteX3" fmla="*/ 7430 w 28166"/>
              <a:gd name="connsiteY3" fmla="*/ 16913 h 17670"/>
              <a:gd name="connsiteX4" fmla="*/ 0 w 28166"/>
              <a:gd name="connsiteY4" fmla="*/ 0 h 17670"/>
              <a:gd name="connsiteX0" fmla="*/ 0 w 28166"/>
              <a:gd name="connsiteY0" fmla="*/ 0 h 21548"/>
              <a:gd name="connsiteX1" fmla="*/ 21600 w 28166"/>
              <a:gd name="connsiteY1" fmla="*/ 0 h 21548"/>
              <a:gd name="connsiteX2" fmla="*/ 28166 w 28166"/>
              <a:gd name="connsiteY2" fmla="*/ 9274 h 21548"/>
              <a:gd name="connsiteX3" fmla="*/ 86 w 28166"/>
              <a:gd name="connsiteY3" fmla="*/ 20961 h 21548"/>
              <a:gd name="connsiteX4" fmla="*/ 0 w 28166"/>
              <a:gd name="connsiteY4" fmla="*/ 0 h 2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66" h="21548">
                <a:moveTo>
                  <a:pt x="0" y="0"/>
                </a:moveTo>
                <a:lnTo>
                  <a:pt x="21600" y="0"/>
                </a:lnTo>
                <a:lnTo>
                  <a:pt x="28166" y="9274"/>
                </a:lnTo>
                <a:cubicBezTo>
                  <a:pt x="17366" y="9274"/>
                  <a:pt x="10886" y="24711"/>
                  <a:pt x="86" y="20961"/>
                </a:cubicBezTo>
                <a:cubicBezTo>
                  <a:pt x="57" y="13974"/>
                  <a:pt x="29" y="6987"/>
                  <a:pt x="0" y="0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5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og, Nature, Morning, Dawn, Tr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304800"/>
            <a:ext cx="5715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Konsolidasi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juga </a:t>
            </a:r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dipahami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sebagai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sebuah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proses </a:t>
            </a:r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panjang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mengurangi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kemungkinan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pembalikan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demokratisasi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mencegah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erosi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demokrasi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menghindari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keruntuhan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demokrasi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, yang </a:t>
            </a:r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diteruskan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dengan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melengkapi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demokrasi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pendalaman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demokrasi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dan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mengorganisir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demokrasi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secara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berkelanjutan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1153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fferent space civilizations. 3d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4" y="-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52400"/>
            <a:ext cx="8610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dirty="0" err="1" smtClean="0"/>
              <a:t>Banyak</a:t>
            </a:r>
            <a:r>
              <a:rPr lang="en-US" sz="2800" dirty="0" smtClean="0"/>
              <a:t> </a:t>
            </a:r>
            <a:r>
              <a:rPr lang="en-US" sz="2800" dirty="0" err="1"/>
              <a:t>karya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konsolidasi</a:t>
            </a:r>
            <a:r>
              <a:rPr lang="en-US" sz="2800" dirty="0"/>
              <a:t> </a:t>
            </a:r>
            <a:r>
              <a:rPr lang="en-US" sz="2800" dirty="0" err="1"/>
              <a:t>demokrasi</a:t>
            </a:r>
            <a:r>
              <a:rPr lang="en-US" sz="2800" dirty="0"/>
              <a:t> yang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pendekatan</a:t>
            </a:r>
            <a:r>
              <a:rPr lang="en-US" sz="2800" dirty="0"/>
              <a:t> </a:t>
            </a:r>
            <a:r>
              <a:rPr lang="en-US" sz="2800" dirty="0" err="1"/>
              <a:t>institusional</a:t>
            </a:r>
            <a:r>
              <a:rPr lang="en-US" sz="2800" dirty="0"/>
              <a:t>. Para </a:t>
            </a:r>
            <a:r>
              <a:rPr lang="en-US" sz="2800" dirty="0" err="1"/>
              <a:t>ahli</a:t>
            </a:r>
            <a:r>
              <a:rPr lang="en-US" sz="2800" dirty="0"/>
              <a:t> </a:t>
            </a:r>
            <a:r>
              <a:rPr lang="en-US" sz="2800" dirty="0" err="1"/>
              <a:t>hubungan</a:t>
            </a:r>
            <a:r>
              <a:rPr lang="en-US" sz="2800" dirty="0"/>
              <a:t> </a:t>
            </a:r>
            <a:r>
              <a:rPr lang="en-US" sz="2800" dirty="0" err="1"/>
              <a:t>sipil-militer</a:t>
            </a:r>
            <a:r>
              <a:rPr lang="en-US" sz="2800" dirty="0"/>
              <a:t>, </a:t>
            </a:r>
            <a:r>
              <a:rPr lang="en-US" sz="2800" dirty="0" err="1"/>
              <a:t>misalnya</a:t>
            </a:r>
            <a:r>
              <a:rPr lang="en-US" sz="2800" dirty="0"/>
              <a:t>, </a:t>
            </a:r>
            <a:r>
              <a:rPr lang="en-US" sz="2800" dirty="0" err="1"/>
              <a:t>mengedepankan</a:t>
            </a:r>
            <a:r>
              <a:rPr lang="en-US" sz="2800" dirty="0"/>
              <a:t> </a:t>
            </a:r>
            <a:r>
              <a:rPr lang="en-US" sz="2800" dirty="0" err="1"/>
              <a:t>isu</a:t>
            </a:r>
            <a:r>
              <a:rPr lang="en-US" sz="2800" dirty="0"/>
              <a:t> </a:t>
            </a:r>
            <a:r>
              <a:rPr lang="en-US" sz="2800" dirty="0" err="1"/>
              <a:t>demiliterisasi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meletakkan</a:t>
            </a:r>
            <a:r>
              <a:rPr lang="en-US" sz="2800" dirty="0"/>
              <a:t> </a:t>
            </a:r>
            <a:r>
              <a:rPr lang="en-US" sz="2800" dirty="0" err="1"/>
              <a:t>militer</a:t>
            </a:r>
            <a:r>
              <a:rPr lang="en-US" sz="2800" dirty="0"/>
              <a:t> di </a:t>
            </a:r>
            <a:r>
              <a:rPr lang="en-US" sz="2800" dirty="0" err="1"/>
              <a:t>bawah</a:t>
            </a:r>
            <a:r>
              <a:rPr lang="en-US" sz="2800" dirty="0"/>
              <a:t> </a:t>
            </a:r>
            <a:r>
              <a:rPr lang="en-US" sz="2800" dirty="0" err="1"/>
              <a:t>kontrol</a:t>
            </a:r>
            <a:r>
              <a:rPr lang="en-US" sz="2800" dirty="0"/>
              <a:t> </a:t>
            </a:r>
            <a:r>
              <a:rPr lang="en-US" sz="2800" dirty="0" err="1"/>
              <a:t>sipil</a:t>
            </a:r>
            <a:r>
              <a:rPr lang="en-US" sz="2800" dirty="0"/>
              <a:t> yang </a:t>
            </a:r>
            <a:r>
              <a:rPr lang="en-US" sz="2800" dirty="0" err="1"/>
              <a:t>demokratis</a:t>
            </a:r>
            <a:r>
              <a:rPr lang="en-US" sz="2800" dirty="0" smtClean="0"/>
              <a:t>.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err="1"/>
              <a:t>Ilmuwan</a:t>
            </a:r>
            <a:r>
              <a:rPr lang="en-US" sz="2800" dirty="0"/>
              <a:t> lain, </a:t>
            </a:r>
            <a:r>
              <a:rPr lang="en-US" sz="2800" dirty="0" err="1"/>
              <a:t>termasuk</a:t>
            </a:r>
            <a:r>
              <a:rPr lang="en-US" sz="2800" dirty="0"/>
              <a:t> </a:t>
            </a:r>
            <a:r>
              <a:rPr lang="en-US" sz="2800" dirty="0" err="1"/>
              <a:t>ahli</a:t>
            </a:r>
            <a:r>
              <a:rPr lang="en-US" sz="2800" dirty="0"/>
              <a:t> </a:t>
            </a:r>
            <a:r>
              <a:rPr lang="en-US" sz="2800" dirty="0" err="1"/>
              <a:t>administrasi</a:t>
            </a:r>
            <a:r>
              <a:rPr lang="en-US" sz="2800" dirty="0"/>
              <a:t> </a:t>
            </a:r>
            <a:r>
              <a:rPr lang="en-US" sz="2800" dirty="0" err="1"/>
              <a:t>publik</a:t>
            </a:r>
            <a:r>
              <a:rPr lang="en-US" sz="2800" dirty="0"/>
              <a:t> </a:t>
            </a:r>
            <a:r>
              <a:rPr lang="en-US" sz="2800" dirty="0" err="1"/>
              <a:t>mengedepankan</a:t>
            </a:r>
            <a:r>
              <a:rPr lang="en-US" sz="2800" dirty="0"/>
              <a:t> </a:t>
            </a:r>
            <a:r>
              <a:rPr lang="en-US" sz="2800" dirty="0" err="1"/>
              <a:t>isu</a:t>
            </a:r>
            <a:r>
              <a:rPr lang="en-US" sz="2800" dirty="0"/>
              <a:t> </a:t>
            </a:r>
            <a:r>
              <a:rPr lang="en-US" sz="2800" dirty="0" err="1"/>
              <a:t>reformasi</a:t>
            </a:r>
            <a:r>
              <a:rPr lang="en-US" sz="2800" dirty="0"/>
              <a:t> </a:t>
            </a:r>
            <a:r>
              <a:rPr lang="en-US" sz="2800" dirty="0" err="1"/>
              <a:t>birokrasi</a:t>
            </a:r>
            <a:r>
              <a:rPr lang="en-US" sz="2800" dirty="0"/>
              <a:t>, </a:t>
            </a:r>
            <a:r>
              <a:rPr lang="en-US" sz="2800" dirty="0" err="1"/>
              <a:t>misalnya</a:t>
            </a:r>
            <a:r>
              <a:rPr lang="en-US" sz="2800" dirty="0"/>
              <a:t> </a:t>
            </a:r>
            <a:r>
              <a:rPr lang="en-US" sz="2800" dirty="0" err="1"/>
              <a:t>isu</a:t>
            </a:r>
            <a:r>
              <a:rPr lang="en-US" sz="2800" dirty="0"/>
              <a:t> </a:t>
            </a:r>
            <a:r>
              <a:rPr lang="en-US" sz="2800" i="1" dirty="0"/>
              <a:t>reinventing government</a:t>
            </a:r>
            <a:r>
              <a:rPr lang="en-US" sz="2800" dirty="0"/>
              <a:t>. </a:t>
            </a:r>
            <a:r>
              <a:rPr lang="en-US" sz="2800" dirty="0" err="1"/>
              <a:t>Sekarang</a:t>
            </a:r>
            <a:r>
              <a:rPr lang="en-US" sz="2800" dirty="0"/>
              <a:t> yang </a:t>
            </a:r>
            <a:r>
              <a:rPr lang="en-US" sz="2800" dirty="0" err="1"/>
              <a:t>sedang</a:t>
            </a:r>
            <a:r>
              <a:rPr lang="en-US" sz="2800" dirty="0"/>
              <a:t>  </a:t>
            </a:r>
            <a:r>
              <a:rPr lang="en-US" sz="2800" i="1" dirty="0"/>
              <a:t>trend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didukung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lembaga</a:t>
            </a:r>
            <a:r>
              <a:rPr lang="en-US" sz="2800" dirty="0"/>
              <a:t> donor </a:t>
            </a:r>
            <a:r>
              <a:rPr lang="en-US" sz="2800" dirty="0" err="1"/>
              <a:t>internasional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World Bank, USAID, UNDP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kampanye</a:t>
            </a:r>
            <a:r>
              <a:rPr lang="en-US" sz="2800" dirty="0"/>
              <a:t> </a:t>
            </a:r>
            <a:r>
              <a:rPr lang="en-US" sz="2800" i="1" dirty="0"/>
              <a:t>good </a:t>
            </a:r>
            <a:r>
              <a:rPr lang="en-US" sz="2800" i="1" dirty="0" err="1"/>
              <a:t>governanc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86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Winter, Lake, Leaves, Birch, Bran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6824" y="228600"/>
            <a:ext cx="8485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Masyarakat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Madani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Demokratisasi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6824" y="1066800"/>
            <a:ext cx="7815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</a:rPr>
              <a:t>Hubungan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antara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demokrasi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dengan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masyarakat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madani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bagaikan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dua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sisi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mata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uang</a:t>
            </a:r>
            <a:r>
              <a:rPr lang="en-US" sz="3600" dirty="0">
                <a:solidFill>
                  <a:srgbClr val="C00000"/>
                </a:solidFill>
              </a:rPr>
              <a:t> yang </a:t>
            </a:r>
            <a:r>
              <a:rPr lang="en-US" sz="3600" dirty="0" err="1">
                <a:solidFill>
                  <a:srgbClr val="C00000"/>
                </a:solidFill>
              </a:rPr>
              <a:t>bersifat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ko-eksistensi</a:t>
            </a:r>
            <a:r>
              <a:rPr lang="en-US" sz="3600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869197" y="3444104"/>
            <a:ext cx="769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Baskerville Old Face" panose="02020602080505020303" pitchFamily="18" charset="0"/>
              </a:rPr>
              <a:t>Hanya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dalam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masyarakat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madani</a:t>
            </a:r>
            <a:r>
              <a:rPr lang="en-US" sz="3200" dirty="0">
                <a:latin typeface="Baskerville Old Face" panose="02020602080505020303" pitchFamily="18" charset="0"/>
              </a:rPr>
              <a:t> yang </a:t>
            </a:r>
            <a:r>
              <a:rPr lang="en-US" sz="3200" dirty="0" err="1">
                <a:latin typeface="Baskerville Old Face" panose="02020602080505020303" pitchFamily="18" charset="0"/>
              </a:rPr>
              <a:t>kuatlah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demokrasi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dapat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ditegakkan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dengan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baik</a:t>
            </a:r>
            <a:r>
              <a:rPr lang="en-US" sz="3200" dirty="0">
                <a:latin typeface="Baskerville Old Face" panose="02020602080505020303" pitchFamily="18" charset="0"/>
              </a:rPr>
              <a:t>, </a:t>
            </a:r>
            <a:r>
              <a:rPr lang="en-US" sz="3200" dirty="0" err="1">
                <a:latin typeface="Baskerville Old Face" panose="02020602080505020303" pitchFamily="18" charset="0"/>
              </a:rPr>
              <a:t>dan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hanya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dalam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suasana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demokratislah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masyarakat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madani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dapat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berkembang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secara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wajar</a:t>
            </a:r>
            <a:r>
              <a:rPr lang="en-US" sz="3200" dirty="0">
                <a:latin typeface="Baskerville Old Face" panose="0202060208050502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244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set, Lake, Twilight, Nature, Eve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304800"/>
            <a:ext cx="838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Baskerville Old Face" panose="02020602080505020303" pitchFamily="18" charset="0"/>
              </a:rPr>
              <a:t>Dapatlah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dikatakan</a:t>
            </a:r>
            <a:r>
              <a:rPr lang="en-US" sz="3200" dirty="0">
                <a:latin typeface="Baskerville Old Face" panose="02020602080505020303" pitchFamily="18" charset="0"/>
              </a:rPr>
              <a:t>,  </a:t>
            </a:r>
            <a:r>
              <a:rPr lang="en-US" sz="3200" dirty="0" err="1">
                <a:latin typeface="Baskerville Old Face" panose="02020602080505020303" pitchFamily="18" charset="0"/>
              </a:rPr>
              <a:t>masyarakat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madani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merupakan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elemen</a:t>
            </a:r>
            <a:r>
              <a:rPr lang="en-US" sz="3200" dirty="0">
                <a:latin typeface="Baskerville Old Face" panose="02020602080505020303" pitchFamily="18" charset="0"/>
              </a:rPr>
              <a:t> yang </a:t>
            </a:r>
            <a:r>
              <a:rPr lang="en-US" sz="3200" dirty="0" err="1">
                <a:latin typeface="Baskerville Old Face" panose="02020602080505020303" pitchFamily="18" charset="0"/>
              </a:rPr>
              <a:t>signifikan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dalam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membangun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demokrasi</a:t>
            </a:r>
            <a:r>
              <a:rPr lang="en-US" sz="3200" dirty="0">
                <a:latin typeface="Baskerville Old Face" panose="02020602080505020303" pitchFamily="18" charset="0"/>
              </a:rPr>
              <a:t>, </a:t>
            </a:r>
            <a:r>
              <a:rPr lang="en-US" sz="3200" dirty="0" err="1">
                <a:latin typeface="Baskerville Old Face" panose="02020602080505020303" pitchFamily="18" charset="0"/>
              </a:rPr>
              <a:t>hanya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dalam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masyarakat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madanilah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terwujudnya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demokrasi</a:t>
            </a:r>
            <a:r>
              <a:rPr lang="en-US" sz="3200" dirty="0">
                <a:latin typeface="Baskerville Old Face" panose="02020602080505020303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4114800"/>
            <a:ext cx="5257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Baskerville Old Face" panose="02020602080505020303" pitchFamily="18" charset="0"/>
              </a:rPr>
              <a:t>Civil society yang solid </a:t>
            </a:r>
            <a:r>
              <a:rPr lang="en-US" sz="3200" dirty="0" err="1">
                <a:latin typeface="Baskerville Old Face" panose="02020602080505020303" pitchFamily="18" charset="0"/>
              </a:rPr>
              <a:t>dan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dinamis</a:t>
            </a:r>
            <a:r>
              <a:rPr lang="en-US" sz="3200" dirty="0">
                <a:latin typeface="Baskerville Old Face" panose="02020602080505020303" pitchFamily="18" charset="0"/>
              </a:rPr>
              <a:t>  </a:t>
            </a:r>
            <a:r>
              <a:rPr lang="en-US" sz="3200" dirty="0" err="1">
                <a:latin typeface="Baskerville Old Face" panose="02020602080505020303" pitchFamily="18" charset="0"/>
              </a:rPr>
              <a:t>akan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merupakan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pilar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utama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bagi</a:t>
            </a:r>
            <a:r>
              <a:rPr lang="en-US" sz="3200" dirty="0">
                <a:latin typeface="Baskerville Old Face" panose="02020602080505020303" pitchFamily="18" charset="0"/>
              </a:rPr>
              <a:t> proses </a:t>
            </a:r>
            <a:r>
              <a:rPr lang="en-US" sz="3200" dirty="0" err="1">
                <a:latin typeface="Baskerville Old Face" panose="02020602080505020303" pitchFamily="18" charset="0"/>
              </a:rPr>
              <a:t>demokrasi</a:t>
            </a:r>
            <a:r>
              <a:rPr lang="en-US" sz="3200" dirty="0">
                <a:latin typeface="Baskerville Old Face" panose="02020602080505020303" pitchFamily="18" charset="0"/>
              </a:rPr>
              <a:t> (</a:t>
            </a:r>
            <a:r>
              <a:rPr lang="en-US" sz="3200" dirty="0" err="1">
                <a:latin typeface="Baskerville Old Face" panose="02020602080505020303" pitchFamily="18" charset="0"/>
              </a:rPr>
              <a:t>Tornquist</a:t>
            </a:r>
            <a:r>
              <a:rPr lang="en-US" sz="3200" dirty="0">
                <a:latin typeface="Baskerville Old Face" panose="02020602080505020303" pitchFamily="18" charset="0"/>
              </a:rPr>
              <a:t>, 2002:4).</a:t>
            </a:r>
          </a:p>
        </p:txBody>
      </p:sp>
    </p:spTree>
    <p:extLst>
      <p:ext uri="{BB962C8B-B14F-4D97-AF65-F5344CB8AC3E}">
        <p14:creationId xmlns:p14="http://schemas.microsoft.com/office/powerpoint/2010/main" val="38859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419600"/>
            <a:ext cx="8153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Civil society 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yang </a:t>
            </a: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kuat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namun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tersegmentasi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secara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eksklusif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berdasarkan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perbedaan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budaya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etnik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dan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bahasa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bisa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menghambat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konsolidasi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demokrasi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 (</a:t>
            </a: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Schmitter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dalam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Triwibowo</a:t>
            </a:r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, 2006:3)</a:t>
            </a:r>
          </a:p>
        </p:txBody>
      </p:sp>
      <p:pic>
        <p:nvPicPr>
          <p:cNvPr id="3" name="Picture 2" descr="Europe, Travel, Map, World, Conne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0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8795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276600" y="172102"/>
            <a:ext cx="5594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Civil society</a:t>
            </a:r>
            <a:r>
              <a:rPr lang="en-US" sz="3200" b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, </a:t>
            </a:r>
            <a:r>
              <a:rPr lang="en-US" sz="3200" b="1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secara</a:t>
            </a:r>
            <a:r>
              <a:rPr lang="en-US" sz="3200" b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teoritis</a:t>
            </a:r>
            <a:r>
              <a:rPr lang="en-US" sz="3200" b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, </a:t>
            </a:r>
            <a:r>
              <a:rPr lang="en-US" sz="3200" b="1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dipandang</a:t>
            </a:r>
            <a:r>
              <a:rPr lang="en-US" sz="3200" b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sebagai</a:t>
            </a:r>
            <a:r>
              <a:rPr lang="en-US" sz="3200" b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bagian</a:t>
            </a:r>
            <a:r>
              <a:rPr lang="en-US" sz="3200" b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penting</a:t>
            </a:r>
            <a:r>
              <a:rPr lang="en-US" sz="3200" b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dari</a:t>
            </a:r>
            <a:r>
              <a:rPr lang="en-US" sz="3200" b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demokrasi</a:t>
            </a:r>
            <a:r>
              <a:rPr lang="en-US" sz="3200" b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substantif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dan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mendorong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latin typeface="Baskerville Old Face" panose="02020602080505020303" pitchFamily="18" charset="0"/>
              </a:rPr>
              <a:t>bergulirnya</a:t>
            </a:r>
            <a:r>
              <a:rPr lang="en-US" sz="3200" b="1" dirty="0"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demokrasi</a:t>
            </a:r>
            <a:r>
              <a:rPr lang="en-US" sz="3200" b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 di </a:t>
            </a:r>
            <a:r>
              <a:rPr lang="en-US" sz="3200" b="1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sebuah</a:t>
            </a:r>
            <a:r>
              <a:rPr lang="en-US" sz="3200" b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negara</a:t>
            </a:r>
            <a:r>
              <a:rPr lang="en-US" sz="3200" b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. </a:t>
            </a:r>
            <a:r>
              <a:rPr lang="en-US" sz="3200" b="1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Argumentasinya</a:t>
            </a:r>
            <a:r>
              <a:rPr lang="en-US" sz="3200" b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adalah</a:t>
            </a:r>
            <a:r>
              <a:rPr lang="en-US" sz="3200" b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karena</a:t>
            </a:r>
            <a:r>
              <a:rPr lang="en-US" sz="3200" b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i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civil society </a:t>
            </a:r>
            <a:r>
              <a:rPr lang="en-US" sz="3200" b="1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dapat</a:t>
            </a:r>
            <a:r>
              <a:rPr lang="en-US" sz="3200" b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mendorong</a:t>
            </a:r>
            <a:r>
              <a:rPr lang="en-US" sz="3200" b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terwujudnya</a:t>
            </a:r>
            <a:r>
              <a:rPr lang="en-US" sz="3200" b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cita-cita</a:t>
            </a:r>
            <a:r>
              <a:rPr lang="en-US" sz="3200" b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sebuah</a:t>
            </a:r>
            <a:r>
              <a:rPr lang="en-US" sz="3200" b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negara</a:t>
            </a:r>
            <a:r>
              <a:rPr lang="en-US" sz="3200" b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demokrasi</a:t>
            </a:r>
            <a:r>
              <a:rPr lang="en-US" sz="3200" b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.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2537" y="5486400"/>
            <a:ext cx="5099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      </a:t>
            </a:r>
            <a:r>
              <a:rPr lang="en-US" sz="4000" dirty="0" err="1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Mengapa</a:t>
            </a:r>
            <a:r>
              <a:rPr lang="en-US" sz="40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demikian</a:t>
            </a:r>
            <a:r>
              <a:rPr lang="en-US" sz="40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?</a:t>
            </a:r>
          </a:p>
        </p:txBody>
      </p:sp>
      <p:pic>
        <p:nvPicPr>
          <p:cNvPr id="6" name="Picture 5" descr="Masyarakat, Masyarakat Sipil, Organisasi gambar 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0035"/>
            <a:ext cx="2818657" cy="322516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</p:pic>
      <p:pic>
        <p:nvPicPr>
          <p:cNvPr id="7" name="Picture 2" descr="https://media.istockphoto.com/photos/silhouette-of-group-business-team-making-high-hands-over-head-in-sky-picture-id1206235554?b=1&amp;k=6&amp;m=1206235554&amp;s=170667a&amp;w=0&amp;h=SZH2Rfq-sTsX44gq-bv2OgDxsLPYMfsdsRr7vMZsPSA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733800"/>
            <a:ext cx="2818657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5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ple, Leaves, Autumn, Fall, Sea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209227"/>
            <a:ext cx="883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9538" indent="-1379538"/>
            <a:r>
              <a:rPr lang="en-US" sz="2800" b="1" i="1" dirty="0" err="1">
                <a:solidFill>
                  <a:srgbClr val="FF0000"/>
                </a:solidFill>
              </a:rPr>
              <a:t>Pertama</a:t>
            </a:r>
            <a:r>
              <a:rPr lang="en-US" sz="2800" b="1" dirty="0">
                <a:solidFill>
                  <a:srgbClr val="FF0000"/>
                </a:solidFill>
              </a:rPr>
              <a:t>,</a:t>
            </a:r>
            <a:r>
              <a:rPr lang="en-US" sz="2800" b="1" dirty="0"/>
              <a:t> </a:t>
            </a:r>
            <a:r>
              <a:rPr lang="en-US" sz="2800" b="1" i="1" dirty="0"/>
              <a:t>civil society </a:t>
            </a:r>
            <a:r>
              <a:rPr lang="en-US" sz="2800" b="1" dirty="0" err="1"/>
              <a:t>dapat</a:t>
            </a:r>
            <a:r>
              <a:rPr lang="en-US" sz="2800" b="1" dirty="0"/>
              <a:t> </a:t>
            </a:r>
            <a:r>
              <a:rPr lang="en-US" sz="2800" b="1" dirty="0" err="1"/>
              <a:t>berfungsi</a:t>
            </a:r>
            <a:r>
              <a:rPr lang="en-US" sz="2800" b="1" dirty="0"/>
              <a:t> </a:t>
            </a:r>
            <a:r>
              <a:rPr lang="en-US" sz="2800" b="1" dirty="0" err="1"/>
              <a:t>sebagai</a:t>
            </a:r>
            <a:r>
              <a:rPr lang="en-US" sz="2800" b="1" dirty="0"/>
              <a:t> </a:t>
            </a:r>
            <a:r>
              <a:rPr lang="en-US" sz="2800" b="1" dirty="0" err="1"/>
              <a:t>pengawas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atau</a:t>
            </a:r>
            <a:r>
              <a:rPr lang="en-US" sz="2800" b="1" dirty="0"/>
              <a:t> </a:t>
            </a:r>
            <a:r>
              <a:rPr lang="en-US" sz="2800" b="1" dirty="0" err="1"/>
              <a:t>penyeimbang</a:t>
            </a:r>
            <a:r>
              <a:rPr lang="en-US" sz="2800" b="1" dirty="0"/>
              <a:t> </a:t>
            </a:r>
            <a:r>
              <a:rPr lang="en-US" sz="2800" b="1" dirty="0" err="1"/>
              <a:t>kekuasaan</a:t>
            </a:r>
            <a:r>
              <a:rPr lang="en-US" sz="2800" b="1" dirty="0"/>
              <a:t> </a:t>
            </a:r>
            <a:r>
              <a:rPr lang="en-US" sz="2800" b="1" dirty="0" err="1"/>
              <a:t>pemerintah</a:t>
            </a:r>
            <a:r>
              <a:rPr lang="en-US" sz="2800" b="1" dirty="0"/>
              <a:t> yang </a:t>
            </a:r>
            <a:r>
              <a:rPr lang="en-US" sz="2800" b="1" dirty="0" err="1"/>
              <a:t>berlebihan</a:t>
            </a:r>
            <a:r>
              <a:rPr lang="en-US" sz="2800" b="1" dirty="0"/>
              <a:t> (</a:t>
            </a:r>
            <a:r>
              <a:rPr lang="en-US" sz="2800" b="1" dirty="0" err="1"/>
              <a:t>baca</a:t>
            </a:r>
            <a:r>
              <a:rPr lang="en-US" sz="2800" b="1" dirty="0"/>
              <a:t>: </a:t>
            </a:r>
            <a:r>
              <a:rPr lang="en-US" sz="2800" b="1" i="1" dirty="0"/>
              <a:t>corrupt</a:t>
            </a:r>
            <a:r>
              <a:rPr lang="en-US" sz="2800" b="1" dirty="0"/>
              <a:t>).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694481"/>
            <a:ext cx="796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2350" indent="-1022350"/>
            <a:r>
              <a:rPr lang="en-US" sz="2800" b="1" i="1" dirty="0" err="1">
                <a:solidFill>
                  <a:srgbClr val="FF0000"/>
                </a:solidFill>
              </a:rPr>
              <a:t>Kedua</a:t>
            </a:r>
            <a:r>
              <a:rPr lang="en-US" sz="2800" b="1" dirty="0">
                <a:solidFill>
                  <a:srgbClr val="FF0000"/>
                </a:solidFill>
              </a:rPr>
              <a:t>,</a:t>
            </a:r>
            <a:r>
              <a:rPr lang="en-US" sz="2800" b="1" dirty="0"/>
              <a:t> </a:t>
            </a:r>
            <a:r>
              <a:rPr lang="en-US" sz="2800" b="1" i="1" dirty="0"/>
              <a:t>civil society</a:t>
            </a:r>
            <a:r>
              <a:rPr lang="en-US" sz="2800" b="1" dirty="0"/>
              <a:t> </a:t>
            </a:r>
            <a:r>
              <a:rPr lang="en-US" sz="2800" b="1" dirty="0" err="1"/>
              <a:t>dianggap</a:t>
            </a:r>
            <a:r>
              <a:rPr lang="en-US" sz="2800" b="1" dirty="0"/>
              <a:t> </a:t>
            </a:r>
            <a:r>
              <a:rPr lang="en-US" sz="2800" b="1" dirty="0" err="1"/>
              <a:t>dapat</a:t>
            </a:r>
            <a:r>
              <a:rPr lang="en-US" sz="2800" b="1" dirty="0"/>
              <a:t> </a:t>
            </a:r>
            <a:r>
              <a:rPr lang="en-US" sz="2800" b="1" dirty="0" err="1"/>
              <a:t>mewakili</a:t>
            </a:r>
            <a:r>
              <a:rPr lang="en-US" sz="2800" b="1" dirty="0"/>
              <a:t> </a:t>
            </a:r>
            <a:r>
              <a:rPr lang="en-US" sz="2800" b="1" dirty="0" err="1"/>
              <a:t>bermacam</a:t>
            </a:r>
            <a:r>
              <a:rPr lang="en-US" sz="2800" b="1" dirty="0"/>
              <a:t> </a:t>
            </a:r>
            <a:r>
              <a:rPr lang="en-US" sz="2800" b="1" dirty="0" err="1"/>
              <a:t>kepentingan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pandangan</a:t>
            </a:r>
            <a:r>
              <a:rPr lang="en-US" sz="2800" b="1" dirty="0"/>
              <a:t> yang </a:t>
            </a:r>
            <a:r>
              <a:rPr lang="en-US" sz="2800" b="1" dirty="0" err="1"/>
              <a:t>berkembang</a:t>
            </a:r>
            <a:r>
              <a:rPr lang="en-US" sz="2800" b="1" dirty="0"/>
              <a:t> di </a:t>
            </a:r>
            <a:r>
              <a:rPr lang="en-US" sz="2800" b="1" dirty="0" err="1"/>
              <a:t>masyarakat</a:t>
            </a:r>
            <a:r>
              <a:rPr lang="en-US" sz="2800" b="1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112" y="311047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6175" indent="-1146175"/>
            <a:r>
              <a:rPr lang="en-US" sz="2800" b="1" i="1" dirty="0" err="1">
                <a:solidFill>
                  <a:srgbClr val="FF0000"/>
                </a:solidFill>
              </a:rPr>
              <a:t>Ketiga</a:t>
            </a:r>
            <a:r>
              <a:rPr lang="en-US" sz="2800" b="1" dirty="0">
                <a:solidFill>
                  <a:srgbClr val="FF0000"/>
                </a:solidFill>
              </a:rPr>
              <a:t>,</a:t>
            </a:r>
            <a:r>
              <a:rPr lang="en-US" sz="2800" b="1" dirty="0"/>
              <a:t>  </a:t>
            </a:r>
            <a:r>
              <a:rPr lang="en-US" sz="2800" b="1" i="1" dirty="0"/>
              <a:t>civil society</a:t>
            </a:r>
            <a:r>
              <a:rPr lang="en-US" sz="2800" b="1" dirty="0"/>
              <a:t> </a:t>
            </a:r>
            <a:r>
              <a:rPr lang="en-US" sz="2800" b="1" dirty="0" err="1"/>
              <a:t>dapat</a:t>
            </a:r>
            <a:r>
              <a:rPr lang="en-US" sz="2800" b="1" dirty="0"/>
              <a:t> </a:t>
            </a:r>
            <a:r>
              <a:rPr lang="en-US" sz="2800" b="1" dirty="0" err="1"/>
              <a:t>mempromosikan</a:t>
            </a:r>
            <a:r>
              <a:rPr lang="en-US" sz="2800" b="1" dirty="0"/>
              <a:t> </a:t>
            </a:r>
            <a:r>
              <a:rPr lang="en-US" sz="2800" b="1" dirty="0" err="1"/>
              <a:t>integrasi</a:t>
            </a:r>
            <a:r>
              <a:rPr lang="en-US" sz="2800" b="1" dirty="0"/>
              <a:t> </a:t>
            </a:r>
            <a:r>
              <a:rPr lang="en-US" sz="2800" b="1" dirty="0" err="1"/>
              <a:t>masyarakat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perkembangan</a:t>
            </a:r>
            <a:r>
              <a:rPr lang="en-US" sz="2800" b="1" dirty="0"/>
              <a:t> </a:t>
            </a:r>
            <a:r>
              <a:rPr lang="en-US" sz="2800" b="1" dirty="0" err="1"/>
              <a:t>nilai-nilai</a:t>
            </a:r>
            <a:r>
              <a:rPr lang="en-US" sz="2800" b="1" dirty="0"/>
              <a:t> </a:t>
            </a:r>
            <a:r>
              <a:rPr lang="en-US" sz="2800" b="1" dirty="0" err="1"/>
              <a:t>demokrasi</a:t>
            </a:r>
            <a:r>
              <a:rPr lang="en-US" sz="2800" b="1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4516129"/>
            <a:ext cx="81211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7488" indent="-1487488"/>
            <a:r>
              <a:rPr lang="en-US" sz="2800" b="1" i="1" dirty="0" err="1">
                <a:solidFill>
                  <a:srgbClr val="FF0000"/>
                </a:solidFill>
              </a:rPr>
              <a:t>Keempat</a:t>
            </a:r>
            <a:r>
              <a:rPr lang="en-US" sz="2800" b="1" dirty="0">
                <a:solidFill>
                  <a:srgbClr val="FF0000"/>
                </a:solidFill>
              </a:rPr>
              <a:t>,</a:t>
            </a:r>
            <a:r>
              <a:rPr lang="en-US" sz="2800" b="1" dirty="0"/>
              <a:t>  </a:t>
            </a:r>
            <a:r>
              <a:rPr lang="en-US" sz="2800" b="1" i="1" dirty="0"/>
              <a:t>civil society</a:t>
            </a:r>
            <a:r>
              <a:rPr lang="en-US" sz="2800" b="1" dirty="0"/>
              <a:t> </a:t>
            </a:r>
            <a:r>
              <a:rPr lang="en-US" sz="2800" b="1" dirty="0" err="1"/>
              <a:t>dapat</a:t>
            </a:r>
            <a:r>
              <a:rPr lang="en-US" sz="2800" b="1" dirty="0"/>
              <a:t> </a:t>
            </a:r>
            <a:r>
              <a:rPr lang="en-US" sz="2800" b="1" dirty="0" err="1"/>
              <a:t>memperkuat</a:t>
            </a:r>
            <a:r>
              <a:rPr lang="en-US" sz="2800" b="1" dirty="0"/>
              <a:t> </a:t>
            </a:r>
            <a:r>
              <a:rPr lang="en-US" sz="2800" b="1" dirty="0" err="1"/>
              <a:t>legitimasi</a:t>
            </a:r>
            <a:r>
              <a:rPr lang="en-US" sz="2800" b="1" dirty="0"/>
              <a:t> </a:t>
            </a:r>
            <a:r>
              <a:rPr lang="en-US" sz="2800" b="1" dirty="0" err="1"/>
              <a:t>negara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menyediakan</a:t>
            </a:r>
            <a:r>
              <a:rPr lang="en-US" sz="2800" b="1" dirty="0"/>
              <a:t> </a:t>
            </a:r>
            <a:r>
              <a:rPr lang="en-US" sz="2800" b="1" dirty="0" err="1"/>
              <a:t>pelayanan</a:t>
            </a:r>
            <a:r>
              <a:rPr lang="en-US" sz="2800" b="1" dirty="0"/>
              <a:t> </a:t>
            </a:r>
            <a:r>
              <a:rPr lang="en-US" sz="2800" b="1" dirty="0" err="1"/>
              <a:t>publik</a:t>
            </a:r>
            <a:r>
              <a:rPr lang="en-US" sz="2800" b="1" dirty="0"/>
              <a:t> </a:t>
            </a:r>
            <a:r>
              <a:rPr lang="en-US" sz="2800" b="1" dirty="0" err="1"/>
              <a:t>secara</a:t>
            </a:r>
            <a:r>
              <a:rPr lang="en-US" sz="2800" b="1" dirty="0"/>
              <a:t> </a:t>
            </a:r>
            <a:r>
              <a:rPr lang="en-US" sz="2800" b="1" dirty="0" err="1"/>
              <a:t>lebih</a:t>
            </a:r>
            <a:r>
              <a:rPr lang="en-US" sz="2800" b="1" dirty="0"/>
              <a:t> </a:t>
            </a:r>
            <a:r>
              <a:rPr lang="en-US" sz="2800" b="1" dirty="0" err="1"/>
              <a:t>efisien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efektif</a:t>
            </a:r>
            <a:r>
              <a:rPr lang="en-US" sz="2800" b="1" dirty="0"/>
              <a:t> </a:t>
            </a:r>
            <a:r>
              <a:rPr lang="en-US" sz="2800" b="1" dirty="0" err="1"/>
              <a:t>melalui</a:t>
            </a:r>
            <a:r>
              <a:rPr lang="en-US" sz="2800" b="1" dirty="0"/>
              <a:t> </a:t>
            </a:r>
            <a:r>
              <a:rPr lang="en-US" sz="2800" b="1" dirty="0" err="1"/>
              <a:t>pelibatan</a:t>
            </a:r>
            <a:r>
              <a:rPr lang="en-US" sz="2800" b="1" dirty="0"/>
              <a:t> </a:t>
            </a:r>
            <a:r>
              <a:rPr lang="en-US" sz="2800" b="1" i="1" dirty="0"/>
              <a:t>grassroots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proses </a:t>
            </a:r>
            <a:r>
              <a:rPr lang="en-US" sz="2800" b="1" dirty="0" err="1"/>
              <a:t>pengambilan</a:t>
            </a:r>
            <a:r>
              <a:rPr lang="en-US" sz="2800" b="1" dirty="0"/>
              <a:t> </a:t>
            </a:r>
            <a:r>
              <a:rPr lang="en-US" sz="2800" b="1" dirty="0" err="1" smtClean="0"/>
              <a:t>kebijakan</a:t>
            </a:r>
            <a:r>
              <a:rPr lang="en-US" sz="2800" b="1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7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erries, Immersion, Fruit, Refresh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2286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latin typeface="Baskerville Old Face" panose="02020602080505020303" pitchFamily="18" charset="0"/>
            </a:endParaRPr>
          </a:p>
          <a:p>
            <a:r>
              <a:rPr lang="en-US" sz="3200" dirty="0" err="1" smtClean="0">
                <a:latin typeface="Baskerville Old Face" panose="02020602080505020303" pitchFamily="18" charset="0"/>
              </a:rPr>
              <a:t>Menurut</a:t>
            </a:r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Dewi</a:t>
            </a:r>
            <a:r>
              <a:rPr lang="en-US" sz="3200" dirty="0">
                <a:latin typeface="Baskerville Old Face" panose="02020602080505020303" pitchFamily="18" charset="0"/>
              </a:rPr>
              <a:t> Fortuna Anwar, </a:t>
            </a:r>
            <a:r>
              <a:rPr lang="en-US" sz="3200" dirty="0" err="1">
                <a:latin typeface="Baskerville Old Face" panose="02020602080505020303" pitchFamily="18" charset="0"/>
              </a:rPr>
              <a:t>keberadaan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i="1" dirty="0">
                <a:latin typeface="Baskerville Old Face" panose="02020602080505020303" pitchFamily="18" charset="0"/>
              </a:rPr>
              <a:t>civil </a:t>
            </a:r>
            <a:r>
              <a:rPr lang="en-US" sz="3200" i="1" dirty="0" err="1">
                <a:latin typeface="Baskerville Old Face" panose="02020602080505020303" pitchFamily="18" charset="0"/>
              </a:rPr>
              <a:t>socety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memiliki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peranan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penting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dalam</a:t>
            </a:r>
            <a:r>
              <a:rPr lang="en-US" sz="3200" dirty="0">
                <a:latin typeface="Baskerville Old Face" panose="02020602080505020303" pitchFamily="18" charset="0"/>
              </a:rPr>
              <a:t> proses </a:t>
            </a:r>
            <a:r>
              <a:rPr lang="en-US" sz="3200" dirty="0" err="1">
                <a:latin typeface="Baskerville Old Face" panose="02020602080505020303" pitchFamily="18" charset="0"/>
              </a:rPr>
              <a:t>demokrasi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suatu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negara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karena</a:t>
            </a:r>
            <a:r>
              <a:rPr lang="en-US" sz="3200" i="1" dirty="0">
                <a:latin typeface="Baskerville Old Face" panose="02020602080505020303" pitchFamily="18" charset="0"/>
              </a:rPr>
              <a:t> civil </a:t>
            </a:r>
            <a:r>
              <a:rPr lang="en-US" sz="3200" i="1" dirty="0" err="1">
                <a:latin typeface="Baskerville Old Face" panose="02020602080505020303" pitchFamily="18" charset="0"/>
              </a:rPr>
              <a:t>socety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dinilai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memiliki</a:t>
            </a:r>
            <a:r>
              <a:rPr lang="en-US" sz="3200" dirty="0">
                <a:latin typeface="Baskerville Old Face" panose="02020602080505020303" pitchFamily="18" charset="0"/>
              </a:rPr>
              <a:t> 3 (</a:t>
            </a:r>
            <a:r>
              <a:rPr lang="en-US" sz="3200" dirty="0" err="1">
                <a:latin typeface="Baskerville Old Face" panose="02020602080505020303" pitchFamily="18" charset="0"/>
              </a:rPr>
              <a:t>tiga</a:t>
            </a:r>
            <a:r>
              <a:rPr lang="en-US" sz="3200" dirty="0">
                <a:latin typeface="Baskerville Old Face" panose="02020602080505020303" pitchFamily="18" charset="0"/>
              </a:rPr>
              <a:t>) </a:t>
            </a:r>
            <a:r>
              <a:rPr lang="en-US" sz="3200" dirty="0" err="1">
                <a:latin typeface="Baskerville Old Face" panose="02020602080505020303" pitchFamily="18" charset="0"/>
              </a:rPr>
              <a:t>fungsi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utama</a:t>
            </a:r>
            <a:r>
              <a:rPr lang="en-US" sz="3200" dirty="0">
                <a:latin typeface="Baskerville Old Face" panose="02020602080505020303" pitchFamily="18" charset="0"/>
              </a:rPr>
              <a:t>, </a:t>
            </a:r>
            <a:r>
              <a:rPr lang="en-US" sz="3200" dirty="0" err="1">
                <a:latin typeface="Baskerville Old Face" panose="02020602080505020303" pitchFamily="18" charset="0"/>
              </a:rPr>
              <a:t>yakni</a:t>
            </a:r>
            <a:r>
              <a:rPr lang="en-US" sz="3200" dirty="0">
                <a:latin typeface="Baskerville Old Face" panose="02020602080505020303" pitchFamily="18" charset="0"/>
              </a:rPr>
              <a:t>: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Baskerville Old Face" panose="02020602080505020303" pitchFamily="18" charset="0"/>
              </a:rPr>
              <a:t>Advokasi</a:t>
            </a:r>
            <a:r>
              <a:rPr lang="en-US" sz="3200" dirty="0">
                <a:latin typeface="Baskerville Old Face" panose="02020602080505020303" pitchFamily="18" charset="0"/>
              </a:rPr>
              <a:t>,</a:t>
            </a:r>
            <a:r>
              <a:rPr lang="en-US" sz="3200" i="1" dirty="0">
                <a:latin typeface="Baskerville Old Face" panose="02020602080505020303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Baskerville Old Face" panose="02020602080505020303" pitchFamily="18" charset="0"/>
              </a:rPr>
              <a:t>Pemberdayaan</a:t>
            </a:r>
            <a:r>
              <a:rPr lang="en-US" sz="3200" dirty="0">
                <a:latin typeface="Baskerville Old Face" panose="02020602080505020303" pitchFamily="18" charset="0"/>
              </a:rPr>
              <a:t>, </a:t>
            </a:r>
            <a:r>
              <a:rPr lang="en-US" sz="3200" dirty="0" err="1">
                <a:latin typeface="Baskerville Old Face" panose="02020602080505020303" pitchFamily="18" charset="0"/>
              </a:rPr>
              <a:t>dan</a:t>
            </a:r>
            <a:endParaRPr lang="en-US" sz="3200" dirty="0">
              <a:latin typeface="Baskerville Old Face" panose="020206020805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Baskerville Old Face" panose="02020602080505020303" pitchFamily="18" charset="0"/>
              </a:rPr>
              <a:t>Kontrol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sosial</a:t>
            </a:r>
            <a:r>
              <a:rPr lang="en-US" sz="3200" dirty="0">
                <a:latin typeface="Baskerville Old Face" panose="02020602080505020303" pitchFamily="18" charset="0"/>
              </a:rPr>
              <a:t>  yang </a:t>
            </a:r>
            <a:r>
              <a:rPr lang="en-US" sz="3200" dirty="0" err="1">
                <a:latin typeface="Baskerville Old Face" panose="02020602080505020303" pitchFamily="18" charset="0"/>
              </a:rPr>
              <a:t>menunjang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terciptanya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demokrasi</a:t>
            </a:r>
            <a:r>
              <a:rPr lang="en-US" sz="3200" dirty="0">
                <a:latin typeface="Baskerville Old Face" panose="02020602080505020303" pitchFamily="18" charset="0"/>
              </a:rPr>
              <a:t> yang </a:t>
            </a:r>
            <a:r>
              <a:rPr lang="en-US" sz="3200" dirty="0" err="1">
                <a:latin typeface="Baskerville Old Face" panose="02020602080505020303" pitchFamily="18" charset="0"/>
              </a:rPr>
              <a:t>matang</a:t>
            </a:r>
            <a:r>
              <a:rPr lang="en-US" sz="3200" dirty="0">
                <a:latin typeface="Baskerville Old Face" panose="020206020805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35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ndmark perjalanan indonesia. - indonesia ilustrasi st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01632"/>
            <a:ext cx="600517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Civil </a:t>
            </a:r>
            <a:r>
              <a:rPr lang="en-US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Society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 di 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Indonesia</a:t>
            </a:r>
          </a:p>
        </p:txBody>
      </p:sp>
      <p:sp>
        <p:nvSpPr>
          <p:cNvPr id="5" name="Rectangle 4"/>
          <p:cNvSpPr/>
          <p:nvPr/>
        </p:nvSpPr>
        <p:spPr>
          <a:xfrm>
            <a:off x="319005" y="1219200"/>
            <a:ext cx="87177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Pro-</a:t>
            </a:r>
            <a:r>
              <a:rPr lang="en-US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kontra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tampak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masih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mewarnai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narasi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civil society 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di Indonesia, </a:t>
            </a:r>
            <a:r>
              <a:rPr lang="en-US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terutama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dalam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mengkategorisasikan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jenis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civil society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yang </a:t>
            </a:r>
            <a:r>
              <a:rPr lang="en-US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ada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4648200"/>
            <a:ext cx="87630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peta indonesia - indonesia ilustrasi st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914399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unar Eclipse, Moon, Blood M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17" y="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43400" y="152400"/>
            <a:ext cx="472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/>
              <a:t>kasus</a:t>
            </a:r>
            <a:r>
              <a:rPr lang="en-US" sz="3200" dirty="0"/>
              <a:t> </a:t>
            </a:r>
            <a:r>
              <a:rPr lang="en-US" sz="3200" dirty="0" err="1"/>
              <a:t>partai</a:t>
            </a:r>
            <a:r>
              <a:rPr lang="en-US" sz="3200" dirty="0"/>
              <a:t> </a:t>
            </a:r>
            <a:r>
              <a:rPr lang="en-US" sz="3200" dirty="0" err="1"/>
              <a:t>politik</a:t>
            </a:r>
            <a:r>
              <a:rPr lang="en-US" sz="3200" dirty="0"/>
              <a:t>, </a:t>
            </a:r>
            <a:r>
              <a:rPr lang="en-US" sz="3200" dirty="0" err="1"/>
              <a:t>sebagian</a:t>
            </a:r>
            <a:r>
              <a:rPr lang="en-US" sz="3200" dirty="0"/>
              <a:t> </a:t>
            </a:r>
            <a:r>
              <a:rPr lang="en-US" sz="3200" dirty="0" err="1"/>
              <a:t>kalangan</a:t>
            </a:r>
            <a:r>
              <a:rPr lang="en-US" sz="3200" dirty="0"/>
              <a:t> </a:t>
            </a:r>
            <a:r>
              <a:rPr lang="en-US" sz="3200" dirty="0" err="1"/>
              <a:t>menganggapnya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bagian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i="1" dirty="0"/>
              <a:t>civil society</a:t>
            </a:r>
            <a:r>
              <a:rPr lang="en-US" sz="3200" dirty="0"/>
              <a:t> </a:t>
            </a:r>
            <a:r>
              <a:rPr lang="en-US" sz="3200" dirty="0" err="1"/>
              <a:t>sepanjang</a:t>
            </a:r>
            <a:r>
              <a:rPr lang="en-US" sz="3200" dirty="0"/>
              <a:t> </a:t>
            </a:r>
            <a:r>
              <a:rPr lang="en-US" sz="3200" dirty="0" err="1"/>
              <a:t>ia</a:t>
            </a:r>
            <a:r>
              <a:rPr lang="en-US" sz="3200" dirty="0"/>
              <a:t> </a:t>
            </a:r>
            <a:r>
              <a:rPr lang="en-US" sz="3200" dirty="0" err="1"/>
              <a:t>memainkan</a:t>
            </a:r>
            <a:r>
              <a:rPr lang="en-US" sz="3200" dirty="0"/>
              <a:t> </a:t>
            </a:r>
            <a:r>
              <a:rPr lang="en-US" sz="3200" dirty="0" err="1"/>
              <a:t>peran</a:t>
            </a:r>
            <a:r>
              <a:rPr lang="en-US" sz="3200" dirty="0"/>
              <a:t> </a:t>
            </a:r>
            <a:r>
              <a:rPr lang="en-US" sz="3200" dirty="0" err="1"/>
              <a:t>pengimbang</a:t>
            </a:r>
            <a:r>
              <a:rPr lang="en-US" sz="3200" dirty="0"/>
              <a:t> </a:t>
            </a:r>
            <a:r>
              <a:rPr lang="en-US" sz="3200" dirty="0" err="1"/>
              <a:t>kekuasaan</a:t>
            </a:r>
            <a:r>
              <a:rPr lang="en-US" sz="3200" dirty="0"/>
              <a:t> </a:t>
            </a:r>
            <a:r>
              <a:rPr lang="en-US" sz="3200" dirty="0" err="1"/>
              <a:t>negara</a:t>
            </a:r>
            <a:r>
              <a:rPr lang="en-US" sz="3200" dirty="0"/>
              <a:t>. </a:t>
            </a:r>
            <a:r>
              <a:rPr lang="en-US" sz="3200" dirty="0" err="1"/>
              <a:t>Biasanya</a:t>
            </a:r>
            <a:r>
              <a:rPr lang="en-US" sz="3200" dirty="0"/>
              <a:t>, </a:t>
            </a:r>
            <a:r>
              <a:rPr lang="en-US" sz="3200" dirty="0" err="1" smtClean="0"/>
              <a:t>partai</a:t>
            </a:r>
            <a:r>
              <a:rPr lang="en-US" sz="3200" dirty="0" smtClean="0"/>
              <a:t> yang</a:t>
            </a:r>
          </a:p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04800" y="4267200"/>
            <a:ext cx="8305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dijadikan</a:t>
            </a:r>
            <a:r>
              <a:rPr lang="en-US" sz="3200" dirty="0" smtClean="0"/>
              <a:t> </a:t>
            </a:r>
            <a:r>
              <a:rPr lang="en-US" sz="3200" dirty="0" err="1"/>
              <a:t>prototipe</a:t>
            </a:r>
            <a:r>
              <a:rPr lang="en-US" sz="3200" dirty="0"/>
              <a:t> </a:t>
            </a:r>
            <a:r>
              <a:rPr lang="en-US" sz="3200" dirty="0" err="1"/>
              <a:t>bagi</a:t>
            </a:r>
            <a:r>
              <a:rPr lang="en-US" sz="3200" dirty="0"/>
              <a:t> </a:t>
            </a:r>
            <a:r>
              <a:rPr lang="en-US" sz="3200" dirty="0" err="1"/>
              <a:t>sebuah</a:t>
            </a:r>
            <a:r>
              <a:rPr lang="en-US" sz="3200" dirty="0"/>
              <a:t> model </a:t>
            </a:r>
            <a:r>
              <a:rPr lang="en-US" sz="3200" i="1" dirty="0"/>
              <a:t>civil society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kategori</a:t>
            </a:r>
            <a:r>
              <a:rPr lang="en-US" sz="3200" dirty="0"/>
              <a:t> </a:t>
            </a:r>
            <a:r>
              <a:rPr lang="en-US" sz="3200" dirty="0" err="1"/>
              <a:t>partai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tingkat</a:t>
            </a:r>
            <a:r>
              <a:rPr lang="en-US" sz="3200" dirty="0"/>
              <a:t> </a:t>
            </a:r>
            <a:r>
              <a:rPr lang="en-US" sz="3200" dirty="0" err="1"/>
              <a:t>perolehan</a:t>
            </a:r>
            <a:r>
              <a:rPr lang="en-US" sz="3200" dirty="0"/>
              <a:t> </a:t>
            </a:r>
            <a:r>
              <a:rPr lang="en-US" sz="3200" dirty="0" err="1"/>
              <a:t>suara</a:t>
            </a:r>
            <a:r>
              <a:rPr lang="en-US" sz="3200" dirty="0"/>
              <a:t> yang </a:t>
            </a:r>
            <a:r>
              <a:rPr lang="en-US" sz="3200" dirty="0" err="1"/>
              <a:t>rendah</a:t>
            </a:r>
            <a:r>
              <a:rPr lang="en-US" sz="3200" dirty="0"/>
              <a:t>,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dirty="0" err="1"/>
              <a:t>leluasa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memainkan</a:t>
            </a:r>
            <a:r>
              <a:rPr lang="en-US" sz="3200" dirty="0"/>
              <a:t> </a:t>
            </a:r>
            <a:r>
              <a:rPr lang="en-US" sz="3200" dirty="0" err="1"/>
              <a:t>peran</a:t>
            </a:r>
            <a:r>
              <a:rPr lang="en-US" sz="3200" dirty="0"/>
              <a:t> </a:t>
            </a:r>
            <a:r>
              <a:rPr lang="en-US" sz="3200" dirty="0" err="1"/>
              <a:t>kontrol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kritiknya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negara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962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on, Trees, Landscape, N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432"/>
            <a:ext cx="9144000" cy="711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2286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Karakteristik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Masyarakat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Madani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143000"/>
            <a:ext cx="32127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FF0000"/>
                </a:solidFill>
              </a:rPr>
              <a:t>Demokratis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2667000"/>
            <a:ext cx="3254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85900" lvl="2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FF0000"/>
                </a:solidFill>
              </a:rPr>
              <a:t>Toleran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051" y="4114800"/>
            <a:ext cx="7956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FF0000"/>
                </a:solidFill>
              </a:rPr>
              <a:t>Pluralisme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dan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Multikulturalisme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rt, Design, Damask,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0800" y="152400"/>
            <a:ext cx="6324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err="1" smtClean="0"/>
              <a:t>Sedangkan</a:t>
            </a:r>
            <a:r>
              <a:rPr lang="en-US" sz="3600" dirty="0"/>
              <a:t>, </a:t>
            </a:r>
            <a:r>
              <a:rPr lang="en-US" sz="3600" dirty="0" err="1"/>
              <a:t>mereka</a:t>
            </a:r>
            <a:r>
              <a:rPr lang="en-US" sz="3600" dirty="0"/>
              <a:t> yang </a:t>
            </a:r>
            <a:r>
              <a:rPr lang="en-US" sz="3600" dirty="0" err="1"/>
              <a:t>enggan</a:t>
            </a:r>
            <a:r>
              <a:rPr lang="en-US" sz="3600" dirty="0"/>
              <a:t> </a:t>
            </a:r>
            <a:r>
              <a:rPr lang="en-US" sz="3600" dirty="0" err="1"/>
              <a:t>memasukkan</a:t>
            </a:r>
            <a:r>
              <a:rPr lang="en-US" sz="3600" dirty="0"/>
              <a:t> </a:t>
            </a:r>
            <a:r>
              <a:rPr lang="en-US" sz="3600" dirty="0" err="1"/>
              <a:t>partai</a:t>
            </a:r>
            <a:r>
              <a:rPr lang="en-US" sz="3600" dirty="0"/>
              <a:t> </a:t>
            </a:r>
            <a:r>
              <a:rPr lang="en-US" sz="3600" dirty="0" err="1"/>
              <a:t>politik</a:t>
            </a:r>
            <a:r>
              <a:rPr lang="en-US" sz="3600" dirty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</a:t>
            </a:r>
            <a:r>
              <a:rPr lang="en-US" sz="3600" dirty="0" err="1"/>
              <a:t>elemen</a:t>
            </a:r>
            <a:r>
              <a:rPr lang="en-US" sz="3600" dirty="0"/>
              <a:t> </a:t>
            </a:r>
            <a:r>
              <a:rPr lang="en-US" sz="3600" i="1" dirty="0"/>
              <a:t>civil society</a:t>
            </a:r>
            <a:r>
              <a:rPr lang="en-US" sz="3600" dirty="0"/>
              <a:t> </a:t>
            </a:r>
            <a:r>
              <a:rPr lang="en-US" sz="3600" dirty="0" err="1"/>
              <a:t>memandang</a:t>
            </a:r>
            <a:r>
              <a:rPr lang="en-US" sz="3600" dirty="0"/>
              <a:t> </a:t>
            </a:r>
            <a:r>
              <a:rPr lang="en-US" sz="3600" dirty="0" err="1"/>
              <a:t>partai</a:t>
            </a:r>
            <a:r>
              <a:rPr lang="en-US" sz="3600" dirty="0"/>
              <a:t> </a:t>
            </a:r>
            <a:r>
              <a:rPr lang="en-US" sz="3600" dirty="0" err="1"/>
              <a:t>politik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bagian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organisasi</a:t>
            </a:r>
            <a:r>
              <a:rPr lang="en-US" sz="3600" dirty="0"/>
              <a:t> </a:t>
            </a:r>
            <a:r>
              <a:rPr lang="en-US" sz="3600" dirty="0" err="1"/>
              <a:t>politik</a:t>
            </a:r>
            <a:r>
              <a:rPr lang="en-US" sz="3600" dirty="0"/>
              <a:t> yang </a:t>
            </a:r>
            <a:r>
              <a:rPr lang="en-US" sz="3600" dirty="0" err="1"/>
              <a:t>memiliki</a:t>
            </a:r>
            <a:r>
              <a:rPr lang="en-US" sz="3600" dirty="0"/>
              <a:t> </a:t>
            </a:r>
            <a:r>
              <a:rPr lang="en-US" sz="3600" dirty="0" err="1"/>
              <a:t>peluang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merebut</a:t>
            </a:r>
            <a:r>
              <a:rPr lang="en-US" sz="3600" dirty="0"/>
              <a:t> </a:t>
            </a:r>
            <a:r>
              <a:rPr lang="en-US" sz="3600" dirty="0" err="1"/>
              <a:t>kekuasaan</a:t>
            </a:r>
            <a:r>
              <a:rPr lang="en-US" sz="3600" dirty="0"/>
              <a:t> formal </a:t>
            </a:r>
            <a:r>
              <a:rPr lang="en-US" sz="3600" dirty="0" err="1"/>
              <a:t>negara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810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erumunan Orang Foto Hitam Put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3152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4419600"/>
            <a:ext cx="762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/>
              <a:t>Hubungan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NGOs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negara</a:t>
            </a:r>
            <a:r>
              <a:rPr lang="en-US" sz="2800" dirty="0"/>
              <a:t>,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sekali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dipisahkan</a:t>
            </a:r>
            <a:r>
              <a:rPr lang="en-US" sz="2800" dirty="0"/>
              <a:t>. Di </a:t>
            </a:r>
            <a:r>
              <a:rPr lang="en-US" sz="2800" dirty="0" err="1"/>
              <a:t>negara</a:t>
            </a:r>
            <a:r>
              <a:rPr lang="en-US" sz="2800" dirty="0"/>
              <a:t> mana pun, </a:t>
            </a:r>
            <a:r>
              <a:rPr lang="en-US" sz="2800" dirty="0" err="1"/>
              <a:t>pemerintah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mengakui</a:t>
            </a:r>
            <a:r>
              <a:rPr lang="en-US" sz="2800" dirty="0"/>
              <a:t> </a:t>
            </a:r>
            <a:r>
              <a:rPr lang="en-US" sz="2800" dirty="0" err="1"/>
              <a:t>betapa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 </a:t>
            </a:r>
            <a:r>
              <a:rPr lang="en-US" sz="2800" dirty="0" err="1"/>
              <a:t>peran</a:t>
            </a:r>
            <a:r>
              <a:rPr lang="en-US" sz="2800" dirty="0"/>
              <a:t> NGOs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kehidupannya</a:t>
            </a:r>
            <a:r>
              <a:rPr lang="en-US" sz="2800" dirty="0"/>
              <a:t> </a:t>
            </a:r>
            <a:r>
              <a:rPr lang="en-US" sz="2800" dirty="0" err="1"/>
              <a:t>sehari-hari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969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" y="457200"/>
            <a:ext cx="5509260" cy="4876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352800" y="2057400"/>
            <a:ext cx="5562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Namun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demikian</a:t>
            </a:r>
            <a:r>
              <a:rPr lang="en-US" sz="3200" dirty="0"/>
              <a:t>, </a:t>
            </a:r>
            <a:r>
              <a:rPr lang="en-US" sz="3200" dirty="0" err="1"/>
              <a:t>hubungan</a:t>
            </a:r>
            <a:r>
              <a:rPr lang="en-US" sz="3200" dirty="0"/>
              <a:t> </a:t>
            </a:r>
            <a:r>
              <a:rPr lang="en-US" sz="3200" dirty="0" err="1"/>
              <a:t>antara</a:t>
            </a:r>
            <a:r>
              <a:rPr lang="en-US" sz="3200" dirty="0"/>
              <a:t> </a:t>
            </a:r>
            <a:r>
              <a:rPr lang="en-US" sz="3200" i="1" dirty="0"/>
              <a:t>civil society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negara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selamanya</a:t>
            </a:r>
            <a:r>
              <a:rPr lang="en-US" sz="3200" dirty="0"/>
              <a:t> </a:t>
            </a:r>
            <a:r>
              <a:rPr lang="en-US" sz="3200" dirty="0" err="1"/>
              <a:t>baik</a:t>
            </a:r>
            <a:r>
              <a:rPr lang="en-US" sz="3200" dirty="0"/>
              <a:t>, </a:t>
            </a: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jarang</a:t>
            </a:r>
            <a:r>
              <a:rPr lang="en-US" sz="3200" dirty="0"/>
              <a:t> pula </a:t>
            </a:r>
            <a:r>
              <a:rPr lang="en-US" sz="3200" dirty="0" err="1"/>
              <a:t>negara</a:t>
            </a:r>
            <a:r>
              <a:rPr lang="en-US" sz="3200" dirty="0"/>
              <a:t> </a:t>
            </a:r>
            <a:r>
              <a:rPr lang="en-US" sz="3200" dirty="0" err="1"/>
              <a:t>melihat</a:t>
            </a:r>
            <a:r>
              <a:rPr lang="en-US" sz="3200" dirty="0"/>
              <a:t> NGOs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penentang</a:t>
            </a:r>
            <a:r>
              <a:rPr lang="en-US" sz="3200" dirty="0"/>
              <a:t> program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kebijaksanaanan</a:t>
            </a:r>
            <a:r>
              <a:rPr lang="en-US" sz="3200" dirty="0"/>
              <a:t> </a:t>
            </a:r>
            <a:r>
              <a:rPr lang="en-US" sz="3200" dirty="0" err="1"/>
              <a:t>pemerintah</a:t>
            </a:r>
            <a:r>
              <a:rPr lang="en-US" sz="3200" dirty="0"/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762000"/>
            <a:ext cx="449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Di </a:t>
            </a:r>
            <a:r>
              <a:rPr lang="en-US" sz="3200" dirty="0" err="1"/>
              <a:t>sisi</a:t>
            </a:r>
            <a:r>
              <a:rPr lang="en-US" sz="3200" dirty="0"/>
              <a:t> lain, </a:t>
            </a:r>
            <a:r>
              <a:rPr lang="en-US" sz="3200" dirty="0" err="1"/>
              <a:t>ada</a:t>
            </a:r>
            <a:r>
              <a:rPr lang="en-US" sz="3200" dirty="0"/>
              <a:t> NGO yang </a:t>
            </a:r>
            <a:r>
              <a:rPr lang="en-US" sz="3200" dirty="0" err="1"/>
              <a:t>menjadi</a:t>
            </a:r>
            <a:r>
              <a:rPr lang="en-US" sz="3200" dirty="0"/>
              <a:t> partner </a:t>
            </a:r>
            <a:r>
              <a:rPr lang="en-US" sz="3200" dirty="0" err="1"/>
              <a:t>pemerintah</a:t>
            </a:r>
            <a:r>
              <a:rPr lang="en-US" sz="3200" dirty="0"/>
              <a:t> </a:t>
            </a:r>
            <a:r>
              <a:rPr lang="en-US" sz="3200" dirty="0" err="1"/>
              <a:t>melalui</a:t>
            </a:r>
            <a:r>
              <a:rPr lang="en-US" sz="3200" dirty="0"/>
              <a:t> </a:t>
            </a:r>
            <a:r>
              <a:rPr lang="en-US" sz="3200" dirty="0" err="1"/>
              <a:t>bantuan</a:t>
            </a:r>
            <a:r>
              <a:rPr lang="en-US" sz="3200" dirty="0"/>
              <a:t> </a:t>
            </a:r>
            <a:r>
              <a:rPr lang="en-US" sz="3200" dirty="0" err="1"/>
              <a:t>keterlibatan</a:t>
            </a:r>
            <a:r>
              <a:rPr lang="en-US" sz="3200" dirty="0"/>
              <a:t> </a:t>
            </a:r>
            <a:r>
              <a:rPr lang="en-US" sz="3200" dirty="0" err="1"/>
              <a:t>mereka</a:t>
            </a:r>
            <a:r>
              <a:rPr lang="en-US" sz="3200" dirty="0"/>
              <a:t> </a:t>
            </a:r>
            <a:r>
              <a:rPr lang="en-US" sz="3200" dirty="0" err="1"/>
              <a:t>membantu</a:t>
            </a:r>
            <a:r>
              <a:rPr lang="en-US" sz="3200" dirty="0"/>
              <a:t> </a:t>
            </a:r>
            <a:r>
              <a:rPr lang="en-US" sz="3200" dirty="0" err="1"/>
              <a:t>pejabat</a:t>
            </a:r>
            <a:r>
              <a:rPr lang="en-US" sz="3200" dirty="0"/>
              <a:t> </a:t>
            </a:r>
            <a:r>
              <a:rPr lang="en-US" sz="3200" dirty="0" err="1"/>
              <a:t>publik</a:t>
            </a:r>
            <a:r>
              <a:rPr lang="en-US" sz="3200" dirty="0"/>
              <a:t>, </a:t>
            </a:r>
            <a:r>
              <a:rPr lang="en-US" sz="3200" dirty="0" err="1"/>
              <a:t>baik</a:t>
            </a:r>
            <a:r>
              <a:rPr lang="en-US" sz="3200" dirty="0"/>
              <a:t> </a:t>
            </a:r>
            <a:r>
              <a:rPr lang="en-US" sz="3200" dirty="0" err="1"/>
              <a:t>langsung</a:t>
            </a:r>
            <a:r>
              <a:rPr lang="en-US" sz="3200" dirty="0"/>
              <a:t> </a:t>
            </a:r>
            <a:r>
              <a:rPr lang="en-US" sz="3200" dirty="0" err="1"/>
              <a:t>maupun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,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membentuk</a:t>
            </a:r>
            <a:r>
              <a:rPr lang="en-US" sz="3200" dirty="0"/>
              <a:t> </a:t>
            </a:r>
            <a:r>
              <a:rPr lang="en-US" sz="3200" dirty="0" err="1"/>
              <a:t>kebijakan</a:t>
            </a:r>
            <a:r>
              <a:rPr lang="en-US" sz="3200" dirty="0"/>
              <a:t> </a:t>
            </a:r>
            <a:r>
              <a:rPr lang="en-US" sz="3200" dirty="0" err="1"/>
              <a:t>publik</a:t>
            </a:r>
            <a:endParaRPr lang="en-US" sz="3200" dirty="0"/>
          </a:p>
        </p:txBody>
      </p:sp>
      <p:pic>
        <p:nvPicPr>
          <p:cNvPr id="3" name="Picture 2" descr="world say no to racism campaign illustration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3962400" cy="470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386828"/>
            <a:ext cx="39624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mily, Children, Together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4953000"/>
            <a:ext cx="68288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TERIMAKASIH</a:t>
            </a:r>
          </a:p>
        </p:txBody>
      </p:sp>
    </p:spTree>
    <p:extLst>
      <p:ext uri="{BB962C8B-B14F-4D97-AF65-F5344CB8AC3E}">
        <p14:creationId xmlns:p14="http://schemas.microsoft.com/office/powerpoint/2010/main" val="101839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4800" y="591410"/>
            <a:ext cx="480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200" dirty="0" smtClean="0">
              <a:solidFill>
                <a:prstClr val="white"/>
              </a:solidFill>
              <a:latin typeface="Baskerville Old Face" panose="02020602080505020303" pitchFamily="18" charset="0"/>
            </a:endParaRPr>
          </a:p>
          <a:p>
            <a:pPr lvl="0"/>
            <a:r>
              <a:rPr lang="en-US" sz="3200" dirty="0" err="1" smtClean="0">
                <a:solidFill>
                  <a:prstClr val="white"/>
                </a:solidFill>
                <a:latin typeface="Baskerville Old Face" panose="02020602080505020303" pitchFamily="18" charset="0"/>
              </a:rPr>
              <a:t>Terminologi</a:t>
            </a:r>
            <a:r>
              <a:rPr lang="en-US" sz="3200" dirty="0" smtClean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i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civil society</a:t>
            </a:r>
            <a:r>
              <a:rPr lang="en-US" sz="3200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bisa</a:t>
            </a:r>
            <a:r>
              <a:rPr lang="en-US" sz="3200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diterjemahkan</a:t>
            </a:r>
            <a:r>
              <a:rPr lang="en-US" sz="3200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secara</a:t>
            </a:r>
            <a:r>
              <a:rPr lang="en-US" sz="3200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berbeda</a:t>
            </a:r>
            <a:r>
              <a:rPr lang="en-US" sz="3200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oleh</a:t>
            </a:r>
            <a:r>
              <a:rPr lang="en-US" sz="3200" dirty="0">
                <a:solidFill>
                  <a:prstClr val="white"/>
                </a:solidFill>
                <a:latin typeface="Baskerville Old Face" panose="02020602080505020303" pitchFamily="18" charset="0"/>
              </a:rPr>
              <a:t> para </a:t>
            </a:r>
            <a:r>
              <a:rPr lang="en-US" sz="3200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ahli</a:t>
            </a:r>
            <a:r>
              <a:rPr lang="en-US" sz="3200" dirty="0">
                <a:solidFill>
                  <a:prstClr val="white"/>
                </a:solidFill>
                <a:latin typeface="Baskerville Old Face" panose="02020602080505020303" pitchFamily="18" charset="0"/>
              </a:rPr>
              <a:t>. </a:t>
            </a:r>
            <a:r>
              <a:rPr lang="en-US" sz="3200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Terlebih</a:t>
            </a:r>
            <a:r>
              <a:rPr lang="en-US" sz="3200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pada</a:t>
            </a:r>
            <a:r>
              <a:rPr lang="en-US" sz="3200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negara</a:t>
            </a:r>
            <a:r>
              <a:rPr lang="en-US" sz="3200" dirty="0">
                <a:solidFill>
                  <a:prstClr val="white"/>
                </a:solidFill>
                <a:latin typeface="Baskerville Old Face" panose="02020602080505020303" pitchFamily="18" charset="0"/>
              </a:rPr>
              <a:t> yang </a:t>
            </a:r>
            <a:r>
              <a:rPr lang="en-US" sz="3200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memiliki</a:t>
            </a:r>
            <a:r>
              <a:rPr lang="en-US" sz="3200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struktur</a:t>
            </a:r>
            <a:r>
              <a:rPr lang="en-US" sz="3200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sosial</a:t>
            </a:r>
            <a:r>
              <a:rPr lang="en-US" sz="3200" dirty="0">
                <a:solidFill>
                  <a:prstClr val="white"/>
                </a:solidFill>
                <a:latin typeface="Baskerville Old Face" panose="02020602080505020303" pitchFamily="18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ekonomi</a:t>
            </a:r>
            <a:r>
              <a:rPr lang="en-US" sz="3200" dirty="0">
                <a:solidFill>
                  <a:prstClr val="white"/>
                </a:solidFill>
                <a:latin typeface="Baskerville Old Face" panose="02020602080505020303" pitchFamily="18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dan</a:t>
            </a:r>
            <a:r>
              <a:rPr lang="en-US" sz="3200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kultural</a:t>
            </a:r>
            <a:r>
              <a:rPr lang="en-US" sz="3200" dirty="0">
                <a:solidFill>
                  <a:prstClr val="white"/>
                </a:solidFill>
                <a:latin typeface="Baskerville Old Face" panose="02020602080505020303" pitchFamily="18" charset="0"/>
              </a:rPr>
              <a:t> yang </a:t>
            </a:r>
            <a:r>
              <a:rPr lang="en-US" sz="3200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berbeda</a:t>
            </a:r>
            <a:r>
              <a:rPr lang="en-US" sz="3200" dirty="0">
                <a:solidFill>
                  <a:prstClr val="white"/>
                </a:solidFill>
                <a:latin typeface="Baskerville Old Face" panose="02020602080505020303" pitchFamily="18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pengertian</a:t>
            </a:r>
            <a:r>
              <a:rPr lang="en-US" sz="3200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i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civil society</a:t>
            </a:r>
            <a:r>
              <a:rPr lang="en-US" sz="3200" dirty="0">
                <a:solidFill>
                  <a:prstClr val="white"/>
                </a:solidFill>
                <a:latin typeface="Baskerville Old Face" panose="02020602080505020303" pitchFamily="18" charset="0"/>
              </a:rPr>
              <a:t>  di </a:t>
            </a:r>
            <a:r>
              <a:rPr lang="en-US" sz="3200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negara-negara</a:t>
            </a:r>
            <a:r>
              <a:rPr lang="en-US" sz="3200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tersebut</a:t>
            </a:r>
            <a:r>
              <a:rPr lang="en-US" sz="3200" dirty="0">
                <a:solidFill>
                  <a:prstClr val="white"/>
                </a:solidFill>
                <a:latin typeface="Baskerville Old Face" panose="02020602080505020303" pitchFamily="18" charset="0"/>
              </a:rPr>
              <a:t>  </a:t>
            </a:r>
            <a:r>
              <a:rPr lang="en-US" sz="3200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akan</a:t>
            </a:r>
            <a:r>
              <a:rPr lang="en-US" sz="3200" dirty="0">
                <a:solidFill>
                  <a:prstClr val="white"/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Baskerville Old Face" panose="02020602080505020303" pitchFamily="18" charset="0"/>
              </a:rPr>
              <a:t>berbeda</a:t>
            </a:r>
            <a:r>
              <a:rPr lang="en-US" sz="3200" dirty="0">
                <a:solidFill>
                  <a:prstClr val="white"/>
                </a:solidFill>
                <a:latin typeface="Baskerville Old Face" panose="02020602080505020303" pitchFamily="18" charset="0"/>
              </a:rPr>
              <a:t> pula</a:t>
            </a: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5" name="Picture 2" descr="A multicultural group of women and men (Muslim, Asian, European, Hindu) on a white background. Social diversity. Doodle cartoon vector illustration.&#10;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3505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2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kelompok Pria Membentuk Li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19"/>
            <a:ext cx="8382000" cy="231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2626"/>
            <a:ext cx="9029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Dimensi</a:t>
            </a:r>
            <a:r>
              <a:rPr lang="en-US" sz="2800" b="1" dirty="0" smtClean="0"/>
              <a:t> </a:t>
            </a:r>
            <a:r>
              <a:rPr lang="en-US" sz="2800" b="1" dirty="0" smtClean="0"/>
              <a:t> </a:t>
            </a:r>
            <a:r>
              <a:rPr lang="en-US" sz="2800" b="1" dirty="0" err="1"/>
              <a:t>k</a:t>
            </a:r>
            <a:r>
              <a:rPr lang="en-US" sz="2800" b="1" dirty="0" err="1" smtClean="0"/>
              <a:t>ultural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membentuk</a:t>
            </a:r>
            <a:r>
              <a:rPr lang="en-US" sz="2800" b="1" dirty="0" smtClean="0"/>
              <a:t> </a:t>
            </a:r>
            <a:r>
              <a:rPr lang="en-US" sz="2800" b="1" dirty="0" err="1"/>
              <a:t>watak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kepribadian</a:t>
            </a:r>
            <a:r>
              <a:rPr lang="en-US" sz="2800" b="1" dirty="0"/>
              <a:t> </a:t>
            </a:r>
            <a:r>
              <a:rPr lang="en-US" sz="2800" b="1" dirty="0" err="1"/>
              <a:t>masyarakat</a:t>
            </a:r>
            <a:r>
              <a:rPr lang="en-US" sz="2800" b="1" dirty="0"/>
              <a:t> yang </a:t>
            </a:r>
            <a:r>
              <a:rPr lang="en-US" sz="2800" b="1" dirty="0" err="1"/>
              <a:t>pada</a:t>
            </a:r>
            <a:r>
              <a:rPr lang="en-US" sz="2800" b="1" dirty="0"/>
              <a:t> </a:t>
            </a:r>
            <a:r>
              <a:rPr lang="en-US" sz="2800" b="1" dirty="0" err="1"/>
              <a:t>akhirnya</a:t>
            </a:r>
            <a:r>
              <a:rPr lang="en-US" sz="2800" b="1" dirty="0"/>
              <a:t> </a:t>
            </a:r>
            <a:r>
              <a:rPr lang="en-US" sz="2800" b="1" dirty="0" err="1"/>
              <a:t>akan</a:t>
            </a:r>
            <a:r>
              <a:rPr lang="en-US" sz="2800" b="1" dirty="0"/>
              <a:t> </a:t>
            </a:r>
            <a:r>
              <a:rPr lang="en-US" sz="2800" b="1" dirty="0" err="1"/>
              <a:t>menentukan</a:t>
            </a:r>
            <a:r>
              <a:rPr lang="en-US" sz="2800" b="1" dirty="0"/>
              <a:t> pula </a:t>
            </a:r>
            <a:r>
              <a:rPr lang="en-US" sz="2800" b="1" dirty="0" err="1"/>
              <a:t>budaya</a:t>
            </a:r>
            <a:r>
              <a:rPr lang="en-US" sz="2800" b="1" dirty="0"/>
              <a:t> </a:t>
            </a:r>
            <a:r>
              <a:rPr lang="en-US" sz="2800" b="1" dirty="0" err="1"/>
              <a:t>serta</a:t>
            </a:r>
            <a:r>
              <a:rPr lang="en-US" sz="2800" b="1" dirty="0"/>
              <a:t> </a:t>
            </a:r>
            <a:r>
              <a:rPr lang="en-US" sz="2800" b="1" dirty="0" err="1"/>
              <a:t>orientasi</a:t>
            </a:r>
            <a:r>
              <a:rPr lang="en-US" sz="2800" b="1" dirty="0"/>
              <a:t> </a:t>
            </a:r>
            <a:r>
              <a:rPr lang="en-US" sz="2800" b="1" dirty="0" err="1"/>
              <a:t>politik</a:t>
            </a:r>
            <a:r>
              <a:rPr lang="en-US" sz="2800" b="1" dirty="0"/>
              <a:t> </a:t>
            </a:r>
            <a:r>
              <a:rPr lang="en-US" sz="2800" b="1" dirty="0" err="1"/>
              <a:t>masyarakat</a:t>
            </a:r>
            <a:r>
              <a:rPr lang="en-US" sz="2800" b="1" dirty="0"/>
              <a:t> yang </a:t>
            </a:r>
            <a:r>
              <a:rPr lang="en-US" sz="2800" b="1" dirty="0" err="1"/>
              <a:t>bersangkutan</a:t>
            </a:r>
            <a:r>
              <a:rPr lang="en-US" sz="2800" b="1" dirty="0"/>
              <a:t>. </a:t>
            </a:r>
            <a:r>
              <a:rPr lang="en-US" sz="2800" b="1" dirty="0" err="1"/>
              <a:t>Masalah</a:t>
            </a:r>
            <a:r>
              <a:rPr lang="en-US" sz="2800" b="1" dirty="0"/>
              <a:t> yang </a:t>
            </a:r>
            <a:r>
              <a:rPr lang="en-US" sz="2800" b="1" dirty="0" err="1"/>
              <a:t>berkaitan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ras</a:t>
            </a:r>
            <a:r>
              <a:rPr lang="en-US" sz="2800" b="1" dirty="0"/>
              <a:t>, </a:t>
            </a:r>
            <a:r>
              <a:rPr lang="en-US" sz="2800" b="1" dirty="0" err="1"/>
              <a:t>etnisitas</a:t>
            </a:r>
            <a:r>
              <a:rPr lang="en-US" sz="2800" b="1" dirty="0"/>
              <a:t>, agama, </a:t>
            </a:r>
            <a:r>
              <a:rPr lang="en-US" sz="2800" b="1" dirty="0" err="1"/>
              <a:t>ideologi</a:t>
            </a:r>
            <a:r>
              <a:rPr lang="en-US" sz="2800" b="1" dirty="0"/>
              <a:t>, </a:t>
            </a:r>
            <a:r>
              <a:rPr lang="en-US" sz="2800" b="1" dirty="0" err="1"/>
              <a:t>dan</a:t>
            </a:r>
            <a:r>
              <a:rPr lang="en-US" sz="2800" b="1" dirty="0"/>
              <a:t> lain-lain </a:t>
            </a:r>
            <a:r>
              <a:rPr lang="en-US" sz="2800" b="1" dirty="0" err="1"/>
              <a:t>atau</a:t>
            </a:r>
            <a:r>
              <a:rPr lang="en-US" sz="2800" b="1" dirty="0"/>
              <a:t> </a:t>
            </a:r>
            <a:r>
              <a:rPr lang="en-US" sz="2800" b="1" dirty="0" err="1"/>
              <a:t>apa</a:t>
            </a:r>
            <a:r>
              <a:rPr lang="en-US" sz="2800" b="1" dirty="0"/>
              <a:t> yang </a:t>
            </a:r>
            <a:r>
              <a:rPr lang="en-US" sz="2800" b="1" dirty="0" err="1"/>
              <a:t>kita</a:t>
            </a:r>
            <a:r>
              <a:rPr lang="en-US" sz="2800" b="1" dirty="0"/>
              <a:t> </a:t>
            </a:r>
            <a:r>
              <a:rPr lang="en-US" sz="2800" b="1" dirty="0" err="1"/>
              <a:t>namakan</a:t>
            </a:r>
            <a:r>
              <a:rPr lang="en-US" sz="2800" b="1" dirty="0"/>
              <a:t> </a:t>
            </a:r>
            <a:r>
              <a:rPr lang="en-US" sz="2800" b="1" dirty="0" err="1"/>
              <a:t>sebagai</a:t>
            </a:r>
            <a:r>
              <a:rPr lang="en-US" sz="2800" b="1" dirty="0"/>
              <a:t> </a:t>
            </a:r>
            <a:r>
              <a:rPr lang="en-US" sz="2800" b="1" dirty="0" err="1"/>
              <a:t>identitas</a:t>
            </a:r>
            <a:r>
              <a:rPr lang="en-US" sz="2800" b="1" dirty="0"/>
              <a:t> </a:t>
            </a:r>
            <a:r>
              <a:rPr lang="en-US" sz="2800" b="1" dirty="0" err="1"/>
              <a:t>kebersamaan</a:t>
            </a:r>
            <a:r>
              <a:rPr lang="en-US" sz="2800" b="1" dirty="0"/>
              <a:t> (</a:t>
            </a:r>
            <a:r>
              <a:rPr lang="en-US" sz="2800" b="1" i="1" dirty="0"/>
              <a:t>public identity</a:t>
            </a:r>
            <a:r>
              <a:rPr lang="en-US" sz="2800" b="1" dirty="0"/>
              <a:t>), </a:t>
            </a:r>
            <a:r>
              <a:rPr lang="en-US" sz="2800" b="1" dirty="0" err="1"/>
              <a:t>merupakan</a:t>
            </a:r>
            <a:r>
              <a:rPr lang="en-US" sz="2800" b="1" dirty="0"/>
              <a:t> </a:t>
            </a:r>
            <a:r>
              <a:rPr lang="en-US" sz="2800" b="1" dirty="0" err="1"/>
              <a:t>faktor</a:t>
            </a:r>
            <a:r>
              <a:rPr lang="en-US" sz="2800" b="1" dirty="0"/>
              <a:t> yang  </a:t>
            </a:r>
            <a:r>
              <a:rPr lang="en-US" sz="2800" b="1" dirty="0" err="1"/>
              <a:t>harus</a:t>
            </a:r>
            <a:r>
              <a:rPr lang="en-US" sz="2800" b="1" dirty="0"/>
              <a:t> </a:t>
            </a:r>
            <a:r>
              <a:rPr lang="en-US" sz="2800" b="1" dirty="0" err="1"/>
              <a:t>selalu</a:t>
            </a:r>
            <a:r>
              <a:rPr lang="en-US" sz="2800" b="1" dirty="0"/>
              <a:t> </a:t>
            </a:r>
            <a:r>
              <a:rPr lang="en-US" sz="2800" b="1" dirty="0" err="1"/>
              <a:t>dipertimbangkan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mengamati</a:t>
            </a:r>
            <a:r>
              <a:rPr lang="en-US" sz="2800" b="1" dirty="0"/>
              <a:t> </a:t>
            </a:r>
            <a:r>
              <a:rPr lang="en-US" sz="2800" b="1" dirty="0" err="1"/>
              <a:t>derajat</a:t>
            </a:r>
            <a:r>
              <a:rPr lang="en-US" sz="2800" b="1" dirty="0"/>
              <a:t> </a:t>
            </a:r>
            <a:r>
              <a:rPr lang="en-US" sz="2800" b="1" dirty="0" err="1"/>
              <a:t>keberadaan</a:t>
            </a:r>
            <a:r>
              <a:rPr lang="en-US" sz="2800" b="1" dirty="0"/>
              <a:t> </a:t>
            </a:r>
            <a:r>
              <a:rPr lang="en-US" sz="2800" b="1" i="1" dirty="0"/>
              <a:t>civil society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sebuah</a:t>
            </a:r>
            <a:r>
              <a:rPr lang="en-US" sz="2800" b="1" dirty="0"/>
              <a:t> </a:t>
            </a:r>
            <a:r>
              <a:rPr lang="en-US" sz="2800" b="1" dirty="0" err="1"/>
              <a:t>negara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014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" y="198120"/>
            <a:ext cx="5410200" cy="6400800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/>
              <a:t>Civil society </a:t>
            </a:r>
            <a:r>
              <a:rPr lang="en-US" sz="3200" dirty="0" err="1" smtClean="0"/>
              <a:t>berasal</a:t>
            </a:r>
            <a:r>
              <a:rPr lang="en-US" sz="3200" dirty="0" smtClean="0"/>
              <a:t> </a:t>
            </a:r>
            <a:r>
              <a:rPr lang="en-US" sz="3200" i="1" dirty="0" err="1"/>
              <a:t>civilis</a:t>
            </a:r>
            <a:r>
              <a:rPr lang="en-US" sz="3200" i="1" dirty="0"/>
              <a:t> </a:t>
            </a:r>
            <a:r>
              <a:rPr lang="en-US" sz="3200" i="1" dirty="0" err="1"/>
              <a:t>societas</a:t>
            </a:r>
            <a:r>
              <a:rPr lang="en-US" sz="3200" i="1" dirty="0"/>
              <a:t> </a:t>
            </a:r>
            <a:r>
              <a:rPr lang="en-US" sz="3200" dirty="0" smtClean="0"/>
              <a:t>(</a:t>
            </a:r>
            <a:r>
              <a:rPr lang="en-US" sz="3200" dirty="0" err="1" smtClean="0"/>
              <a:t>sebuah</a:t>
            </a:r>
            <a:r>
              <a:rPr lang="en-US" sz="3200" dirty="0" smtClean="0"/>
              <a:t> </a:t>
            </a:r>
            <a:r>
              <a:rPr lang="en-US" sz="3200" dirty="0" err="1" smtClean="0"/>
              <a:t>konsep</a:t>
            </a:r>
            <a:r>
              <a:rPr lang="en-US" sz="3200" dirty="0" smtClean="0"/>
              <a:t> yang </a:t>
            </a:r>
            <a:r>
              <a:rPr lang="en-US" sz="3200" dirty="0" err="1" smtClean="0"/>
              <a:t>muncul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pemikiran</a:t>
            </a:r>
            <a:r>
              <a:rPr lang="en-US" sz="3200" dirty="0" smtClean="0"/>
              <a:t> Cicero, orator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pujangga</a:t>
            </a:r>
            <a:r>
              <a:rPr lang="en-US" sz="3200" dirty="0" smtClean="0"/>
              <a:t> </a:t>
            </a:r>
            <a:r>
              <a:rPr lang="en-US" sz="3200" dirty="0" err="1" smtClean="0"/>
              <a:t>Yunani</a:t>
            </a:r>
            <a:r>
              <a:rPr lang="en-US" sz="3200" dirty="0" smtClean="0"/>
              <a:t> yang </a:t>
            </a:r>
            <a:r>
              <a:rPr lang="en-US" sz="3200" dirty="0" err="1" smtClean="0"/>
              <a:t>hidup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 106-43 S.M.)  </a:t>
            </a:r>
            <a:endParaRPr lang="en-US" sz="3200" dirty="0"/>
          </a:p>
          <a:p>
            <a:pPr algn="ctr"/>
            <a:r>
              <a:rPr lang="en-US" sz="3200" i="1" dirty="0" err="1" smtClean="0"/>
              <a:t>Civilis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societas</a:t>
            </a:r>
            <a:r>
              <a:rPr lang="en-US" sz="3200" i="1" dirty="0" smtClean="0"/>
              <a:t> </a:t>
            </a:r>
            <a:r>
              <a:rPr lang="en-US" sz="3200" dirty="0" err="1" smtClean="0"/>
              <a:t>berarti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komunitas</a:t>
            </a:r>
            <a:r>
              <a:rPr lang="en-US" sz="3200" dirty="0" smtClean="0"/>
              <a:t> </a:t>
            </a:r>
            <a:r>
              <a:rPr lang="en-US" sz="3200" dirty="0" err="1" smtClean="0"/>
              <a:t>politik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beradab</a:t>
            </a:r>
            <a:r>
              <a:rPr lang="en-US" sz="3200" dirty="0" smtClean="0"/>
              <a:t>, </a:t>
            </a:r>
            <a:r>
              <a:rPr lang="en-US" sz="3200" dirty="0" err="1" smtClean="0"/>
              <a:t>termasuk</a:t>
            </a:r>
            <a:r>
              <a:rPr lang="en-US" sz="3200" dirty="0" smtClean="0"/>
              <a:t> </a:t>
            </a:r>
            <a:r>
              <a:rPr lang="en-US" sz="3200" dirty="0" err="1" smtClean="0"/>
              <a:t>masyarakat</a:t>
            </a:r>
            <a:r>
              <a:rPr lang="en-US" sz="3200" dirty="0" smtClean="0"/>
              <a:t> </a:t>
            </a:r>
            <a:r>
              <a:rPr lang="en-US" sz="3200" dirty="0" err="1" smtClean="0"/>
              <a:t>kota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memiliki</a:t>
            </a:r>
            <a:r>
              <a:rPr lang="en-US" sz="3200" dirty="0" smtClean="0"/>
              <a:t> </a:t>
            </a:r>
            <a:r>
              <a:rPr lang="en-US" sz="3200" dirty="0" err="1" smtClean="0"/>
              <a:t>kode</a:t>
            </a:r>
            <a:r>
              <a:rPr lang="en-US" sz="3200" dirty="0" smtClean="0"/>
              <a:t> </a:t>
            </a:r>
            <a:r>
              <a:rPr lang="en-US" sz="3200" dirty="0" err="1" smtClean="0"/>
              <a:t>hukum</a:t>
            </a:r>
            <a:r>
              <a:rPr lang="en-US" sz="3200" dirty="0" smtClean="0"/>
              <a:t> (</a:t>
            </a:r>
            <a:r>
              <a:rPr lang="en-US" sz="3200" i="1" dirty="0" err="1" smtClean="0"/>
              <a:t>ius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civile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57200"/>
            <a:ext cx="283845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85646" y="151107"/>
            <a:ext cx="4953000" cy="6248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187270"/>
            <a:ext cx="5181600" cy="65183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/>
              <a:t>Konsepsi</a:t>
            </a:r>
            <a:r>
              <a:rPr lang="en-US" sz="2800" dirty="0"/>
              <a:t> modern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i="1" dirty="0"/>
              <a:t>civil society</a:t>
            </a:r>
            <a:r>
              <a:rPr lang="en-US" sz="2800" dirty="0"/>
              <a:t> </a:t>
            </a:r>
            <a:r>
              <a:rPr lang="en-US" sz="2800" dirty="0" err="1"/>
              <a:t>pertama</a:t>
            </a:r>
            <a:r>
              <a:rPr lang="en-US" sz="2800" dirty="0"/>
              <a:t> kali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Hegel </a:t>
            </a:r>
            <a:r>
              <a:rPr lang="en-US" sz="2800" dirty="0" err="1"/>
              <a:t>dalam</a:t>
            </a:r>
            <a:r>
              <a:rPr lang="en-US" sz="2800" i="1" dirty="0"/>
              <a:t> Philosophy of Right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tahun</a:t>
            </a:r>
            <a:r>
              <a:rPr lang="en-US" sz="2800" dirty="0"/>
              <a:t> 1821. </a:t>
            </a:r>
            <a:r>
              <a:rPr lang="en-US" sz="2800" dirty="0" err="1"/>
              <a:t>Dia</a:t>
            </a:r>
            <a:r>
              <a:rPr lang="en-US" sz="2800" dirty="0"/>
              <a:t> </a:t>
            </a:r>
            <a:r>
              <a:rPr lang="en-US" sz="2800" dirty="0" err="1"/>
              <a:t>menyebutkan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i="1" dirty="0"/>
              <a:t>civil society is sphere of ethical life interposed between the family and the state</a:t>
            </a:r>
            <a:r>
              <a:rPr lang="en-US" sz="28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1999" y="5791200"/>
            <a:ext cx="43666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Georg </a:t>
            </a:r>
            <a:r>
              <a:rPr lang="en-US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Wilhem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Friedrich </a:t>
            </a:r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 Hegel  (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1770−1831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 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4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332" y="152400"/>
            <a:ext cx="3799668" cy="6553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0" y="6272939"/>
            <a:ext cx="3810000" cy="4778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de‘Tocqueville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810000" y="152400"/>
            <a:ext cx="5029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err="1" smtClean="0"/>
              <a:t>de‘Tocqueville</a:t>
            </a:r>
            <a:r>
              <a:rPr lang="en-US" sz="2800" dirty="0" smtClean="0"/>
              <a:t>  </a:t>
            </a:r>
            <a:r>
              <a:rPr lang="en-US" sz="2800" dirty="0" err="1"/>
              <a:t>mendefinisikan</a:t>
            </a:r>
            <a:r>
              <a:rPr lang="en-US" sz="2800" dirty="0"/>
              <a:t> </a:t>
            </a:r>
            <a:r>
              <a:rPr lang="en-US" sz="2800" i="1" dirty="0"/>
              <a:t>civil society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:</a:t>
            </a:r>
          </a:p>
          <a:p>
            <a:pPr algn="ctr"/>
            <a:r>
              <a:rPr lang="en-US" sz="2800" dirty="0"/>
              <a:t> “</a:t>
            </a:r>
            <a:r>
              <a:rPr lang="en-US" sz="2800" dirty="0" err="1"/>
              <a:t>wilayah-wilayah</a:t>
            </a:r>
            <a:r>
              <a:rPr lang="en-US" sz="2800" dirty="0"/>
              <a:t> </a:t>
            </a:r>
            <a:r>
              <a:rPr lang="en-US" sz="2800" dirty="0" err="1"/>
              <a:t>kehidupan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 yang </a:t>
            </a:r>
            <a:r>
              <a:rPr lang="en-US" sz="2800" dirty="0" err="1"/>
              <a:t>terorganisasi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bercirikan</a:t>
            </a:r>
            <a:r>
              <a:rPr lang="en-US" sz="2800" dirty="0"/>
              <a:t>, </a:t>
            </a:r>
            <a:r>
              <a:rPr lang="en-US" sz="2800" dirty="0" err="1"/>
              <a:t>antara</a:t>
            </a:r>
            <a:r>
              <a:rPr lang="en-US" sz="2800" dirty="0"/>
              <a:t> lain: </a:t>
            </a:r>
            <a:r>
              <a:rPr lang="en-US" sz="2800" dirty="0" err="1"/>
              <a:t>kesukarelaan</a:t>
            </a:r>
            <a:r>
              <a:rPr lang="en-US" sz="2800" dirty="0"/>
              <a:t> (</a:t>
            </a:r>
            <a:r>
              <a:rPr lang="en-US" sz="2800" i="1" dirty="0"/>
              <a:t>voluntary</a:t>
            </a:r>
            <a:r>
              <a:rPr lang="en-US" sz="2800" dirty="0"/>
              <a:t>), </a:t>
            </a:r>
            <a:r>
              <a:rPr lang="en-US" sz="2800" dirty="0" err="1"/>
              <a:t>keswasembadaan</a:t>
            </a:r>
            <a:r>
              <a:rPr lang="en-US" sz="2800" dirty="0"/>
              <a:t> (</a:t>
            </a:r>
            <a:r>
              <a:rPr lang="en-US" sz="2800" i="1" dirty="0"/>
              <a:t>self-generating</a:t>
            </a:r>
            <a:r>
              <a:rPr lang="en-US" sz="2800" dirty="0"/>
              <a:t>),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keswadayaan</a:t>
            </a:r>
            <a:r>
              <a:rPr lang="en-US" sz="2800" dirty="0"/>
              <a:t> (</a:t>
            </a:r>
            <a:r>
              <a:rPr lang="en-US" sz="2800" i="1" dirty="0"/>
              <a:t>self-supporting</a:t>
            </a:r>
            <a:r>
              <a:rPr lang="en-US" sz="2800" dirty="0"/>
              <a:t>), </a:t>
            </a:r>
            <a:r>
              <a:rPr lang="en-US" sz="2800" dirty="0" err="1"/>
              <a:t>kemandirin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 </a:t>
            </a:r>
            <a:r>
              <a:rPr lang="en-US" sz="2800" dirty="0" err="1"/>
              <a:t>berhadapan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negara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keterikatan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norma-norma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nilai-nilai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yang </a:t>
            </a:r>
            <a:r>
              <a:rPr lang="en-US" sz="2800" dirty="0" err="1"/>
              <a:t>diikuti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warganya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509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1805</Words>
  <Application>Microsoft Office PowerPoint</Application>
  <PresentationFormat>On-screen Show (4:3)</PresentationFormat>
  <Paragraphs>116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197</cp:revision>
  <cp:lastPrinted>2021-08-04T03:59:01Z</cp:lastPrinted>
  <dcterms:created xsi:type="dcterms:W3CDTF">2021-07-17T04:39:36Z</dcterms:created>
  <dcterms:modified xsi:type="dcterms:W3CDTF">2021-08-04T04:01:55Z</dcterms:modified>
</cp:coreProperties>
</file>