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356" r:id="rId4"/>
    <p:sldId id="357" r:id="rId5"/>
    <p:sldId id="311" r:id="rId6"/>
    <p:sldId id="312" r:id="rId7"/>
    <p:sldId id="313" r:id="rId8"/>
    <p:sldId id="307" r:id="rId9"/>
    <p:sldId id="314" r:id="rId10"/>
    <p:sldId id="315" r:id="rId11"/>
    <p:sldId id="316" r:id="rId12"/>
    <p:sldId id="317" r:id="rId13"/>
    <p:sldId id="318" r:id="rId14"/>
    <p:sldId id="319" r:id="rId15"/>
    <p:sldId id="320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Arial Rounded MT Bold" pitchFamily="34" charset="0"/>
              </a:rPr>
              <a:t>HUKUM JAMINAN</a:t>
            </a:r>
            <a:endParaRPr lang="id-ID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572428" cy="1752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Budiman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Setyo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Haryanto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, S.H., M.H</a:t>
            </a:r>
            <a:r>
              <a:rPr lang="en-US" b="1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 Rounded MT Bold" pitchFamily="34" charset="0"/>
              </a:rPr>
              <a:t>FH. UNSOED</a:t>
            </a:r>
            <a:endParaRPr lang="en-US" b="1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1604" y="642918"/>
            <a:ext cx="5962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Pendaftaran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Jaminan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Fidusia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4348" y="1571612"/>
            <a:ext cx="7715304" cy="397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 yang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dibebani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wajib</a:t>
            </a:r>
            <a:r>
              <a:rPr lang="en-US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didaftarkan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11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Kantor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12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Permohonan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kuasa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wakilnya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melampirkan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pernyataan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13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KPF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mencatat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JF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Buku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Daftar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tanggal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tanggal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permohonan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sz="2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928670"/>
            <a:ext cx="735811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KPF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menerbitkan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menyerahkan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Sertifikat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permohonan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14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SJF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salinan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Buku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Daftar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14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2).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lahir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dicatatnya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Buku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Daftar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14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3).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SJF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dicantumkan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kata2 “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Demi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Keadilan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Berdasarkan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Ketuhanan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Maha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Esa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” (Ps. 15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1000108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SJF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kekuatan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eksekutorial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putusan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pengadilan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telah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memperoleh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kekuatan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tetap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15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2).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dilarang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ulang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objek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sudah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terdaftar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17).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Segala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keterangan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mengenai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Benda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objek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. . . 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terbuka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umum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(Ps. 18).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id-ID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sas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id-ID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ublisitas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4546" y="714356"/>
            <a:ext cx="44148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Sifat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Jaminan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Fidusia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662" y="1571612"/>
            <a:ext cx="7143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Perjanjian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accessoir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4, 19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1, 25).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kebendaan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Mengikuti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droit</a:t>
            </a:r>
            <a:r>
              <a:rPr lang="en-US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de suite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Ps. 20), 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Droit</a:t>
            </a:r>
            <a:r>
              <a:rPr lang="en-US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preverent</a:t>
            </a:r>
            <a:r>
              <a:rPr lang="en-US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(Ps. 27).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Separatis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27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3).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Spesialitas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Publisitas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4480" y="714356"/>
            <a:ext cx="55081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Hapusnya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Jaminan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Fidusia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28728" y="1643050"/>
            <a:ext cx="59293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hapus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sbb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Hapusnya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Pelepasan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Musnahnya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Benda (Ps. 25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</a:p>
          <a:p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Roya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26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0232" y="642918"/>
            <a:ext cx="52933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Eksekusi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Jaminan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Fidusia</a:t>
            </a:r>
            <a:endParaRPr lang="id-ID" sz="3200" b="1" dirty="0"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224" y="1500174"/>
            <a:ext cx="735811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Pelaksanaan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titel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eksekutorial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Sertifikat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15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2).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menjual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kekuasaan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sendiri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parate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eksekusi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15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3).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Penjualan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bawah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kesepakatan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harga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tinggi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29 ay 1).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500042"/>
            <a:ext cx="69153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Fidusia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menurut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UU No. 42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Thn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99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1571612"/>
            <a:ext cx="75724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Bentuk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perjanjian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formil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dibuat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akta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notaris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Akta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memenuhi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spesialitas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memenuhi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publisitas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didaftarkan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Kantor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dicatat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Buku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Daftar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Diterbitkan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Sertifikat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irah2 “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Demi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Keadilan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Berdasarkan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Ketuhanan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Maha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Esa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9872" y="693335"/>
            <a:ext cx="5881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latin typeface="Bookman Old Style" pitchFamily="18" charset="0"/>
              </a:rPr>
              <a:t>Contoh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Akta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Fidusia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dari</a:t>
            </a:r>
            <a:r>
              <a:rPr lang="en-US" sz="2400" b="1" dirty="0" smtClean="0">
                <a:latin typeface="Bookman Old Style" pitchFamily="18" charset="0"/>
              </a:rPr>
              <a:t> BRI (OLD)</a:t>
            </a:r>
            <a:endParaRPr lang="id-ID" sz="2400" b="1" dirty="0"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1556792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dirty="0" err="1" smtClean="0">
                <a:latin typeface="Bookman Old Style" pitchFamily="18" charset="0"/>
              </a:rPr>
              <a:t>Sesuai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dengan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persetujuan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kredit</a:t>
            </a:r>
            <a:r>
              <a:rPr lang="en-US" sz="2400" dirty="0" smtClean="0">
                <a:latin typeface="Bookman Old Style" pitchFamily="18" charset="0"/>
              </a:rPr>
              <a:t>/</a:t>
            </a:r>
            <a:r>
              <a:rPr lang="en-US" sz="2400" dirty="0" err="1" smtClean="0">
                <a:latin typeface="Bookman Old Style" pitchFamily="18" charset="0"/>
              </a:rPr>
              <a:t>pinjaman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uang</a:t>
            </a:r>
            <a:r>
              <a:rPr lang="en-US" sz="2400" dirty="0" smtClean="0">
                <a:latin typeface="Bookman Old Style" pitchFamily="18" charset="0"/>
              </a:rPr>
              <a:t> yang kami </a:t>
            </a:r>
            <a:r>
              <a:rPr lang="en-US" sz="2400" dirty="0" err="1" smtClean="0">
                <a:latin typeface="Bookman Old Style" pitchFamily="18" charset="0"/>
              </a:rPr>
              <a:t>adakan</a:t>
            </a:r>
            <a:r>
              <a:rPr lang="en-US" sz="2400" dirty="0" smtClean="0">
                <a:latin typeface="Bookman Old Style" pitchFamily="18" charset="0"/>
              </a:rPr>
              <a:t> dg </a:t>
            </a:r>
            <a:r>
              <a:rPr lang="en-US" sz="2400" dirty="0" err="1" smtClean="0">
                <a:latin typeface="Bookman Old Style" pitchFamily="18" charset="0"/>
              </a:rPr>
              <a:t>Sdr</a:t>
            </a:r>
            <a:r>
              <a:rPr lang="en-US" sz="2400" dirty="0" smtClean="0">
                <a:latin typeface="Bookman Old Style" pitchFamily="18" charset="0"/>
              </a:rPr>
              <a:t>……….. </a:t>
            </a:r>
            <a:r>
              <a:rPr lang="en-US" sz="2400" dirty="0" err="1" smtClean="0">
                <a:latin typeface="Bookman Old Style" pitchFamily="18" charset="0"/>
              </a:rPr>
              <a:t>maka</a:t>
            </a:r>
            <a:r>
              <a:rPr lang="en-US" sz="2400" dirty="0" smtClean="0">
                <a:latin typeface="Bookman Old Style" pitchFamily="18" charset="0"/>
              </a:rPr>
              <a:t> dg </a:t>
            </a:r>
            <a:r>
              <a:rPr lang="en-US" sz="2400" dirty="0" err="1" smtClean="0">
                <a:latin typeface="Bookman Old Style" pitchFamily="18" charset="0"/>
              </a:rPr>
              <a:t>ini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kami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serahkan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hak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milik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dalam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kepercayaan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atas</a:t>
            </a:r>
            <a:r>
              <a:rPr lang="en-US" sz="2400" dirty="0" smtClean="0">
                <a:latin typeface="Bookman Old Style" pitchFamily="18" charset="0"/>
              </a:rPr>
              <a:t> barang2 yang </a:t>
            </a:r>
            <a:r>
              <a:rPr lang="en-US" sz="2400" dirty="0" err="1" smtClean="0">
                <a:latin typeface="Bookman Old Style" pitchFamily="18" charset="0"/>
              </a:rPr>
              <a:t>terperinci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dibawah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ini</a:t>
            </a:r>
            <a:r>
              <a:rPr lang="en-US" sz="2400" dirty="0" smtClean="0">
                <a:latin typeface="Bookman Old Style" pitchFamily="18" charset="0"/>
              </a:rPr>
              <a:t>; </a:t>
            </a:r>
            <a:r>
              <a:rPr lang="en-US" sz="2400" dirty="0" err="1" smtClean="0">
                <a:latin typeface="Bookman Old Style" pitchFamily="18" charset="0"/>
              </a:rPr>
              <a:t>penyerahan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ditempat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barang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itu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terletak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algn="just">
              <a:defRPr/>
            </a:pPr>
            <a:r>
              <a:rPr lang="en-US" sz="2400" dirty="0" err="1" smtClean="0">
                <a:latin typeface="Bookman Old Style" pitchFamily="18" charset="0"/>
              </a:rPr>
              <a:t>Selanjutnya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kami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menerangkan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err="1" smtClean="0">
                <a:latin typeface="Bookman Old Style" pitchFamily="18" charset="0"/>
              </a:rPr>
              <a:t>bahwa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kami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menerima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b="1" dirty="0" err="1" smtClean="0">
                <a:latin typeface="Bookman Old Style" pitchFamily="18" charset="0"/>
              </a:rPr>
              <a:t>kembali</a:t>
            </a:r>
            <a:r>
              <a:rPr lang="en-US" sz="2400" b="1" dirty="0" smtClean="0">
                <a:latin typeface="Bookman Old Style" pitchFamily="18" charset="0"/>
              </a:rPr>
              <a:t> barang2 </a:t>
            </a:r>
            <a:r>
              <a:rPr lang="en-US" sz="2400" b="1" dirty="0" err="1" smtClean="0">
                <a:latin typeface="Bookman Old Style" pitchFamily="18" charset="0"/>
              </a:rPr>
              <a:t>tsb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dan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melakukan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penyimpanan</a:t>
            </a:r>
            <a:r>
              <a:rPr lang="en-US" sz="2400" dirty="0" smtClean="0">
                <a:latin typeface="Bookman Old Style" pitchFamily="18" charset="0"/>
              </a:rPr>
              <a:t> brng2 </a:t>
            </a:r>
            <a:r>
              <a:rPr lang="en-US" sz="2400" dirty="0" err="1" smtClean="0">
                <a:latin typeface="Bookman Old Style" pitchFamily="18" charset="0"/>
              </a:rPr>
              <a:t>itu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sbg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kuasa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dari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Sdr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5918" y="857232"/>
            <a:ext cx="6102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Contoh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Akta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Fidusia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dari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BNI (OLD)</a:t>
            </a:r>
            <a:r>
              <a:rPr lang="en-US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1259632" y="1628800"/>
            <a:ext cx="64087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Berhubung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dg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persetudjuan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membuka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kredit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kami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dengan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BNI 46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tertanggal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… 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dengan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ini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kami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menjerahkan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hak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milik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atas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dasar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kepercayaan</a:t>
            </a:r>
            <a:r>
              <a:rPr lang="en-US" sz="2400" b="1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(</a:t>
            </a:r>
            <a:r>
              <a:rPr lang="en-US" sz="2400" i="1" dirty="0" err="1" smtClean="0">
                <a:solidFill>
                  <a:srgbClr val="663300"/>
                </a:solidFill>
                <a:latin typeface="Bookman Old Style" pitchFamily="18" charset="0"/>
              </a:rPr>
              <a:t>fiduciaire</a:t>
            </a:r>
            <a:r>
              <a:rPr lang="en-US" sz="2400" i="1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i="1" dirty="0" err="1" smtClean="0">
                <a:solidFill>
                  <a:srgbClr val="663300"/>
                </a:solidFill>
                <a:latin typeface="Bookman Old Style" pitchFamily="18" charset="0"/>
              </a:rPr>
              <a:t>eigen</a:t>
            </a:r>
            <a:r>
              <a:rPr lang="en-US" sz="2400" i="1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i="1" dirty="0" err="1" smtClean="0">
                <a:solidFill>
                  <a:srgbClr val="663300"/>
                </a:solidFill>
                <a:latin typeface="Bookman Old Style" pitchFamily="18" charset="0"/>
              </a:rPr>
              <a:t>domsoverdracht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) …  barang2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kami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seperti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termuat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dalam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daftar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terlampir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.</a:t>
            </a:r>
          </a:p>
          <a:p>
            <a:pPr algn="just">
              <a:defRPr/>
            </a:pP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Selanjutnya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dengan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ini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kami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sebagai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kuasa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BNI 46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menerima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barang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tersebut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guna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disimpan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untuk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dan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atas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Bookman Old Style" pitchFamily="18" charset="0"/>
              </a:rPr>
              <a:t>nama</a:t>
            </a:r>
            <a:r>
              <a:rPr lang="en-US" sz="2400" dirty="0" smtClean="0">
                <a:solidFill>
                  <a:srgbClr val="663300"/>
                </a:solidFill>
                <a:latin typeface="Bookman Old Style" pitchFamily="18" charset="0"/>
              </a:rPr>
              <a:t> BNI 1946.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571480"/>
            <a:ext cx="66391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UU No. 42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Th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99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tentang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Fidusia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2910" y="1357298"/>
            <a:ext cx="7786742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Ketentuan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Umum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BAB I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pengalihan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kepemilikan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kepercayaan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ketent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bhw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kepemilikannya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dialihkan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tsb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tetap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penguasaan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pemilik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berwujud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ataupun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berwujud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khususnya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bangunan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dpt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dibebani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. . . 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tetap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penguasaan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Fid,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agunan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bagi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pelunasan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tertentu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kedudukan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diutamakan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kpd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Fid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thd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lainnya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0232" y="571480"/>
            <a:ext cx="56428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Penyerahan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dalam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Akta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Fidusia</a:t>
            </a:r>
            <a:endParaRPr lang="id-ID" sz="28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1714488"/>
            <a:ext cx="77867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para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penghadap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Pertama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bertindak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selaku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menerangkan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nama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siapa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penghadap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Kedua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bertindak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selaku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menerangkan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menerima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sampai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nilai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sebesar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…………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4546" y="571480"/>
            <a:ext cx="50287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PEMBEBANAN FIDUSIA 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2910" y="1500174"/>
            <a:ext cx="7929618" cy="504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mrpk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pjj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ikutan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pjj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menimbulkan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kwjb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pr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memenuhi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prestasi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4).</a:t>
            </a:r>
          </a:p>
          <a:p>
            <a:pPr algn="just">
              <a:lnSpc>
                <a:spcPct val="8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Pembebanan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Benda dg Jam Fid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dibuat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akta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notaris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bhs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Ind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mrpk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Akta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(Ps. 5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</a:p>
          <a:p>
            <a:pPr algn="just">
              <a:lnSpc>
                <a:spcPct val="8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Akta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Jam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(AJF)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sekurang2nya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memuat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identitas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data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perjanjian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uraian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nilai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nilai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obyek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6).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spesialitas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endParaRPr lang="en-US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1142984"/>
            <a:ext cx="714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pelunasannya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dijamin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berupa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algn="just">
              <a:buFontTx/>
              <a:buNone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telah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timbul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dikemudian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telah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diperjanjikan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daalm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jumlah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tertentu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eksekusi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ditent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jumlahnya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7).</a:t>
            </a:r>
          </a:p>
          <a:p>
            <a:pPr algn="just">
              <a:buFontTx/>
              <a:buNone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Tx/>
              <a:buNone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diberikan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Fid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konsorsium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penj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 (Ps. 8).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071546"/>
            <a:ext cx="7715304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diberikan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satuan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jenis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termasuk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piutang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telah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diberikan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maupun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diperoleh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kemudian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9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Kecuali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diperjanjikan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lain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lphaL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meliputi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Benda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objek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lphaL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meliputi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klaim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asuransi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Benda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obyek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diasuransikan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10).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5311</TotalTime>
  <Words>941</Words>
  <Application>Microsoft Office PowerPoint</Application>
  <PresentationFormat>On-screen Show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HUKUM JAMINAN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JAMINAN</dc:title>
  <dc:creator>Expert</dc:creator>
  <cp:lastModifiedBy>USER</cp:lastModifiedBy>
  <cp:revision>365</cp:revision>
  <dcterms:created xsi:type="dcterms:W3CDTF">2016-11-28T10:46:34Z</dcterms:created>
  <dcterms:modified xsi:type="dcterms:W3CDTF">2021-02-28T16:23:35Z</dcterms:modified>
</cp:coreProperties>
</file>