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</p:sldIdLst>
  <p:sldSz cx="18288000" cy="10287000"/>
  <p:notesSz cx="6858000" cy="9144000"/>
  <p:embeddedFontLst>
    <p:embeddedFont>
      <p:font typeface="Roboto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Canva Sans" charset="0"/>
      <p:regular r:id="rId17"/>
    </p:embeddedFont>
    <p:embeddedFont>
      <p:font typeface="Segoe UI Black" pitchFamily="34" charset="0"/>
      <p:bold r:id="rId18"/>
      <p:boldItalic r:id="rId19"/>
    </p:embeddedFont>
    <p:embeddedFont>
      <p:font typeface="Cambria Math" pitchFamily="18" charset="0"/>
      <p:regular r:id="rId20"/>
    </p:embeddedFont>
    <p:embeddedFont>
      <p:font typeface="Roboto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73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4.wmf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7.svg"/><Relationship Id="rId10" Type="http://schemas.openxmlformats.org/officeDocument/2006/relationships/slide" Target="slide2.xml"/><Relationship Id="rId9" Type="http://schemas.openxmlformats.org/officeDocument/2006/relationships/slide" Target="slide1.xml"/><Relationship Id="rId1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slide" Target="slide1.xml"/><Relationship Id="rId18" Type="http://schemas.openxmlformats.org/officeDocument/2006/relationships/image" Target="../media/image4.wmf"/><Relationship Id="rId3" Type="http://schemas.openxmlformats.org/officeDocument/2006/relationships/image" Target="../media/image8.jpeg"/><Relationship Id="rId12" Type="http://schemas.openxmlformats.org/officeDocument/2006/relationships/image" Target="../media/image3.png"/><Relationship Id="rId17" Type="http://schemas.openxmlformats.org/officeDocument/2006/relationships/slide" Target="slide5.xml"/><Relationship Id="rId2" Type="http://schemas.openxmlformats.org/officeDocument/2006/relationships/image" Target="../media/image5.gif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4.wmf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877"/>
            <a:ext cx="18288000" cy="13651894"/>
            <a:chOff x="0" y="0"/>
            <a:chExt cx="24384000" cy="182025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332" r="5332"/>
            <a:stretch>
              <a:fillRect/>
            </a:stretch>
          </p:blipFill>
          <p:spPr>
            <a:xfrm>
              <a:off x="0" y="0"/>
              <a:ext cx="24384000" cy="1820252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1" y="9867900"/>
            <a:ext cx="18440400" cy="1678612"/>
            <a:chOff x="0" y="0"/>
            <a:chExt cx="5382011" cy="612362"/>
          </a:xfrm>
        </p:grpSpPr>
        <p:sp>
          <p:nvSpPr>
            <p:cNvPr id="57" name="Freeform 56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571997"/>
            <a:ext cx="2163232" cy="765246"/>
            <a:chOff x="0" y="0"/>
            <a:chExt cx="2504936" cy="886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04936" cy="886125"/>
            </a:xfrm>
            <a:custGeom>
              <a:avLst/>
              <a:gdLst/>
              <a:ahLst/>
              <a:cxnLst/>
              <a:rect l="l" t="t" r="r" b="b"/>
              <a:pathLst>
                <a:path w="2504936" h="886125">
                  <a:moveTo>
                    <a:pt x="0" y="0"/>
                  </a:moveTo>
                  <a:lnTo>
                    <a:pt x="2504936" y="0"/>
                  </a:lnTo>
                  <a:lnTo>
                    <a:pt x="2504936" y="886125"/>
                  </a:lnTo>
                  <a:lnTo>
                    <a:pt x="0" y="886125"/>
                  </a:lnTo>
                  <a:close/>
                </a:path>
              </a:pathLst>
            </a:custGeom>
            <a:solidFill>
              <a:srgbClr val="FF9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89878" y="3253366"/>
            <a:ext cx="3725983" cy="706950"/>
            <a:chOff x="0" y="0"/>
            <a:chExt cx="4314539" cy="8186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14539" cy="818620"/>
            </a:xfrm>
            <a:custGeom>
              <a:avLst/>
              <a:gdLst/>
              <a:ahLst/>
              <a:cxnLst/>
              <a:rect l="l" t="t" r="r" b="b"/>
              <a:pathLst>
                <a:path w="4314539" h="818620">
                  <a:moveTo>
                    <a:pt x="0" y="0"/>
                  </a:moveTo>
                  <a:lnTo>
                    <a:pt x="4314539" y="0"/>
                  </a:lnTo>
                  <a:lnTo>
                    <a:pt x="4314539" y="818620"/>
                  </a:lnTo>
                  <a:lnTo>
                    <a:pt x="0" y="818620"/>
                  </a:lnTo>
                  <a:close/>
                </a:path>
              </a:pathLst>
            </a:custGeom>
            <a:solidFill>
              <a:srgbClr val="FF9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610186" y="7571997"/>
            <a:ext cx="2163232" cy="765246"/>
            <a:chOff x="0" y="0"/>
            <a:chExt cx="2618291" cy="9262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18291" cy="926224"/>
            </a:xfrm>
            <a:custGeom>
              <a:avLst/>
              <a:gdLst/>
              <a:ahLst/>
              <a:cxnLst/>
              <a:rect l="l" t="t" r="r" b="b"/>
              <a:pathLst>
                <a:path w="2618291" h="926224">
                  <a:moveTo>
                    <a:pt x="2618291" y="279400"/>
                  </a:moveTo>
                  <a:lnTo>
                    <a:pt x="2618291" y="0"/>
                  </a:lnTo>
                  <a:lnTo>
                    <a:pt x="0" y="0"/>
                  </a:lnTo>
                  <a:lnTo>
                    <a:pt x="0" y="926224"/>
                  </a:lnTo>
                  <a:lnTo>
                    <a:pt x="2618291" y="926224"/>
                  </a:lnTo>
                  <a:lnTo>
                    <a:pt x="2618291" y="279400"/>
                  </a:lnTo>
                  <a:close/>
                  <a:moveTo>
                    <a:pt x="2539551" y="279400"/>
                  </a:moveTo>
                  <a:lnTo>
                    <a:pt x="2539551" y="847484"/>
                  </a:lnTo>
                  <a:lnTo>
                    <a:pt x="78740" y="847484"/>
                  </a:lnTo>
                  <a:lnTo>
                    <a:pt x="78740" y="78740"/>
                  </a:lnTo>
                  <a:lnTo>
                    <a:pt x="2539551" y="78740"/>
                  </a:lnTo>
                  <a:lnTo>
                    <a:pt x="2539551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4103191"/>
            <a:ext cx="811530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7"/>
              </a:lnSpc>
            </a:pPr>
            <a:r>
              <a:rPr lang="en-US" sz="3600" spc="317" dirty="0">
                <a:solidFill>
                  <a:srgbClr val="FF9000"/>
                </a:solidFill>
                <a:latin typeface="Roboto Bold"/>
              </a:rPr>
              <a:t>Mata </a:t>
            </a:r>
            <a:r>
              <a:rPr lang="en-US" sz="3600" spc="317" dirty="0" err="1">
                <a:solidFill>
                  <a:srgbClr val="FF9000"/>
                </a:solidFill>
                <a:latin typeface="Roboto Bold"/>
              </a:rPr>
              <a:t>Kuliah</a:t>
            </a:r>
            <a:r>
              <a:rPr lang="en-US" sz="3600" spc="317" dirty="0">
                <a:solidFill>
                  <a:srgbClr val="FF9000"/>
                </a:solidFill>
                <a:latin typeface="Roboto Bold"/>
              </a:rPr>
              <a:t> </a:t>
            </a:r>
            <a:r>
              <a:rPr lang="en-US" sz="3600" spc="317" dirty="0" err="1">
                <a:solidFill>
                  <a:srgbClr val="FF9000"/>
                </a:solidFill>
                <a:latin typeface="Roboto Bold"/>
              </a:rPr>
              <a:t>Statistiak</a:t>
            </a:r>
            <a:r>
              <a:rPr lang="en-US" sz="3600" spc="317" dirty="0">
                <a:solidFill>
                  <a:srgbClr val="FF9000"/>
                </a:solidFill>
                <a:latin typeface="Roboto Bold"/>
              </a:rPr>
              <a:t> II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4851022"/>
            <a:ext cx="923971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Vidio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pembelajaran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Daring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Kolaboratif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(PDK)  </a:t>
            </a:r>
          </a:p>
          <a:p>
            <a:pPr>
              <a:lnSpc>
                <a:spcPts val="2800"/>
              </a:lnSpc>
            </a:pPr>
            <a:r>
              <a:rPr lang="en-US" sz="2000" b="1" spc="60" dirty="0" smtClean="0">
                <a:solidFill>
                  <a:srgbClr val="FFFFFF"/>
                </a:solidFill>
                <a:latin typeface="Roboto"/>
              </a:rPr>
              <a:t>Prodi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Teknik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Industri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Teknik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Industri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Universitas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Teknologi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Subawa</a:t>
            </a:r>
            <a:endParaRPr lang="en-US" sz="2000" b="1" spc="6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2800"/>
              </a:lnSpc>
            </a:pPr>
            <a:r>
              <a:rPr lang="en-US" sz="2000" b="1" spc="60" dirty="0" smtClean="0">
                <a:solidFill>
                  <a:srgbClr val="FFFFFF"/>
                </a:solidFill>
                <a:latin typeface="Roboto"/>
              </a:rPr>
              <a:t>Prodi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Manajemen</a:t>
            </a:r>
            <a:r>
              <a:rPr lang="en-US" sz="2000" b="1" spc="60" dirty="0">
                <a:solidFill>
                  <a:srgbClr val="FFFFFF"/>
                </a:solidFill>
                <a:latin typeface="Roboto"/>
              </a:rPr>
              <a:t> STIE </a:t>
            </a:r>
            <a:r>
              <a:rPr lang="en-US" sz="2000" b="1" spc="60" dirty="0" err="1">
                <a:solidFill>
                  <a:srgbClr val="FFFFFF"/>
                </a:solidFill>
                <a:latin typeface="Roboto"/>
              </a:rPr>
              <a:t>Bima</a:t>
            </a:r>
            <a:endParaRPr lang="en-US" sz="2000" b="1" spc="6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01937" y="7746658"/>
            <a:ext cx="161675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60">
                <a:solidFill>
                  <a:srgbClr val="000000"/>
                </a:solidFill>
                <a:latin typeface="Roboto Bold"/>
              </a:rPr>
              <a:t>PREVIOUS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83423" y="7746658"/>
            <a:ext cx="161675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60" dirty="0">
                <a:solidFill>
                  <a:srgbClr val="FFFFFF"/>
                </a:solidFill>
                <a:latin typeface="Roboto Bold"/>
              </a:rPr>
              <a:t>NEXT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3546" y="2835290"/>
            <a:ext cx="571677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5"/>
              </a:lnSpc>
            </a:pPr>
            <a:r>
              <a:rPr lang="en-US" sz="8277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boto Bold"/>
              </a:rPr>
              <a:t>DISTRIBUSI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26596" y="2784541"/>
            <a:ext cx="5424020" cy="117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2"/>
              </a:lnSpc>
            </a:pPr>
            <a:r>
              <a:rPr lang="en-US" sz="9307" spc="93" dirty="0">
                <a:solidFill>
                  <a:srgbClr val="FF9000"/>
                </a:solidFill>
                <a:latin typeface="Roboto Bold"/>
              </a:rPr>
              <a:t>NORMAL</a:t>
            </a:r>
          </a:p>
        </p:txBody>
      </p:sp>
      <p:sp>
        <p:nvSpPr>
          <p:cNvPr id="33" name="AutoShape 15"/>
          <p:cNvSpPr/>
          <p:nvPr/>
        </p:nvSpPr>
        <p:spPr>
          <a:xfrm>
            <a:off x="0" y="9867900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5" name="Group 44"/>
          <p:cNvGrpSpPr/>
          <p:nvPr/>
        </p:nvGrpSpPr>
        <p:grpSpPr>
          <a:xfrm>
            <a:off x="4343400" y="0"/>
            <a:ext cx="13944599" cy="1678612"/>
            <a:chOff x="0" y="0"/>
            <a:chExt cx="5382011" cy="612362"/>
          </a:xfrm>
        </p:grpSpPr>
        <p:sp>
          <p:nvSpPr>
            <p:cNvPr id="46" name="Freeform 45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47" name="AutoShape 10"/>
          <p:cNvSpPr/>
          <p:nvPr/>
        </p:nvSpPr>
        <p:spPr>
          <a:xfrm>
            <a:off x="0" y="1654799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Freeform 14"/>
          <p:cNvSpPr/>
          <p:nvPr/>
        </p:nvSpPr>
        <p:spPr>
          <a:xfrm>
            <a:off x="1868438" y="116718"/>
            <a:ext cx="1560561" cy="1369182"/>
          </a:xfrm>
          <a:custGeom>
            <a:avLst/>
            <a:gdLst/>
            <a:ahLst/>
            <a:cxnLst/>
            <a:rect l="l" t="t" r="r" b="b"/>
            <a:pathLst>
              <a:path w="1538437" h="1485387">
                <a:moveTo>
                  <a:pt x="0" y="0"/>
                </a:moveTo>
                <a:lnTo>
                  <a:pt x="1538437" y="0"/>
                </a:lnTo>
                <a:lnTo>
                  <a:pt x="153843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16"/>
          <p:cNvSpPr/>
          <p:nvPr/>
        </p:nvSpPr>
        <p:spPr>
          <a:xfrm>
            <a:off x="333546" y="111653"/>
            <a:ext cx="1347768" cy="1450447"/>
          </a:xfrm>
          <a:custGeom>
            <a:avLst/>
            <a:gdLst/>
            <a:ahLst/>
            <a:cxnLst/>
            <a:rect l="l" t="t" r="r" b="b"/>
            <a:pathLst>
              <a:path w="1485387" h="1485387">
                <a:moveTo>
                  <a:pt x="0" y="0"/>
                </a:moveTo>
                <a:lnTo>
                  <a:pt x="1485387" y="0"/>
                </a:lnTo>
                <a:lnTo>
                  <a:pt x="148538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1" name="TextBox 14">
            <a:hlinkClick r:id="rId5" action="ppaction://hlinksldjump"/>
          </p:cNvPr>
          <p:cNvSpPr txBox="1"/>
          <p:nvPr/>
        </p:nvSpPr>
        <p:spPr>
          <a:xfrm>
            <a:off x="10664156" y="712470"/>
            <a:ext cx="9833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>
                <a:solidFill>
                  <a:srgbClr val="FFFFFF"/>
                </a:solidFill>
                <a:latin typeface="Roboto Bold"/>
              </a:rPr>
              <a:t>Home</a:t>
            </a:r>
          </a:p>
        </p:txBody>
      </p:sp>
      <p:sp>
        <p:nvSpPr>
          <p:cNvPr id="52" name="TextBox 16">
            <a:hlinkClick r:id="rId6" action="ppaction://hlinksldjump"/>
          </p:cNvPr>
          <p:cNvSpPr txBox="1"/>
          <p:nvPr/>
        </p:nvSpPr>
        <p:spPr>
          <a:xfrm>
            <a:off x="11821072" y="712470"/>
            <a:ext cx="1323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Definis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3" name="TextBox 17">
            <a:hlinkClick r:id="rId7" action="ppaction://hlinksldjump"/>
          </p:cNvPr>
          <p:cNvSpPr txBox="1"/>
          <p:nvPr/>
        </p:nvSpPr>
        <p:spPr>
          <a:xfrm>
            <a:off x="13223471" y="762643"/>
            <a:ext cx="17821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Karakteristik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4" name="TextBox 18">
            <a:hlinkClick r:id="rId8" action="ppaction://hlinksldjump"/>
          </p:cNvPr>
          <p:cNvSpPr txBox="1"/>
          <p:nvPr/>
        </p:nvSpPr>
        <p:spPr>
          <a:xfrm>
            <a:off x="15233700" y="765191"/>
            <a:ext cx="1172536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 smtClean="0">
                <a:solidFill>
                  <a:srgbClr val="FFFFFF"/>
                </a:solidFill>
                <a:latin typeface="Roboto Bold"/>
              </a:rPr>
              <a:t>Rumus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5" name="TextBox 18">
            <a:hlinkClick r:id="rId9" action="ppaction://hlinksldjump"/>
          </p:cNvPr>
          <p:cNvSpPr txBox="1"/>
          <p:nvPr/>
        </p:nvSpPr>
        <p:spPr>
          <a:xfrm>
            <a:off x="16546953" y="760095"/>
            <a:ext cx="11725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Contoh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8" name="TextBox 17"/>
          <p:cNvSpPr txBox="1"/>
          <p:nvPr/>
        </p:nvSpPr>
        <p:spPr>
          <a:xfrm>
            <a:off x="-18288000" y="9867901"/>
            <a:ext cx="38481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  <a:p>
            <a:pPr algn="ctr">
              <a:lnSpc>
                <a:spcPts val="2520"/>
              </a:lnSpc>
            </a:pP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3075" name="Picture 3" descr="C:\Users\LENOVO\Downloads\Kampus Merdeka(1)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2" y="160497"/>
            <a:ext cx="2280918" cy="1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1219201" y="-38100"/>
            <a:ext cx="13944599" cy="1678612"/>
            <a:chOff x="0" y="0"/>
            <a:chExt cx="5382011" cy="612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4" name="Freeform 63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5" name="Group 64"/>
          <p:cNvGrpSpPr/>
          <p:nvPr/>
        </p:nvGrpSpPr>
        <p:grpSpPr>
          <a:xfrm>
            <a:off x="2362200" y="-38100"/>
            <a:ext cx="13944599" cy="1678612"/>
            <a:chOff x="0" y="0"/>
            <a:chExt cx="5382011" cy="6123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6" name="Freeform 65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7" name="Group 66"/>
          <p:cNvGrpSpPr/>
          <p:nvPr/>
        </p:nvGrpSpPr>
        <p:grpSpPr>
          <a:xfrm>
            <a:off x="3505200" y="-38100"/>
            <a:ext cx="13944599" cy="1678612"/>
            <a:chOff x="0" y="0"/>
            <a:chExt cx="5382011" cy="6123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8" name="Freeform 67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9" name="Group 68"/>
          <p:cNvGrpSpPr/>
          <p:nvPr/>
        </p:nvGrpSpPr>
        <p:grpSpPr>
          <a:xfrm>
            <a:off x="4572000" y="-38100"/>
            <a:ext cx="13944599" cy="1678612"/>
            <a:chOff x="0" y="0"/>
            <a:chExt cx="5382011" cy="612362"/>
          </a:xfrm>
        </p:grpSpPr>
        <p:sp>
          <p:nvSpPr>
            <p:cNvPr id="70" name="Freeform 69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71" name="AutoShape 10"/>
          <p:cNvSpPr/>
          <p:nvPr/>
        </p:nvSpPr>
        <p:spPr>
          <a:xfrm>
            <a:off x="0" y="1654799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Freeform 14"/>
          <p:cNvSpPr/>
          <p:nvPr/>
        </p:nvSpPr>
        <p:spPr>
          <a:xfrm>
            <a:off x="1868438" y="116718"/>
            <a:ext cx="1560561" cy="1369182"/>
          </a:xfrm>
          <a:custGeom>
            <a:avLst/>
            <a:gdLst/>
            <a:ahLst/>
            <a:cxnLst/>
            <a:rect l="l" t="t" r="r" b="b"/>
            <a:pathLst>
              <a:path w="1538437" h="1485387">
                <a:moveTo>
                  <a:pt x="0" y="0"/>
                </a:moveTo>
                <a:lnTo>
                  <a:pt x="1538437" y="0"/>
                </a:lnTo>
                <a:lnTo>
                  <a:pt x="153843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3" name="Freeform 16"/>
          <p:cNvSpPr/>
          <p:nvPr/>
        </p:nvSpPr>
        <p:spPr>
          <a:xfrm>
            <a:off x="333546" y="111653"/>
            <a:ext cx="1347768" cy="1450447"/>
          </a:xfrm>
          <a:custGeom>
            <a:avLst/>
            <a:gdLst/>
            <a:ahLst/>
            <a:cxnLst/>
            <a:rect l="l" t="t" r="r" b="b"/>
            <a:pathLst>
              <a:path w="1485387" h="1485387">
                <a:moveTo>
                  <a:pt x="0" y="0"/>
                </a:moveTo>
                <a:lnTo>
                  <a:pt x="1485387" y="0"/>
                </a:lnTo>
                <a:lnTo>
                  <a:pt x="148538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4" name="TextBox 14">
            <a:hlinkClick r:id="rId5" action="ppaction://hlinksldjump"/>
          </p:cNvPr>
          <p:cNvSpPr txBox="1"/>
          <p:nvPr/>
        </p:nvSpPr>
        <p:spPr>
          <a:xfrm>
            <a:off x="10664156" y="712470"/>
            <a:ext cx="9833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>
                <a:solidFill>
                  <a:srgbClr val="FFFFFF"/>
                </a:solidFill>
                <a:latin typeface="Roboto Bold"/>
              </a:rPr>
              <a:t>Home</a:t>
            </a:r>
          </a:p>
        </p:txBody>
      </p:sp>
      <p:sp>
        <p:nvSpPr>
          <p:cNvPr id="75" name="TextBox 16">
            <a:hlinkClick r:id="rId6" action="ppaction://hlinksldjump"/>
          </p:cNvPr>
          <p:cNvSpPr txBox="1"/>
          <p:nvPr/>
        </p:nvSpPr>
        <p:spPr>
          <a:xfrm>
            <a:off x="11821072" y="712470"/>
            <a:ext cx="1323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Definis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6" name="TextBox 17">
            <a:hlinkClick r:id="rId7" action="ppaction://hlinksldjump"/>
          </p:cNvPr>
          <p:cNvSpPr txBox="1"/>
          <p:nvPr/>
        </p:nvSpPr>
        <p:spPr>
          <a:xfrm>
            <a:off x="13223471" y="762643"/>
            <a:ext cx="17821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Karakteristik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7" name="TextBox 18">
            <a:hlinkClick r:id="rId8" action="ppaction://hlinksldjump"/>
          </p:cNvPr>
          <p:cNvSpPr txBox="1"/>
          <p:nvPr/>
        </p:nvSpPr>
        <p:spPr>
          <a:xfrm>
            <a:off x="15233700" y="765191"/>
            <a:ext cx="1172536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 smtClean="0">
                <a:solidFill>
                  <a:srgbClr val="FFFFFF"/>
                </a:solidFill>
                <a:latin typeface="Roboto Bold"/>
              </a:rPr>
              <a:t>Rumus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8" name="TextBox 18">
            <a:hlinkClick r:id="rId9" action="ppaction://hlinksldjump"/>
          </p:cNvPr>
          <p:cNvSpPr txBox="1"/>
          <p:nvPr/>
        </p:nvSpPr>
        <p:spPr>
          <a:xfrm>
            <a:off x="16546953" y="760095"/>
            <a:ext cx="11725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Contoh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79" name="Picture 3" descr="C:\Users\LENOVO\Downloads\Kampus Merdeka(1)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2" y="286705"/>
            <a:ext cx="2280918" cy="1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8e11aee7e8d6c9a9bf0f6368873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8612"/>
            <a:ext cx="18364200" cy="8608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6"/>
          <p:cNvGrpSpPr/>
          <p:nvPr/>
        </p:nvGrpSpPr>
        <p:grpSpPr>
          <a:xfrm>
            <a:off x="10250457" y="2955698"/>
            <a:ext cx="4127691" cy="397691"/>
            <a:chOff x="0" y="0"/>
            <a:chExt cx="15880018" cy="1529995"/>
          </a:xfrm>
        </p:grpSpPr>
        <p:sp>
          <p:nvSpPr>
            <p:cNvPr id="6" name="Freeform 7"/>
            <p:cNvSpPr/>
            <p:nvPr/>
          </p:nvSpPr>
          <p:spPr>
            <a:xfrm>
              <a:off x="0" y="0"/>
              <a:ext cx="15880018" cy="1529995"/>
            </a:xfrm>
            <a:custGeom>
              <a:avLst/>
              <a:gdLst/>
              <a:ahLst/>
              <a:cxnLst/>
              <a:rect l="l" t="t" r="r" b="b"/>
              <a:pathLst>
                <a:path w="15880018" h="1529995">
                  <a:moveTo>
                    <a:pt x="0" y="0"/>
                  </a:moveTo>
                  <a:lnTo>
                    <a:pt x="15880018" y="0"/>
                  </a:lnTo>
                  <a:lnTo>
                    <a:pt x="15880018" y="1529995"/>
                  </a:lnTo>
                  <a:lnTo>
                    <a:pt x="0" y="1529995"/>
                  </a:lnTo>
                  <a:close/>
                </a:path>
              </a:pathLst>
            </a:custGeom>
            <a:solidFill>
              <a:srgbClr val="FF9000"/>
            </a:solidFill>
          </p:spPr>
        </p:sp>
      </p:grpSp>
      <p:sp>
        <p:nvSpPr>
          <p:cNvPr id="11" name="TextBox 17"/>
          <p:cNvSpPr txBox="1"/>
          <p:nvPr/>
        </p:nvSpPr>
        <p:spPr>
          <a:xfrm>
            <a:off x="9476732" y="2612798"/>
            <a:ext cx="778256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5000" spc="50" dirty="0" err="1">
                <a:solidFill>
                  <a:schemeClr val="bg1"/>
                </a:solidFill>
                <a:latin typeface="Roboto Bold"/>
              </a:rPr>
              <a:t>Definisi</a:t>
            </a:r>
            <a:r>
              <a:rPr lang="en-US" sz="5000" spc="50" dirty="0">
                <a:solidFill>
                  <a:schemeClr val="bg1"/>
                </a:solidFill>
                <a:latin typeface="Roboto Bold"/>
              </a:rPr>
              <a:t> </a:t>
            </a:r>
            <a:r>
              <a:rPr lang="en-US" sz="5000" spc="50" dirty="0" err="1">
                <a:solidFill>
                  <a:schemeClr val="bg1"/>
                </a:solidFill>
                <a:latin typeface="Roboto Bold"/>
              </a:rPr>
              <a:t>Distribusi</a:t>
            </a:r>
            <a:r>
              <a:rPr lang="en-US" sz="5000" spc="50" dirty="0">
                <a:solidFill>
                  <a:schemeClr val="bg1"/>
                </a:solidFill>
                <a:latin typeface="Roboto Bold"/>
              </a:rPr>
              <a:t> Normal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8935727" y="3481700"/>
            <a:ext cx="8575488" cy="500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Normal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adalah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salah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satu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bentuk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probabilitas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yang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menggunakan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pendekatan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kurva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normal</a:t>
            </a:r>
          </a:p>
          <a:p>
            <a:pPr algn="just">
              <a:lnSpc>
                <a:spcPts val="2800"/>
              </a:lnSpc>
            </a:pPr>
            <a:endParaRPr lang="en-US" sz="2000" spc="60" dirty="0" smtClean="0">
              <a:solidFill>
                <a:schemeClr val="bg1"/>
              </a:solidFill>
              <a:latin typeface="Roboto"/>
            </a:endParaRPr>
          </a:p>
          <a:p>
            <a:pPr algn="just">
              <a:lnSpc>
                <a:spcPts val="2800"/>
              </a:lnSpc>
            </a:pPr>
            <a:r>
              <a:rPr lang="en-US" sz="2000" spc="60" dirty="0" err="1" smtClean="0">
                <a:solidFill>
                  <a:schemeClr val="bg1"/>
                </a:solidFill>
                <a:latin typeface="Roboto"/>
              </a:rPr>
              <a:t>Pada</a:t>
            </a:r>
            <a:r>
              <a:rPr lang="en-US" sz="2000" spc="60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kurva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normal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/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sebaran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data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dianggap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merata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jika</a:t>
            </a:r>
            <a:endParaRPr lang="en-US" sz="2000" spc="60" dirty="0">
              <a:solidFill>
                <a:schemeClr val="bg1"/>
              </a:solidFill>
              <a:latin typeface="Roboto"/>
            </a:endParaRPr>
          </a:p>
          <a:p>
            <a:pPr algn="just">
              <a:lnSpc>
                <a:spcPts val="2800"/>
              </a:lnSpc>
            </a:pP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Nilai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rata =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Nilai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Median =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Nilai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Modus </a:t>
            </a:r>
          </a:p>
          <a:p>
            <a:pPr algn="just">
              <a:lnSpc>
                <a:spcPts val="2800"/>
              </a:lnSpc>
            </a:pPr>
            <a:endParaRPr lang="en-US" sz="2000" spc="60" dirty="0" smtClean="0">
              <a:solidFill>
                <a:schemeClr val="bg1"/>
              </a:solidFill>
              <a:latin typeface="Roboto"/>
            </a:endParaRPr>
          </a:p>
          <a:p>
            <a:pPr algn="just">
              <a:lnSpc>
                <a:spcPts val="2800"/>
              </a:lnSpc>
            </a:pPr>
            <a:r>
              <a:rPr lang="en-US" sz="2000" spc="60" dirty="0" err="1" smtClean="0">
                <a:solidFill>
                  <a:schemeClr val="bg1"/>
                </a:solidFill>
                <a:latin typeface="Roboto"/>
              </a:rPr>
              <a:t>Diantara</a:t>
            </a:r>
            <a:r>
              <a:rPr lang="en-US" sz="2000" spc="60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sekian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banyak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barangkali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normal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merupakan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yang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secara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luas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banyak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digunakan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dalam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berbagai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penelitian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.</a:t>
            </a:r>
          </a:p>
          <a:p>
            <a:pPr algn="just">
              <a:lnSpc>
                <a:spcPts val="2800"/>
              </a:lnSpc>
            </a:pP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Banyak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kejadian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yang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dapat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dinyatakan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dalam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data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hasil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observasi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per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eksperimen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yang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mengikuti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normal.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Misalkan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antara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lain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tinggi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badan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berat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badan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isi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sebuah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botol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nilai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hasil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ujian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spc="60" dirty="0" err="1">
                <a:solidFill>
                  <a:schemeClr val="bg1"/>
                </a:solidFill>
                <a:latin typeface="Roboto"/>
              </a:rPr>
              <a:t>dan</a:t>
            </a:r>
            <a:r>
              <a:rPr lang="en-US" sz="2000" spc="60" dirty="0">
                <a:solidFill>
                  <a:schemeClr val="bg1"/>
                </a:solidFill>
                <a:latin typeface="Roboto"/>
              </a:rPr>
              <a:t> lain-lain.</a:t>
            </a:r>
          </a:p>
          <a:p>
            <a:pPr algn="just">
              <a:lnSpc>
                <a:spcPts val="2800"/>
              </a:lnSpc>
            </a:pPr>
            <a:endParaRPr lang="en-US" sz="2000" spc="6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25" name="Freeform 13"/>
          <p:cNvSpPr/>
          <p:nvPr/>
        </p:nvSpPr>
        <p:spPr>
          <a:xfrm>
            <a:off x="539580" y="2214880"/>
            <a:ext cx="7807347" cy="5831841"/>
          </a:xfrm>
          <a:custGeom>
            <a:avLst/>
            <a:gdLst/>
            <a:ahLst/>
            <a:cxnLst/>
            <a:rect l="l" t="t" r="r" b="b"/>
            <a:pathLst>
              <a:path w="7807347" h="5866051">
                <a:moveTo>
                  <a:pt x="0" y="0"/>
                </a:moveTo>
                <a:lnTo>
                  <a:pt x="7807347" y="0"/>
                </a:lnTo>
                <a:lnTo>
                  <a:pt x="7807347" y="5866051"/>
                </a:lnTo>
                <a:lnTo>
                  <a:pt x="0" y="5866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6308" t="-1130" r="-12048" b="-2098"/>
            </a:stretch>
          </a:blipFill>
        </p:spPr>
      </p:sp>
      <p:sp>
        <p:nvSpPr>
          <p:cNvPr id="26" name="TextBox 19"/>
          <p:cNvSpPr txBox="1"/>
          <p:nvPr/>
        </p:nvSpPr>
        <p:spPr>
          <a:xfrm>
            <a:off x="599432" y="8496300"/>
            <a:ext cx="7782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spc="60" dirty="0" err="1">
                <a:solidFill>
                  <a:schemeClr val="bg1"/>
                </a:solidFill>
                <a:latin typeface="Roboto"/>
              </a:rPr>
              <a:t>Kurva</a:t>
            </a:r>
            <a:r>
              <a:rPr lang="en-US" sz="2800" spc="60" dirty="0">
                <a:solidFill>
                  <a:schemeClr val="bg1"/>
                </a:solidFill>
                <a:latin typeface="Roboto"/>
              </a:rPr>
              <a:t> Normal = </a:t>
            </a:r>
            <a:r>
              <a:rPr lang="en-US" sz="2800" spc="60" dirty="0" err="1">
                <a:solidFill>
                  <a:schemeClr val="bg1"/>
                </a:solidFill>
                <a:latin typeface="Roboto"/>
              </a:rPr>
              <a:t>Kurva</a:t>
            </a:r>
            <a:r>
              <a:rPr lang="en-US" sz="2800" spc="60" dirty="0">
                <a:solidFill>
                  <a:schemeClr val="bg1"/>
                </a:solidFill>
                <a:latin typeface="Roboto"/>
              </a:rPr>
              <a:t> Gauss = </a:t>
            </a:r>
            <a:r>
              <a:rPr lang="en-US" sz="2800" spc="60" dirty="0" err="1">
                <a:solidFill>
                  <a:schemeClr val="bg1"/>
                </a:solidFill>
                <a:latin typeface="Roboto"/>
              </a:rPr>
              <a:t>Kurva</a:t>
            </a:r>
            <a:r>
              <a:rPr lang="en-US" sz="2800" spc="6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800" spc="60" dirty="0" err="1">
                <a:solidFill>
                  <a:schemeClr val="bg1"/>
                </a:solidFill>
                <a:latin typeface="Roboto"/>
              </a:rPr>
              <a:t>Lonceng</a:t>
            </a:r>
            <a:endParaRPr lang="en-US" sz="2800" spc="60" dirty="0">
              <a:solidFill>
                <a:schemeClr val="bg1"/>
              </a:solidFill>
              <a:latin typeface="Roboto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" y="9867900"/>
            <a:ext cx="18440400" cy="1678612"/>
            <a:chOff x="0" y="0"/>
            <a:chExt cx="5382011" cy="612362"/>
          </a:xfrm>
        </p:grpSpPr>
        <p:sp>
          <p:nvSpPr>
            <p:cNvPr id="45" name="Freeform 44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46" name="AutoShape 15"/>
          <p:cNvSpPr/>
          <p:nvPr/>
        </p:nvSpPr>
        <p:spPr>
          <a:xfrm>
            <a:off x="0" y="9867900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TextBox 17"/>
          <p:cNvSpPr txBox="1"/>
          <p:nvPr/>
        </p:nvSpPr>
        <p:spPr>
          <a:xfrm>
            <a:off x="-18288000" y="9867901"/>
            <a:ext cx="38481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  <a:p>
            <a:pPr algn="ctr">
              <a:lnSpc>
                <a:spcPts val="2520"/>
              </a:lnSpc>
            </a:pP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219201" y="-38100"/>
            <a:ext cx="13944599" cy="1678612"/>
            <a:chOff x="0" y="0"/>
            <a:chExt cx="5382011" cy="612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0" name="Freeform 59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1" name="Group 60"/>
          <p:cNvGrpSpPr/>
          <p:nvPr/>
        </p:nvGrpSpPr>
        <p:grpSpPr>
          <a:xfrm>
            <a:off x="2362200" y="-38100"/>
            <a:ext cx="13944599" cy="1678612"/>
            <a:chOff x="0" y="0"/>
            <a:chExt cx="5382011" cy="6123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2" name="Freeform 61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3" name="Group 62"/>
          <p:cNvGrpSpPr/>
          <p:nvPr/>
        </p:nvGrpSpPr>
        <p:grpSpPr>
          <a:xfrm>
            <a:off x="3505200" y="-38100"/>
            <a:ext cx="13944599" cy="1678612"/>
            <a:chOff x="0" y="0"/>
            <a:chExt cx="5382011" cy="6123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4" name="Freeform 63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5" name="Group 64"/>
          <p:cNvGrpSpPr/>
          <p:nvPr/>
        </p:nvGrpSpPr>
        <p:grpSpPr>
          <a:xfrm>
            <a:off x="4572000" y="-38100"/>
            <a:ext cx="13944599" cy="1678612"/>
            <a:chOff x="0" y="0"/>
            <a:chExt cx="5382011" cy="612362"/>
          </a:xfrm>
        </p:grpSpPr>
        <p:sp>
          <p:nvSpPr>
            <p:cNvPr id="66" name="Freeform 65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67" name="AutoShape 10"/>
          <p:cNvSpPr/>
          <p:nvPr/>
        </p:nvSpPr>
        <p:spPr>
          <a:xfrm>
            <a:off x="0" y="1654799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Freeform 14"/>
          <p:cNvSpPr/>
          <p:nvPr/>
        </p:nvSpPr>
        <p:spPr>
          <a:xfrm>
            <a:off x="1868438" y="116718"/>
            <a:ext cx="1560561" cy="1369182"/>
          </a:xfrm>
          <a:custGeom>
            <a:avLst/>
            <a:gdLst/>
            <a:ahLst/>
            <a:cxnLst/>
            <a:rect l="l" t="t" r="r" b="b"/>
            <a:pathLst>
              <a:path w="1538437" h="1485387">
                <a:moveTo>
                  <a:pt x="0" y="0"/>
                </a:moveTo>
                <a:lnTo>
                  <a:pt x="1538437" y="0"/>
                </a:lnTo>
                <a:lnTo>
                  <a:pt x="153843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9" name="Freeform 16"/>
          <p:cNvSpPr/>
          <p:nvPr/>
        </p:nvSpPr>
        <p:spPr>
          <a:xfrm>
            <a:off x="333546" y="111653"/>
            <a:ext cx="1347768" cy="1450447"/>
          </a:xfrm>
          <a:custGeom>
            <a:avLst/>
            <a:gdLst/>
            <a:ahLst/>
            <a:cxnLst/>
            <a:rect l="l" t="t" r="r" b="b"/>
            <a:pathLst>
              <a:path w="1485387" h="1485387">
                <a:moveTo>
                  <a:pt x="0" y="0"/>
                </a:moveTo>
                <a:lnTo>
                  <a:pt x="1485387" y="0"/>
                </a:lnTo>
                <a:lnTo>
                  <a:pt x="148538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0" name="TextBox 14">
            <a:hlinkClick r:id="rId6" action="ppaction://hlinksldjump"/>
          </p:cNvPr>
          <p:cNvSpPr txBox="1"/>
          <p:nvPr/>
        </p:nvSpPr>
        <p:spPr>
          <a:xfrm>
            <a:off x="10664156" y="712470"/>
            <a:ext cx="9833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>
                <a:solidFill>
                  <a:srgbClr val="FFFFFF"/>
                </a:solidFill>
                <a:latin typeface="Roboto Bold"/>
              </a:rPr>
              <a:t>Home</a:t>
            </a:r>
          </a:p>
        </p:txBody>
      </p:sp>
      <p:sp>
        <p:nvSpPr>
          <p:cNvPr id="71" name="TextBox 16">
            <a:hlinkClick r:id="rId7" action="ppaction://hlinksldjump"/>
          </p:cNvPr>
          <p:cNvSpPr txBox="1"/>
          <p:nvPr/>
        </p:nvSpPr>
        <p:spPr>
          <a:xfrm>
            <a:off x="11821072" y="712470"/>
            <a:ext cx="1323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Definis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2" name="TextBox 17">
            <a:hlinkClick r:id="rId8" action="ppaction://hlinksldjump"/>
          </p:cNvPr>
          <p:cNvSpPr txBox="1"/>
          <p:nvPr/>
        </p:nvSpPr>
        <p:spPr>
          <a:xfrm>
            <a:off x="13223471" y="762643"/>
            <a:ext cx="17821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Karakteristik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3" name="TextBox 18">
            <a:hlinkClick r:id="rId9" action="ppaction://hlinksldjump"/>
          </p:cNvPr>
          <p:cNvSpPr txBox="1"/>
          <p:nvPr/>
        </p:nvSpPr>
        <p:spPr>
          <a:xfrm>
            <a:off x="15233700" y="765191"/>
            <a:ext cx="1172536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 smtClean="0">
                <a:solidFill>
                  <a:srgbClr val="FFFFFF"/>
                </a:solidFill>
                <a:latin typeface="Roboto Bold"/>
              </a:rPr>
              <a:t>Rumus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4" name="TextBox 18">
            <a:hlinkClick r:id="rId10" action="ppaction://hlinksldjump"/>
          </p:cNvPr>
          <p:cNvSpPr txBox="1"/>
          <p:nvPr/>
        </p:nvSpPr>
        <p:spPr>
          <a:xfrm>
            <a:off x="16546953" y="760095"/>
            <a:ext cx="11725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Contoh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75" name="Picture 3" descr="C:\Users\LENOVO\Downloads\Kampus Merdeka(1)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2" y="286705"/>
            <a:ext cx="2280918" cy="1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8e11aee7e8d6c9a9bf0f6368873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8612"/>
            <a:ext cx="18364200" cy="8608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6"/>
          <p:cNvGrpSpPr/>
          <p:nvPr/>
        </p:nvGrpSpPr>
        <p:grpSpPr>
          <a:xfrm>
            <a:off x="10250457" y="2955698"/>
            <a:ext cx="4127691" cy="397691"/>
            <a:chOff x="0" y="0"/>
            <a:chExt cx="15880018" cy="1529995"/>
          </a:xfrm>
        </p:grpSpPr>
        <p:sp>
          <p:nvSpPr>
            <p:cNvPr id="26" name="Freeform 7"/>
            <p:cNvSpPr/>
            <p:nvPr/>
          </p:nvSpPr>
          <p:spPr>
            <a:xfrm>
              <a:off x="0" y="0"/>
              <a:ext cx="15880018" cy="1529995"/>
            </a:xfrm>
            <a:custGeom>
              <a:avLst/>
              <a:gdLst/>
              <a:ahLst/>
              <a:cxnLst/>
              <a:rect l="l" t="t" r="r" b="b"/>
              <a:pathLst>
                <a:path w="15880018" h="1529995">
                  <a:moveTo>
                    <a:pt x="0" y="0"/>
                  </a:moveTo>
                  <a:lnTo>
                    <a:pt x="15880018" y="0"/>
                  </a:lnTo>
                  <a:lnTo>
                    <a:pt x="15880018" y="1529995"/>
                  </a:lnTo>
                  <a:lnTo>
                    <a:pt x="0" y="1529995"/>
                  </a:lnTo>
                  <a:close/>
                </a:path>
              </a:pathLst>
            </a:custGeom>
            <a:solidFill>
              <a:srgbClr val="FF9000"/>
            </a:solidFill>
          </p:spPr>
        </p:sp>
      </p:grpSp>
      <p:sp>
        <p:nvSpPr>
          <p:cNvPr id="28" name="Freeform 9"/>
          <p:cNvSpPr/>
          <p:nvPr/>
        </p:nvSpPr>
        <p:spPr>
          <a:xfrm>
            <a:off x="8494717" y="3353390"/>
            <a:ext cx="744829" cy="787138"/>
          </a:xfrm>
          <a:custGeom>
            <a:avLst/>
            <a:gdLst/>
            <a:ahLst/>
            <a:cxnLst/>
            <a:rect l="l" t="t" r="r" b="b"/>
            <a:pathLst>
              <a:path w="744829" h="787138">
                <a:moveTo>
                  <a:pt x="0" y="0"/>
                </a:moveTo>
                <a:lnTo>
                  <a:pt x="744829" y="0"/>
                </a:lnTo>
                <a:lnTo>
                  <a:pt x="744829" y="787137"/>
                </a:lnTo>
                <a:lnTo>
                  <a:pt x="0" y="787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15"/>
          <p:cNvSpPr txBox="1"/>
          <p:nvPr/>
        </p:nvSpPr>
        <p:spPr>
          <a:xfrm>
            <a:off x="8867132" y="2612798"/>
            <a:ext cx="911606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5000" spc="50" dirty="0" err="1">
                <a:solidFill>
                  <a:schemeClr val="bg1"/>
                </a:solidFill>
                <a:latin typeface="Roboto Bold"/>
              </a:rPr>
              <a:t>Karakteristik</a:t>
            </a:r>
            <a:r>
              <a:rPr lang="en-US" sz="5000" spc="50" dirty="0">
                <a:solidFill>
                  <a:schemeClr val="bg1"/>
                </a:solidFill>
                <a:latin typeface="Roboto Bold"/>
              </a:rPr>
              <a:t> </a:t>
            </a:r>
            <a:r>
              <a:rPr lang="en-US" sz="5000" spc="50" dirty="0" err="1">
                <a:solidFill>
                  <a:schemeClr val="bg1"/>
                </a:solidFill>
                <a:latin typeface="Roboto Bold"/>
              </a:rPr>
              <a:t>Distribusi</a:t>
            </a:r>
            <a:r>
              <a:rPr lang="en-US" sz="5000" spc="50" dirty="0">
                <a:solidFill>
                  <a:schemeClr val="bg1"/>
                </a:solidFill>
                <a:latin typeface="Roboto Bold"/>
              </a:rPr>
              <a:t> Normal</a:t>
            </a:r>
          </a:p>
        </p:txBody>
      </p:sp>
      <p:sp>
        <p:nvSpPr>
          <p:cNvPr id="32" name="TextBox 20"/>
          <p:cNvSpPr txBox="1"/>
          <p:nvPr/>
        </p:nvSpPr>
        <p:spPr>
          <a:xfrm>
            <a:off x="8686800" y="3619500"/>
            <a:ext cx="9116069" cy="6155531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592990" lvl="1" indent="-342900" algn="just">
              <a:lnSpc>
                <a:spcPts val="3243"/>
              </a:lnSpc>
              <a:buFont typeface="Wingdings" pitchFamily="2" charset="2"/>
              <a:buChar char="q"/>
            </a:pP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Berbentuk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lonceng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(bell-shaped)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memiliki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satu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puncak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pada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bagian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tengah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 smtClean="0">
                <a:solidFill>
                  <a:schemeClr val="bg1"/>
                </a:solidFill>
                <a:latin typeface="Roboto"/>
              </a:rPr>
              <a:t>distribusi</a:t>
            </a:r>
            <a:endParaRPr lang="en-US" sz="2316" spc="69" dirty="0">
              <a:solidFill>
                <a:schemeClr val="bg1"/>
              </a:solidFill>
              <a:latin typeface="Roboto"/>
            </a:endParaRPr>
          </a:p>
          <a:p>
            <a:pPr marL="592990" lvl="1" indent="-342900" algn="just">
              <a:lnSpc>
                <a:spcPts val="3243"/>
              </a:lnSpc>
              <a:buFont typeface="Wingdings" pitchFamily="2" charset="2"/>
              <a:buChar char="q"/>
            </a:pP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Mean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, median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modus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sama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terletak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di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pusat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 smtClean="0">
                <a:solidFill>
                  <a:schemeClr val="bg1"/>
                </a:solidFill>
                <a:latin typeface="Roboto"/>
              </a:rPr>
              <a:t>distribusi</a:t>
            </a:r>
            <a:endParaRPr lang="en-US" sz="2316" spc="69" dirty="0">
              <a:solidFill>
                <a:schemeClr val="bg1"/>
              </a:solidFill>
              <a:latin typeface="Roboto"/>
            </a:endParaRPr>
          </a:p>
          <a:p>
            <a:pPr marL="592990" lvl="1" indent="-342900" algn="just">
              <a:lnSpc>
                <a:spcPts val="3243"/>
              </a:lnSpc>
              <a:buFont typeface="Wingdings" pitchFamily="2" charset="2"/>
              <a:buChar char="q"/>
            </a:pPr>
            <a:r>
              <a:rPr lang="en-US" sz="2316" spc="69" dirty="0" err="1" smtClean="0">
                <a:solidFill>
                  <a:schemeClr val="bg1"/>
                </a:solidFill>
                <a:latin typeface="Roboto"/>
              </a:rPr>
              <a:t>Kurva</a:t>
            </a: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Simetris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dengan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sumbu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di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sekitar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rata-rata</a:t>
            </a:r>
          </a:p>
          <a:p>
            <a:pPr marL="592990" lvl="1" indent="-342900" algn="just">
              <a:lnSpc>
                <a:spcPts val="3243"/>
              </a:lnSpc>
              <a:buFont typeface="Wingdings" pitchFamily="2" charset="2"/>
              <a:buChar char="q"/>
            </a:pPr>
            <a:r>
              <a:rPr lang="en-US" sz="2316" spc="69" smtClean="0">
                <a:solidFill>
                  <a:schemeClr val="bg1"/>
                </a:solidFill>
                <a:latin typeface="Roboto"/>
              </a:rPr>
              <a:t>Asimtotik,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artinya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kurva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mendekati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sumbu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x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tetapi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tidak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pernah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menyentuh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sumbu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x</a:t>
            </a:r>
          </a:p>
          <a:p>
            <a:pPr marL="592990" lvl="1" indent="-342900" algn="just">
              <a:lnSpc>
                <a:spcPts val="3243"/>
              </a:lnSpc>
              <a:buFont typeface="Wingdings" pitchFamily="2" charset="2"/>
              <a:buChar char="q"/>
            </a:pPr>
            <a:r>
              <a:rPr lang="en-US" sz="2316" spc="69" dirty="0" err="1" smtClean="0">
                <a:solidFill>
                  <a:schemeClr val="bg1"/>
                </a:solidFill>
                <a:latin typeface="Roboto"/>
              </a:rPr>
              <a:t>Lokasi</a:t>
            </a: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sebuah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normal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ditentukan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oleh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rata-rata μ,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sedangkan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sebarannya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ditentukan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oleh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standar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deviasi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σ. </a:t>
            </a:r>
            <a:endParaRPr lang="en-US" sz="2316" spc="69" dirty="0" smtClean="0">
              <a:solidFill>
                <a:schemeClr val="bg1"/>
              </a:solidFill>
              <a:latin typeface="Roboto"/>
            </a:endParaRPr>
          </a:p>
          <a:p>
            <a:pPr marL="592990" lvl="1" indent="-342900" algn="just">
              <a:lnSpc>
                <a:spcPts val="3243"/>
              </a:lnSpc>
              <a:buFont typeface="Wingdings" pitchFamily="2" charset="2"/>
              <a:buChar char="q"/>
            </a:pPr>
            <a:r>
              <a:rPr lang="en-US" sz="2316" spc="69" dirty="0" err="1" smtClean="0">
                <a:solidFill>
                  <a:schemeClr val="bg1"/>
                </a:solidFill>
                <a:latin typeface="Roboto"/>
              </a:rPr>
              <a:t>Luas</a:t>
            </a: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area di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bawahkurva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normal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menggambarkan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peluang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dari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hasil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 smtClean="0">
                <a:solidFill>
                  <a:schemeClr val="bg1"/>
                </a:solidFill>
                <a:latin typeface="Roboto"/>
              </a:rPr>
              <a:t>percobaan</a:t>
            </a: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.</a:t>
            </a:r>
          </a:p>
          <a:p>
            <a:pPr marL="592990" lvl="1" indent="-342900" algn="just">
              <a:lnSpc>
                <a:spcPts val="3243"/>
              </a:lnSpc>
              <a:buFont typeface="Wingdings" pitchFamily="2" charset="2"/>
              <a:buChar char="q"/>
            </a:pPr>
            <a:r>
              <a:rPr lang="en-US" sz="2316" spc="69" dirty="0" err="1" smtClean="0">
                <a:solidFill>
                  <a:schemeClr val="bg1"/>
                </a:solidFill>
                <a:latin typeface="Roboto"/>
              </a:rPr>
              <a:t>Terdapat</a:t>
            </a:r>
            <a:r>
              <a:rPr lang="en-US" sz="2316" spc="69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keluaradari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Normal.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Setiap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kali mean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danstandar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deviasi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berubah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makaterbentuk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pula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distribusi</a:t>
            </a:r>
            <a:r>
              <a:rPr lang="en-US" sz="2316" spc="69" dirty="0">
                <a:solidFill>
                  <a:schemeClr val="bg1"/>
                </a:solidFill>
                <a:latin typeface="Roboto"/>
              </a:rPr>
              <a:t> yang </a:t>
            </a:r>
            <a:r>
              <a:rPr lang="en-US" sz="2316" spc="69" dirty="0" err="1">
                <a:solidFill>
                  <a:schemeClr val="bg1"/>
                </a:solidFill>
                <a:latin typeface="Roboto"/>
              </a:rPr>
              <a:t>baru</a:t>
            </a:r>
            <a:endParaRPr lang="en-US" sz="2316" spc="69" dirty="0">
              <a:solidFill>
                <a:schemeClr val="bg1"/>
              </a:solidFill>
              <a:latin typeface="Roboto"/>
            </a:endParaRPr>
          </a:p>
          <a:p>
            <a:pPr algn="just">
              <a:lnSpc>
                <a:spcPts val="3243"/>
              </a:lnSpc>
            </a:pPr>
            <a:endParaRPr lang="en-US" sz="2316" spc="69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35" name="Freeform 13"/>
          <p:cNvSpPr/>
          <p:nvPr/>
        </p:nvSpPr>
        <p:spPr>
          <a:xfrm>
            <a:off x="539580" y="2214880"/>
            <a:ext cx="7807347" cy="5831841"/>
          </a:xfrm>
          <a:custGeom>
            <a:avLst/>
            <a:gdLst/>
            <a:ahLst/>
            <a:cxnLst/>
            <a:rect l="l" t="t" r="r" b="b"/>
            <a:pathLst>
              <a:path w="7807347" h="5866051">
                <a:moveTo>
                  <a:pt x="0" y="0"/>
                </a:moveTo>
                <a:lnTo>
                  <a:pt x="7807347" y="0"/>
                </a:lnTo>
                <a:lnTo>
                  <a:pt x="7807347" y="5866051"/>
                </a:lnTo>
                <a:lnTo>
                  <a:pt x="0" y="58660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l="-16308" t="-1130" r="-12048" b="-2098"/>
            </a:stretch>
          </a:blipFill>
        </p:spPr>
      </p:sp>
      <p:grpSp>
        <p:nvGrpSpPr>
          <p:cNvPr id="58" name="Group 57"/>
          <p:cNvGrpSpPr/>
          <p:nvPr/>
        </p:nvGrpSpPr>
        <p:grpSpPr>
          <a:xfrm>
            <a:off x="1" y="9867900"/>
            <a:ext cx="18440400" cy="1678612"/>
            <a:chOff x="0" y="0"/>
            <a:chExt cx="5382011" cy="612362"/>
          </a:xfrm>
        </p:grpSpPr>
        <p:sp>
          <p:nvSpPr>
            <p:cNvPr id="59" name="Freeform 58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60" name="AutoShape 15"/>
          <p:cNvSpPr/>
          <p:nvPr/>
        </p:nvSpPr>
        <p:spPr>
          <a:xfrm>
            <a:off x="0" y="9867900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17"/>
          <p:cNvSpPr txBox="1"/>
          <p:nvPr/>
        </p:nvSpPr>
        <p:spPr>
          <a:xfrm>
            <a:off x="-18288000" y="9867901"/>
            <a:ext cx="38481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  <a:p>
            <a:pPr algn="ctr">
              <a:lnSpc>
                <a:spcPts val="2520"/>
              </a:lnSpc>
            </a:pP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219201" y="-38100"/>
            <a:ext cx="13944599" cy="1678612"/>
            <a:chOff x="0" y="0"/>
            <a:chExt cx="5382011" cy="612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4" name="Freeform 73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5" name="Group 74"/>
          <p:cNvGrpSpPr/>
          <p:nvPr/>
        </p:nvGrpSpPr>
        <p:grpSpPr>
          <a:xfrm>
            <a:off x="2362200" y="-38100"/>
            <a:ext cx="13944599" cy="1678612"/>
            <a:chOff x="0" y="0"/>
            <a:chExt cx="5382011" cy="6123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6" name="Freeform 75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7" name="Group 76"/>
          <p:cNvGrpSpPr/>
          <p:nvPr/>
        </p:nvGrpSpPr>
        <p:grpSpPr>
          <a:xfrm>
            <a:off x="3505200" y="-38100"/>
            <a:ext cx="13944599" cy="1678612"/>
            <a:chOff x="0" y="0"/>
            <a:chExt cx="5382011" cy="6123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8" name="Freeform 77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9" name="Group 78"/>
          <p:cNvGrpSpPr/>
          <p:nvPr/>
        </p:nvGrpSpPr>
        <p:grpSpPr>
          <a:xfrm>
            <a:off x="4572000" y="-38100"/>
            <a:ext cx="13944599" cy="1678612"/>
            <a:chOff x="0" y="0"/>
            <a:chExt cx="5382011" cy="612362"/>
          </a:xfrm>
        </p:grpSpPr>
        <p:sp>
          <p:nvSpPr>
            <p:cNvPr id="80" name="Freeform 79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81" name="AutoShape 10"/>
          <p:cNvSpPr/>
          <p:nvPr/>
        </p:nvSpPr>
        <p:spPr>
          <a:xfrm>
            <a:off x="0" y="1654799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Freeform 14"/>
          <p:cNvSpPr/>
          <p:nvPr/>
        </p:nvSpPr>
        <p:spPr>
          <a:xfrm>
            <a:off x="1868438" y="116718"/>
            <a:ext cx="1560561" cy="1369182"/>
          </a:xfrm>
          <a:custGeom>
            <a:avLst/>
            <a:gdLst/>
            <a:ahLst/>
            <a:cxnLst/>
            <a:rect l="l" t="t" r="r" b="b"/>
            <a:pathLst>
              <a:path w="1538437" h="1485387">
                <a:moveTo>
                  <a:pt x="0" y="0"/>
                </a:moveTo>
                <a:lnTo>
                  <a:pt x="1538437" y="0"/>
                </a:lnTo>
                <a:lnTo>
                  <a:pt x="153843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3" name="Freeform 16"/>
          <p:cNvSpPr/>
          <p:nvPr/>
        </p:nvSpPr>
        <p:spPr>
          <a:xfrm>
            <a:off x="333546" y="111653"/>
            <a:ext cx="1347768" cy="1450447"/>
          </a:xfrm>
          <a:custGeom>
            <a:avLst/>
            <a:gdLst/>
            <a:ahLst/>
            <a:cxnLst/>
            <a:rect l="l" t="t" r="r" b="b"/>
            <a:pathLst>
              <a:path w="1485387" h="1485387">
                <a:moveTo>
                  <a:pt x="0" y="0"/>
                </a:moveTo>
                <a:lnTo>
                  <a:pt x="1485387" y="0"/>
                </a:lnTo>
                <a:lnTo>
                  <a:pt x="148538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4" name="TextBox 14">
            <a:hlinkClick r:id="rId9" action="ppaction://hlinksldjump"/>
          </p:cNvPr>
          <p:cNvSpPr txBox="1"/>
          <p:nvPr/>
        </p:nvSpPr>
        <p:spPr>
          <a:xfrm>
            <a:off x="10664156" y="712470"/>
            <a:ext cx="9833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>
                <a:solidFill>
                  <a:srgbClr val="FFFFFF"/>
                </a:solidFill>
                <a:latin typeface="Roboto Bold"/>
              </a:rPr>
              <a:t>Home</a:t>
            </a:r>
          </a:p>
        </p:txBody>
      </p:sp>
      <p:sp>
        <p:nvSpPr>
          <p:cNvPr id="85" name="TextBox 16">
            <a:hlinkClick r:id="rId10" action="ppaction://hlinksldjump"/>
          </p:cNvPr>
          <p:cNvSpPr txBox="1"/>
          <p:nvPr/>
        </p:nvSpPr>
        <p:spPr>
          <a:xfrm>
            <a:off x="11821072" y="712470"/>
            <a:ext cx="1323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Definis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86" name="TextBox 17">
            <a:hlinkClick r:id="rId11" action="ppaction://hlinksldjump"/>
          </p:cNvPr>
          <p:cNvSpPr txBox="1"/>
          <p:nvPr/>
        </p:nvSpPr>
        <p:spPr>
          <a:xfrm>
            <a:off x="13223471" y="762643"/>
            <a:ext cx="17821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Karakteristik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87" name="TextBox 18">
            <a:hlinkClick r:id="rId12" action="ppaction://hlinksldjump"/>
          </p:cNvPr>
          <p:cNvSpPr txBox="1"/>
          <p:nvPr/>
        </p:nvSpPr>
        <p:spPr>
          <a:xfrm>
            <a:off x="15233700" y="765191"/>
            <a:ext cx="1172536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 smtClean="0">
                <a:solidFill>
                  <a:srgbClr val="FFFFFF"/>
                </a:solidFill>
                <a:latin typeface="Roboto Bold"/>
              </a:rPr>
              <a:t>Rumus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88" name="TextBox 18">
            <a:hlinkClick r:id="rId13" action="ppaction://hlinksldjump"/>
          </p:cNvPr>
          <p:cNvSpPr txBox="1"/>
          <p:nvPr/>
        </p:nvSpPr>
        <p:spPr>
          <a:xfrm>
            <a:off x="16546953" y="760095"/>
            <a:ext cx="11725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Contoh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89" name="Picture 3" descr="C:\Users\LENOVO\Downloads\Kampus Merdeka(1).ep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2" y="286705"/>
            <a:ext cx="2280918" cy="1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8e11aee7e8d6c9a9bf0f6368873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8612"/>
            <a:ext cx="18364200" cy="8608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6"/>
          <p:cNvGrpSpPr/>
          <p:nvPr/>
        </p:nvGrpSpPr>
        <p:grpSpPr>
          <a:xfrm>
            <a:off x="10250457" y="2955698"/>
            <a:ext cx="4127691" cy="397691"/>
            <a:chOff x="0" y="0"/>
            <a:chExt cx="15880018" cy="1529995"/>
          </a:xfrm>
        </p:grpSpPr>
        <p:sp>
          <p:nvSpPr>
            <p:cNvPr id="31" name="Freeform 7"/>
            <p:cNvSpPr/>
            <p:nvPr/>
          </p:nvSpPr>
          <p:spPr>
            <a:xfrm>
              <a:off x="0" y="0"/>
              <a:ext cx="15880018" cy="1529995"/>
            </a:xfrm>
            <a:custGeom>
              <a:avLst/>
              <a:gdLst/>
              <a:ahLst/>
              <a:cxnLst/>
              <a:rect l="l" t="t" r="r" b="b"/>
              <a:pathLst>
                <a:path w="15880018" h="1529995">
                  <a:moveTo>
                    <a:pt x="0" y="0"/>
                  </a:moveTo>
                  <a:lnTo>
                    <a:pt x="15880018" y="0"/>
                  </a:lnTo>
                  <a:lnTo>
                    <a:pt x="15880018" y="1529995"/>
                  </a:lnTo>
                  <a:lnTo>
                    <a:pt x="0" y="1529995"/>
                  </a:lnTo>
                  <a:close/>
                </a:path>
              </a:pathLst>
            </a:custGeom>
            <a:solidFill>
              <a:srgbClr val="FF9000"/>
            </a:solidFill>
          </p:spPr>
        </p:sp>
      </p:grpSp>
      <p:sp>
        <p:nvSpPr>
          <p:cNvPr id="36" name="Freeform 12"/>
          <p:cNvSpPr/>
          <p:nvPr/>
        </p:nvSpPr>
        <p:spPr>
          <a:xfrm>
            <a:off x="685800" y="3314700"/>
            <a:ext cx="6629400" cy="5715000"/>
          </a:xfrm>
          <a:custGeom>
            <a:avLst/>
            <a:gdLst/>
            <a:ahLst/>
            <a:cxnLst/>
            <a:rect l="l" t="t" r="r" b="b"/>
            <a:pathLst>
              <a:path w="6319646" h="5123499">
                <a:moveTo>
                  <a:pt x="0" y="0"/>
                </a:moveTo>
                <a:lnTo>
                  <a:pt x="6319646" y="0"/>
                </a:lnTo>
                <a:lnTo>
                  <a:pt x="6319646" y="5123499"/>
                </a:lnTo>
                <a:lnTo>
                  <a:pt x="0" y="5123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13"/>
          <p:cNvSpPr/>
          <p:nvPr/>
        </p:nvSpPr>
        <p:spPr>
          <a:xfrm>
            <a:off x="1828800" y="4152900"/>
            <a:ext cx="688294" cy="2057400"/>
          </a:xfrm>
          <a:custGeom>
            <a:avLst/>
            <a:gdLst/>
            <a:ahLst/>
            <a:cxnLst/>
            <a:rect l="l" t="t" r="r" b="b"/>
            <a:pathLst>
              <a:path w="688294" h="2057400">
                <a:moveTo>
                  <a:pt x="0" y="0"/>
                </a:moveTo>
                <a:lnTo>
                  <a:pt x="688294" y="0"/>
                </a:lnTo>
                <a:lnTo>
                  <a:pt x="6882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8"/>
              <p:cNvSpPr txBox="1"/>
              <p:nvPr/>
            </p:nvSpPr>
            <p:spPr>
              <a:xfrm>
                <a:off x="8269824" y="3619500"/>
                <a:ext cx="9909970" cy="57715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250090" lvl="1"/>
                <a:r>
                  <a:rPr lang="en-ID" sz="2400" b="1" spc="69" dirty="0" smtClean="0">
                    <a:solidFill>
                      <a:schemeClr val="bg1"/>
                    </a:solidFill>
                    <a:latin typeface="Roboto"/>
                  </a:rPr>
                  <a:t>Distribusi </a:t>
                </a:r>
                <a:r>
                  <a:rPr lang="en-ID" sz="2400" b="1" spc="69" dirty="0" err="1" smtClean="0">
                    <a:solidFill>
                      <a:schemeClr val="bg1"/>
                    </a:solidFill>
                    <a:latin typeface="Roboto"/>
                  </a:rPr>
                  <a:t>Normanl</a:t>
                </a:r>
                <a:r>
                  <a:rPr lang="en-ID" sz="2400" b="1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b="1" spc="69" dirty="0" err="1" smtClean="0">
                    <a:solidFill>
                      <a:schemeClr val="bg1"/>
                    </a:solidFill>
                    <a:latin typeface="Roboto"/>
                  </a:rPr>
                  <a:t>Umum</a:t>
                </a:r>
                <a:r>
                  <a:rPr lang="en-ID" sz="2400" b="1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</a:p>
              <a:p>
                <a:pPr marL="250090" lvl="1"/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	Rata-rata (</a:t>
                </a:r>
                <a14:m>
                  <m:oMath xmlns:m="http://schemas.openxmlformats.org/officeDocument/2006/math">
                    <m:r>
                      <a:rPr lang="en-ID" sz="3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)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dan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standar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deviasi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(</a:t>
                </a:r>
                <a14:m>
                  <m:oMath xmlns:m="http://schemas.openxmlformats.org/officeDocument/2006/math">
                    <m:r>
                      <a:rPr lang="en-ID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)</a:t>
                </a:r>
                <a:endParaRPr lang="en-US" sz="2400" spc="69" dirty="0" smtClean="0">
                  <a:solidFill>
                    <a:schemeClr val="bg1"/>
                  </a:solidFill>
                  <a:latin typeface="Roboto"/>
                </a:endParaRPr>
              </a:p>
              <a:p>
                <a:pPr marL="250090" lvl="1"/>
                <a:r>
                  <a:rPr lang="en-US" sz="2400" spc="69" dirty="0" smtClean="0">
                    <a:solidFill>
                      <a:schemeClr val="bg1"/>
                    </a:solidFill>
                    <a:latin typeface="Roboto"/>
                  </a:rPr>
                  <a:t>	P(a </a:t>
                </a:r>
                <a:r>
                  <a:rPr lang="en-US" sz="2400" spc="69" dirty="0">
                    <a:solidFill>
                      <a:schemeClr val="bg1"/>
                    </a:solidFill>
                    <a:latin typeface="Roboto"/>
                  </a:rPr>
                  <a:t>≤ x ≤ b)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)</m:t>
                        </m:r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ID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D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ID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ad>
                              <m:radPr>
                                <m:degHide m:val="on"/>
                                <m:ctrlP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D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D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D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ID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ID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ID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250090" lvl="1"/>
                <a:endParaRPr lang="en-ID" sz="2800" dirty="0">
                  <a:solidFill>
                    <a:schemeClr val="bg1"/>
                  </a:solidFill>
                </a:endParaRPr>
              </a:p>
              <a:p>
                <a:pPr marL="250090" lvl="1"/>
                <a:r>
                  <a:rPr lang="en-ID" sz="2800" b="1" spc="69" dirty="0" err="1">
                    <a:solidFill>
                      <a:schemeClr val="bg1"/>
                    </a:solidFill>
                    <a:latin typeface="Roboto"/>
                  </a:rPr>
                  <a:t>Distribusi</a:t>
                </a:r>
                <a:r>
                  <a:rPr lang="en-ID" sz="2800" b="1" spc="69" dirty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800" b="1" spc="69" dirty="0" err="1">
                    <a:solidFill>
                      <a:schemeClr val="bg1"/>
                    </a:solidFill>
                    <a:latin typeface="Roboto"/>
                  </a:rPr>
                  <a:t>Normanl</a:t>
                </a:r>
                <a:r>
                  <a:rPr lang="en-ID" sz="2800" b="1" spc="69" dirty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800" b="1" spc="69" dirty="0" err="1" smtClean="0">
                    <a:solidFill>
                      <a:schemeClr val="bg1"/>
                    </a:solidFill>
                    <a:latin typeface="Roboto"/>
                  </a:rPr>
                  <a:t>Standar</a:t>
                </a:r>
                <a:endParaRPr lang="en-US" sz="2800" dirty="0">
                  <a:solidFill>
                    <a:schemeClr val="bg1"/>
                  </a:solidFill>
                </a:endParaRPr>
              </a:p>
              <a:p>
                <a:pPr marL="250090" lvl="1"/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	Rata-rata </a:t>
                </a:r>
                <a:r>
                  <a:rPr lang="en-ID" sz="2400" spc="69" dirty="0">
                    <a:solidFill>
                      <a:schemeClr val="bg1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r>
                      <a:rPr lang="en-ID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=0) </a:t>
                </a:r>
                <a:r>
                  <a:rPr lang="en-ID" sz="2400" spc="69" dirty="0" err="1">
                    <a:solidFill>
                      <a:schemeClr val="bg1"/>
                    </a:solidFill>
                    <a:latin typeface="Roboto"/>
                  </a:rPr>
                  <a:t>dan</a:t>
                </a:r>
                <a:r>
                  <a:rPr lang="en-ID" sz="2400" spc="69" dirty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spc="69" dirty="0" err="1">
                    <a:solidFill>
                      <a:schemeClr val="bg1"/>
                    </a:solidFill>
                    <a:latin typeface="Roboto"/>
                  </a:rPr>
                  <a:t>standar</a:t>
                </a:r>
                <a:r>
                  <a:rPr lang="en-ID" sz="2400" spc="69" dirty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spc="69" dirty="0" err="1">
                    <a:solidFill>
                      <a:schemeClr val="bg1"/>
                    </a:solidFill>
                    <a:latin typeface="Roboto"/>
                  </a:rPr>
                  <a:t>deviasi</a:t>
                </a:r>
                <a:r>
                  <a:rPr lang="en-ID" sz="2400" spc="69" dirty="0">
                    <a:solidFill>
                      <a:schemeClr val="bg1"/>
                    </a:solidFill>
                    <a:latin typeface="Roboto"/>
                  </a:rPr>
                  <a:t> (</a:t>
                </a:r>
                <a14:m>
                  <m:oMath xmlns:m="http://schemas.openxmlformats.org/officeDocument/2006/math">
                    <m:r>
                      <a:rPr lang="en-ID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ID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ID" sz="2400" spc="69" dirty="0">
                    <a:solidFill>
                      <a:schemeClr val="bg1"/>
                    </a:solidFill>
                    <a:latin typeface="Roboto"/>
                  </a:rPr>
                  <a:t>)</a:t>
                </a:r>
                <a:endParaRPr lang="en-US" sz="2400" spc="69" dirty="0" smtClean="0">
                  <a:solidFill>
                    <a:schemeClr val="bg1"/>
                  </a:solidFill>
                  <a:latin typeface="Roboto"/>
                </a:endParaRPr>
              </a:p>
              <a:p>
                <a:pPr marL="250090" lvl="1"/>
                <a:r>
                  <a:rPr lang="en-US" sz="2400" spc="69" dirty="0" smtClean="0">
                    <a:solidFill>
                      <a:schemeClr val="bg1"/>
                    </a:solidFill>
                    <a:latin typeface="Roboto"/>
                  </a:rPr>
                  <a:t> 	</a:t>
                </a:r>
                <a:r>
                  <a:rPr lang="en-US" sz="2800" spc="69" dirty="0">
                    <a:solidFill>
                      <a:schemeClr val="bg1"/>
                    </a:solidFill>
                    <a:latin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pc="69" dirty="0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spc="69" dirty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ID" sz="2800" b="0" i="1" spc="69" dirty="0" smtClean="0">
                        <a:solidFill>
                          <a:schemeClr val="bg1"/>
                        </a:solidFill>
                        <a:latin typeface="Cambria Math"/>
                      </a:rPr>
                      <m:t>𝑍</m:t>
                    </m:r>
                    <m:r>
                      <a:rPr lang="en-US" sz="2800" i="1" spc="69" dirty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r>
                      <a:rPr lang="en-ID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ID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ad>
                              <m:radPr>
                                <m:degHide m:val="on"/>
                                <m:ctrlP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D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D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ID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sz="2800" spc="69" dirty="0" smtClean="0">
                  <a:solidFill>
                    <a:schemeClr val="bg1"/>
                  </a:solidFill>
                  <a:latin typeface="Roboto"/>
                </a:endParaRPr>
              </a:p>
              <a:p>
                <a:pPr marL="250090" lvl="1"/>
                <a:r>
                  <a:rPr lang="en-ID" sz="2800" spc="69" dirty="0" smtClean="0">
                    <a:solidFill>
                      <a:schemeClr val="bg1"/>
                    </a:solidFill>
                    <a:latin typeface="Roboto"/>
                  </a:rPr>
                  <a:t>	</a:t>
                </a:r>
              </a:p>
              <a:p>
                <a:pPr marL="250090" lvl="1"/>
                <a:r>
                  <a:rPr lang="en-ID" sz="2800" b="0" spc="69" dirty="0">
                    <a:solidFill>
                      <a:schemeClr val="bg1"/>
                    </a:solidFill>
                    <a:latin typeface="Roboto"/>
                  </a:rPr>
                  <a:t>	</a:t>
                </a:r>
                <a14:m>
                  <m:oMath xmlns:m="http://schemas.openxmlformats.org/officeDocument/2006/math">
                    <m:r>
                      <a:rPr lang="en-ID" sz="2800" b="0" i="1" spc="69" smtClean="0">
                        <a:solidFill>
                          <a:schemeClr val="bg1"/>
                        </a:solidFill>
                        <a:latin typeface="Cambria Math"/>
                      </a:rPr>
                      <m:t>𝑍</m:t>
                    </m:r>
                    <m:r>
                      <a:rPr lang="en-ID" sz="2800" b="0" i="1" spc="69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800" b="0" i="1" spc="69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D" sz="2800" b="0" i="1" spc="69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D" sz="2800" b="0" i="1" spc="69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D" sz="2800" b="0" i="1" spc="69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en-ID" sz="2800" b="0" i="1" spc="69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sz="2800" spc="69" dirty="0" smtClean="0">
                  <a:solidFill>
                    <a:schemeClr val="bg1"/>
                  </a:solidFill>
                  <a:latin typeface="Roboto"/>
                </a:endParaRPr>
              </a:p>
              <a:p>
                <a:pPr marL="250090" lvl="1"/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Dimana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</a:p>
              <a:p>
                <a:pPr marL="250090" lvl="1"/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Z :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Variabel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normal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standar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	</a:t>
                </a:r>
                <a14:m>
                  <m:oMath xmlns:m="http://schemas.openxmlformats.org/officeDocument/2006/math">
                    <m:r>
                      <a:rPr lang="en-ID" sz="2400" i="1" spc="69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: Rata-rata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variabel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acak</a:t>
                </a:r>
                <a:endParaRPr lang="en-ID" sz="2400" spc="69" dirty="0" smtClean="0">
                  <a:solidFill>
                    <a:schemeClr val="bg1"/>
                  </a:solidFill>
                  <a:latin typeface="Roboto"/>
                </a:endParaRPr>
              </a:p>
              <a:p>
                <a:pPr marL="250090" lvl="1"/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x :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Nilai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variabel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ID" sz="2400" spc="69" dirty="0" err="1" smtClean="0">
                    <a:solidFill>
                      <a:schemeClr val="bg1"/>
                    </a:solidFill>
                    <a:latin typeface="Roboto"/>
                  </a:rPr>
                  <a:t>acak</a:t>
                </a:r>
                <a:r>
                  <a:rPr lang="en-ID" sz="2400" spc="69" dirty="0" smtClean="0">
                    <a:solidFill>
                      <a:schemeClr val="bg1"/>
                    </a:solidFill>
                    <a:latin typeface="Roboto"/>
                  </a:rPr>
                  <a:t> 		</a:t>
                </a:r>
                <a14:m>
                  <m:oMath xmlns:m="http://schemas.openxmlformats.org/officeDocument/2006/math">
                    <m:r>
                      <a:rPr lang="en-ID" sz="2400" i="1" spc="69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spc="69" dirty="0" smtClean="0">
                    <a:solidFill>
                      <a:schemeClr val="bg1"/>
                    </a:solidFill>
                    <a:latin typeface="Roboto"/>
                  </a:rPr>
                  <a:t> : </a:t>
                </a:r>
                <a:r>
                  <a:rPr lang="en-US" sz="2400" spc="69" dirty="0" err="1" smtClean="0">
                    <a:solidFill>
                      <a:schemeClr val="bg1"/>
                    </a:solidFill>
                    <a:latin typeface="Roboto"/>
                  </a:rPr>
                  <a:t>Standar</a:t>
                </a:r>
                <a:r>
                  <a:rPr lang="en-US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US" sz="2400" spc="69" dirty="0" err="1" smtClean="0">
                    <a:solidFill>
                      <a:schemeClr val="bg1"/>
                    </a:solidFill>
                    <a:latin typeface="Roboto"/>
                  </a:rPr>
                  <a:t>deviasi</a:t>
                </a:r>
                <a:r>
                  <a:rPr lang="en-US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US" sz="2400" spc="69" dirty="0" err="1" smtClean="0">
                    <a:solidFill>
                      <a:schemeClr val="bg1"/>
                    </a:solidFill>
                    <a:latin typeface="Roboto"/>
                  </a:rPr>
                  <a:t>variabel</a:t>
                </a:r>
                <a:r>
                  <a:rPr lang="en-US" sz="2400" spc="69" dirty="0" smtClean="0">
                    <a:solidFill>
                      <a:schemeClr val="bg1"/>
                    </a:solidFill>
                    <a:latin typeface="Roboto"/>
                  </a:rPr>
                  <a:t> </a:t>
                </a:r>
                <a:r>
                  <a:rPr lang="en-US" sz="2400" spc="69" dirty="0" err="1" smtClean="0">
                    <a:solidFill>
                      <a:schemeClr val="bg1"/>
                    </a:solidFill>
                    <a:latin typeface="Roboto"/>
                  </a:rPr>
                  <a:t>acak</a:t>
                </a:r>
                <a:endParaRPr lang="en-US" sz="2400" spc="69" dirty="0">
                  <a:solidFill>
                    <a:schemeClr val="bg1"/>
                  </a:solidFill>
                  <a:latin typeface="Roboto"/>
                </a:endParaRPr>
              </a:p>
            </p:txBody>
          </p:sp>
        </mc:Choice>
        <mc:Fallback xmlns="">
          <p:sp>
            <p:nvSpPr>
              <p:cNvPr id="3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4" y="3619500"/>
                <a:ext cx="9909970" cy="5771580"/>
              </a:xfrm>
              <a:prstGeom prst="rect">
                <a:avLst/>
              </a:prstGeom>
              <a:blipFill rotWithShape="1">
                <a:blip r:embed="rId9"/>
                <a:stretch>
                  <a:fillRect t="-1261" b="-1996"/>
                </a:stretch>
              </a:blip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9"/>
              <p:cNvSpPr txBox="1"/>
              <p:nvPr/>
            </p:nvSpPr>
            <p:spPr>
              <a:xfrm>
                <a:off x="195927" y="3344987"/>
                <a:ext cx="4296869" cy="8079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D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D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D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ID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D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ID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D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D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ID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ID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ID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ID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nva Sans"/>
                </a:endParaRPr>
              </a:p>
            </p:txBody>
          </p:sp>
        </mc:Choice>
        <mc:Fallback xmlns="">
          <p:sp>
            <p:nvSpPr>
              <p:cNvPr id="3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7" y="3344987"/>
                <a:ext cx="4296869" cy="8079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15"/>
          <p:cNvSpPr txBox="1"/>
          <p:nvPr/>
        </p:nvSpPr>
        <p:spPr>
          <a:xfrm>
            <a:off x="8867132" y="2612798"/>
            <a:ext cx="911606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5000" spc="50" dirty="0" err="1" smtClean="0">
                <a:solidFill>
                  <a:schemeClr val="bg1"/>
                </a:solidFill>
                <a:latin typeface="Roboto Bold"/>
              </a:rPr>
              <a:t>Rumus</a:t>
            </a:r>
            <a:r>
              <a:rPr lang="en-US" sz="5000" spc="50" dirty="0" smtClean="0">
                <a:solidFill>
                  <a:schemeClr val="bg1"/>
                </a:solidFill>
                <a:latin typeface="Roboto Bold"/>
              </a:rPr>
              <a:t> </a:t>
            </a:r>
            <a:r>
              <a:rPr lang="en-US" sz="5000" spc="50" dirty="0" err="1">
                <a:solidFill>
                  <a:schemeClr val="bg1"/>
                </a:solidFill>
                <a:latin typeface="Roboto Bold"/>
              </a:rPr>
              <a:t>Distribusi</a:t>
            </a:r>
            <a:r>
              <a:rPr lang="en-US" sz="5000" spc="50" dirty="0">
                <a:solidFill>
                  <a:schemeClr val="bg1"/>
                </a:solidFill>
                <a:latin typeface="Roboto Bold"/>
              </a:rPr>
              <a:t> Normal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" y="9867900"/>
            <a:ext cx="18440400" cy="1678612"/>
            <a:chOff x="0" y="0"/>
            <a:chExt cx="5382011" cy="612362"/>
          </a:xfrm>
        </p:grpSpPr>
        <p:sp>
          <p:nvSpPr>
            <p:cNvPr id="59" name="Freeform 58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60" name="AutoShape 15"/>
          <p:cNvSpPr/>
          <p:nvPr/>
        </p:nvSpPr>
        <p:spPr>
          <a:xfrm>
            <a:off x="0" y="9867900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17"/>
          <p:cNvSpPr txBox="1"/>
          <p:nvPr/>
        </p:nvSpPr>
        <p:spPr>
          <a:xfrm>
            <a:off x="-18288000" y="9867901"/>
            <a:ext cx="38481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  <a:p>
            <a:pPr algn="ctr">
              <a:lnSpc>
                <a:spcPts val="2520"/>
              </a:lnSpc>
            </a:pP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219201" y="-38100"/>
            <a:ext cx="13944599" cy="1678612"/>
            <a:chOff x="0" y="0"/>
            <a:chExt cx="5382011" cy="612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4" name="Freeform 73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5" name="Group 74"/>
          <p:cNvGrpSpPr/>
          <p:nvPr/>
        </p:nvGrpSpPr>
        <p:grpSpPr>
          <a:xfrm>
            <a:off x="2362200" y="-38100"/>
            <a:ext cx="13944599" cy="1678612"/>
            <a:chOff x="0" y="0"/>
            <a:chExt cx="5382011" cy="6123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6" name="Freeform 75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7" name="Group 76"/>
          <p:cNvGrpSpPr/>
          <p:nvPr/>
        </p:nvGrpSpPr>
        <p:grpSpPr>
          <a:xfrm>
            <a:off x="3505200" y="-38100"/>
            <a:ext cx="13944599" cy="1678612"/>
            <a:chOff x="0" y="0"/>
            <a:chExt cx="5382011" cy="6123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8" name="Freeform 77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9" name="Group 78"/>
          <p:cNvGrpSpPr/>
          <p:nvPr/>
        </p:nvGrpSpPr>
        <p:grpSpPr>
          <a:xfrm>
            <a:off x="4572000" y="-38100"/>
            <a:ext cx="13944599" cy="1678612"/>
            <a:chOff x="0" y="0"/>
            <a:chExt cx="5382011" cy="612362"/>
          </a:xfrm>
        </p:grpSpPr>
        <p:sp>
          <p:nvSpPr>
            <p:cNvPr id="80" name="Freeform 79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81" name="AutoShape 10"/>
          <p:cNvSpPr/>
          <p:nvPr/>
        </p:nvSpPr>
        <p:spPr>
          <a:xfrm>
            <a:off x="0" y="1654799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Freeform 14"/>
          <p:cNvSpPr/>
          <p:nvPr/>
        </p:nvSpPr>
        <p:spPr>
          <a:xfrm>
            <a:off x="1868438" y="116718"/>
            <a:ext cx="1560561" cy="1369182"/>
          </a:xfrm>
          <a:custGeom>
            <a:avLst/>
            <a:gdLst/>
            <a:ahLst/>
            <a:cxnLst/>
            <a:rect l="l" t="t" r="r" b="b"/>
            <a:pathLst>
              <a:path w="1538437" h="1485387">
                <a:moveTo>
                  <a:pt x="0" y="0"/>
                </a:moveTo>
                <a:lnTo>
                  <a:pt x="1538437" y="0"/>
                </a:lnTo>
                <a:lnTo>
                  <a:pt x="153843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3" name="Freeform 16"/>
          <p:cNvSpPr/>
          <p:nvPr/>
        </p:nvSpPr>
        <p:spPr>
          <a:xfrm>
            <a:off x="333546" y="111653"/>
            <a:ext cx="1347768" cy="1450447"/>
          </a:xfrm>
          <a:custGeom>
            <a:avLst/>
            <a:gdLst/>
            <a:ahLst/>
            <a:cxnLst/>
            <a:rect l="l" t="t" r="r" b="b"/>
            <a:pathLst>
              <a:path w="1485387" h="1485387">
                <a:moveTo>
                  <a:pt x="0" y="0"/>
                </a:moveTo>
                <a:lnTo>
                  <a:pt x="1485387" y="0"/>
                </a:lnTo>
                <a:lnTo>
                  <a:pt x="148538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4" name="TextBox 14">
            <a:hlinkClick r:id="rId13" action="ppaction://hlinksldjump"/>
          </p:cNvPr>
          <p:cNvSpPr txBox="1"/>
          <p:nvPr/>
        </p:nvSpPr>
        <p:spPr>
          <a:xfrm>
            <a:off x="10664156" y="712470"/>
            <a:ext cx="9833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>
                <a:solidFill>
                  <a:srgbClr val="FFFFFF"/>
                </a:solidFill>
                <a:latin typeface="Roboto Bold"/>
              </a:rPr>
              <a:t>Home</a:t>
            </a:r>
          </a:p>
        </p:txBody>
      </p:sp>
      <p:sp>
        <p:nvSpPr>
          <p:cNvPr id="85" name="TextBox 16">
            <a:hlinkClick r:id="rId14" action="ppaction://hlinksldjump"/>
          </p:cNvPr>
          <p:cNvSpPr txBox="1"/>
          <p:nvPr/>
        </p:nvSpPr>
        <p:spPr>
          <a:xfrm>
            <a:off x="11821072" y="712470"/>
            <a:ext cx="1323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Definis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86" name="TextBox 17">
            <a:hlinkClick r:id="rId15" action="ppaction://hlinksldjump"/>
          </p:cNvPr>
          <p:cNvSpPr txBox="1"/>
          <p:nvPr/>
        </p:nvSpPr>
        <p:spPr>
          <a:xfrm>
            <a:off x="13223471" y="762643"/>
            <a:ext cx="17821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Karakteristik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87" name="TextBox 18">
            <a:hlinkClick r:id="rId16" action="ppaction://hlinksldjump"/>
          </p:cNvPr>
          <p:cNvSpPr txBox="1"/>
          <p:nvPr/>
        </p:nvSpPr>
        <p:spPr>
          <a:xfrm>
            <a:off x="15233700" y="765191"/>
            <a:ext cx="1172536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 smtClean="0">
                <a:solidFill>
                  <a:srgbClr val="FFFFFF"/>
                </a:solidFill>
                <a:latin typeface="Roboto Bold"/>
              </a:rPr>
              <a:t>Rumus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88" name="TextBox 18">
            <a:hlinkClick r:id="rId17" action="ppaction://hlinksldjump"/>
          </p:cNvPr>
          <p:cNvSpPr txBox="1"/>
          <p:nvPr/>
        </p:nvSpPr>
        <p:spPr>
          <a:xfrm>
            <a:off x="16546953" y="760095"/>
            <a:ext cx="11725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Contoh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89" name="Picture 3" descr="C:\Users\LENOVO\Downloads\Kampus Merdeka(1).ep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2" y="286705"/>
            <a:ext cx="2280918" cy="1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219201" y="-38100"/>
            <a:ext cx="13944599" cy="1678612"/>
            <a:chOff x="0" y="0"/>
            <a:chExt cx="5382011" cy="612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0" name="Freeform 79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7" name="Group 76"/>
          <p:cNvGrpSpPr/>
          <p:nvPr/>
        </p:nvGrpSpPr>
        <p:grpSpPr>
          <a:xfrm>
            <a:off x="2362200" y="-38100"/>
            <a:ext cx="13944599" cy="1678612"/>
            <a:chOff x="0" y="0"/>
            <a:chExt cx="5382011" cy="6123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8" name="Freeform 77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5" name="Group 74"/>
          <p:cNvGrpSpPr/>
          <p:nvPr/>
        </p:nvGrpSpPr>
        <p:grpSpPr>
          <a:xfrm>
            <a:off x="3505200" y="-38100"/>
            <a:ext cx="13944599" cy="1678612"/>
            <a:chOff x="0" y="0"/>
            <a:chExt cx="5382011" cy="6123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6" name="Freeform 75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pic>
        <p:nvPicPr>
          <p:cNvPr id="2" name="Picture 1" descr="1318e11aee7e8d6c9a9bf0f6368873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8612"/>
            <a:ext cx="18364200" cy="86083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8"/>
              <p:cNvSpPr txBox="1"/>
              <p:nvPr/>
            </p:nvSpPr>
            <p:spPr>
              <a:xfrm>
                <a:off x="774779" y="4000500"/>
                <a:ext cx="4864022" cy="5016758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 1).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Hitung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P( Z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1.27)  </a:t>
                </a:r>
              </a:p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        </a:t>
                </a:r>
              </a:p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 2).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Hitung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P (Z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-1.27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)</a:t>
                </a:r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 3).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Hitung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P( Z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-1.27) 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     </a:t>
                </a:r>
              </a:p>
              <a:p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 4).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Hitung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P( -1.27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Z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1.15)</a:t>
                </a:r>
              </a:p>
              <a:p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 5).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Hitung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P( 0,5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Z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1.15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)</a:t>
                </a:r>
                <a:endParaRPr lang="en-ID" sz="2800" dirty="0">
                  <a:solidFill>
                    <a:schemeClr val="bg1"/>
                  </a:solidFill>
                </a:endParaRPr>
              </a:p>
              <a:p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9" y="4000500"/>
                <a:ext cx="4864022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4110" t="-1691" b="-1570"/>
                </a:stretch>
              </a:blip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6"/>
          <p:cNvGrpSpPr/>
          <p:nvPr/>
        </p:nvGrpSpPr>
        <p:grpSpPr>
          <a:xfrm>
            <a:off x="10250457" y="2955698"/>
            <a:ext cx="4127691" cy="397691"/>
            <a:chOff x="0" y="0"/>
            <a:chExt cx="15880018" cy="1529995"/>
          </a:xfrm>
        </p:grpSpPr>
        <p:sp>
          <p:nvSpPr>
            <p:cNvPr id="27" name="Freeform 7"/>
            <p:cNvSpPr/>
            <p:nvPr/>
          </p:nvSpPr>
          <p:spPr>
            <a:xfrm>
              <a:off x="0" y="0"/>
              <a:ext cx="15880018" cy="1529995"/>
            </a:xfrm>
            <a:custGeom>
              <a:avLst/>
              <a:gdLst/>
              <a:ahLst/>
              <a:cxnLst/>
              <a:rect l="l" t="t" r="r" b="b"/>
              <a:pathLst>
                <a:path w="15880018" h="1529995">
                  <a:moveTo>
                    <a:pt x="0" y="0"/>
                  </a:moveTo>
                  <a:lnTo>
                    <a:pt x="15880018" y="0"/>
                  </a:lnTo>
                  <a:lnTo>
                    <a:pt x="15880018" y="1529995"/>
                  </a:lnTo>
                  <a:lnTo>
                    <a:pt x="0" y="1529995"/>
                  </a:lnTo>
                  <a:close/>
                </a:path>
              </a:pathLst>
            </a:custGeom>
            <a:solidFill>
              <a:srgbClr val="FF9000"/>
            </a:solidFill>
          </p:spPr>
        </p:sp>
      </p:grpSp>
      <p:sp>
        <p:nvSpPr>
          <p:cNvPr id="28" name="TextBox 15"/>
          <p:cNvSpPr txBox="1"/>
          <p:nvPr/>
        </p:nvSpPr>
        <p:spPr>
          <a:xfrm>
            <a:off x="9171932" y="2457896"/>
            <a:ext cx="911606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5000" spc="50" dirty="0" err="1" smtClean="0">
                <a:solidFill>
                  <a:schemeClr val="bg1"/>
                </a:solidFill>
                <a:latin typeface="Roboto Bold"/>
              </a:rPr>
              <a:t>Contoh</a:t>
            </a:r>
            <a:r>
              <a:rPr lang="en-US" sz="5000" spc="50" dirty="0" smtClean="0">
                <a:solidFill>
                  <a:schemeClr val="bg1"/>
                </a:solidFill>
                <a:latin typeface="Roboto Bold"/>
              </a:rPr>
              <a:t> </a:t>
            </a:r>
            <a:r>
              <a:rPr lang="en-US" sz="5000" spc="50" dirty="0" err="1" smtClean="0">
                <a:solidFill>
                  <a:schemeClr val="bg1"/>
                </a:solidFill>
                <a:latin typeface="Roboto Bold"/>
              </a:rPr>
              <a:t>Soal</a:t>
            </a:r>
            <a:r>
              <a:rPr lang="en-US" sz="5000" spc="50" dirty="0" smtClean="0">
                <a:solidFill>
                  <a:schemeClr val="bg1"/>
                </a:solidFill>
                <a:latin typeface="Roboto Bold"/>
              </a:rPr>
              <a:t> </a:t>
            </a:r>
            <a:r>
              <a:rPr lang="en-US" sz="5000" spc="50" dirty="0" err="1">
                <a:solidFill>
                  <a:schemeClr val="bg1"/>
                </a:solidFill>
                <a:latin typeface="Roboto Bold"/>
              </a:rPr>
              <a:t>Distribusi</a:t>
            </a:r>
            <a:r>
              <a:rPr lang="en-US" sz="5000" spc="50" dirty="0">
                <a:solidFill>
                  <a:schemeClr val="bg1"/>
                </a:solidFill>
                <a:latin typeface="Roboto Bold"/>
              </a:rPr>
              <a:t> Normal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6673889" y="4000500"/>
            <a:ext cx="10459332" cy="3293209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6). </a:t>
            </a:r>
            <a:r>
              <a:rPr lang="en-US" sz="2800" dirty="0" err="1" smtClean="0">
                <a:solidFill>
                  <a:schemeClr val="bg1"/>
                </a:solidFill>
              </a:rPr>
              <a:t>Misalkan</a:t>
            </a:r>
            <a:r>
              <a:rPr lang="en-US" sz="2800" dirty="0" smtClean="0">
                <a:solidFill>
                  <a:schemeClr val="bg1"/>
                </a:solidFill>
              </a:rPr>
              <a:t> rata-rata </a:t>
            </a:r>
            <a:r>
              <a:rPr lang="en-US" sz="2800" dirty="0" err="1" smtClean="0">
                <a:solidFill>
                  <a:schemeClr val="bg1"/>
                </a:solidFill>
              </a:rPr>
              <a:t>berat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bayi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baru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lahir</a:t>
            </a:r>
            <a:r>
              <a:rPr lang="en-US" sz="2800" dirty="0" smtClean="0">
                <a:solidFill>
                  <a:schemeClr val="bg1"/>
                </a:solidFill>
              </a:rPr>
              <a:t> 3.500 gram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simpangan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baku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</a:rPr>
              <a:t>standar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deviasi</a:t>
            </a:r>
            <a:r>
              <a:rPr lang="en-US" sz="2800" dirty="0" smtClean="0">
                <a:solidFill>
                  <a:schemeClr val="bg1"/>
                </a:solidFill>
              </a:rPr>
              <a:t> 225 gram. </a:t>
            </a:r>
            <a:r>
              <a:rPr lang="en-US" sz="2800" dirty="0" err="1" smtClean="0">
                <a:solidFill>
                  <a:schemeClr val="bg1"/>
                </a:solidFill>
              </a:rPr>
              <a:t>Jika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bayi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beristribusi</a:t>
            </a:r>
            <a:r>
              <a:rPr lang="en-US" sz="2800" dirty="0" smtClean="0">
                <a:solidFill>
                  <a:schemeClr val="bg1"/>
                </a:solidFill>
              </a:rPr>
              <a:t> normal, </a:t>
            </a:r>
            <a:r>
              <a:rPr lang="en-US" sz="2800" dirty="0" err="1" smtClean="0">
                <a:solidFill>
                  <a:schemeClr val="bg1"/>
                </a:solidFill>
              </a:rPr>
              <a:t>maka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tentukan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ID" sz="2800" dirty="0">
                <a:solidFill>
                  <a:schemeClr val="bg1"/>
                </a:solidFill>
              </a:rPr>
              <a:t>	</a:t>
            </a:r>
            <a:r>
              <a:rPr lang="en-ID" sz="2800" dirty="0" smtClean="0">
                <a:solidFill>
                  <a:schemeClr val="bg1"/>
                </a:solidFill>
              </a:rPr>
              <a:t>a. </a:t>
            </a:r>
            <a:r>
              <a:rPr lang="en-ID" sz="2800" dirty="0" err="1">
                <a:solidFill>
                  <a:schemeClr val="bg1"/>
                </a:solidFill>
              </a:rPr>
              <a:t>B</a:t>
            </a:r>
            <a:r>
              <a:rPr lang="en-ID" sz="2800" dirty="0" err="1" smtClean="0">
                <a:solidFill>
                  <a:schemeClr val="bg1"/>
                </a:solidFill>
              </a:rPr>
              <a:t>erapa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</a:rPr>
              <a:t>persen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</a:rPr>
              <a:t>bayi</a:t>
            </a:r>
            <a:r>
              <a:rPr lang="en-ID" sz="2800" dirty="0" smtClean="0">
                <a:solidFill>
                  <a:schemeClr val="bg1"/>
                </a:solidFill>
              </a:rPr>
              <a:t> yang </a:t>
            </a:r>
            <a:r>
              <a:rPr lang="en-ID" sz="2800" dirty="0" err="1" smtClean="0">
                <a:solidFill>
                  <a:schemeClr val="bg1"/>
                </a:solidFill>
              </a:rPr>
              <a:t>beratnya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</a:rPr>
              <a:t>lebih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</a:rPr>
              <a:t>dari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smtClean="0">
                <a:solidFill>
                  <a:schemeClr val="bg1"/>
                </a:solidFill>
              </a:rPr>
              <a:t>4.000 </a:t>
            </a:r>
            <a:r>
              <a:rPr lang="en-ID" sz="2800" dirty="0" smtClean="0">
                <a:solidFill>
                  <a:schemeClr val="bg1"/>
                </a:solidFill>
              </a:rPr>
              <a:t>gram?</a:t>
            </a:r>
          </a:p>
          <a:p>
            <a:r>
              <a:rPr lang="en-ID" sz="2800" dirty="0">
                <a:solidFill>
                  <a:schemeClr val="bg1"/>
                </a:solidFill>
              </a:rPr>
              <a:t>	</a:t>
            </a:r>
            <a:r>
              <a:rPr lang="en-ID" sz="2800" dirty="0" smtClean="0">
                <a:solidFill>
                  <a:schemeClr val="bg1"/>
                </a:solidFill>
              </a:rPr>
              <a:t>b. </a:t>
            </a:r>
            <a:r>
              <a:rPr lang="en-ID" sz="2800" dirty="0" err="1" smtClean="0">
                <a:solidFill>
                  <a:schemeClr val="bg1"/>
                </a:solidFill>
              </a:rPr>
              <a:t>Berapa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</a:rPr>
              <a:t>persen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</a:rPr>
              <a:t>bayi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smtClean="0">
                <a:solidFill>
                  <a:schemeClr val="bg1"/>
                </a:solidFill>
              </a:rPr>
              <a:t>yang </a:t>
            </a:r>
            <a:r>
              <a:rPr lang="en-ID" sz="2800" dirty="0" err="1" smtClean="0">
                <a:solidFill>
                  <a:schemeClr val="bg1"/>
                </a:solidFill>
              </a:rPr>
              <a:t>beratnya</a:t>
            </a:r>
            <a:r>
              <a:rPr lang="en-ID" sz="2800" dirty="0" smtClean="0">
                <a:solidFill>
                  <a:schemeClr val="bg1"/>
                </a:solidFill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</a:rPr>
              <a:t>antara</a:t>
            </a:r>
            <a:r>
              <a:rPr lang="en-ID" sz="2800" dirty="0" smtClean="0">
                <a:solidFill>
                  <a:schemeClr val="bg1"/>
                </a:solidFill>
              </a:rPr>
              <a:t> 3.300 gram </a:t>
            </a:r>
            <a:r>
              <a:rPr lang="en-ID" sz="2800" dirty="0" err="1" smtClean="0">
                <a:solidFill>
                  <a:schemeClr val="bg1"/>
                </a:solidFill>
              </a:rPr>
              <a:t>dan</a:t>
            </a:r>
            <a:r>
              <a:rPr lang="en-ID" sz="2800" dirty="0" smtClean="0">
                <a:solidFill>
                  <a:schemeClr val="bg1"/>
                </a:solidFill>
              </a:rPr>
              <a:t> 4.000 </a:t>
            </a:r>
            <a:endParaRPr lang="en-ID" sz="2800" dirty="0" smtClean="0">
              <a:solidFill>
                <a:schemeClr val="bg1"/>
              </a:solidFill>
            </a:endParaRPr>
          </a:p>
          <a:p>
            <a:r>
              <a:rPr lang="en-ID" sz="2800" dirty="0">
                <a:solidFill>
                  <a:schemeClr val="bg1"/>
                </a:solidFill>
              </a:rPr>
              <a:t>	 </a:t>
            </a:r>
            <a:r>
              <a:rPr lang="en-ID" sz="2800" dirty="0" smtClean="0">
                <a:solidFill>
                  <a:schemeClr val="bg1"/>
                </a:solidFill>
              </a:rPr>
              <a:t>    </a:t>
            </a:r>
            <a:r>
              <a:rPr lang="en-ID" sz="2800" dirty="0" smtClean="0">
                <a:solidFill>
                  <a:schemeClr val="bg1"/>
                </a:solidFill>
              </a:rPr>
              <a:t>gram</a:t>
            </a:r>
            <a:r>
              <a:rPr lang="en-ID" sz="2800" dirty="0" smtClean="0">
                <a:solidFill>
                  <a:schemeClr val="bg1"/>
                </a:solidFill>
              </a:rPr>
              <a:t>?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" y="9867900"/>
            <a:ext cx="18440400" cy="1678612"/>
            <a:chOff x="0" y="0"/>
            <a:chExt cx="5382011" cy="612362"/>
          </a:xfrm>
        </p:grpSpPr>
        <p:sp>
          <p:nvSpPr>
            <p:cNvPr id="61" name="Freeform 60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62" name="AutoShape 15"/>
          <p:cNvSpPr/>
          <p:nvPr/>
        </p:nvSpPr>
        <p:spPr>
          <a:xfrm>
            <a:off x="0" y="9867900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TextBox 17"/>
          <p:cNvSpPr txBox="1"/>
          <p:nvPr/>
        </p:nvSpPr>
        <p:spPr>
          <a:xfrm>
            <a:off x="-18288000" y="9867901"/>
            <a:ext cx="38481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  <a:p>
            <a:pPr algn="ctr">
              <a:lnSpc>
                <a:spcPts val="2520"/>
              </a:lnSpc>
            </a:pP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72000" y="-38100"/>
            <a:ext cx="13944599" cy="1678612"/>
            <a:chOff x="0" y="0"/>
            <a:chExt cx="5382011" cy="612362"/>
          </a:xfrm>
        </p:grpSpPr>
        <p:sp>
          <p:nvSpPr>
            <p:cNvPr id="65" name="Freeform 64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66" name="AutoShape 10"/>
          <p:cNvSpPr/>
          <p:nvPr/>
        </p:nvSpPr>
        <p:spPr>
          <a:xfrm>
            <a:off x="0" y="1654799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Freeform 14"/>
          <p:cNvSpPr/>
          <p:nvPr/>
        </p:nvSpPr>
        <p:spPr>
          <a:xfrm>
            <a:off x="1868438" y="116718"/>
            <a:ext cx="1560561" cy="1369182"/>
          </a:xfrm>
          <a:custGeom>
            <a:avLst/>
            <a:gdLst/>
            <a:ahLst/>
            <a:cxnLst/>
            <a:rect l="l" t="t" r="r" b="b"/>
            <a:pathLst>
              <a:path w="1538437" h="1485387">
                <a:moveTo>
                  <a:pt x="0" y="0"/>
                </a:moveTo>
                <a:lnTo>
                  <a:pt x="1538437" y="0"/>
                </a:lnTo>
                <a:lnTo>
                  <a:pt x="153843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8" name="Freeform 16"/>
          <p:cNvSpPr/>
          <p:nvPr/>
        </p:nvSpPr>
        <p:spPr>
          <a:xfrm>
            <a:off x="333546" y="111653"/>
            <a:ext cx="1347768" cy="1450447"/>
          </a:xfrm>
          <a:custGeom>
            <a:avLst/>
            <a:gdLst/>
            <a:ahLst/>
            <a:cxnLst/>
            <a:rect l="l" t="t" r="r" b="b"/>
            <a:pathLst>
              <a:path w="1485387" h="1485387">
                <a:moveTo>
                  <a:pt x="0" y="0"/>
                </a:moveTo>
                <a:lnTo>
                  <a:pt x="1485387" y="0"/>
                </a:lnTo>
                <a:lnTo>
                  <a:pt x="148538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9" name="TextBox 14">
            <a:hlinkClick r:id="rId6" action="ppaction://hlinksldjump"/>
          </p:cNvPr>
          <p:cNvSpPr txBox="1"/>
          <p:nvPr/>
        </p:nvSpPr>
        <p:spPr>
          <a:xfrm>
            <a:off x="10664156" y="712470"/>
            <a:ext cx="9833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>
                <a:solidFill>
                  <a:srgbClr val="FFFFFF"/>
                </a:solidFill>
                <a:latin typeface="Roboto Bold"/>
              </a:rPr>
              <a:t>Home</a:t>
            </a:r>
          </a:p>
        </p:txBody>
      </p:sp>
      <p:sp>
        <p:nvSpPr>
          <p:cNvPr id="70" name="TextBox 16">
            <a:hlinkClick r:id="rId7" action="ppaction://hlinksldjump"/>
          </p:cNvPr>
          <p:cNvSpPr txBox="1"/>
          <p:nvPr/>
        </p:nvSpPr>
        <p:spPr>
          <a:xfrm>
            <a:off x="11821072" y="712470"/>
            <a:ext cx="1323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Definis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1" name="TextBox 17">
            <a:hlinkClick r:id="rId8" action="ppaction://hlinksldjump"/>
          </p:cNvPr>
          <p:cNvSpPr txBox="1"/>
          <p:nvPr/>
        </p:nvSpPr>
        <p:spPr>
          <a:xfrm>
            <a:off x="13223471" y="762643"/>
            <a:ext cx="17821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Karakteristik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2" name="TextBox 18">
            <a:hlinkClick r:id="rId9" action="ppaction://hlinksldjump"/>
          </p:cNvPr>
          <p:cNvSpPr txBox="1"/>
          <p:nvPr/>
        </p:nvSpPr>
        <p:spPr>
          <a:xfrm>
            <a:off x="15233700" y="765191"/>
            <a:ext cx="1172536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 smtClean="0">
                <a:solidFill>
                  <a:srgbClr val="FFFFFF"/>
                </a:solidFill>
                <a:latin typeface="Roboto Bold"/>
              </a:rPr>
              <a:t>Rumus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3" name="TextBox 18">
            <a:hlinkClick r:id="rId10" action="ppaction://hlinksldjump"/>
          </p:cNvPr>
          <p:cNvSpPr txBox="1"/>
          <p:nvPr/>
        </p:nvSpPr>
        <p:spPr>
          <a:xfrm>
            <a:off x="16546953" y="760095"/>
            <a:ext cx="11725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Contoh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74" name="Picture 3" descr="C:\Users\LENOVO\Downloads\Kampus Merdeka(1)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2" y="286705"/>
            <a:ext cx="2280918" cy="1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611"/>
            <a:ext cx="18288000" cy="7740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6"/>
          <p:cNvSpPr txBox="1"/>
          <p:nvPr/>
        </p:nvSpPr>
        <p:spPr>
          <a:xfrm>
            <a:off x="9144000" y="4796500"/>
            <a:ext cx="8915400" cy="1761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77"/>
              </a:lnSpc>
            </a:pPr>
            <a:r>
              <a:rPr lang="en-ID" sz="9600" b="1" dirty="0" smtClean="0">
                <a:solidFill>
                  <a:schemeClr val="bg1"/>
                </a:solidFill>
                <a:latin typeface="Glacial Indifference Bold"/>
              </a:rPr>
              <a:t>TERIMAKASIH</a:t>
            </a:r>
            <a:endParaRPr lang="en-US" sz="9600" b="1" dirty="0">
              <a:solidFill>
                <a:schemeClr val="bg1"/>
              </a:solidFill>
              <a:latin typeface="Glacial Indifference Bold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" y="9867900"/>
            <a:ext cx="18440400" cy="1678612"/>
            <a:chOff x="0" y="0"/>
            <a:chExt cx="5382011" cy="612362"/>
          </a:xfrm>
        </p:grpSpPr>
        <p:sp>
          <p:nvSpPr>
            <p:cNvPr id="33" name="Freeform 32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34" name="AutoShape 15"/>
          <p:cNvSpPr/>
          <p:nvPr/>
        </p:nvSpPr>
        <p:spPr>
          <a:xfrm>
            <a:off x="0" y="9867900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17"/>
          <p:cNvSpPr txBox="1"/>
          <p:nvPr/>
        </p:nvSpPr>
        <p:spPr>
          <a:xfrm>
            <a:off x="-18288000" y="9867901"/>
            <a:ext cx="38481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r>
              <a:rPr lang="en-US" b="1" spc="54" dirty="0" smtClean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Pembelajaran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Daring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Kolaboratif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Teknik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Industri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Univesitas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Teknologi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Sumbawa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dan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Prodi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Manajemen</a:t>
            </a:r>
            <a:r>
              <a:rPr lang="en-US" b="1" spc="54" dirty="0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 STIE </a:t>
            </a:r>
            <a:r>
              <a:rPr lang="en-US" b="1" spc="54" dirty="0" err="1">
                <a:solidFill>
                  <a:schemeClr val="bg1"/>
                </a:solidFill>
                <a:latin typeface="Arial Narrow" pitchFamily="34" charset="0"/>
                <a:ea typeface="Segoe UI Black" pitchFamily="34" charset="0"/>
                <a:cs typeface="Segoe UI Black" pitchFamily="34" charset="0"/>
              </a:rPr>
              <a:t>Bima</a:t>
            </a: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  <a:p>
            <a:pPr algn="ctr">
              <a:lnSpc>
                <a:spcPts val="2520"/>
              </a:lnSpc>
            </a:pPr>
            <a:endParaRPr lang="en-US" b="1" spc="54" dirty="0">
              <a:solidFill>
                <a:schemeClr val="bg1"/>
              </a:solidFill>
              <a:latin typeface="Arial Narrow" pitchFamily="34" charset="0"/>
              <a:ea typeface="Segoe UI Black" pitchFamily="34" charset="0"/>
              <a:cs typeface="Segoe UI Black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19201" y="-38100"/>
            <a:ext cx="13944599" cy="1678612"/>
            <a:chOff x="0" y="0"/>
            <a:chExt cx="5382011" cy="612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8" name="Freeform 47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9" name="Group 48"/>
          <p:cNvGrpSpPr/>
          <p:nvPr/>
        </p:nvGrpSpPr>
        <p:grpSpPr>
          <a:xfrm>
            <a:off x="2362200" y="-38100"/>
            <a:ext cx="13944599" cy="1678612"/>
            <a:chOff x="0" y="0"/>
            <a:chExt cx="5382011" cy="6123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0" name="Freeform 49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1" name="Group 50"/>
          <p:cNvGrpSpPr/>
          <p:nvPr/>
        </p:nvGrpSpPr>
        <p:grpSpPr>
          <a:xfrm>
            <a:off x="3505200" y="-38100"/>
            <a:ext cx="13944599" cy="1678612"/>
            <a:chOff x="0" y="0"/>
            <a:chExt cx="5382011" cy="6123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2" name="Freeform 51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3" name="Group 52"/>
          <p:cNvGrpSpPr/>
          <p:nvPr/>
        </p:nvGrpSpPr>
        <p:grpSpPr>
          <a:xfrm>
            <a:off x="4572000" y="-38100"/>
            <a:ext cx="13944599" cy="1678612"/>
            <a:chOff x="0" y="0"/>
            <a:chExt cx="5382011" cy="612362"/>
          </a:xfrm>
        </p:grpSpPr>
        <p:sp>
          <p:nvSpPr>
            <p:cNvPr id="54" name="Freeform 53"/>
            <p:cNvSpPr/>
            <p:nvPr/>
          </p:nvSpPr>
          <p:spPr>
            <a:xfrm>
              <a:off x="0" y="0"/>
              <a:ext cx="5382011" cy="612362"/>
            </a:xfrm>
            <a:custGeom>
              <a:avLst/>
              <a:gdLst/>
              <a:ahLst/>
              <a:cxnLst/>
              <a:rect l="l" t="t" r="r" b="b"/>
              <a:pathLst>
                <a:path w="5382011" h="612362">
                  <a:moveTo>
                    <a:pt x="0" y="0"/>
                  </a:moveTo>
                  <a:lnTo>
                    <a:pt x="5382011" y="0"/>
                  </a:lnTo>
                  <a:lnTo>
                    <a:pt x="5382011" y="612362"/>
                  </a:lnTo>
                  <a:lnTo>
                    <a:pt x="0" y="612362"/>
                  </a:lnTo>
                  <a:close/>
                </a:path>
              </a:pathLst>
            </a:custGeom>
            <a:solidFill>
              <a:srgbClr val="08244D"/>
            </a:solidFill>
          </p:spPr>
        </p:sp>
      </p:grpSp>
      <p:sp>
        <p:nvSpPr>
          <p:cNvPr id="55" name="AutoShape 10"/>
          <p:cNvSpPr/>
          <p:nvPr/>
        </p:nvSpPr>
        <p:spPr>
          <a:xfrm>
            <a:off x="0" y="1654799"/>
            <a:ext cx="18288000" cy="0"/>
          </a:xfrm>
          <a:prstGeom prst="line">
            <a:avLst/>
          </a:prstGeom>
          <a:ln w="47625" cap="flat">
            <a:solidFill>
              <a:srgbClr val="FF9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Freeform 14"/>
          <p:cNvSpPr/>
          <p:nvPr/>
        </p:nvSpPr>
        <p:spPr>
          <a:xfrm>
            <a:off x="1868438" y="116718"/>
            <a:ext cx="1560561" cy="1369182"/>
          </a:xfrm>
          <a:custGeom>
            <a:avLst/>
            <a:gdLst/>
            <a:ahLst/>
            <a:cxnLst/>
            <a:rect l="l" t="t" r="r" b="b"/>
            <a:pathLst>
              <a:path w="1538437" h="1485387">
                <a:moveTo>
                  <a:pt x="0" y="0"/>
                </a:moveTo>
                <a:lnTo>
                  <a:pt x="1538437" y="0"/>
                </a:lnTo>
                <a:lnTo>
                  <a:pt x="153843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7" name="Freeform 16"/>
          <p:cNvSpPr/>
          <p:nvPr/>
        </p:nvSpPr>
        <p:spPr>
          <a:xfrm>
            <a:off x="333546" y="111653"/>
            <a:ext cx="1347768" cy="1450447"/>
          </a:xfrm>
          <a:custGeom>
            <a:avLst/>
            <a:gdLst/>
            <a:ahLst/>
            <a:cxnLst/>
            <a:rect l="l" t="t" r="r" b="b"/>
            <a:pathLst>
              <a:path w="1485387" h="1485387">
                <a:moveTo>
                  <a:pt x="0" y="0"/>
                </a:moveTo>
                <a:lnTo>
                  <a:pt x="1485387" y="0"/>
                </a:lnTo>
                <a:lnTo>
                  <a:pt x="1485387" y="1485387"/>
                </a:lnTo>
                <a:lnTo>
                  <a:pt x="0" y="148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8" name="TextBox 14">
            <a:hlinkClick r:id="rId5" action="ppaction://hlinksldjump"/>
          </p:cNvPr>
          <p:cNvSpPr txBox="1"/>
          <p:nvPr/>
        </p:nvSpPr>
        <p:spPr>
          <a:xfrm>
            <a:off x="10664156" y="712470"/>
            <a:ext cx="9833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>
                <a:solidFill>
                  <a:srgbClr val="FFFFFF"/>
                </a:solidFill>
                <a:latin typeface="Roboto Bold"/>
              </a:rPr>
              <a:t>Home</a:t>
            </a:r>
          </a:p>
        </p:txBody>
      </p:sp>
      <p:sp>
        <p:nvSpPr>
          <p:cNvPr id="59" name="TextBox 16">
            <a:hlinkClick r:id="rId6" action="ppaction://hlinksldjump"/>
          </p:cNvPr>
          <p:cNvSpPr txBox="1"/>
          <p:nvPr/>
        </p:nvSpPr>
        <p:spPr>
          <a:xfrm>
            <a:off x="11821072" y="712470"/>
            <a:ext cx="1323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Definis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60" name="TextBox 17">
            <a:hlinkClick r:id="rId7" action="ppaction://hlinksldjump"/>
          </p:cNvPr>
          <p:cNvSpPr txBox="1"/>
          <p:nvPr/>
        </p:nvSpPr>
        <p:spPr>
          <a:xfrm>
            <a:off x="13223471" y="762643"/>
            <a:ext cx="17821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Karakteristik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61" name="TextBox 18">
            <a:hlinkClick r:id="rId8" action="ppaction://hlinksldjump"/>
          </p:cNvPr>
          <p:cNvSpPr txBox="1"/>
          <p:nvPr/>
        </p:nvSpPr>
        <p:spPr>
          <a:xfrm>
            <a:off x="15233700" y="765191"/>
            <a:ext cx="1172536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 smtClean="0">
                <a:solidFill>
                  <a:srgbClr val="FFFFFF"/>
                </a:solidFill>
                <a:latin typeface="Roboto Bold"/>
              </a:rPr>
              <a:t>Rumus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62" name="TextBox 18">
            <a:hlinkClick r:id="rId9" action="ppaction://hlinksldjump"/>
          </p:cNvPr>
          <p:cNvSpPr txBox="1"/>
          <p:nvPr/>
        </p:nvSpPr>
        <p:spPr>
          <a:xfrm>
            <a:off x="16546953" y="760095"/>
            <a:ext cx="11725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54" dirty="0" err="1">
                <a:solidFill>
                  <a:srgbClr val="FFFFFF"/>
                </a:solidFill>
                <a:latin typeface="Roboto Bold"/>
              </a:rPr>
              <a:t>Contoh</a:t>
            </a:r>
            <a:endParaRPr lang="en-US" sz="1800" spc="5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63" name="Picture 3" descr="C:\Users\LENOVO\Downloads\Kampus Merdeka(1)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2" y="286705"/>
            <a:ext cx="2280918" cy="1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625</Words>
  <Application>Microsoft Office PowerPoint</Application>
  <PresentationFormat>Custom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Roboto</vt:lpstr>
      <vt:lpstr>Calibri</vt:lpstr>
      <vt:lpstr>Arial Narrow</vt:lpstr>
      <vt:lpstr>Canva Sans</vt:lpstr>
      <vt:lpstr>Segoe UI Black</vt:lpstr>
      <vt:lpstr>Cambria Math</vt:lpstr>
      <vt:lpstr>Wingdings</vt:lpstr>
      <vt:lpstr>Roboto Bold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Company Profile Presentation</dc:title>
  <dc:creator>LENOVO</dc:creator>
  <cp:lastModifiedBy>Windows User</cp:lastModifiedBy>
  <cp:revision>42</cp:revision>
  <dcterms:created xsi:type="dcterms:W3CDTF">2006-08-16T00:00:00Z</dcterms:created>
  <dcterms:modified xsi:type="dcterms:W3CDTF">2023-09-18T02:02:27Z</dcterms:modified>
  <dc:identifier>DAFuUOg1OAY</dc:identifier>
</cp:coreProperties>
</file>