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7" r:id="rId4"/>
    <p:sldId id="266" r:id="rId5"/>
    <p:sldId id="264" r:id="rId6"/>
    <p:sldId id="269" r:id="rId7"/>
    <p:sldId id="262" r:id="rId8"/>
    <p:sldId id="270" r:id="rId9"/>
    <p:sldId id="271" r:id="rId10"/>
    <p:sldId id="265" r:id="rId11"/>
    <p:sldId id="272" r:id="rId12"/>
    <p:sldId id="273" r:id="rId13"/>
    <p:sldId id="274" r:id="rId14"/>
    <p:sldId id="258" r:id="rId15"/>
    <p:sldId id="275" r:id="rId16"/>
    <p:sldId id="260" r:id="rId17"/>
    <p:sldId id="276" r:id="rId18"/>
    <p:sldId id="26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F15B9467-E336-4E4C-BED4-448BEFE4A10B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BD37F4-9F32-4854-B1A2-D05D17DDD0B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Professional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4419600"/>
            <a:ext cx="7315200" cy="1144632"/>
          </a:xfrm>
        </p:spPr>
        <p:txBody>
          <a:bodyPr/>
          <a:lstStyle/>
          <a:p>
            <a:r>
              <a:rPr lang="en-US" dirty="0" err="1"/>
              <a:t>Puspitasari</a:t>
            </a:r>
            <a:r>
              <a:rPr lang="en-US" dirty="0"/>
              <a:t> </a:t>
            </a:r>
            <a:r>
              <a:rPr lang="en-US" dirty="0" err="1"/>
              <a:t>Nurul</a:t>
            </a:r>
            <a:r>
              <a:rPr lang="en-US" dirty="0"/>
              <a:t> D P, </a:t>
            </a:r>
            <a:r>
              <a:rPr lang="en-US" dirty="0" err="1"/>
              <a:t>S.Tr.Sos</a:t>
            </a:r>
            <a:r>
              <a:rPr lang="en-US" dirty="0"/>
              <a:t>, </a:t>
            </a:r>
            <a:r>
              <a:rPr lang="en-US" dirty="0" err="1"/>
              <a:t>Sp.P.S.P.D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736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313613" cy="1143000"/>
          </a:xfrm>
        </p:spPr>
        <p:txBody>
          <a:bodyPr/>
          <a:lstStyle/>
          <a:p>
            <a:pPr eaLnBrk="1" hangingPunct="1"/>
            <a:r>
              <a:rPr lang="en-US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57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dirty="0" err="1"/>
              <a:t>Istilah</a:t>
            </a:r>
            <a:r>
              <a:rPr lang="en-US" sz="2100" dirty="0"/>
              <a:t> </a:t>
            </a:r>
            <a:r>
              <a:rPr lang="en-US" sz="2100" dirty="0" err="1"/>
              <a:t>pekerjaan</a:t>
            </a:r>
            <a:r>
              <a:rPr lang="en-US" sz="2100" dirty="0"/>
              <a:t> </a:t>
            </a:r>
            <a:r>
              <a:rPr lang="en-US" sz="2100" dirty="0" err="1"/>
              <a:t>sosial</a:t>
            </a:r>
            <a:r>
              <a:rPr lang="en-US" sz="2100" dirty="0"/>
              <a:t> </a:t>
            </a:r>
            <a:r>
              <a:rPr lang="en-US" sz="2100" dirty="0" err="1"/>
              <a:t>medis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en-US" sz="2100" dirty="0" err="1"/>
              <a:t>perkembangan</a:t>
            </a:r>
            <a:r>
              <a:rPr lang="en-US" sz="2100" dirty="0"/>
              <a:t> </a:t>
            </a:r>
            <a:r>
              <a:rPr lang="en-US" sz="2100" dirty="0" err="1"/>
              <a:t>lebih</a:t>
            </a:r>
            <a:r>
              <a:rPr lang="en-US" sz="2100" dirty="0"/>
              <a:t> </a:t>
            </a:r>
            <a:r>
              <a:rPr lang="en-US" sz="2100" dirty="0" err="1"/>
              <a:t>lanjut</a:t>
            </a:r>
            <a:r>
              <a:rPr lang="en-US" sz="2100" dirty="0"/>
              <a:t> </a:t>
            </a:r>
            <a:r>
              <a:rPr lang="en-US" sz="2100" dirty="0" err="1"/>
              <a:t>diganti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>
                <a:solidFill>
                  <a:srgbClr val="FF0000"/>
                </a:solidFill>
              </a:rPr>
              <a:t>istilah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pekerjaan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sosial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dalam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pemeliharaan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kesehatan</a:t>
            </a:r>
            <a:r>
              <a:rPr lang="en-US" sz="2100" dirty="0">
                <a:solidFill>
                  <a:schemeClr val="accent2"/>
                </a:solidFill>
              </a:rPr>
              <a:t> </a:t>
            </a:r>
            <a:r>
              <a:rPr lang="en-US" sz="2100" dirty="0"/>
              <a:t>(</a:t>
            </a:r>
            <a:r>
              <a:rPr lang="en-US" sz="2100" i="1" dirty="0"/>
              <a:t>Social Work in Health Care</a:t>
            </a:r>
            <a:r>
              <a:rPr lang="en-US" sz="2100" dirty="0"/>
              <a:t>).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100" dirty="0"/>
          </a:p>
          <a:p>
            <a:pPr eaLnBrk="1" hangingPunct="1">
              <a:lnSpc>
                <a:spcPct val="80000"/>
              </a:lnSpc>
            </a:pPr>
            <a:r>
              <a:rPr lang="en-US" sz="2100" dirty="0" err="1"/>
              <a:t>Istilah</a:t>
            </a:r>
            <a:r>
              <a:rPr lang="en-US" sz="2100" dirty="0"/>
              <a:t> </a:t>
            </a:r>
            <a:r>
              <a:rPr lang="en-US" sz="2100" dirty="0" err="1"/>
              <a:t>pekerjaan</a:t>
            </a:r>
            <a:r>
              <a:rPr lang="en-US" sz="2100" dirty="0"/>
              <a:t> </a:t>
            </a:r>
            <a:r>
              <a:rPr lang="en-US" sz="2100" dirty="0" err="1"/>
              <a:t>sosial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pemeliharaan</a:t>
            </a:r>
            <a:r>
              <a:rPr lang="en-US" sz="2100" dirty="0"/>
              <a:t> </a:t>
            </a:r>
            <a:r>
              <a:rPr lang="en-US" sz="2100" dirty="0" err="1"/>
              <a:t>kesehatan</a:t>
            </a:r>
            <a:r>
              <a:rPr lang="en-US" sz="2100" dirty="0"/>
              <a:t> </a:t>
            </a:r>
            <a:r>
              <a:rPr lang="en-US" sz="2100" dirty="0" err="1"/>
              <a:t>dianggap</a:t>
            </a:r>
            <a:r>
              <a:rPr lang="en-US" sz="2100" dirty="0"/>
              <a:t> </a:t>
            </a:r>
            <a:r>
              <a:rPr lang="en-US" sz="2100" dirty="0" err="1"/>
              <a:t>lebih</a:t>
            </a:r>
            <a:r>
              <a:rPr lang="en-US" sz="2100" dirty="0"/>
              <a:t> </a:t>
            </a:r>
            <a:r>
              <a:rPr lang="en-US" sz="2100" dirty="0" err="1"/>
              <a:t>fleksibel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>
                <a:solidFill>
                  <a:srgbClr val="FF0000"/>
                </a:solidFill>
              </a:rPr>
              <a:t>lebih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luas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/>
              <a:t>dibanding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istilah</a:t>
            </a:r>
            <a:r>
              <a:rPr lang="en-US" sz="2100" dirty="0"/>
              <a:t> </a:t>
            </a:r>
            <a:r>
              <a:rPr lang="en-US" sz="2100" dirty="0" err="1"/>
              <a:t>Pekerjaan</a:t>
            </a:r>
            <a:r>
              <a:rPr lang="en-US" sz="2100" dirty="0"/>
              <a:t> </a:t>
            </a:r>
            <a:r>
              <a:rPr lang="en-US" sz="2100" dirty="0" err="1"/>
              <a:t>sosial</a:t>
            </a:r>
            <a:r>
              <a:rPr lang="en-US" sz="2100" dirty="0"/>
              <a:t> </a:t>
            </a:r>
            <a:r>
              <a:rPr lang="en-US" sz="2100" dirty="0" err="1"/>
              <a:t>medis</a:t>
            </a:r>
            <a:r>
              <a:rPr lang="en-US" sz="2100" dirty="0"/>
              <a:t> yang </a:t>
            </a:r>
            <a:r>
              <a:rPr lang="en-US" sz="2100" dirty="0" err="1"/>
              <a:t>hanya</a:t>
            </a:r>
            <a:r>
              <a:rPr lang="en-US" sz="2100" dirty="0"/>
              <a:t> </a:t>
            </a:r>
            <a:r>
              <a:rPr lang="en-US" sz="2100" dirty="0" err="1">
                <a:solidFill>
                  <a:srgbClr val="FF0000"/>
                </a:solidFill>
              </a:rPr>
              <a:t>berkonotasi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penyembuhan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/>
              <a:t>(</a:t>
            </a:r>
            <a:r>
              <a:rPr lang="en-US" sz="2100" i="1" dirty="0"/>
              <a:t>Medicine</a:t>
            </a:r>
            <a:r>
              <a:rPr lang="en-US" sz="2100" dirty="0"/>
              <a:t>).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100" dirty="0"/>
          </a:p>
          <a:p>
            <a:pPr eaLnBrk="1" hangingPunct="1">
              <a:lnSpc>
                <a:spcPct val="80000"/>
              </a:lnSpc>
            </a:pPr>
            <a:r>
              <a:rPr lang="en-US" sz="2100" dirty="0" err="1"/>
              <a:t>Pekerjaan</a:t>
            </a:r>
            <a:r>
              <a:rPr lang="en-US" sz="2100" dirty="0"/>
              <a:t> </a:t>
            </a:r>
            <a:r>
              <a:rPr lang="en-US" sz="2100" dirty="0" err="1"/>
              <a:t>sosial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pemeliharaan</a:t>
            </a:r>
            <a:r>
              <a:rPr lang="en-US" sz="2100" dirty="0"/>
              <a:t> </a:t>
            </a:r>
            <a:r>
              <a:rPr lang="en-US" sz="2100" dirty="0" err="1"/>
              <a:t>kesehatan</a:t>
            </a:r>
            <a:r>
              <a:rPr lang="en-US" sz="2100" dirty="0"/>
              <a:t>  </a:t>
            </a:r>
            <a:r>
              <a:rPr lang="en-US" sz="2100" dirty="0" err="1"/>
              <a:t>meliputi</a:t>
            </a:r>
            <a:r>
              <a:rPr lang="en-US" sz="2100" dirty="0"/>
              <a:t> : </a:t>
            </a:r>
            <a:r>
              <a:rPr lang="en-US" sz="2100" dirty="0" err="1"/>
              <a:t>pekerjaan</a:t>
            </a:r>
            <a:r>
              <a:rPr lang="en-US" sz="2100" dirty="0"/>
              <a:t> </a:t>
            </a:r>
            <a:r>
              <a:rPr lang="en-US" sz="2100" dirty="0" err="1"/>
              <a:t>sosial</a:t>
            </a:r>
            <a:r>
              <a:rPr lang="en-US" sz="2100" dirty="0"/>
              <a:t> di </a:t>
            </a:r>
            <a:r>
              <a:rPr lang="en-US" sz="2100" dirty="0" err="1"/>
              <a:t>rumah</a:t>
            </a:r>
            <a:r>
              <a:rPr lang="en-US" sz="2100" dirty="0"/>
              <a:t> </a:t>
            </a:r>
            <a:r>
              <a:rPr lang="en-US" sz="2100" dirty="0" err="1"/>
              <a:t>sakit</a:t>
            </a:r>
            <a:r>
              <a:rPr lang="en-US" sz="2100" dirty="0"/>
              <a:t> (</a:t>
            </a:r>
            <a:r>
              <a:rPr lang="en-US" sz="2100" i="1" dirty="0"/>
              <a:t>Social Work in Hospital</a:t>
            </a:r>
            <a:r>
              <a:rPr lang="en-US" sz="2100" dirty="0"/>
              <a:t>), </a:t>
            </a:r>
            <a:r>
              <a:rPr lang="en-US" sz="2100" dirty="0" err="1"/>
              <a:t>Pekerjaan</a:t>
            </a:r>
            <a:r>
              <a:rPr lang="en-US" sz="2100" dirty="0"/>
              <a:t> </a:t>
            </a:r>
            <a:r>
              <a:rPr lang="en-US" sz="2100" dirty="0" err="1"/>
              <a:t>sosial</a:t>
            </a:r>
            <a:r>
              <a:rPr lang="en-US" sz="2100" dirty="0"/>
              <a:t> 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keluarga</a:t>
            </a:r>
            <a:r>
              <a:rPr lang="en-US" sz="2100" dirty="0"/>
              <a:t> (</a:t>
            </a:r>
            <a:r>
              <a:rPr lang="id-ID" sz="2100" i="1" dirty="0"/>
              <a:t>Social Work in Family</a:t>
            </a:r>
            <a:r>
              <a:rPr lang="id-ID" sz="2100" dirty="0"/>
              <a:t>) dan pekerjaan sosial  dalam </a:t>
            </a:r>
            <a:r>
              <a:rPr lang="en-US" sz="2100" dirty="0" err="1"/>
              <a:t>kesehatan</a:t>
            </a:r>
            <a:r>
              <a:rPr lang="en-US" sz="2100" dirty="0"/>
              <a:t> </a:t>
            </a:r>
            <a:r>
              <a:rPr lang="en-US" sz="2100" dirty="0" err="1"/>
              <a:t>masyarakat</a:t>
            </a:r>
            <a:r>
              <a:rPr lang="en-US" sz="2100" dirty="0"/>
              <a:t> (</a:t>
            </a:r>
            <a:r>
              <a:rPr lang="en-US" sz="2100" i="1" dirty="0"/>
              <a:t>Social Work in Public</a:t>
            </a:r>
            <a:r>
              <a:rPr lang="en-US" sz="2100" dirty="0"/>
              <a:t> </a:t>
            </a:r>
            <a:r>
              <a:rPr lang="en-US" sz="2100" i="1" dirty="0"/>
              <a:t>Health</a:t>
            </a:r>
            <a:r>
              <a:rPr lang="en-US" sz="2100" dirty="0"/>
              <a:t>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500" dirty="0"/>
              <a:t>	 </a:t>
            </a:r>
          </a:p>
        </p:txBody>
      </p:sp>
      <p:pic>
        <p:nvPicPr>
          <p:cNvPr id="1026" name="Picture 2" descr="D:\55cd0ca2-d38d-414a-8102-0165ffd92aa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267200"/>
            <a:ext cx="3962400" cy="245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5329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"/>
            <a:ext cx="8153400" cy="6553200"/>
          </a:xfrm>
        </p:spPr>
        <p:txBody>
          <a:bodyPr>
            <a:noAutofit/>
          </a:bodyPr>
          <a:lstStyle/>
          <a:p>
            <a:pPr marL="36576" indent="0" algn="ctr" fontAlgn="base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Peranan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Pekerjaan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Sosial</a:t>
            </a:r>
            <a:endParaRPr lang="en-US" sz="1600" b="1" dirty="0">
              <a:solidFill>
                <a:srgbClr val="FF0000"/>
              </a:solidFill>
            </a:endParaRPr>
          </a:p>
          <a:p>
            <a:pPr marL="36576" indent="0" fontAlgn="base">
              <a:buNone/>
            </a:pPr>
            <a:r>
              <a:rPr lang="en-US" sz="1600" dirty="0"/>
              <a:t>     </a:t>
            </a:r>
          </a:p>
          <a:p>
            <a:pPr marL="49213" indent="0" fontAlgn="base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Sebagai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pemercepat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perubahan</a:t>
            </a:r>
            <a:r>
              <a:rPr lang="en-US" sz="1600" b="1" dirty="0">
                <a:solidFill>
                  <a:srgbClr val="FF0000"/>
                </a:solidFill>
              </a:rPr>
              <a:t> (</a:t>
            </a:r>
            <a:r>
              <a:rPr lang="en-US" sz="1600" b="1" i="1" dirty="0">
                <a:solidFill>
                  <a:srgbClr val="FF0000"/>
                </a:solidFill>
              </a:rPr>
              <a:t>enabler</a:t>
            </a:r>
            <a:r>
              <a:rPr lang="en-US" sz="1600" b="1" dirty="0">
                <a:solidFill>
                  <a:srgbClr val="FF0000"/>
                </a:solidFill>
              </a:rPr>
              <a:t>)</a:t>
            </a:r>
          </a:p>
          <a:p>
            <a:pPr marL="49213" indent="0" fontAlgn="base">
              <a:buNone/>
            </a:pPr>
            <a:r>
              <a:rPr lang="en-US" sz="1600" dirty="0" err="1"/>
              <a:t>mengidentifikasi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mengembangkan</a:t>
            </a:r>
            <a:r>
              <a:rPr lang="en-US" sz="1600" dirty="0"/>
              <a:t> </a:t>
            </a:r>
            <a:r>
              <a:rPr lang="en-US" sz="1600" dirty="0" err="1"/>
              <a:t>kapasitasnya</a:t>
            </a:r>
            <a:r>
              <a:rPr lang="en-US" sz="1600" dirty="0"/>
              <a:t> agar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mengatasi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pemenuhan</a:t>
            </a:r>
            <a:r>
              <a:rPr lang="en-US" sz="1600" dirty="0"/>
              <a:t> </a:t>
            </a:r>
            <a:r>
              <a:rPr lang="en-US" sz="1600" dirty="0" err="1"/>
              <a:t>kebutuhan</a:t>
            </a:r>
            <a:r>
              <a:rPr lang="en-US" sz="1600" dirty="0"/>
              <a:t> </a:t>
            </a:r>
            <a:r>
              <a:rPr lang="en-US" sz="1600" dirty="0" err="1"/>
              <a:t>klien</a:t>
            </a:r>
            <a:r>
              <a:rPr lang="en-US" sz="1600" dirty="0"/>
              <a:t>.</a:t>
            </a:r>
          </a:p>
          <a:p>
            <a:pPr marL="49213" indent="0" fontAlgn="base">
              <a:buNone/>
            </a:pPr>
            <a:endParaRPr lang="en-US" sz="1600" b="1" dirty="0">
              <a:solidFill>
                <a:schemeClr val="accent2"/>
              </a:solidFill>
            </a:endParaRPr>
          </a:p>
          <a:p>
            <a:pPr marL="49213" indent="0" fontAlgn="base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Peran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Sebagai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Perantara</a:t>
            </a:r>
            <a:r>
              <a:rPr lang="en-US" sz="1600" b="1" dirty="0">
                <a:solidFill>
                  <a:srgbClr val="FF0000"/>
                </a:solidFill>
              </a:rPr>
              <a:t> (</a:t>
            </a:r>
            <a:r>
              <a:rPr lang="en-US" sz="1600" b="1" i="1" dirty="0">
                <a:solidFill>
                  <a:srgbClr val="FF0000"/>
                </a:solidFill>
              </a:rPr>
              <a:t>Broker</a:t>
            </a:r>
            <a:r>
              <a:rPr lang="en-US" sz="1600" b="1" dirty="0">
                <a:solidFill>
                  <a:srgbClr val="FF0000"/>
                </a:solidFill>
              </a:rPr>
              <a:t>)</a:t>
            </a:r>
          </a:p>
          <a:p>
            <a:pPr marL="49213" indent="0" fontAlgn="base">
              <a:buNone/>
            </a:pPr>
            <a:r>
              <a:rPr lang="en-US" sz="1600" dirty="0" err="1"/>
              <a:t>mengakses</a:t>
            </a:r>
            <a:r>
              <a:rPr lang="en-US" sz="1600" dirty="0"/>
              <a:t>/</a:t>
            </a:r>
            <a:r>
              <a:rPr lang="en-US" sz="1600" dirty="0" err="1"/>
              <a:t>menghubungkan</a:t>
            </a:r>
            <a:r>
              <a:rPr lang="en-US" sz="1600" dirty="0"/>
              <a:t> </a:t>
            </a:r>
            <a:r>
              <a:rPr lang="en-US" sz="1600" dirty="0" err="1"/>
              <a:t>klien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sumber</a:t>
            </a:r>
            <a:r>
              <a:rPr lang="en-US" sz="1600" dirty="0"/>
              <a:t> yang </a:t>
            </a:r>
            <a:r>
              <a:rPr lang="en-US" sz="1600" dirty="0" err="1"/>
              <a:t>ada</a:t>
            </a:r>
            <a:r>
              <a:rPr lang="en-US" sz="1600" dirty="0"/>
              <a:t>.</a:t>
            </a:r>
          </a:p>
          <a:p>
            <a:pPr marL="336550" indent="0" fontAlgn="base">
              <a:buNone/>
            </a:pPr>
            <a:endParaRPr lang="en-US" sz="1600" dirty="0"/>
          </a:p>
          <a:p>
            <a:pPr marL="36576" indent="0" fontAlgn="base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Pendidik</a:t>
            </a:r>
            <a:r>
              <a:rPr lang="en-US" sz="1600" b="1" dirty="0">
                <a:solidFill>
                  <a:srgbClr val="FF0000"/>
                </a:solidFill>
              </a:rPr>
              <a:t> (</a:t>
            </a:r>
            <a:r>
              <a:rPr lang="en-US" sz="1600" b="1" i="1" dirty="0">
                <a:solidFill>
                  <a:srgbClr val="FF0000"/>
                </a:solidFill>
              </a:rPr>
              <a:t>Educator</a:t>
            </a:r>
            <a:r>
              <a:rPr lang="en-US" sz="1600" b="1" dirty="0">
                <a:solidFill>
                  <a:srgbClr val="FF0000"/>
                </a:solidFill>
              </a:rPr>
              <a:t>)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</a:p>
          <a:p>
            <a:pPr marL="36576" indent="0" fontAlgn="base">
              <a:buNone/>
            </a:pPr>
            <a:r>
              <a:rPr lang="en-US" sz="1600" dirty="0" err="1"/>
              <a:t>menjalankan</a:t>
            </a:r>
            <a:r>
              <a:rPr lang="en-US" sz="1600" dirty="0"/>
              <a:t> </a:t>
            </a:r>
            <a:r>
              <a:rPr lang="en-US" sz="1600" dirty="0" err="1"/>
              <a:t>peran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pendidik</a:t>
            </a:r>
            <a:r>
              <a:rPr lang="en-US" sz="1600" dirty="0"/>
              <a:t>.</a:t>
            </a:r>
          </a:p>
          <a:p>
            <a:pPr marL="36576" indent="0" fontAlgn="base">
              <a:buNone/>
            </a:pPr>
            <a:endParaRPr lang="en-US" sz="1600" b="1" dirty="0">
              <a:solidFill>
                <a:schemeClr val="accent2"/>
              </a:solidFill>
            </a:endParaRPr>
          </a:p>
          <a:p>
            <a:pPr marL="36576" indent="0" fontAlgn="base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Tenaga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Ahli</a:t>
            </a:r>
            <a:r>
              <a:rPr lang="en-US" sz="1600" b="1" dirty="0">
                <a:solidFill>
                  <a:srgbClr val="FF0000"/>
                </a:solidFill>
              </a:rPr>
              <a:t> (</a:t>
            </a:r>
            <a:r>
              <a:rPr lang="en-US" sz="1600" b="1" i="1" dirty="0">
                <a:solidFill>
                  <a:srgbClr val="FF0000"/>
                </a:solidFill>
              </a:rPr>
              <a:t>Expert</a:t>
            </a:r>
            <a:r>
              <a:rPr lang="en-US" sz="1600" b="1" dirty="0">
                <a:solidFill>
                  <a:srgbClr val="FF0000"/>
                </a:solidFill>
              </a:rPr>
              <a:t>)</a:t>
            </a:r>
          </a:p>
          <a:p>
            <a:pPr marL="36576" indent="0" fontAlgn="base">
              <a:buNone/>
            </a:pP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masukan</a:t>
            </a:r>
            <a:r>
              <a:rPr lang="en-US" sz="1600" dirty="0"/>
              <a:t>, saran,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dukungan</a:t>
            </a:r>
            <a:r>
              <a:rPr lang="en-US" sz="1600" dirty="0"/>
              <a:t> </a:t>
            </a:r>
            <a:r>
              <a:rPr lang="en-US" sz="1600" dirty="0" err="1"/>
              <a:t>informasi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berbagai</a:t>
            </a:r>
            <a:r>
              <a:rPr lang="en-US" sz="1600" dirty="0"/>
              <a:t> area </a:t>
            </a:r>
          </a:p>
          <a:p>
            <a:pPr marL="36576" indent="0" fontAlgn="base">
              <a:buNone/>
            </a:pPr>
            <a:endParaRPr lang="en-US" sz="1600" dirty="0"/>
          </a:p>
          <a:p>
            <a:pPr marL="36576" indent="0" fontAlgn="base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Perencana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Sosial</a:t>
            </a:r>
            <a:r>
              <a:rPr lang="en-US" sz="1600" b="1" dirty="0">
                <a:solidFill>
                  <a:srgbClr val="FF0000"/>
                </a:solidFill>
              </a:rPr>
              <a:t> (</a:t>
            </a:r>
            <a:r>
              <a:rPr lang="en-US" sz="1600" b="1" i="1" dirty="0">
                <a:solidFill>
                  <a:srgbClr val="FF0000"/>
                </a:solidFill>
              </a:rPr>
              <a:t>Social Planner</a:t>
            </a:r>
            <a:r>
              <a:rPr lang="en-US" sz="1600" b="1" dirty="0">
                <a:solidFill>
                  <a:srgbClr val="FF0000"/>
                </a:solidFill>
              </a:rPr>
              <a:t>)</a:t>
            </a:r>
          </a:p>
          <a:p>
            <a:pPr marL="36576" indent="0" fontAlgn="base">
              <a:buNone/>
            </a:pP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perencana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mengumpulkan</a:t>
            </a:r>
            <a:r>
              <a:rPr lang="en-US" sz="1600" dirty="0"/>
              <a:t> data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, </a:t>
            </a:r>
            <a:r>
              <a:rPr lang="en-US" sz="1600" dirty="0" err="1"/>
              <a:t>menganalisa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menyajikan</a:t>
            </a:r>
            <a:r>
              <a:rPr lang="en-US" sz="1600" dirty="0"/>
              <a:t> alternative </a:t>
            </a:r>
            <a:r>
              <a:rPr lang="en-US" sz="1600" dirty="0" err="1"/>
              <a:t>tindakan</a:t>
            </a:r>
            <a:r>
              <a:rPr lang="en-US" sz="1600" dirty="0"/>
              <a:t> yang </a:t>
            </a:r>
            <a:r>
              <a:rPr lang="en-US" sz="1600" dirty="0" err="1"/>
              <a:t>rasional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mengakses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sumber</a:t>
            </a:r>
            <a:r>
              <a:rPr lang="en-US" sz="1600" dirty="0"/>
              <a:t> yang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mengatasi</a:t>
            </a:r>
            <a:r>
              <a:rPr lang="en-US" sz="1600" dirty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klien</a:t>
            </a:r>
            <a:r>
              <a:rPr lang="en-US" sz="1600" dirty="0"/>
              <a:t>.</a:t>
            </a:r>
          </a:p>
          <a:p>
            <a:pPr marL="36576" indent="0" fontAlgn="base">
              <a:buNone/>
            </a:pPr>
            <a:endParaRPr lang="en-US" sz="1600" dirty="0"/>
          </a:p>
          <a:p>
            <a:pPr marL="36576" indent="0" fontAlgn="base">
              <a:buNone/>
            </a:pPr>
            <a:r>
              <a:rPr lang="en-US" sz="1600" b="1" dirty="0" err="1">
                <a:solidFill>
                  <a:srgbClr val="FF0000"/>
                </a:solidFill>
              </a:rPr>
              <a:t>Fasilitator</a:t>
            </a:r>
            <a:r>
              <a:rPr lang="en-US" sz="1600" b="1" dirty="0">
                <a:solidFill>
                  <a:srgbClr val="FF0000"/>
                </a:solidFill>
              </a:rPr>
              <a:t>   (</a:t>
            </a:r>
            <a:r>
              <a:rPr lang="en-US" sz="1600" b="1" i="1" dirty="0">
                <a:solidFill>
                  <a:srgbClr val="FF0000"/>
                </a:solidFill>
              </a:rPr>
              <a:t>Facilitator</a:t>
            </a:r>
            <a:r>
              <a:rPr lang="en-US" sz="1600" b="1" dirty="0">
                <a:solidFill>
                  <a:srgbClr val="FF0000"/>
                </a:solidFill>
              </a:rPr>
              <a:t>)</a:t>
            </a:r>
          </a:p>
          <a:p>
            <a:pPr marL="36576" indent="0" fontAlgn="base">
              <a:buNone/>
            </a:pPr>
            <a:r>
              <a:rPr lang="en-US" sz="1600" dirty="0" err="1"/>
              <a:t>Pekerja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fasilitator</a:t>
            </a:r>
            <a:r>
              <a:rPr lang="en-US" sz="1600" dirty="0"/>
              <a:t>,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berkaitan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menstimulasi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mendukung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. </a:t>
            </a:r>
          </a:p>
          <a:p>
            <a:pPr marL="36576" indent="0">
              <a:buNone/>
            </a:pPr>
            <a:r>
              <a:rPr lang="en-US" sz="1600" dirty="0"/>
              <a:t> </a:t>
            </a:r>
          </a:p>
          <a:p>
            <a:pPr marL="36576" indent="0">
              <a:buNone/>
            </a:pPr>
            <a:endParaRPr lang="en-US" sz="1600" dirty="0"/>
          </a:p>
          <a:p>
            <a:pPr marL="36576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12641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458200" cy="11430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US" b="1" dirty="0" err="1">
                <a:solidFill>
                  <a:schemeClr val="accent2"/>
                </a:solidFill>
              </a:rPr>
              <a:t>Peran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Seorang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Pekerja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Sosial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br>
              <a:rPr lang="en-US" b="1" dirty="0">
                <a:solidFill>
                  <a:schemeClr val="accent2"/>
                </a:solidFill>
              </a:rPr>
            </a:br>
            <a:r>
              <a:rPr lang="en-US" b="1" dirty="0" err="1">
                <a:solidFill>
                  <a:schemeClr val="accent2"/>
                </a:solidFill>
              </a:rPr>
              <a:t>dalam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Pengaturan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Rumah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Sakit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br>
              <a:rPr lang="en-US" b="1" dirty="0">
                <a:solidFill>
                  <a:schemeClr val="accent2"/>
                </a:solidFill>
              </a:rPr>
            </a:br>
            <a:r>
              <a:rPr lang="en-US" sz="3600" dirty="0"/>
              <a:t>(</a:t>
            </a:r>
            <a:r>
              <a:rPr lang="en-US" sz="3600" i="1" dirty="0"/>
              <a:t>The Role of Social Worker in Hospital Setting</a:t>
            </a:r>
            <a:r>
              <a:rPr lang="en-US" sz="3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39270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8291015" cy="5821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en-US" sz="2800" dirty="0"/>
            </a:b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NASW </a:t>
            </a:r>
            <a:r>
              <a:rPr lang="en-US" sz="2800" dirty="0" err="1"/>
              <a:t>menyoroti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pasien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keluarganya</a:t>
            </a:r>
            <a:r>
              <a:rPr lang="en-US" sz="2800" dirty="0"/>
              <a:t> </a:t>
            </a:r>
            <a:r>
              <a:rPr lang="en-US" sz="2800" dirty="0" err="1"/>
              <a:t>menavigasi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medis</a:t>
            </a:r>
            <a:r>
              <a:rPr lang="en-US" sz="2800" dirty="0"/>
              <a:t>, </a:t>
            </a:r>
            <a:r>
              <a:rPr lang="en-US" sz="2800" dirty="0" err="1"/>
              <a:t>termasuk</a:t>
            </a:r>
            <a:r>
              <a:rPr lang="en-US" sz="2800" dirty="0"/>
              <a:t>:</a:t>
            </a:r>
            <a:br>
              <a:rPr lang="en-US" sz="2800" dirty="0"/>
            </a:br>
            <a:endParaRPr lang="en-US" sz="2800" dirty="0"/>
          </a:p>
          <a:p>
            <a:pPr marL="0" indent="0">
              <a:buNone/>
            </a:pPr>
            <a:r>
              <a:rPr lang="fi-FI" sz="2800" dirty="0"/>
              <a:t>1. Menemukenali pasien baru saat mereka dirawat </a:t>
            </a:r>
          </a:p>
          <a:p>
            <a:pPr marL="0" indent="0">
              <a:buNone/>
            </a:pPr>
            <a:r>
              <a:rPr lang="fi-FI" sz="2800" dirty="0"/>
              <a:t>(</a:t>
            </a:r>
            <a:r>
              <a:rPr lang="en-US" sz="2800" i="1" dirty="0">
                <a:solidFill>
                  <a:srgbClr val="FF0000"/>
                </a:solidFill>
              </a:rPr>
              <a:t>Assessing new patients as they are admitted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7075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534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dukungan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konseling</a:t>
            </a:r>
            <a:r>
              <a:rPr lang="en-US" sz="2800" dirty="0"/>
              <a:t> </a:t>
            </a:r>
            <a:r>
              <a:rPr lang="en-US" sz="2800" dirty="0" err="1"/>
              <a:t>emosional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(</a:t>
            </a:r>
            <a:r>
              <a:rPr lang="en-US" sz="2800" i="1" dirty="0">
                <a:solidFill>
                  <a:srgbClr val="FF0000"/>
                </a:solidFill>
              </a:rPr>
              <a:t>Providing emotional support or counseling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3.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menerapkan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perawatan</a:t>
            </a:r>
            <a:r>
              <a:rPr lang="en-US" sz="2800" dirty="0"/>
              <a:t> </a:t>
            </a:r>
            <a:r>
              <a:rPr lang="en-US" sz="2800" dirty="0" err="1"/>
              <a:t>pasien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(</a:t>
            </a:r>
            <a:r>
              <a:rPr lang="en-US" sz="2800" i="1" dirty="0">
                <a:solidFill>
                  <a:srgbClr val="FF0000"/>
                </a:solidFill>
              </a:rPr>
              <a:t>Developing and implementing a patient’s plan </a:t>
            </a:r>
          </a:p>
          <a:p>
            <a:pPr marL="0" indent="0">
              <a:buNone/>
            </a:pPr>
            <a:r>
              <a:rPr lang="en-US" sz="2800" i="1" dirty="0">
                <a:solidFill>
                  <a:srgbClr val="FF0000"/>
                </a:solidFill>
              </a:rPr>
              <a:t>of care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90295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62000"/>
            <a:ext cx="7315200" cy="35395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4. </a:t>
            </a:r>
            <a:r>
              <a:rPr lang="en-US" sz="2800" dirty="0" err="1"/>
              <a:t>Bekerja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agensi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asuransi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menanggung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perawatan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pengobatan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(</a:t>
            </a:r>
            <a:r>
              <a:rPr lang="en-US" sz="2800" i="1" dirty="0">
                <a:solidFill>
                  <a:srgbClr val="FF0000"/>
                </a:solidFill>
              </a:rPr>
              <a:t>Working with agencies or insurance companies to cover costs of treatment and medication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5.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perawatan</a:t>
            </a:r>
            <a:r>
              <a:rPr lang="en-US" sz="2800" dirty="0"/>
              <a:t> </a:t>
            </a:r>
            <a:r>
              <a:rPr lang="en-US" sz="2800" dirty="0" err="1"/>
              <a:t>rawat</a:t>
            </a:r>
            <a:r>
              <a:rPr lang="en-US" sz="2800" dirty="0"/>
              <a:t> </a:t>
            </a:r>
            <a:r>
              <a:rPr lang="en-US" sz="2800" dirty="0" err="1"/>
              <a:t>jalan</a:t>
            </a:r>
            <a:r>
              <a:rPr lang="en-US" sz="2800" dirty="0"/>
              <a:t> (</a:t>
            </a:r>
            <a:r>
              <a:rPr lang="en-US" sz="2800" i="1" dirty="0">
                <a:solidFill>
                  <a:srgbClr val="FF0000"/>
                </a:solidFill>
              </a:rPr>
              <a:t>Arranging outpatient treatments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1828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315200" cy="35395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6.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pemulangan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i="1" dirty="0">
                <a:solidFill>
                  <a:srgbClr val="FF0000"/>
                </a:solidFill>
              </a:rPr>
              <a:t>Developing a discharge plan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7.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pelatihan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staf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pasien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i="1" dirty="0">
                <a:solidFill>
                  <a:srgbClr val="FF0000"/>
                </a:solidFill>
              </a:rPr>
              <a:t>Conducting trainings for staff to help better meet patients’ needs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0914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7315200" cy="3539527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2800" dirty="0"/>
              <a:t>8.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perawatan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mengadvokasi</a:t>
            </a:r>
            <a:r>
              <a:rPr lang="en-US" sz="2800" dirty="0"/>
              <a:t> </a:t>
            </a:r>
            <a:r>
              <a:rPr lang="en-US" sz="2800" dirty="0" err="1"/>
              <a:t>hak-hak</a:t>
            </a:r>
            <a:r>
              <a:rPr lang="en-US" sz="2800" dirty="0"/>
              <a:t> </a:t>
            </a:r>
            <a:r>
              <a:rPr lang="en-US" sz="2800" dirty="0" err="1"/>
              <a:t>pasien</a:t>
            </a:r>
            <a:r>
              <a:rPr lang="en-US" sz="2800" dirty="0"/>
              <a:t> </a:t>
            </a:r>
          </a:p>
          <a:p>
            <a:pPr marL="36576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i="1" dirty="0">
                <a:solidFill>
                  <a:srgbClr val="FF0000"/>
                </a:solidFill>
              </a:rPr>
              <a:t>Developing health care policy and advocating for patients’ rights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</a:p>
          <a:p>
            <a:pPr marL="36576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5829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315200" cy="3539527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4400" dirty="0">
                <a:solidFill>
                  <a:srgbClr val="FF0000"/>
                </a:solidFill>
              </a:rPr>
              <a:t>TERIMA KASIH ATAS ATENSINYA!</a:t>
            </a:r>
          </a:p>
        </p:txBody>
      </p:sp>
    </p:spTree>
    <p:extLst>
      <p:ext uri="{BB962C8B-B14F-4D97-AF65-F5344CB8AC3E}">
        <p14:creationId xmlns:p14="http://schemas.microsoft.com/office/powerpoint/2010/main" val="36979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66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Ruang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Lingkup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Pekerjaan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Sosial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Pemeliharaan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(</a:t>
            </a:r>
            <a:r>
              <a:rPr lang="en-US" sz="2800" i="1" dirty="0"/>
              <a:t>Preservation and Promotion of Health</a:t>
            </a:r>
            <a:r>
              <a:rPr lang="en-US" sz="2800" dirty="0"/>
              <a:t>)</a:t>
            </a:r>
          </a:p>
          <a:p>
            <a:pPr marL="45720" indent="0">
              <a:buNone/>
            </a:pPr>
            <a:endParaRPr lang="en-US" sz="2800" dirty="0"/>
          </a:p>
          <a:p>
            <a:r>
              <a:rPr lang="en-US" sz="2800" dirty="0" err="1"/>
              <a:t>Pencegahan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penyembuhan</a:t>
            </a:r>
            <a:r>
              <a:rPr lang="en-US" sz="2800" dirty="0"/>
              <a:t> </a:t>
            </a:r>
            <a:r>
              <a:rPr lang="en-US" sz="2800" dirty="0" err="1"/>
              <a:t>penyakit</a:t>
            </a:r>
            <a:r>
              <a:rPr lang="en-US" sz="2800" dirty="0"/>
              <a:t> (</a:t>
            </a:r>
            <a:r>
              <a:rPr lang="en-US" sz="2800" i="1" dirty="0"/>
              <a:t>Prevention and Cure of Disease</a:t>
            </a:r>
            <a:r>
              <a:rPr lang="en-US" sz="28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10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066800"/>
          </a:xfrm>
        </p:spPr>
        <p:txBody>
          <a:bodyPr/>
          <a:lstStyle/>
          <a:p>
            <a:pPr eaLnBrk="1" hangingPunct="1"/>
            <a:r>
              <a:rPr lang="en-US" dirty="0" err="1">
                <a:solidFill>
                  <a:srgbClr val="FF0000"/>
                </a:solidFill>
              </a:rPr>
              <a:t>Tujuan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Pekerjaan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Sosial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25112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memperbaiki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memecahkan</a:t>
            </a:r>
            <a:r>
              <a:rPr lang="en-US" sz="2400" dirty="0"/>
              <a:t> </a:t>
            </a:r>
            <a:r>
              <a:rPr lang="en-US" sz="2400" dirty="0" err="1"/>
              <a:t>masalah-masalah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emosional</a:t>
            </a:r>
            <a:r>
              <a:rPr lang="en-US" sz="2400" dirty="0"/>
              <a:t> yang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yang </a:t>
            </a:r>
            <a:r>
              <a:rPr lang="en-US" sz="2400" dirty="0" err="1"/>
              <a:t>dideritanya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keluarganya</a:t>
            </a:r>
            <a:endParaRPr lang="en-US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err="1"/>
              <a:t>Menghubungkan</a:t>
            </a:r>
            <a:r>
              <a:rPr lang="en-US" sz="2400" dirty="0"/>
              <a:t>/</a:t>
            </a:r>
            <a:r>
              <a:rPr lang="en-US" sz="2400" dirty="0" err="1"/>
              <a:t>mengkaitkan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endParaRPr lang="en-US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efektivitas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endParaRPr lang="en-US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sumbangan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1494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077200" cy="4800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err="1"/>
              <a:t>Siapa</a:t>
            </a:r>
            <a:r>
              <a:rPr lang="en-US" sz="3200" dirty="0"/>
              <a:t> yang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melakukan</a:t>
            </a:r>
            <a:r>
              <a:rPr lang="en-US" sz="3200" dirty="0"/>
              <a:t> </a:t>
            </a:r>
            <a:r>
              <a:rPr lang="en-US" sz="3200" dirty="0" err="1"/>
              <a:t>aktivitas-aktivitas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?</a:t>
            </a:r>
          </a:p>
          <a:p>
            <a:pPr marL="45720" indent="0">
              <a:buNone/>
            </a:pPr>
            <a:endParaRPr lang="en-US" sz="3200" dirty="0"/>
          </a:p>
          <a:p>
            <a:pPr marL="45720" indent="0">
              <a:buNone/>
            </a:pPr>
            <a:r>
              <a:rPr lang="en-US" sz="3200" dirty="0" err="1"/>
              <a:t>Tentu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pekerja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sosial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berlisensi</a:t>
            </a:r>
            <a:r>
              <a:rPr lang="en-US" sz="3200" dirty="0">
                <a:solidFill>
                  <a:srgbClr val="FF0000"/>
                </a:solidFill>
              </a:rPr>
              <a:t> (</a:t>
            </a:r>
            <a:r>
              <a:rPr lang="en-US" sz="3200" dirty="0" err="1">
                <a:solidFill>
                  <a:srgbClr val="FF0000"/>
                </a:solidFill>
              </a:rPr>
              <a:t>profesional</a:t>
            </a:r>
            <a:r>
              <a:rPr lang="en-US" sz="3200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45720" indent="0">
              <a:buNone/>
            </a:pPr>
            <a:r>
              <a:rPr lang="en-US" sz="3200" dirty="0" err="1"/>
              <a:t>Bahwasannya</a:t>
            </a:r>
            <a:r>
              <a:rPr lang="en-US" sz="3200" dirty="0"/>
              <a:t>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profesi</a:t>
            </a:r>
            <a:r>
              <a:rPr lang="en-US" sz="3200" dirty="0"/>
              <a:t> di </a:t>
            </a:r>
            <a:r>
              <a:rPr lang="en-US" sz="3200" dirty="0" err="1"/>
              <a:t>rumah</a:t>
            </a:r>
            <a:r>
              <a:rPr lang="en-US" sz="3200" dirty="0"/>
              <a:t> </a:t>
            </a:r>
            <a:r>
              <a:rPr lang="en-US" sz="3200" dirty="0" err="1"/>
              <a:t>sakit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proporsinya</a:t>
            </a:r>
            <a:r>
              <a:rPr lang="en-US" sz="3200" dirty="0"/>
              <a:t> </a:t>
            </a:r>
            <a:r>
              <a:rPr lang="en-US" sz="3200" dirty="0" err="1"/>
              <a:t>masing-masing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14089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1"/>
          <p:cNvSpPr txBox="1">
            <a:spLocks noChangeArrowheads="1"/>
          </p:cNvSpPr>
          <p:nvPr/>
        </p:nvSpPr>
        <p:spPr bwMode="auto">
          <a:xfrm>
            <a:off x="1905000" y="44196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000">
                <a:latin typeface="Arial" charset="0"/>
                <a:cs typeface="Times New Roman" pitchFamily="18" charset="0"/>
              </a:rPr>
              <a:t>Dsb</a:t>
            </a:r>
            <a:endParaRPr lang="id-ID">
              <a:latin typeface="Arial" charset="0"/>
            </a:endParaRPr>
          </a:p>
        </p:txBody>
      </p:sp>
      <p:sp>
        <p:nvSpPr>
          <p:cNvPr id="26627" name="Text Box 20"/>
          <p:cNvSpPr txBox="1">
            <a:spLocks noChangeArrowheads="1"/>
          </p:cNvSpPr>
          <p:nvPr/>
        </p:nvSpPr>
        <p:spPr bwMode="auto">
          <a:xfrm>
            <a:off x="1752600" y="3124200"/>
            <a:ext cx="914400" cy="388938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000">
                <a:latin typeface="Arial" charset="0"/>
                <a:cs typeface="Times New Roman" pitchFamily="18" charset="0"/>
              </a:rPr>
              <a:t>Pekerja Sosial</a:t>
            </a:r>
            <a:endParaRPr lang="id-ID">
              <a:latin typeface="Arial" charset="0"/>
            </a:endParaRPr>
          </a:p>
        </p:txBody>
      </p:sp>
      <p:sp>
        <p:nvSpPr>
          <p:cNvPr id="26628" name="Text Box 19"/>
          <p:cNvSpPr txBox="1">
            <a:spLocks noChangeArrowheads="1"/>
          </p:cNvSpPr>
          <p:nvPr/>
        </p:nvSpPr>
        <p:spPr bwMode="auto">
          <a:xfrm>
            <a:off x="1828800" y="20574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000">
                <a:latin typeface="Arial" charset="0"/>
                <a:cs typeface="Times New Roman" pitchFamily="18" charset="0"/>
              </a:rPr>
              <a:t>Ahli Gizi</a:t>
            </a:r>
            <a:endParaRPr lang="id-ID">
              <a:latin typeface="Arial" charset="0"/>
            </a:endParaRPr>
          </a:p>
        </p:txBody>
      </p:sp>
      <p:sp>
        <p:nvSpPr>
          <p:cNvPr id="26629" name="Text Box 18"/>
          <p:cNvSpPr txBox="1">
            <a:spLocks noChangeArrowheads="1"/>
          </p:cNvSpPr>
          <p:nvPr/>
        </p:nvSpPr>
        <p:spPr bwMode="auto">
          <a:xfrm>
            <a:off x="3810000" y="16764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100">
                <a:latin typeface="Arial" charset="0"/>
                <a:cs typeface="Times New Roman" pitchFamily="18" charset="0"/>
              </a:rPr>
              <a:t>Dokter</a:t>
            </a:r>
            <a:endParaRPr lang="id-ID">
              <a:latin typeface="Arial" charset="0"/>
            </a:endParaRPr>
          </a:p>
        </p:txBody>
      </p:sp>
      <p:sp>
        <p:nvSpPr>
          <p:cNvPr id="26630" name="Text Box 17"/>
          <p:cNvSpPr txBox="1">
            <a:spLocks noChangeArrowheads="1"/>
          </p:cNvSpPr>
          <p:nvPr/>
        </p:nvSpPr>
        <p:spPr bwMode="auto">
          <a:xfrm>
            <a:off x="6096000" y="20574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000">
                <a:latin typeface="Arial" charset="0"/>
                <a:cs typeface="Times New Roman" pitchFamily="18" charset="0"/>
              </a:rPr>
              <a:t>Psikiater</a:t>
            </a:r>
            <a:endParaRPr lang="id-ID">
              <a:latin typeface="Arial" charset="0"/>
            </a:endParaRPr>
          </a:p>
        </p:txBody>
      </p:sp>
      <p:sp>
        <p:nvSpPr>
          <p:cNvPr id="26631" name="Text Box 16"/>
          <p:cNvSpPr txBox="1">
            <a:spLocks noChangeArrowheads="1"/>
          </p:cNvSpPr>
          <p:nvPr/>
        </p:nvSpPr>
        <p:spPr bwMode="auto">
          <a:xfrm>
            <a:off x="6019800" y="32004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000">
                <a:latin typeface="Arial" charset="0"/>
                <a:cs typeface="Times New Roman" pitchFamily="18" charset="0"/>
              </a:rPr>
              <a:t>Psikolog </a:t>
            </a:r>
            <a:endParaRPr lang="id-ID">
              <a:latin typeface="Arial" charset="0"/>
            </a:endParaRPr>
          </a:p>
        </p:txBody>
      </p:sp>
      <p:sp>
        <p:nvSpPr>
          <p:cNvPr id="26632" name="Text Box 4"/>
          <p:cNvSpPr txBox="1">
            <a:spLocks noChangeArrowheads="1"/>
          </p:cNvSpPr>
          <p:nvPr/>
        </p:nvSpPr>
        <p:spPr bwMode="auto">
          <a:xfrm>
            <a:off x="3810000" y="45720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000">
                <a:latin typeface="Arial" charset="0"/>
                <a:cs typeface="Times New Roman" pitchFamily="18" charset="0"/>
              </a:rPr>
              <a:t>Perawat</a:t>
            </a:r>
            <a:endParaRPr lang="id-ID">
              <a:latin typeface="Arial" charset="0"/>
            </a:endParaRPr>
          </a:p>
        </p:txBody>
      </p:sp>
      <p:sp>
        <p:nvSpPr>
          <p:cNvPr id="26633" name="Text Box 15"/>
          <p:cNvSpPr txBox="1">
            <a:spLocks noChangeArrowheads="1"/>
          </p:cNvSpPr>
          <p:nvPr/>
        </p:nvSpPr>
        <p:spPr bwMode="auto">
          <a:xfrm>
            <a:off x="5943600" y="42672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id-ID" sz="1000">
                <a:latin typeface="Arial" charset="0"/>
                <a:cs typeface="Times New Roman" pitchFamily="18" charset="0"/>
              </a:rPr>
              <a:t>Ahli Hukum</a:t>
            </a:r>
            <a:endParaRPr lang="en-US" sz="900">
              <a:latin typeface="Arial" charset="0"/>
            </a:endParaRPr>
          </a:p>
          <a:p>
            <a:endParaRPr lang="en-US">
              <a:latin typeface="Arial" charset="0"/>
            </a:endParaRPr>
          </a:p>
        </p:txBody>
      </p:sp>
      <p:sp>
        <p:nvSpPr>
          <p:cNvPr id="26634" name="Oval 14"/>
          <p:cNvSpPr>
            <a:spLocks noChangeArrowheads="1"/>
          </p:cNvSpPr>
          <p:nvPr/>
        </p:nvSpPr>
        <p:spPr bwMode="auto">
          <a:xfrm>
            <a:off x="3657600" y="2743200"/>
            <a:ext cx="1371600" cy="10287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6635" name="Line 13"/>
          <p:cNvSpPr>
            <a:spLocks noChangeShapeType="1"/>
          </p:cNvSpPr>
          <p:nvPr/>
        </p:nvSpPr>
        <p:spPr bwMode="auto">
          <a:xfrm>
            <a:off x="3048000" y="3335338"/>
            <a:ext cx="304800" cy="174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3048000" y="3886200"/>
            <a:ext cx="457200" cy="466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1"/>
          <p:cNvSpPr>
            <a:spLocks noChangeShapeType="1"/>
          </p:cNvSpPr>
          <p:nvPr/>
        </p:nvSpPr>
        <p:spPr bwMode="auto">
          <a:xfrm flipV="1">
            <a:off x="4267200" y="3810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0"/>
          <p:cNvSpPr>
            <a:spLocks noChangeShapeType="1"/>
          </p:cNvSpPr>
          <p:nvPr/>
        </p:nvSpPr>
        <p:spPr bwMode="auto">
          <a:xfrm flipH="1" flipV="1">
            <a:off x="5105400" y="3733800"/>
            <a:ext cx="3429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9"/>
          <p:cNvSpPr>
            <a:spLocks noChangeShapeType="1"/>
          </p:cNvSpPr>
          <p:nvPr/>
        </p:nvSpPr>
        <p:spPr bwMode="auto">
          <a:xfrm flipH="1">
            <a:off x="5257800" y="33528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8"/>
          <p:cNvSpPr>
            <a:spLocks noChangeShapeType="1"/>
          </p:cNvSpPr>
          <p:nvPr/>
        </p:nvSpPr>
        <p:spPr bwMode="auto">
          <a:xfrm flipH="1">
            <a:off x="5105400" y="2362200"/>
            <a:ext cx="4572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7"/>
          <p:cNvSpPr>
            <a:spLocks noChangeShapeType="1"/>
          </p:cNvSpPr>
          <p:nvPr/>
        </p:nvSpPr>
        <p:spPr bwMode="auto">
          <a:xfrm>
            <a:off x="4191000" y="22098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6"/>
          <p:cNvSpPr>
            <a:spLocks noChangeShapeType="1"/>
          </p:cNvSpPr>
          <p:nvPr/>
        </p:nvSpPr>
        <p:spPr bwMode="auto">
          <a:xfrm>
            <a:off x="3048000" y="2438400"/>
            <a:ext cx="342900" cy="268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Text Box 5"/>
          <p:cNvSpPr txBox="1">
            <a:spLocks noChangeArrowheads="1"/>
          </p:cNvSpPr>
          <p:nvPr/>
        </p:nvSpPr>
        <p:spPr bwMode="auto">
          <a:xfrm>
            <a:off x="3810000" y="3124200"/>
            <a:ext cx="1095375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d-ID" sz="1100">
                <a:latin typeface="Arial" charset="0"/>
                <a:cs typeface="Times New Roman" pitchFamily="18" charset="0"/>
              </a:rPr>
              <a:t>KESEHATAN</a:t>
            </a:r>
            <a:endParaRPr lang="id-ID">
              <a:latin typeface="Arial" charset="0"/>
            </a:endParaRPr>
          </a:p>
        </p:txBody>
      </p:sp>
      <p:sp>
        <p:nvSpPr>
          <p:cNvPr id="26644" name="Rectangle 22"/>
          <p:cNvSpPr>
            <a:spLocks noChangeArrowheads="1"/>
          </p:cNvSpPr>
          <p:nvPr/>
        </p:nvSpPr>
        <p:spPr bwMode="auto">
          <a:xfrm>
            <a:off x="0" y="195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tabLst>
                <a:tab pos="457200" algn="l"/>
              </a:tabLst>
            </a:pPr>
            <a:endParaRPr lang="id-ID">
              <a:latin typeface="Arial" charset="0"/>
            </a:endParaRPr>
          </a:p>
        </p:txBody>
      </p:sp>
      <p:sp>
        <p:nvSpPr>
          <p:cNvPr id="26645" name="Rectangle 31"/>
          <p:cNvSpPr>
            <a:spLocks noChangeArrowheads="1"/>
          </p:cNvSpPr>
          <p:nvPr/>
        </p:nvSpPr>
        <p:spPr bwMode="auto">
          <a:xfrm>
            <a:off x="0" y="1957388"/>
            <a:ext cx="18415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tabLst>
                <a:tab pos="457200" algn="l"/>
              </a:tabLst>
            </a:pPr>
            <a:br>
              <a:rPr lang="en-US" sz="900">
                <a:latin typeface="Arial" charset="0"/>
              </a:rPr>
            </a:br>
            <a:endParaRPr lang="en-US">
              <a:latin typeface="Arial" charset="0"/>
            </a:endParaRPr>
          </a:p>
          <a:p>
            <a:pPr>
              <a:tabLst>
                <a:tab pos="457200" algn="l"/>
              </a:tabLst>
            </a:pPr>
            <a:endParaRPr lang="en-US">
              <a:latin typeface="Arial" charset="0"/>
            </a:endParaRPr>
          </a:p>
        </p:txBody>
      </p:sp>
      <p:sp>
        <p:nvSpPr>
          <p:cNvPr id="26646" name="Rectangle 33"/>
          <p:cNvSpPr>
            <a:spLocks noChangeArrowheads="1"/>
          </p:cNvSpPr>
          <p:nvPr/>
        </p:nvSpPr>
        <p:spPr bwMode="auto">
          <a:xfrm>
            <a:off x="0" y="2735263"/>
            <a:ext cx="26035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tabLst>
                <a:tab pos="457200" algn="l"/>
              </a:tabLst>
            </a:pPr>
            <a:endParaRPr lang="id-ID" sz="1200">
              <a:latin typeface="Book Antiqua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r>
              <a:rPr lang="id-ID" sz="1200">
                <a:latin typeface="Book Antiqua" pitchFamily="18" charset="0"/>
                <a:cs typeface="Times New Roman" pitchFamily="18" charset="0"/>
              </a:rPr>
              <a:t>  </a:t>
            </a:r>
            <a:endParaRPr lang="en-US" sz="900"/>
          </a:p>
          <a:p>
            <a:pPr>
              <a:tabLst>
                <a:tab pos="457200" algn="l"/>
              </a:tabLst>
            </a:pPr>
            <a:endParaRPr lang="en-US">
              <a:latin typeface="Arial" charset="0"/>
            </a:endParaRPr>
          </a:p>
        </p:txBody>
      </p:sp>
      <p:sp>
        <p:nvSpPr>
          <p:cNvPr id="26647" name="Rectangle 34"/>
          <p:cNvSpPr>
            <a:spLocks noChangeArrowheads="1"/>
          </p:cNvSpPr>
          <p:nvPr/>
        </p:nvSpPr>
        <p:spPr bwMode="auto">
          <a:xfrm>
            <a:off x="558800" y="381000"/>
            <a:ext cx="8026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457200" algn="l"/>
              </a:tabLst>
            </a:pPr>
            <a:r>
              <a:rPr lang="en-US" sz="2800" dirty="0" err="1">
                <a:solidFill>
                  <a:srgbClr val="FF0000"/>
                </a:solidFill>
              </a:rPr>
              <a:t>Keterlibatan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Berbagai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Profesional</a:t>
            </a:r>
            <a:r>
              <a:rPr lang="en-US" sz="2800" dirty="0">
                <a:solidFill>
                  <a:srgbClr val="FF0000"/>
                </a:solidFill>
              </a:rPr>
              <a:t> di </a:t>
            </a:r>
            <a:r>
              <a:rPr lang="en-US" sz="2800" dirty="0" err="1">
                <a:solidFill>
                  <a:srgbClr val="FF0000"/>
                </a:solidFill>
              </a:rPr>
              <a:t>Bidang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Kesehatan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683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880" y="2278380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PERAN PEKERJA SOSIAL MEDIS DI RUMAH SAKIT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391D1B8-6945-D75E-D3BF-A759230ED1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9878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7315200" cy="3539527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sz="2400" dirty="0" err="1"/>
              <a:t>Munculnya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peranan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di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, yang </a:t>
            </a:r>
            <a:r>
              <a:rPr lang="en-US" sz="2400" dirty="0" err="1"/>
              <a:t>menangani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emosional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sakit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pengobatan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pasien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i="1" dirty="0"/>
              <a:t>Medical Social Worker</a:t>
            </a:r>
            <a:r>
              <a:rPr lang="en-US" sz="2400" dirty="0"/>
              <a:t> (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Medis</a:t>
            </a:r>
            <a:r>
              <a:rPr lang="en-US" sz="2400" dirty="0"/>
              <a:t>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algn="just" eaLnBrk="1" hangingPunct="1">
              <a:lnSpc>
                <a:spcPct val="90000"/>
              </a:lnSpc>
            </a:pPr>
            <a:r>
              <a:rPr lang="en-US" sz="2400" dirty="0" err="1"/>
              <a:t>Sejalan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di </a:t>
            </a:r>
            <a:r>
              <a:rPr lang="en-US" sz="2400" dirty="0" err="1"/>
              <a:t>negara-negara</a:t>
            </a:r>
            <a:r>
              <a:rPr lang="en-US" sz="2400" dirty="0"/>
              <a:t> </a:t>
            </a:r>
            <a:r>
              <a:rPr lang="en-US" sz="2400" dirty="0" err="1"/>
              <a:t>maju</a:t>
            </a:r>
            <a:r>
              <a:rPr lang="en-US" sz="2400" dirty="0"/>
              <a:t> </a:t>
            </a:r>
            <a:r>
              <a:rPr lang="en-US" sz="2400" dirty="0" err="1"/>
              <a:t>penamaan</a:t>
            </a:r>
            <a:r>
              <a:rPr lang="en-US" sz="2400" dirty="0"/>
              <a:t> </a:t>
            </a:r>
            <a:r>
              <a:rPr lang="en-US" sz="2400" i="1" dirty="0"/>
              <a:t>Medical Social Worker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kurang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relevan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lagi</a:t>
            </a:r>
            <a:r>
              <a:rPr lang="en-US" sz="2400" dirty="0"/>
              <a:t>. </a:t>
            </a:r>
            <a:r>
              <a:rPr lang="en-US" sz="2400" dirty="0" err="1"/>
              <a:t>Dewasa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istilah</a:t>
            </a:r>
            <a:r>
              <a:rPr lang="en-US" sz="2400" dirty="0"/>
              <a:t> yang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/>
              <a:t>Social Work in Health Care</a:t>
            </a:r>
            <a:r>
              <a:rPr lang="en-US" sz="2400" dirty="0"/>
              <a:t> (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pemeliharaan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).</a:t>
            </a:r>
          </a:p>
          <a:p>
            <a:pPr algn="just" eaLnBrk="1" hangingPunct="1"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696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620000" cy="4876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medis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,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, </a:t>
            </a:r>
            <a:r>
              <a:rPr lang="en-US" sz="2400" dirty="0" err="1"/>
              <a:t>terutama</a:t>
            </a:r>
            <a:r>
              <a:rPr lang="en-US" sz="2400" dirty="0"/>
              <a:t> di </a:t>
            </a:r>
            <a:r>
              <a:rPr lang="en-US" sz="2400" dirty="0" err="1"/>
              <a:t>negara-negara</a:t>
            </a:r>
            <a:r>
              <a:rPr lang="en-US" sz="2400" dirty="0"/>
              <a:t> </a:t>
            </a:r>
            <a:r>
              <a:rPr lang="en-US" sz="2400" dirty="0" err="1"/>
              <a:t>maju</a:t>
            </a:r>
            <a:r>
              <a:rPr lang="en-US" sz="2400" dirty="0"/>
              <a:t>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err="1"/>
              <a:t>didorong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kesadaran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masyarakat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bahwa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permasalahan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penyakit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kesehatan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manusia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hanya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menyangkut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aspek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biofisik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Tetapi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menyangkut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aspek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penting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lainnya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termasuk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ekonomi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sosial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emosional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endParaRPr lang="en-US" sz="2400" dirty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penemuan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proses </a:t>
            </a:r>
            <a:r>
              <a:rPr lang="en-US" sz="2400" dirty="0" err="1"/>
              <a:t>biofisik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korelasi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sosial-psikologis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8569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7315200" cy="3539527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negara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berkembang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seperti</a:t>
            </a:r>
            <a:r>
              <a:rPr lang="en-US" sz="2400" dirty="0"/>
              <a:t> di </a:t>
            </a:r>
            <a:r>
              <a:rPr lang="en-US" sz="2400" dirty="0" err="1"/>
              <a:t>Indonesa</a:t>
            </a:r>
            <a:r>
              <a:rPr lang="en-US" sz="2400" dirty="0"/>
              <a:t>,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faktor-faktor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emosional</a:t>
            </a:r>
            <a:r>
              <a:rPr lang="en-US" sz="2400" dirty="0"/>
              <a:t>,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endParaRPr lang="en-US" sz="2400" dirty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algn="just" eaLnBrk="1" hangingPunct="1">
              <a:lnSpc>
                <a:spcPct val="90000"/>
              </a:lnSpc>
            </a:pPr>
            <a:r>
              <a:rPr lang="en-US" sz="2400" dirty="0" err="1"/>
              <a:t>Realitas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menuntut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aktif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</a:t>
            </a:r>
            <a:r>
              <a:rPr lang="en-US" sz="2400" dirty="0" err="1"/>
              <a:t>peksos</a:t>
            </a:r>
            <a:r>
              <a:rPr lang="en-US" sz="2400" dirty="0"/>
              <a:t> agar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kontribusi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yang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yakni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intervensi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terhadap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permasalahan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sosial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emosional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pasien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keluarganya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3247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86</TotalTime>
  <Words>772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Book Antiqua</vt:lpstr>
      <vt:lpstr>Wingdings</vt:lpstr>
      <vt:lpstr>Perspective</vt:lpstr>
      <vt:lpstr>Keterlibatan Berbagai Professional Ahli dalam Pelayanan Kesehatan di Rumah Sakit</vt:lpstr>
      <vt:lpstr>Ruang Lingkup Pekerjaan Sosial Medis</vt:lpstr>
      <vt:lpstr>Tujuan Pekerjaan Sosial Medis</vt:lpstr>
      <vt:lpstr>PowerPoint Presentation</vt:lpstr>
      <vt:lpstr>PowerPoint Presentation</vt:lpstr>
      <vt:lpstr>PERAN PEKERJA SOSIAL MEDIS DI RUMAH SAKIT </vt:lpstr>
      <vt:lpstr>PowerPoint Presentation</vt:lpstr>
      <vt:lpstr> </vt:lpstr>
      <vt:lpstr>PowerPoint Presentation</vt:lpstr>
      <vt:lpstr> </vt:lpstr>
      <vt:lpstr>PowerPoint Presentation</vt:lpstr>
      <vt:lpstr>Peran Seorang Pekerja Sosial  dalam Pengaturan Rumah Sakit  (The Role of Social Worker in Hospital Setting)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Keterlibatan Berbagai Professional Ahli dalam Pelayanan Kesehatan di Rumah Sakit</dc:title>
  <dc:creator>samsung</dc:creator>
  <cp:lastModifiedBy>Puspitasari Nurul D P</cp:lastModifiedBy>
  <cp:revision>9</cp:revision>
  <dcterms:created xsi:type="dcterms:W3CDTF">2020-10-05T11:42:11Z</dcterms:created>
  <dcterms:modified xsi:type="dcterms:W3CDTF">2022-10-20T05:23:52Z</dcterms:modified>
</cp:coreProperties>
</file>