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Roboto" charset="1" panose="02000000000000000000"/>
      <p:regular r:id="rId13"/>
    </p:embeddedFont>
    <p:embeddedFont>
      <p:font typeface="Roboto Bold" charset="1" panose="02000000000000000000"/>
      <p:regular r:id="rId14"/>
    </p:embeddedFont>
    <p:embeddedFont>
      <p:font typeface="Raleway 1 Ultra-Bold" charset="1" panose="00000000000000000000"/>
      <p:regular r:id="rId15"/>
    </p:embeddedFont>
    <p:embeddedFont>
      <p:font typeface="Open Sans Bold" charset="1" panose="020B0806030504020204"/>
      <p:regular r:id="rId16"/>
    </p:embeddedFont>
    <p:embeddedFont>
      <p:font typeface="Open Sans" charset="1" panose="020B0606030504020204"/>
      <p:regular r:id="rId17"/>
    </p:embeddedFont>
    <p:embeddedFont>
      <p:font typeface="Raleway 2 Heavy" charset="1" panose="020B0003030101060003"/>
      <p:regular r:id="rId18"/>
    </p:embeddedFont>
    <p:embeddedFont>
      <p:font typeface="Poppins Semi-Bold" charset="1" panose="00000700000000000000"/>
      <p:regular r:id="rId19"/>
    </p:embeddedFont>
    <p:embeddedFont>
      <p:font typeface="Poppins" charset="1" panose="000005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svg" Type="http://schemas.openxmlformats.org/officeDocument/2006/relationships/image"/><Relationship Id="rId12" Target="../media/image13.png" Type="http://schemas.openxmlformats.org/officeDocument/2006/relationships/image"/><Relationship Id="rId13" Target="../media/image14.png" Type="http://schemas.openxmlformats.org/officeDocument/2006/relationships/image"/><Relationship Id="rId14" Target="../media/image15.png" Type="http://schemas.openxmlformats.org/officeDocument/2006/relationships/image"/><Relationship Id="rId15" Target="../media/image16.png" Type="http://schemas.openxmlformats.org/officeDocument/2006/relationships/image"/><Relationship Id="rId2" Target="../media/image1.jpeg" Type="http://schemas.openxmlformats.org/officeDocument/2006/relationships/image"/><Relationship Id="rId3" Target="../media/image17.jpe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18.png" Type="http://schemas.openxmlformats.org/officeDocument/2006/relationships/image"/><Relationship Id="rId7" Target="../media/image19.sv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26.png" Type="http://schemas.openxmlformats.org/officeDocument/2006/relationships/image"/><Relationship Id="rId12" Target="../media/image27.svg" Type="http://schemas.openxmlformats.org/officeDocument/2006/relationships/image"/><Relationship Id="rId13" Target="../media/image28.png" Type="http://schemas.openxmlformats.org/officeDocument/2006/relationships/image"/><Relationship Id="rId14" Target="../media/image29.svg" Type="http://schemas.openxmlformats.org/officeDocument/2006/relationships/image"/><Relationship Id="rId15" Target="../media/image13.png" Type="http://schemas.openxmlformats.org/officeDocument/2006/relationships/image"/><Relationship Id="rId16" Target="../media/image14.png" Type="http://schemas.openxmlformats.org/officeDocument/2006/relationships/image"/><Relationship Id="rId17" Target="../media/image15.png" Type="http://schemas.openxmlformats.org/officeDocument/2006/relationships/image"/><Relationship Id="rId18" Target="../media/image16.png" Type="http://schemas.openxmlformats.org/officeDocument/2006/relationships/image"/><Relationship Id="rId2" Target="../media/image1.jpeg" Type="http://schemas.openxmlformats.org/officeDocument/2006/relationships/image"/><Relationship Id="rId3" Target="../media/image22.png" Type="http://schemas.openxmlformats.org/officeDocument/2006/relationships/image"/><Relationship Id="rId4" Target="../media/image2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png" Type="http://schemas.openxmlformats.org/officeDocument/2006/relationships/image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Relationship Id="rId6" Target="../media/image15.png" Type="http://schemas.openxmlformats.org/officeDocument/2006/relationships/image"/><Relationship Id="rId7" Target="../media/image16.png" Type="http://schemas.openxmlformats.org/officeDocument/2006/relationships/image"/><Relationship Id="rId8" Target="../media/image2.png" Type="http://schemas.openxmlformats.org/officeDocument/2006/relationships/image"/><Relationship Id="rId9" Target="../media/image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0.png" Type="http://schemas.openxmlformats.org/officeDocument/2006/relationships/image"/><Relationship Id="rId11" Target="../media/image31.svg" Type="http://schemas.openxmlformats.org/officeDocument/2006/relationships/image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Relationship Id="rId8" Target="../media/image15.pn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33.jpe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grpSp>
        <p:nvGrpSpPr>
          <p:cNvPr name="Group 3" id="3"/>
          <p:cNvGrpSpPr/>
          <p:nvPr/>
        </p:nvGrpSpPr>
        <p:grpSpPr>
          <a:xfrm rot="3998575">
            <a:off x="8532326" y="4175619"/>
            <a:ext cx="14153336" cy="5506247"/>
            <a:chOff x="0" y="0"/>
            <a:chExt cx="1044616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44616" cy="406400"/>
            </a:xfrm>
            <a:custGeom>
              <a:avLst/>
              <a:gdLst/>
              <a:ahLst/>
              <a:cxnLst/>
              <a:rect r="r" b="b" t="t" l="l"/>
              <a:pathLst>
                <a:path h="406400" w="1044616">
                  <a:moveTo>
                    <a:pt x="841416" y="0"/>
                  </a:moveTo>
                  <a:cubicBezTo>
                    <a:pt x="953641" y="0"/>
                    <a:pt x="1044616" y="90976"/>
                    <a:pt x="1044616" y="203200"/>
                  </a:cubicBezTo>
                  <a:cubicBezTo>
                    <a:pt x="1044616" y="315424"/>
                    <a:pt x="953641" y="406400"/>
                    <a:pt x="8414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19050"/>
              <a:ext cx="1044616" cy="387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5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7633137" y="7629153"/>
            <a:ext cx="4181511" cy="2054167"/>
          </a:xfrm>
          <a:custGeom>
            <a:avLst/>
            <a:gdLst/>
            <a:ahLst/>
            <a:cxnLst/>
            <a:rect r="r" b="b" t="t" l="l"/>
            <a:pathLst>
              <a:path h="2054167" w="4181511">
                <a:moveTo>
                  <a:pt x="0" y="0"/>
                </a:moveTo>
                <a:lnTo>
                  <a:pt x="4181511" y="0"/>
                </a:lnTo>
                <a:lnTo>
                  <a:pt x="4181511" y="2054168"/>
                </a:lnTo>
                <a:lnTo>
                  <a:pt x="0" y="2054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92914" y="7407976"/>
            <a:ext cx="4356743" cy="898911"/>
            <a:chOff x="0" y="0"/>
            <a:chExt cx="1106572" cy="22831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06572" cy="228315"/>
            </a:xfrm>
            <a:custGeom>
              <a:avLst/>
              <a:gdLst/>
              <a:ahLst/>
              <a:cxnLst/>
              <a:rect r="r" b="b" t="t" l="l"/>
              <a:pathLst>
                <a:path h="228315" w="1106572">
                  <a:moveTo>
                    <a:pt x="74634" y="0"/>
                  </a:moveTo>
                  <a:lnTo>
                    <a:pt x="1031938" y="0"/>
                  </a:lnTo>
                  <a:cubicBezTo>
                    <a:pt x="1051732" y="0"/>
                    <a:pt x="1070715" y="7863"/>
                    <a:pt x="1084712" y="21860"/>
                  </a:cubicBezTo>
                  <a:cubicBezTo>
                    <a:pt x="1098708" y="35856"/>
                    <a:pt x="1106572" y="54840"/>
                    <a:pt x="1106572" y="74634"/>
                  </a:cubicBezTo>
                  <a:lnTo>
                    <a:pt x="1106572" y="153681"/>
                  </a:lnTo>
                  <a:cubicBezTo>
                    <a:pt x="1106572" y="173475"/>
                    <a:pt x="1098708" y="192459"/>
                    <a:pt x="1084712" y="206455"/>
                  </a:cubicBezTo>
                  <a:cubicBezTo>
                    <a:pt x="1070715" y="220452"/>
                    <a:pt x="1051732" y="228315"/>
                    <a:pt x="1031938" y="228315"/>
                  </a:cubicBezTo>
                  <a:lnTo>
                    <a:pt x="74634" y="228315"/>
                  </a:lnTo>
                  <a:cubicBezTo>
                    <a:pt x="54840" y="228315"/>
                    <a:pt x="35856" y="220452"/>
                    <a:pt x="21860" y="206455"/>
                  </a:cubicBezTo>
                  <a:cubicBezTo>
                    <a:pt x="7863" y="192459"/>
                    <a:pt x="0" y="173475"/>
                    <a:pt x="0" y="153681"/>
                  </a:cubicBezTo>
                  <a:lnTo>
                    <a:pt x="0" y="74634"/>
                  </a:lnTo>
                  <a:cubicBezTo>
                    <a:pt x="0" y="54840"/>
                    <a:pt x="7863" y="35856"/>
                    <a:pt x="21860" y="21860"/>
                  </a:cubicBezTo>
                  <a:cubicBezTo>
                    <a:pt x="35856" y="7863"/>
                    <a:pt x="54840" y="0"/>
                    <a:pt x="74634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19050"/>
              <a:ext cx="1106572" cy="2092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5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496562">
            <a:off x="16698449" y="973193"/>
            <a:ext cx="1121701" cy="755746"/>
          </a:xfrm>
          <a:custGeom>
            <a:avLst/>
            <a:gdLst/>
            <a:ahLst/>
            <a:cxnLst/>
            <a:rect r="r" b="b" t="t" l="l"/>
            <a:pathLst>
              <a:path h="755746" w="1121701">
                <a:moveTo>
                  <a:pt x="0" y="0"/>
                </a:moveTo>
                <a:lnTo>
                  <a:pt x="1121702" y="0"/>
                </a:lnTo>
                <a:lnTo>
                  <a:pt x="1121702" y="755746"/>
                </a:lnTo>
                <a:lnTo>
                  <a:pt x="0" y="7557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291684">
            <a:off x="9883846" y="5264698"/>
            <a:ext cx="1167478" cy="1076512"/>
          </a:xfrm>
          <a:custGeom>
            <a:avLst/>
            <a:gdLst/>
            <a:ahLst/>
            <a:cxnLst/>
            <a:rect r="r" b="b" t="t" l="l"/>
            <a:pathLst>
              <a:path h="1076512" w="1167478">
                <a:moveTo>
                  <a:pt x="0" y="0"/>
                </a:moveTo>
                <a:lnTo>
                  <a:pt x="1167478" y="0"/>
                </a:lnTo>
                <a:lnTo>
                  <a:pt x="1167478" y="1076512"/>
                </a:lnTo>
                <a:lnTo>
                  <a:pt x="0" y="10765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467470">
            <a:off x="6305629" y="-181555"/>
            <a:ext cx="1473880" cy="982587"/>
          </a:xfrm>
          <a:custGeom>
            <a:avLst/>
            <a:gdLst/>
            <a:ahLst/>
            <a:cxnLst/>
            <a:rect r="r" b="b" t="t" l="l"/>
            <a:pathLst>
              <a:path h="982587" w="1473880">
                <a:moveTo>
                  <a:pt x="0" y="0"/>
                </a:moveTo>
                <a:lnTo>
                  <a:pt x="1473880" y="0"/>
                </a:lnTo>
                <a:lnTo>
                  <a:pt x="1473880" y="982586"/>
                </a:lnTo>
                <a:lnTo>
                  <a:pt x="0" y="9825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489305" y="6628361"/>
            <a:ext cx="7774039" cy="4165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800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YUDHI FAJAR SAPUTRA, S.KOM., M.SC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08107" y="7677026"/>
            <a:ext cx="3526356" cy="3798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98"/>
              </a:lnSpc>
            </a:pPr>
            <a:r>
              <a:rPr lang="en-US" sz="2635" b="true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Pelajari Sekarang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-363458" y="9092938"/>
            <a:ext cx="1435704" cy="803994"/>
          </a:xfrm>
          <a:custGeom>
            <a:avLst/>
            <a:gdLst/>
            <a:ahLst/>
            <a:cxnLst/>
            <a:rect r="r" b="b" t="t" l="l"/>
            <a:pathLst>
              <a:path h="803994" w="143570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6227920" y="2906109"/>
            <a:ext cx="1435704" cy="803994"/>
          </a:xfrm>
          <a:custGeom>
            <a:avLst/>
            <a:gdLst/>
            <a:ahLst/>
            <a:cxnLst/>
            <a:rect r="r" b="b" t="t" l="l"/>
            <a:pathLst>
              <a:path h="803994" w="143570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436547" y="2027738"/>
            <a:ext cx="8226220" cy="3143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39"/>
              </a:lnSpc>
            </a:pPr>
            <a:r>
              <a:rPr lang="en-US" sz="6399" b="true">
                <a:solidFill>
                  <a:srgbClr val="122455"/>
                </a:solidFill>
                <a:latin typeface="Raleway 1 Ultra-Bold"/>
                <a:ea typeface="Raleway 1 Ultra-Bold"/>
                <a:cs typeface="Raleway 1 Ultra-Bold"/>
                <a:sym typeface="Raleway 1 Ultra-Bold"/>
              </a:rPr>
              <a:t>JARINGAN KOMPUTER</a:t>
            </a:r>
          </a:p>
          <a:p>
            <a:pPr algn="l">
              <a:lnSpc>
                <a:spcPts val="1540"/>
              </a:lnSpc>
            </a:pPr>
          </a:p>
          <a:p>
            <a:pPr algn="l">
              <a:lnSpc>
                <a:spcPts val="4620"/>
              </a:lnSpc>
            </a:pPr>
          </a:p>
          <a:p>
            <a:pPr algn="l">
              <a:lnSpc>
                <a:spcPts val="4620"/>
              </a:lnSpc>
            </a:pPr>
            <a:r>
              <a:rPr lang="en-US" sz="4200" b="true">
                <a:solidFill>
                  <a:srgbClr val="122455"/>
                </a:solidFill>
                <a:latin typeface="Raleway 1 Ultra-Bold"/>
                <a:ea typeface="Raleway 1 Ultra-Bold"/>
                <a:cs typeface="Raleway 1 Ultra-Bold"/>
                <a:sym typeface="Raleway 1 Ultra-Bold"/>
              </a:rPr>
              <a:t>CPL dan BAHAN KAJIAN (TOPIK)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1043444" y="0"/>
            <a:ext cx="7244556" cy="10866835"/>
            <a:chOff x="0" y="0"/>
            <a:chExt cx="6350000" cy="95250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13"/>
              <a:stretch>
                <a:fillRect l="-21865" t="-20361" r="-26756" b="-2826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259192" y="217038"/>
            <a:ext cx="6035897" cy="1358721"/>
            <a:chOff x="0" y="0"/>
            <a:chExt cx="8047863" cy="181162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944548" y="123601"/>
              <a:ext cx="1567486" cy="1567486"/>
            </a:xfrm>
            <a:custGeom>
              <a:avLst/>
              <a:gdLst/>
              <a:ahLst/>
              <a:cxnLst/>
              <a:rect r="r" b="b" t="t" l="l"/>
              <a:pathLst>
                <a:path h="1567486" w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3637369" y="123601"/>
              <a:ext cx="1567486" cy="1567486"/>
            </a:xfrm>
            <a:custGeom>
              <a:avLst/>
              <a:gdLst/>
              <a:ahLst/>
              <a:cxnLst/>
              <a:rect r="r" b="b" t="t" l="l"/>
              <a:pathLst>
                <a:path h="1567486" w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5330191" y="244015"/>
              <a:ext cx="2717672" cy="1447072"/>
            </a:xfrm>
            <a:custGeom>
              <a:avLst/>
              <a:gdLst/>
              <a:ahLst/>
              <a:cxnLst/>
              <a:rect r="r" b="b" t="t" l="l"/>
              <a:pathLst>
                <a:path h="1447072" w="2717672">
                  <a:moveTo>
                    <a:pt x="0" y="0"/>
                  </a:moveTo>
                  <a:lnTo>
                    <a:pt x="2717672" y="0"/>
                  </a:lnTo>
                  <a:lnTo>
                    <a:pt x="2717672" y="1447072"/>
                  </a:lnTo>
                  <a:lnTo>
                    <a:pt x="0" y="144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0" b="0"/>
              </a:stretch>
            </a:blip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817548" cy="1811627"/>
            </a:xfrm>
            <a:custGeom>
              <a:avLst/>
              <a:gdLst/>
              <a:ahLst/>
              <a:cxnLst/>
              <a:rect r="r" b="b" t="t" l="l"/>
              <a:pathLst>
                <a:path h="1811627" w="1817548">
                  <a:moveTo>
                    <a:pt x="0" y="0"/>
                  </a:moveTo>
                  <a:lnTo>
                    <a:pt x="1817548" y="0"/>
                  </a:lnTo>
                  <a:lnTo>
                    <a:pt x="1817548" y="1811627"/>
                  </a:lnTo>
                  <a:lnTo>
                    <a:pt x="0" y="181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grpSp>
        <p:nvGrpSpPr>
          <p:cNvPr name="Group 3" id="3"/>
          <p:cNvGrpSpPr/>
          <p:nvPr/>
        </p:nvGrpSpPr>
        <p:grpSpPr>
          <a:xfrm rot="-10800000">
            <a:off x="7154463" y="935628"/>
            <a:ext cx="10405553" cy="3138068"/>
            <a:chOff x="0" y="0"/>
            <a:chExt cx="1347586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347586" cy="406400"/>
            </a:xfrm>
            <a:custGeom>
              <a:avLst/>
              <a:gdLst/>
              <a:ahLst/>
              <a:cxnLst/>
              <a:rect r="r" b="b" t="t" l="l"/>
              <a:pathLst>
                <a:path h="406400" w="1347586">
                  <a:moveTo>
                    <a:pt x="1144386" y="0"/>
                  </a:moveTo>
                  <a:cubicBezTo>
                    <a:pt x="1256610" y="0"/>
                    <a:pt x="1347586" y="90976"/>
                    <a:pt x="1347586" y="203200"/>
                  </a:cubicBezTo>
                  <a:cubicBezTo>
                    <a:pt x="1347586" y="315424"/>
                    <a:pt x="1256610" y="406400"/>
                    <a:pt x="11443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19050"/>
              <a:ext cx="1347586" cy="387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5"/>
                </a:lnSpc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-4528897" y="1663059"/>
            <a:ext cx="15035081" cy="8623941"/>
            <a:chOff x="0" y="0"/>
            <a:chExt cx="7981950" cy="457835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765810" y="21590"/>
              <a:ext cx="6451600" cy="4326890"/>
            </a:xfrm>
            <a:custGeom>
              <a:avLst/>
              <a:gdLst/>
              <a:ahLst/>
              <a:cxnLst/>
              <a:rect r="r" b="b" t="t" l="l"/>
              <a:pathLst>
                <a:path h="4326890" w="645160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7981950" cy="4542790"/>
            </a:xfrm>
            <a:custGeom>
              <a:avLst/>
              <a:gdLst/>
              <a:ahLst/>
              <a:cxnLst/>
              <a:rect r="r" b="b" t="t" l="l"/>
              <a:pathLst>
                <a:path h="4542790" w="7981950">
                  <a:moveTo>
                    <a:pt x="7239000" y="4348480"/>
                  </a:moveTo>
                  <a:lnTo>
                    <a:pt x="7239000" y="243840"/>
                  </a:lnTo>
                  <a:cubicBezTo>
                    <a:pt x="7239000" y="109220"/>
                    <a:pt x="7129780" y="0"/>
                    <a:pt x="6995160" y="0"/>
                  </a:cubicBezTo>
                  <a:lnTo>
                    <a:pt x="985520" y="0"/>
                  </a:lnTo>
                  <a:cubicBezTo>
                    <a:pt x="852170" y="0"/>
                    <a:pt x="742950" y="109220"/>
                    <a:pt x="742950" y="243840"/>
                  </a:cubicBezTo>
                  <a:lnTo>
                    <a:pt x="742950" y="4349750"/>
                  </a:lnTo>
                  <a:lnTo>
                    <a:pt x="0" y="4349750"/>
                  </a:lnTo>
                  <a:lnTo>
                    <a:pt x="0" y="4447540"/>
                  </a:lnTo>
                  <a:cubicBezTo>
                    <a:pt x="0" y="4500880"/>
                    <a:pt x="43180" y="4542790"/>
                    <a:pt x="95250" y="4542790"/>
                  </a:cubicBezTo>
                  <a:lnTo>
                    <a:pt x="7886700" y="4542790"/>
                  </a:lnTo>
                  <a:cubicBezTo>
                    <a:pt x="7940040" y="4542790"/>
                    <a:pt x="7981950" y="4499610"/>
                    <a:pt x="7981950" y="4447540"/>
                  </a:cubicBezTo>
                  <a:lnTo>
                    <a:pt x="7981950" y="4349750"/>
                  </a:lnTo>
                  <a:lnTo>
                    <a:pt x="7239000" y="4349750"/>
                  </a:lnTo>
                  <a:close/>
                  <a:moveTo>
                    <a:pt x="4519930" y="4348480"/>
                  </a:moveTo>
                  <a:lnTo>
                    <a:pt x="4519930" y="4349750"/>
                  </a:lnTo>
                  <a:cubicBezTo>
                    <a:pt x="4519930" y="4403090"/>
                    <a:pt x="4476750" y="4445000"/>
                    <a:pt x="4424680" y="4445000"/>
                  </a:cubicBezTo>
                  <a:lnTo>
                    <a:pt x="3557270" y="4445000"/>
                  </a:lnTo>
                  <a:cubicBezTo>
                    <a:pt x="3503930" y="4445000"/>
                    <a:pt x="3462020" y="4401820"/>
                    <a:pt x="3462020" y="4349750"/>
                  </a:cubicBezTo>
                  <a:lnTo>
                    <a:pt x="3462020" y="4348480"/>
                  </a:lnTo>
                  <a:lnTo>
                    <a:pt x="765810" y="4348480"/>
                  </a:lnTo>
                  <a:lnTo>
                    <a:pt x="765810" y="247650"/>
                  </a:lnTo>
                  <a:cubicBezTo>
                    <a:pt x="765810" y="123190"/>
                    <a:pt x="867410" y="21590"/>
                    <a:pt x="991870" y="21590"/>
                  </a:cubicBezTo>
                  <a:lnTo>
                    <a:pt x="6990080" y="21590"/>
                  </a:lnTo>
                  <a:cubicBezTo>
                    <a:pt x="7114539" y="21590"/>
                    <a:pt x="7216139" y="123190"/>
                    <a:pt x="7216139" y="247650"/>
                  </a:cubicBezTo>
                  <a:lnTo>
                    <a:pt x="7216139" y="4348480"/>
                  </a:lnTo>
                  <a:lnTo>
                    <a:pt x="4519930" y="434848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3460750" y="4349750"/>
              <a:ext cx="1059180" cy="96520"/>
            </a:xfrm>
            <a:custGeom>
              <a:avLst/>
              <a:gdLst/>
              <a:ahLst/>
              <a:cxnLst/>
              <a:rect r="r" b="b" t="t" l="l"/>
              <a:pathLst>
                <a:path h="96520" w="105918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63830" y="4542790"/>
              <a:ext cx="7654290" cy="35560"/>
            </a:xfrm>
            <a:custGeom>
              <a:avLst/>
              <a:gdLst/>
              <a:ahLst/>
              <a:cxnLst/>
              <a:rect r="r" b="b" t="t" l="l"/>
              <a:pathLst>
                <a:path h="35560" w="765429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962660" y="276860"/>
              <a:ext cx="6055360" cy="3789680"/>
            </a:xfrm>
            <a:custGeom>
              <a:avLst/>
              <a:gdLst/>
              <a:ahLst/>
              <a:cxnLst/>
              <a:rect r="r" b="b" t="t" l="l"/>
              <a:pathLst>
                <a:path h="3789680" w="6055360">
                  <a:moveTo>
                    <a:pt x="0" y="0"/>
                  </a:moveTo>
                  <a:lnTo>
                    <a:pt x="6055360" y="0"/>
                  </a:lnTo>
                  <a:lnTo>
                    <a:pt x="6055360" y="3789680"/>
                  </a:lnTo>
                  <a:lnTo>
                    <a:pt x="0" y="3789680"/>
                  </a:lnTo>
                  <a:close/>
                </a:path>
              </a:pathLst>
            </a:custGeom>
            <a:blipFill>
              <a:blip r:embed="rId3"/>
              <a:stretch>
                <a:fillRect l="0" t="-6354" r="0" b="-53431"/>
              </a:stretch>
            </a:blipFill>
          </p:spPr>
        </p:sp>
      </p:grpSp>
      <p:sp>
        <p:nvSpPr>
          <p:cNvPr name="Freeform 12" id="12"/>
          <p:cNvSpPr/>
          <p:nvPr/>
        </p:nvSpPr>
        <p:spPr>
          <a:xfrm flipH="false" flipV="false" rot="-1060051">
            <a:off x="6129628" y="448772"/>
            <a:ext cx="1055991" cy="973712"/>
          </a:xfrm>
          <a:custGeom>
            <a:avLst/>
            <a:gdLst/>
            <a:ahLst/>
            <a:cxnLst/>
            <a:rect r="r" b="b" t="t" l="l"/>
            <a:pathLst>
              <a:path h="973712" w="1055991">
                <a:moveTo>
                  <a:pt x="0" y="0"/>
                </a:moveTo>
                <a:lnTo>
                  <a:pt x="1055991" y="0"/>
                </a:lnTo>
                <a:lnTo>
                  <a:pt x="1055991" y="973712"/>
                </a:lnTo>
                <a:lnTo>
                  <a:pt x="0" y="973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433819">
            <a:off x="16609085" y="5495540"/>
            <a:ext cx="1300430" cy="1106991"/>
          </a:xfrm>
          <a:custGeom>
            <a:avLst/>
            <a:gdLst/>
            <a:ahLst/>
            <a:cxnLst/>
            <a:rect r="r" b="b" t="t" l="l"/>
            <a:pathLst>
              <a:path h="1106991" w="1300430">
                <a:moveTo>
                  <a:pt x="0" y="0"/>
                </a:moveTo>
                <a:lnTo>
                  <a:pt x="1300430" y="0"/>
                </a:lnTo>
                <a:lnTo>
                  <a:pt x="1300430" y="1106991"/>
                </a:lnTo>
                <a:lnTo>
                  <a:pt x="0" y="11069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9375845" y="4341272"/>
            <a:ext cx="7883455" cy="49170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Matakuliah ini membahas dasar-dasar kebutuhan tools dalam jaringan komputer serta lapisan dalam model OSI dan TCP/IP layer. Kebutuhan tools dalam jaringan komputer meliputi perangkat, mekanisme transmisi data, serta susunan paket dalam proses enkapsulasi. Pendalaman materi TCP/IP ditekankan pada metode pengalamatan IPv4 tiap kelas serta penyusunan subnet sesuai standard, implementasi layer aplikasi dan terakhit pengenalan Jaringan Wireless serta mempraktikkan membangun jaringan Wi-Fi atau Hotspot sederhana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505975" y="1516433"/>
            <a:ext cx="7838392" cy="2024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39"/>
              </a:lnSpc>
            </a:pPr>
            <a:r>
              <a:rPr lang="en-US" sz="7126" b="true">
                <a:solidFill>
                  <a:srgbClr val="FFFFFF"/>
                </a:solidFill>
                <a:latin typeface="Raleway 1 Ultra-Bold"/>
                <a:ea typeface="Raleway 1 Ultra-Bold"/>
                <a:cs typeface="Raleway 1 Ultra-Bold"/>
                <a:sym typeface="Raleway 1 Ultra-Bold"/>
              </a:rPr>
              <a:t>DESKRIPSI MATAKULIAH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-10800000">
            <a:off x="16544593" y="9531152"/>
            <a:ext cx="552682" cy="385495"/>
          </a:xfrm>
          <a:custGeom>
            <a:avLst/>
            <a:gdLst/>
            <a:ahLst/>
            <a:cxnLst/>
            <a:rect r="r" b="b" t="t" l="l"/>
            <a:pathLst>
              <a:path h="385495" w="552682">
                <a:moveTo>
                  <a:pt x="0" y="0"/>
                </a:moveTo>
                <a:lnTo>
                  <a:pt x="552682" y="0"/>
                </a:lnTo>
                <a:lnTo>
                  <a:pt x="552682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17221640" y="9502577"/>
            <a:ext cx="719445" cy="522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10.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10800000">
            <a:off x="17581363" y="306948"/>
            <a:ext cx="1435704" cy="803994"/>
          </a:xfrm>
          <a:custGeom>
            <a:avLst/>
            <a:gdLst/>
            <a:ahLst/>
            <a:cxnLst/>
            <a:rect r="r" b="b" t="t" l="l"/>
            <a:pathLst>
              <a:path h="803994" w="1435704">
                <a:moveTo>
                  <a:pt x="0" y="0"/>
                </a:moveTo>
                <a:lnTo>
                  <a:pt x="1435704" y="0"/>
                </a:lnTo>
                <a:lnTo>
                  <a:pt x="1435704" y="803995"/>
                </a:lnTo>
                <a:lnTo>
                  <a:pt x="0" y="8039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259192" y="217038"/>
            <a:ext cx="6035897" cy="1358721"/>
            <a:chOff x="0" y="0"/>
            <a:chExt cx="8047863" cy="1811627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944548" y="123601"/>
              <a:ext cx="1567486" cy="1567486"/>
            </a:xfrm>
            <a:custGeom>
              <a:avLst/>
              <a:gdLst/>
              <a:ahLst/>
              <a:cxnLst/>
              <a:rect r="r" b="b" t="t" l="l"/>
              <a:pathLst>
                <a:path h="1567486" w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3637369" y="123601"/>
              <a:ext cx="1567486" cy="1567486"/>
            </a:xfrm>
            <a:custGeom>
              <a:avLst/>
              <a:gdLst/>
              <a:ahLst/>
              <a:cxnLst/>
              <a:rect r="r" b="b" t="t" l="l"/>
              <a:pathLst>
                <a:path h="1567486" w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5330191" y="244015"/>
              <a:ext cx="2717672" cy="1447072"/>
            </a:xfrm>
            <a:custGeom>
              <a:avLst/>
              <a:gdLst/>
              <a:ahLst/>
              <a:cxnLst/>
              <a:rect r="r" b="b" t="t" l="l"/>
              <a:pathLst>
                <a:path h="1447072" w="2717672">
                  <a:moveTo>
                    <a:pt x="0" y="0"/>
                  </a:moveTo>
                  <a:lnTo>
                    <a:pt x="2717672" y="0"/>
                  </a:lnTo>
                  <a:lnTo>
                    <a:pt x="2717672" y="1447072"/>
                  </a:lnTo>
                  <a:lnTo>
                    <a:pt x="0" y="144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817548" cy="1811627"/>
            </a:xfrm>
            <a:custGeom>
              <a:avLst/>
              <a:gdLst/>
              <a:ahLst/>
              <a:cxnLst/>
              <a:rect r="r" b="b" t="t" l="l"/>
              <a:pathLst>
                <a:path h="1811627" w="1817548">
                  <a:moveTo>
                    <a:pt x="0" y="0"/>
                  </a:moveTo>
                  <a:lnTo>
                    <a:pt x="1817548" y="0"/>
                  </a:lnTo>
                  <a:lnTo>
                    <a:pt x="1817548" y="1811627"/>
                  </a:lnTo>
                  <a:lnTo>
                    <a:pt x="0" y="181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grpSp>
        <p:nvGrpSpPr>
          <p:cNvPr name="Group 3" id="3"/>
          <p:cNvGrpSpPr/>
          <p:nvPr/>
        </p:nvGrpSpPr>
        <p:grpSpPr>
          <a:xfrm rot="-5400000">
            <a:off x="-3701178" y="-2293392"/>
            <a:ext cx="16295701" cy="11092414"/>
            <a:chOff x="0" y="0"/>
            <a:chExt cx="1202738" cy="8186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02738" cy="818699"/>
            </a:xfrm>
            <a:custGeom>
              <a:avLst/>
              <a:gdLst/>
              <a:ahLst/>
              <a:cxnLst/>
              <a:rect r="r" b="b" t="t" l="l"/>
              <a:pathLst>
                <a:path h="818699" w="1202738">
                  <a:moveTo>
                    <a:pt x="999538" y="0"/>
                  </a:moveTo>
                  <a:cubicBezTo>
                    <a:pt x="1111762" y="0"/>
                    <a:pt x="1202738" y="183272"/>
                    <a:pt x="1202738" y="409349"/>
                  </a:cubicBezTo>
                  <a:cubicBezTo>
                    <a:pt x="1202738" y="635427"/>
                    <a:pt x="1111762" y="818699"/>
                    <a:pt x="999538" y="818699"/>
                  </a:cubicBezTo>
                  <a:lnTo>
                    <a:pt x="203200" y="818699"/>
                  </a:lnTo>
                  <a:cubicBezTo>
                    <a:pt x="90976" y="818699"/>
                    <a:pt x="0" y="635427"/>
                    <a:pt x="0" y="409349"/>
                  </a:cubicBezTo>
                  <a:cubicBezTo>
                    <a:pt x="0" y="18327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19050"/>
              <a:ext cx="1202738" cy="7996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5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2292342"/>
            <a:ext cx="8368032" cy="3044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7200" b="true">
                <a:solidFill>
                  <a:srgbClr val="FFFFFF"/>
                </a:solidFill>
                <a:latin typeface="Raleway 1 Ultra-Bold"/>
                <a:ea typeface="Raleway 1 Ultra-Bold"/>
                <a:cs typeface="Raleway 1 Ultra-Bold"/>
                <a:sym typeface="Raleway 1 Ultra-Bold"/>
              </a:rPr>
              <a:t>1- CPL kompetensi yang harus dicapai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746107"/>
            <a:ext cx="7806692" cy="887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57"/>
              </a:lnSpc>
            </a:pPr>
            <a:r>
              <a:rPr lang="en-US" sz="254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Tujuan dari Perkuliahan pada Mata Kuliah Jaringan Komputer 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827716" y="1725212"/>
            <a:ext cx="3935576" cy="21526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43"/>
              </a:lnSpc>
            </a:pPr>
            <a:r>
              <a:rPr lang="en-US" sz="203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Pengetahuan tentang dasar-dasar perangkat dan mekanisme protocol pada jaringan Komputer dan memiliki keterampilan dalam Menghitung pengalamatan IP dan membentuk subnet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827716" y="5872427"/>
            <a:ext cx="3935576" cy="25104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43"/>
              </a:lnSpc>
            </a:pPr>
            <a:r>
              <a:rPr lang="en-US" sz="203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keterampilan mengkonfigurasi aplikasi jaringan dan memiliki pengetahuan dasar mengenai jaringan Wi-Fi/Hotspot serta mempraktikan membangunjaringan Wi-fi/Hotspot</a:t>
            </a:r>
            <a:r>
              <a:rPr lang="en-US" sz="2031">
                <a:solidFill>
                  <a:srgbClr val="545454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20229" y="1114425"/>
            <a:ext cx="2462806" cy="142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30"/>
              </a:lnSpc>
            </a:pPr>
            <a:r>
              <a:rPr lang="en-US" sz="9936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01.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0820229" y="5229225"/>
            <a:ext cx="2462806" cy="142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30"/>
              </a:lnSpc>
            </a:pPr>
            <a:r>
              <a:rPr lang="en-US" sz="9936">
                <a:solidFill>
                  <a:srgbClr val="122455"/>
                </a:solidFill>
                <a:latin typeface="Roboto"/>
                <a:ea typeface="Roboto"/>
                <a:cs typeface="Roboto"/>
                <a:sym typeface="Roboto"/>
              </a:rPr>
              <a:t>02.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827716" y="1221291"/>
            <a:ext cx="3935576" cy="334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300" b="true">
                <a:solidFill>
                  <a:srgbClr val="122455"/>
                </a:solidFill>
                <a:latin typeface="Raleway 1 Ultra-Bold"/>
                <a:ea typeface="Raleway 1 Ultra-Bold"/>
                <a:cs typeface="Raleway 1 Ultra-Bold"/>
                <a:sym typeface="Raleway 1 Ultra-Bold"/>
              </a:rPr>
              <a:t>CAPAIAN PEMBELAJARAN 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827716" y="5368506"/>
            <a:ext cx="4679234" cy="334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30"/>
              </a:lnSpc>
            </a:pPr>
            <a:r>
              <a:rPr lang="en-US" sz="2300" b="true">
                <a:solidFill>
                  <a:srgbClr val="122455"/>
                </a:solidFill>
                <a:latin typeface="Raleway 1 Ultra-Bold"/>
                <a:ea typeface="Raleway 1 Ultra-Bold"/>
                <a:cs typeface="Raleway 1 Ultra-Bold"/>
                <a:sym typeface="Raleway 1 Ultra-Bold"/>
              </a:rPr>
              <a:t>CAPAIAN PEMBELAJARAN 2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769040" y="7548201"/>
            <a:ext cx="3816815" cy="787510"/>
            <a:chOff x="0" y="0"/>
            <a:chExt cx="1106572" cy="22831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106572" cy="228315"/>
            </a:xfrm>
            <a:custGeom>
              <a:avLst/>
              <a:gdLst/>
              <a:ahLst/>
              <a:cxnLst/>
              <a:rect r="r" b="b" t="t" l="l"/>
              <a:pathLst>
                <a:path h="228315" w="1106572">
                  <a:moveTo>
                    <a:pt x="85192" y="0"/>
                  </a:moveTo>
                  <a:lnTo>
                    <a:pt x="1021380" y="0"/>
                  </a:lnTo>
                  <a:cubicBezTo>
                    <a:pt x="1043974" y="0"/>
                    <a:pt x="1065643" y="8976"/>
                    <a:pt x="1081619" y="24952"/>
                  </a:cubicBezTo>
                  <a:cubicBezTo>
                    <a:pt x="1097596" y="40929"/>
                    <a:pt x="1106572" y="62597"/>
                    <a:pt x="1106572" y="85192"/>
                  </a:cubicBezTo>
                  <a:lnTo>
                    <a:pt x="1106572" y="143123"/>
                  </a:lnTo>
                  <a:cubicBezTo>
                    <a:pt x="1106572" y="165718"/>
                    <a:pt x="1097596" y="187386"/>
                    <a:pt x="1081619" y="203363"/>
                  </a:cubicBezTo>
                  <a:cubicBezTo>
                    <a:pt x="1065643" y="219339"/>
                    <a:pt x="1043974" y="228315"/>
                    <a:pt x="1021380" y="228315"/>
                  </a:cubicBezTo>
                  <a:lnTo>
                    <a:pt x="85192" y="228315"/>
                  </a:lnTo>
                  <a:cubicBezTo>
                    <a:pt x="38142" y="228315"/>
                    <a:pt x="0" y="190173"/>
                    <a:pt x="0" y="143123"/>
                  </a:cubicBezTo>
                  <a:lnTo>
                    <a:pt x="0" y="85192"/>
                  </a:lnTo>
                  <a:cubicBezTo>
                    <a:pt x="0" y="62597"/>
                    <a:pt x="8976" y="40929"/>
                    <a:pt x="24952" y="24952"/>
                  </a:cubicBezTo>
                  <a:cubicBezTo>
                    <a:pt x="40929" y="8976"/>
                    <a:pt x="62597" y="0"/>
                    <a:pt x="85192" y="0"/>
                  </a:cubicBezTo>
                  <a:close/>
                </a:path>
              </a:pathLst>
            </a:custGeom>
            <a:solidFill>
              <a:srgbClr val="16E8D6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19050"/>
              <a:ext cx="1106572" cy="20926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5"/>
                </a:lnSpc>
              </a:pP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132779" y="7776743"/>
            <a:ext cx="3089337" cy="339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2308" b="true">
                <a:solidFill>
                  <a:srgbClr val="122455"/>
                </a:solidFill>
                <a:latin typeface="Roboto Bold"/>
                <a:ea typeface="Roboto Bold"/>
                <a:cs typeface="Roboto Bold"/>
                <a:sym typeface="Roboto Bold"/>
              </a:rPr>
              <a:t>Daftar Sekarang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-10800000">
            <a:off x="580098" y="9497913"/>
            <a:ext cx="552682" cy="385495"/>
          </a:xfrm>
          <a:custGeom>
            <a:avLst/>
            <a:gdLst/>
            <a:ahLst/>
            <a:cxnLst/>
            <a:rect r="r" b="b" t="t" l="l"/>
            <a:pathLst>
              <a:path h="385495" w="552682">
                <a:moveTo>
                  <a:pt x="0" y="0"/>
                </a:moveTo>
                <a:lnTo>
                  <a:pt x="552681" y="0"/>
                </a:lnTo>
                <a:lnTo>
                  <a:pt x="552681" y="385495"/>
                </a:lnTo>
                <a:lnTo>
                  <a:pt x="0" y="3854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257145" y="9469338"/>
            <a:ext cx="719445" cy="5225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72"/>
              </a:lnSpc>
            </a:pPr>
            <a:r>
              <a:rPr lang="en-US" sz="3051">
                <a:solidFill>
                  <a:srgbClr val="2BCEF3"/>
                </a:solidFill>
                <a:latin typeface="Roboto"/>
                <a:ea typeface="Roboto"/>
                <a:cs typeface="Roboto"/>
                <a:sym typeface="Roboto"/>
              </a:rPr>
              <a:t>02.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284207">
            <a:off x="16675561" y="545185"/>
            <a:ext cx="1167478" cy="1076512"/>
          </a:xfrm>
          <a:custGeom>
            <a:avLst/>
            <a:gdLst/>
            <a:ahLst/>
            <a:cxnLst/>
            <a:rect r="r" b="b" t="t" l="l"/>
            <a:pathLst>
              <a:path h="1076512" w="1167478">
                <a:moveTo>
                  <a:pt x="0" y="0"/>
                </a:moveTo>
                <a:lnTo>
                  <a:pt x="1167478" y="0"/>
                </a:lnTo>
                <a:lnTo>
                  <a:pt x="1167478" y="1076511"/>
                </a:lnTo>
                <a:lnTo>
                  <a:pt x="0" y="1076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5347332" y="8750203"/>
            <a:ext cx="6976120" cy="6976120"/>
          </a:xfrm>
          <a:custGeom>
            <a:avLst/>
            <a:gdLst/>
            <a:ahLst/>
            <a:cxnLst/>
            <a:rect r="r" b="b" t="t" l="l"/>
            <a:pathLst>
              <a:path h="6976120" w="6976120">
                <a:moveTo>
                  <a:pt x="0" y="0"/>
                </a:moveTo>
                <a:lnTo>
                  <a:pt x="6976120" y="0"/>
                </a:lnTo>
                <a:lnTo>
                  <a:pt x="6976120" y="6976120"/>
                </a:lnTo>
                <a:lnTo>
                  <a:pt x="0" y="69761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9275028" y="-282501"/>
            <a:ext cx="1435704" cy="803994"/>
          </a:xfrm>
          <a:custGeom>
            <a:avLst/>
            <a:gdLst/>
            <a:ahLst/>
            <a:cxnLst/>
            <a:rect r="r" b="b" t="t" l="l"/>
            <a:pathLst>
              <a:path h="803994" w="143570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true" flipV="false" rot="722013">
            <a:off x="5483328" y="-175280"/>
            <a:ext cx="3123806" cy="1534570"/>
          </a:xfrm>
          <a:custGeom>
            <a:avLst/>
            <a:gdLst/>
            <a:ahLst/>
            <a:cxnLst/>
            <a:rect r="r" b="b" t="t" l="l"/>
            <a:pathLst>
              <a:path h="1534570" w="3123806">
                <a:moveTo>
                  <a:pt x="3123806" y="0"/>
                </a:moveTo>
                <a:lnTo>
                  <a:pt x="0" y="0"/>
                </a:lnTo>
                <a:lnTo>
                  <a:pt x="0" y="1534570"/>
                </a:lnTo>
                <a:lnTo>
                  <a:pt x="3123806" y="1534570"/>
                </a:lnTo>
                <a:lnTo>
                  <a:pt x="3123806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798414">
            <a:off x="5019098" y="7803676"/>
            <a:ext cx="1224802" cy="816535"/>
          </a:xfrm>
          <a:custGeom>
            <a:avLst/>
            <a:gdLst/>
            <a:ahLst/>
            <a:cxnLst/>
            <a:rect r="r" b="b" t="t" l="l"/>
            <a:pathLst>
              <a:path h="816535" w="1224802">
                <a:moveTo>
                  <a:pt x="0" y="0"/>
                </a:moveTo>
                <a:lnTo>
                  <a:pt x="1224802" y="0"/>
                </a:lnTo>
                <a:lnTo>
                  <a:pt x="1224802" y="816534"/>
                </a:lnTo>
                <a:lnTo>
                  <a:pt x="0" y="81653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5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5" id="25"/>
          <p:cNvGrpSpPr/>
          <p:nvPr/>
        </p:nvGrpSpPr>
        <p:grpSpPr>
          <a:xfrm rot="0">
            <a:off x="259192" y="217038"/>
            <a:ext cx="6035897" cy="1358721"/>
            <a:chOff x="0" y="0"/>
            <a:chExt cx="8047863" cy="181162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1944548" y="123601"/>
              <a:ext cx="1567486" cy="1567486"/>
            </a:xfrm>
            <a:custGeom>
              <a:avLst/>
              <a:gdLst/>
              <a:ahLst/>
              <a:cxnLst/>
              <a:rect r="r" b="b" t="t" l="l"/>
              <a:pathLst>
                <a:path h="1567486" w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3637369" y="123601"/>
              <a:ext cx="1567486" cy="1567486"/>
            </a:xfrm>
            <a:custGeom>
              <a:avLst/>
              <a:gdLst/>
              <a:ahLst/>
              <a:cxnLst/>
              <a:rect r="r" b="b" t="t" l="l"/>
              <a:pathLst>
                <a:path h="1567486" w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0" r="0" b="0"/>
              </a:stretch>
            </a:blip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5330191" y="244015"/>
              <a:ext cx="2717672" cy="1447072"/>
            </a:xfrm>
            <a:custGeom>
              <a:avLst/>
              <a:gdLst/>
              <a:ahLst/>
              <a:cxnLst/>
              <a:rect r="r" b="b" t="t" l="l"/>
              <a:pathLst>
                <a:path h="1447072" w="2717672">
                  <a:moveTo>
                    <a:pt x="0" y="0"/>
                  </a:moveTo>
                  <a:lnTo>
                    <a:pt x="2717672" y="0"/>
                  </a:lnTo>
                  <a:lnTo>
                    <a:pt x="2717672" y="1447072"/>
                  </a:lnTo>
                  <a:lnTo>
                    <a:pt x="0" y="144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0" r="0" b="0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817548" cy="1811627"/>
            </a:xfrm>
            <a:custGeom>
              <a:avLst/>
              <a:gdLst/>
              <a:ahLst/>
              <a:cxnLst/>
              <a:rect r="r" b="b" t="t" l="l"/>
              <a:pathLst>
                <a:path h="1811627" w="1817548">
                  <a:moveTo>
                    <a:pt x="0" y="0"/>
                  </a:moveTo>
                  <a:lnTo>
                    <a:pt x="1817548" y="0"/>
                  </a:lnTo>
                  <a:lnTo>
                    <a:pt x="1817548" y="1811627"/>
                  </a:lnTo>
                  <a:lnTo>
                    <a:pt x="0" y="181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633137" y="7629153"/>
            <a:ext cx="4181511" cy="2054167"/>
          </a:xfrm>
          <a:custGeom>
            <a:avLst/>
            <a:gdLst/>
            <a:ahLst/>
            <a:cxnLst/>
            <a:rect r="r" b="b" t="t" l="l"/>
            <a:pathLst>
              <a:path h="2054167" w="4181511">
                <a:moveTo>
                  <a:pt x="0" y="0"/>
                </a:moveTo>
                <a:lnTo>
                  <a:pt x="4181511" y="0"/>
                </a:lnTo>
                <a:lnTo>
                  <a:pt x="4181511" y="2054168"/>
                </a:lnTo>
                <a:lnTo>
                  <a:pt x="0" y="20541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47332" y="8750203"/>
            <a:ext cx="6976120" cy="6976120"/>
          </a:xfrm>
          <a:custGeom>
            <a:avLst/>
            <a:gdLst/>
            <a:ahLst/>
            <a:cxnLst/>
            <a:rect r="r" b="b" t="t" l="l"/>
            <a:pathLst>
              <a:path h="6976120" w="6976120">
                <a:moveTo>
                  <a:pt x="0" y="0"/>
                </a:moveTo>
                <a:lnTo>
                  <a:pt x="6976120" y="0"/>
                </a:lnTo>
                <a:lnTo>
                  <a:pt x="6976120" y="6976120"/>
                </a:lnTo>
                <a:lnTo>
                  <a:pt x="0" y="6976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6520199" y="-2045118"/>
            <a:ext cx="14153336" cy="5506247"/>
            <a:chOff x="0" y="0"/>
            <a:chExt cx="1044616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44616" cy="406400"/>
            </a:xfrm>
            <a:custGeom>
              <a:avLst/>
              <a:gdLst/>
              <a:ahLst/>
              <a:cxnLst/>
              <a:rect r="r" b="b" t="t" l="l"/>
              <a:pathLst>
                <a:path h="406400" w="1044616">
                  <a:moveTo>
                    <a:pt x="841416" y="0"/>
                  </a:moveTo>
                  <a:cubicBezTo>
                    <a:pt x="953641" y="0"/>
                    <a:pt x="1044616" y="90976"/>
                    <a:pt x="1044616" y="203200"/>
                  </a:cubicBezTo>
                  <a:cubicBezTo>
                    <a:pt x="1044616" y="315424"/>
                    <a:pt x="953641" y="406400"/>
                    <a:pt x="8414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19050"/>
              <a:ext cx="1044616" cy="387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5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-2936036">
            <a:off x="-2328035" y="6996408"/>
            <a:ext cx="5758278" cy="2713083"/>
            <a:chOff x="0" y="0"/>
            <a:chExt cx="1010278" cy="47600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10277" cy="476005"/>
            </a:xfrm>
            <a:custGeom>
              <a:avLst/>
              <a:gdLst/>
              <a:ahLst/>
              <a:cxnLst/>
              <a:rect r="r" b="b" t="t" l="l"/>
              <a:pathLst>
                <a:path h="476005" w="1010277">
                  <a:moveTo>
                    <a:pt x="807078" y="0"/>
                  </a:moveTo>
                  <a:cubicBezTo>
                    <a:pt x="919302" y="0"/>
                    <a:pt x="1010277" y="106557"/>
                    <a:pt x="1010277" y="238002"/>
                  </a:cubicBezTo>
                  <a:cubicBezTo>
                    <a:pt x="1010277" y="369447"/>
                    <a:pt x="919302" y="476005"/>
                    <a:pt x="807078" y="476005"/>
                  </a:cubicBezTo>
                  <a:lnTo>
                    <a:pt x="203200" y="476005"/>
                  </a:lnTo>
                  <a:cubicBezTo>
                    <a:pt x="90976" y="476005"/>
                    <a:pt x="0" y="369447"/>
                    <a:pt x="0" y="238002"/>
                  </a:cubicBezTo>
                  <a:cubicBezTo>
                    <a:pt x="0" y="10655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19050"/>
              <a:ext cx="1010278" cy="4569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633588" y="1028700"/>
            <a:ext cx="15285510" cy="8992100"/>
            <a:chOff x="0" y="0"/>
            <a:chExt cx="20380679" cy="1198946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3881387" y="3704267"/>
              <a:ext cx="3359120" cy="3346905"/>
            </a:xfrm>
            <a:custGeom>
              <a:avLst/>
              <a:gdLst/>
              <a:ahLst/>
              <a:cxnLst/>
              <a:rect r="r" b="b" t="t" l="l"/>
              <a:pathLst>
                <a:path h="3346905" w="3359120">
                  <a:moveTo>
                    <a:pt x="0" y="0"/>
                  </a:moveTo>
                  <a:lnTo>
                    <a:pt x="3359120" y="0"/>
                  </a:lnTo>
                  <a:lnTo>
                    <a:pt x="3359120" y="3346905"/>
                  </a:lnTo>
                  <a:lnTo>
                    <a:pt x="0" y="33469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true" flipV="false" rot="0">
              <a:off x="5308327" y="3704267"/>
              <a:ext cx="3359120" cy="3346905"/>
            </a:xfrm>
            <a:custGeom>
              <a:avLst/>
              <a:gdLst/>
              <a:ahLst/>
              <a:cxnLst/>
              <a:rect r="r" b="b" t="t" l="l"/>
              <a:pathLst>
                <a:path h="3346905" w="3359120">
                  <a:moveTo>
                    <a:pt x="3359120" y="0"/>
                  </a:moveTo>
                  <a:lnTo>
                    <a:pt x="0" y="0"/>
                  </a:lnTo>
                  <a:lnTo>
                    <a:pt x="0" y="3346905"/>
                  </a:lnTo>
                  <a:lnTo>
                    <a:pt x="3359120" y="3346905"/>
                  </a:lnTo>
                  <a:lnTo>
                    <a:pt x="335912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grpSp>
          <p:nvGrpSpPr>
            <p:cNvPr name="Group 13" id="13"/>
            <p:cNvGrpSpPr/>
            <p:nvPr/>
          </p:nvGrpSpPr>
          <p:grpSpPr>
            <a:xfrm rot="0">
              <a:off x="7663484" y="0"/>
              <a:ext cx="7196466" cy="2161093"/>
              <a:chOff x="0" y="0"/>
              <a:chExt cx="1245153" cy="373918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1245153" cy="373918"/>
              </a:xfrm>
              <a:custGeom>
                <a:avLst/>
                <a:gdLst/>
                <a:ahLst/>
                <a:cxnLst/>
                <a:rect r="r" b="b" t="t" l="l"/>
                <a:pathLst>
                  <a:path h="373918" w="1245153">
                    <a:moveTo>
                      <a:pt x="0" y="0"/>
                    </a:moveTo>
                    <a:lnTo>
                      <a:pt x="1245153" y="0"/>
                    </a:lnTo>
                    <a:lnTo>
                      <a:pt x="1245153" y="373918"/>
                    </a:lnTo>
                    <a:lnTo>
                      <a:pt x="0" y="373918"/>
                    </a:lnTo>
                    <a:close/>
                  </a:path>
                </a:pathLst>
              </a:custGeom>
              <a:solidFill>
                <a:srgbClr val="152250"/>
              </a:solidFill>
              <a:ln cap="sq">
                <a:noFill/>
                <a:prstDash val="sysDot"/>
                <a:miter/>
              </a:ln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57150"/>
                <a:ext cx="1245153" cy="43106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4200"/>
                  </a:lnSpc>
                </a:pPr>
                <a:r>
                  <a:rPr lang="en-US" sz="3000" b="true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Jaringan Komputer </a:t>
                </a:r>
              </a:p>
              <a:p>
                <a:pPr algn="ctr">
                  <a:lnSpc>
                    <a:spcPts val="4200"/>
                  </a:lnSpc>
                </a:pPr>
                <a:r>
                  <a:rPr lang="en-US" b="true" sz="3000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(2 Pokok Bahasan Utama)</a:t>
                </a: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3695793" y="3004986"/>
              <a:ext cx="6584187" cy="1886146"/>
              <a:chOff x="0" y="0"/>
              <a:chExt cx="2411828" cy="690907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2411828" cy="690907"/>
              </a:xfrm>
              <a:custGeom>
                <a:avLst/>
                <a:gdLst/>
                <a:ahLst/>
                <a:cxnLst/>
                <a:rect r="r" b="b" t="t" l="l"/>
                <a:pathLst>
                  <a:path h="690907" w="2411828">
                    <a:moveTo>
                      <a:pt x="0" y="0"/>
                    </a:moveTo>
                    <a:lnTo>
                      <a:pt x="2411828" y="0"/>
                    </a:lnTo>
                    <a:lnTo>
                      <a:pt x="2411828" y="690907"/>
                    </a:lnTo>
                    <a:lnTo>
                      <a:pt x="0" y="690907"/>
                    </a:lnTo>
                    <a:close/>
                  </a:path>
                </a:pathLst>
              </a:custGeom>
              <a:solidFill>
                <a:srgbClr val="017FF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0" y="-28575"/>
                <a:ext cx="2411828" cy="719482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ctr" marL="0" indent="0" lvl="0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b="true" sz="1400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Pengetahuan tentang dasar-</a:t>
                </a:r>
                <a:r>
                  <a:rPr lang="en-US" b="true" sz="1400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dasar perangkat dan mekanisme protocol pada jaringan Komputer dan memiliki keterampilan dalam Menghitung pengalamatan IP dan membentuk subnet</a:t>
                </a: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12123167" y="3004986"/>
              <a:ext cx="6570096" cy="1886146"/>
              <a:chOff x="0" y="0"/>
              <a:chExt cx="2406667" cy="690907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406666" cy="690907"/>
              </a:xfrm>
              <a:custGeom>
                <a:avLst/>
                <a:gdLst/>
                <a:ahLst/>
                <a:cxnLst/>
                <a:rect r="r" b="b" t="t" l="l"/>
                <a:pathLst>
                  <a:path h="690907" w="2406666">
                    <a:moveTo>
                      <a:pt x="0" y="0"/>
                    </a:moveTo>
                    <a:lnTo>
                      <a:pt x="2406666" y="0"/>
                    </a:lnTo>
                    <a:lnTo>
                      <a:pt x="2406666" y="690907"/>
                    </a:lnTo>
                    <a:lnTo>
                      <a:pt x="0" y="690907"/>
                    </a:lnTo>
                    <a:close/>
                  </a:path>
                </a:pathLst>
              </a:custGeom>
              <a:solidFill>
                <a:srgbClr val="017FF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28575"/>
                <a:ext cx="2406667" cy="719482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ctr" marL="0" indent="0" lvl="0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b="true" sz="1400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keterampilan </a:t>
                </a:r>
                <a:r>
                  <a:rPr lang="en-US" b="true" sz="1400">
                    <a:solidFill>
                      <a:srgbClr val="FFFFFF"/>
                    </a:solidFill>
                    <a:latin typeface="Open Sans Bold"/>
                    <a:ea typeface="Open Sans Bold"/>
                    <a:cs typeface="Open Sans Bold"/>
                    <a:sym typeface="Open Sans Bold"/>
                  </a:rPr>
                  <a:t>mengkonfigurasi aplikasi jaringan dan memiliki pengetahuan dasar mengenai jaringan Wi-Fi/Hotspot serta mempraktikan membangunjaringan Wi-fi/Hotspot </a:t>
                </a:r>
              </a:p>
            </p:txBody>
          </p:sp>
        </p:grpSp>
        <p:sp>
          <p:nvSpPr>
            <p:cNvPr name="AutoShape 22" id="22"/>
            <p:cNvSpPr/>
            <p:nvPr/>
          </p:nvSpPr>
          <p:spPr>
            <a:xfrm>
              <a:off x="11261717" y="2161093"/>
              <a:ext cx="4146498" cy="843893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AutoShape 23" id="23"/>
            <p:cNvSpPr/>
            <p:nvPr/>
          </p:nvSpPr>
          <p:spPr>
            <a:xfrm>
              <a:off x="15408215" y="4891131"/>
              <a:ext cx="152732" cy="507360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AutoShape 24" id="24"/>
            <p:cNvSpPr/>
            <p:nvPr/>
          </p:nvSpPr>
          <p:spPr>
            <a:xfrm>
              <a:off x="6987887" y="4891131"/>
              <a:ext cx="2201233" cy="596260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olid"/>
              <a:headEnd type="none" len="sm" w="sm"/>
              <a:tailEnd type="arrow" len="sm" w="med"/>
            </a:ln>
          </p:spPr>
        </p:sp>
        <p:sp>
          <p:nvSpPr>
            <p:cNvPr name="AutoShape 25" id="25"/>
            <p:cNvSpPr/>
            <p:nvPr/>
          </p:nvSpPr>
          <p:spPr>
            <a:xfrm flipH="true">
              <a:off x="6987887" y="2161093"/>
              <a:ext cx="4273830" cy="843893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olid"/>
              <a:headEnd type="none" len="sm" w="sm"/>
              <a:tailEnd type="arrow" len="sm" w="med"/>
            </a:ln>
          </p:spPr>
        </p:sp>
        <p:grpSp>
          <p:nvGrpSpPr>
            <p:cNvPr name="Group 26" id="26"/>
            <p:cNvGrpSpPr/>
            <p:nvPr/>
          </p:nvGrpSpPr>
          <p:grpSpPr>
            <a:xfrm rot="0">
              <a:off x="14237395" y="5398491"/>
              <a:ext cx="2647105" cy="1453763"/>
              <a:chOff x="0" y="0"/>
              <a:chExt cx="969651" cy="532522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969651" cy="532522"/>
              </a:xfrm>
              <a:custGeom>
                <a:avLst/>
                <a:gdLst/>
                <a:ahLst/>
                <a:cxnLst/>
                <a:rect r="r" b="b" t="t" l="l"/>
                <a:pathLst>
                  <a:path h="532522" w="969651">
                    <a:moveTo>
                      <a:pt x="0" y="0"/>
                    </a:moveTo>
                    <a:lnTo>
                      <a:pt x="969651" y="0"/>
                    </a:lnTo>
                    <a:lnTo>
                      <a:pt x="969651" y="532522"/>
                    </a:lnTo>
                    <a:lnTo>
                      <a:pt x="0" y="532522"/>
                    </a:lnTo>
                    <a:close/>
                  </a:path>
                </a:pathLst>
              </a:custGeom>
              <a:solidFill>
                <a:srgbClr val="FFDE59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0" y="-28575"/>
                <a:ext cx="969651" cy="561097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ctr">
                  <a:lnSpc>
                    <a:spcPts val="2100"/>
                  </a:lnSpc>
                </a:pPr>
                <a:r>
                  <a:rPr lang="en-US" sz="15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 Kali Pertemuan</a:t>
                </a:r>
              </a:p>
              <a:p>
                <a:pPr algn="ctr" marL="0" indent="0" lvl="0"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UWGM</a:t>
                </a:r>
              </a:p>
            </p:txBody>
          </p:sp>
        </p:grpSp>
        <p:grpSp>
          <p:nvGrpSpPr>
            <p:cNvPr name="Group 29" id="29"/>
            <p:cNvGrpSpPr/>
            <p:nvPr/>
          </p:nvGrpSpPr>
          <p:grpSpPr>
            <a:xfrm rot="0">
              <a:off x="3695793" y="5487391"/>
              <a:ext cx="3051272" cy="1453763"/>
              <a:chOff x="0" y="0"/>
              <a:chExt cx="1117700" cy="532522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1117700" cy="532522"/>
              </a:xfrm>
              <a:custGeom>
                <a:avLst/>
                <a:gdLst/>
                <a:ahLst/>
                <a:cxnLst/>
                <a:rect r="r" b="b" t="t" l="l"/>
                <a:pathLst>
                  <a:path h="532522" w="1117700">
                    <a:moveTo>
                      <a:pt x="0" y="0"/>
                    </a:moveTo>
                    <a:lnTo>
                      <a:pt x="1117700" y="0"/>
                    </a:lnTo>
                    <a:lnTo>
                      <a:pt x="1117700" y="532522"/>
                    </a:lnTo>
                    <a:lnTo>
                      <a:pt x="0" y="532522"/>
                    </a:lnTo>
                    <a:close/>
                  </a:path>
                </a:pathLst>
              </a:custGeom>
              <a:solidFill>
                <a:srgbClr val="FFDE59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0" y="-28575"/>
                <a:ext cx="1117700" cy="561097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ctr">
                  <a:lnSpc>
                    <a:spcPts val="2100"/>
                  </a:lnSpc>
                </a:pPr>
                <a:r>
                  <a:rPr lang="en-US" sz="15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 Kali Pertemuan</a:t>
                </a:r>
              </a:p>
              <a:p>
                <a:pPr algn="ctr"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UWGM</a:t>
                </a:r>
              </a:p>
            </p:txBody>
          </p:sp>
        </p:grpSp>
        <p:grpSp>
          <p:nvGrpSpPr>
            <p:cNvPr name="Group 32" id="32"/>
            <p:cNvGrpSpPr/>
            <p:nvPr/>
          </p:nvGrpSpPr>
          <p:grpSpPr>
            <a:xfrm rot="0">
              <a:off x="0" y="6125373"/>
              <a:ext cx="2647105" cy="1115865"/>
              <a:chOff x="0" y="0"/>
              <a:chExt cx="969651" cy="408748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969651" cy="408748"/>
              </a:xfrm>
              <a:custGeom>
                <a:avLst/>
                <a:gdLst/>
                <a:ahLst/>
                <a:cxnLst/>
                <a:rect r="r" b="b" t="t" l="l"/>
                <a:pathLst>
                  <a:path h="408748" w="969651">
                    <a:moveTo>
                      <a:pt x="0" y="0"/>
                    </a:moveTo>
                    <a:lnTo>
                      <a:pt x="969651" y="0"/>
                    </a:lnTo>
                    <a:lnTo>
                      <a:pt x="969651" y="408748"/>
                    </a:lnTo>
                    <a:lnTo>
                      <a:pt x="0" y="408748"/>
                    </a:lnTo>
                    <a:close/>
                  </a:path>
                </a:pathLst>
              </a:custGeom>
              <a:solidFill>
                <a:srgbClr val="C1FF7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19050"/>
                <a:ext cx="969651" cy="427798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 Pengantar Jaringan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Komputer</a:t>
                </a:r>
              </a:p>
            </p:txBody>
          </p:sp>
        </p:grpSp>
        <p:grpSp>
          <p:nvGrpSpPr>
            <p:cNvPr name="Group 35" id="35"/>
            <p:cNvGrpSpPr/>
            <p:nvPr/>
          </p:nvGrpSpPr>
          <p:grpSpPr>
            <a:xfrm rot="0">
              <a:off x="0" y="7448741"/>
              <a:ext cx="2647105" cy="1395221"/>
              <a:chOff x="0" y="0"/>
              <a:chExt cx="969651" cy="511078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969651" cy="511078"/>
              </a:xfrm>
              <a:custGeom>
                <a:avLst/>
                <a:gdLst/>
                <a:ahLst/>
                <a:cxnLst/>
                <a:rect r="r" b="b" t="t" l="l"/>
                <a:pathLst>
                  <a:path h="511078" w="969651">
                    <a:moveTo>
                      <a:pt x="0" y="0"/>
                    </a:moveTo>
                    <a:lnTo>
                      <a:pt x="969651" y="0"/>
                    </a:lnTo>
                    <a:lnTo>
                      <a:pt x="969651" y="511078"/>
                    </a:lnTo>
                    <a:lnTo>
                      <a:pt x="0" y="511078"/>
                    </a:lnTo>
                    <a:close/>
                  </a:path>
                </a:pathLst>
              </a:custGeom>
              <a:solidFill>
                <a:srgbClr val="C1FF7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0" y="-19050"/>
                <a:ext cx="969651" cy="530128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3. Pengkabelan Stright, Cross, dan Rollover</a:t>
                </a:r>
              </a:p>
            </p:txBody>
          </p:sp>
        </p:grpSp>
        <p:grpSp>
          <p:nvGrpSpPr>
            <p:cNvPr name="Group 38" id="38"/>
            <p:cNvGrpSpPr/>
            <p:nvPr/>
          </p:nvGrpSpPr>
          <p:grpSpPr>
            <a:xfrm rot="0">
              <a:off x="0" y="9021427"/>
              <a:ext cx="2647105" cy="1395221"/>
              <a:chOff x="0" y="0"/>
              <a:chExt cx="969651" cy="511078"/>
            </a:xfrm>
          </p:grpSpPr>
          <p:sp>
            <p:nvSpPr>
              <p:cNvPr name="Freeform 39" id="39"/>
              <p:cNvSpPr/>
              <p:nvPr/>
            </p:nvSpPr>
            <p:spPr>
              <a:xfrm flipH="false" flipV="false" rot="0">
                <a:off x="0" y="0"/>
                <a:ext cx="969651" cy="511078"/>
              </a:xfrm>
              <a:custGeom>
                <a:avLst/>
                <a:gdLst/>
                <a:ahLst/>
                <a:cxnLst/>
                <a:rect r="r" b="b" t="t" l="l"/>
                <a:pathLst>
                  <a:path h="511078" w="969651">
                    <a:moveTo>
                      <a:pt x="0" y="0"/>
                    </a:moveTo>
                    <a:lnTo>
                      <a:pt x="969651" y="0"/>
                    </a:lnTo>
                    <a:lnTo>
                      <a:pt x="969651" y="511078"/>
                    </a:lnTo>
                    <a:lnTo>
                      <a:pt x="0" y="511078"/>
                    </a:lnTo>
                    <a:close/>
                  </a:path>
                </a:pathLst>
              </a:custGeom>
              <a:solidFill>
                <a:srgbClr val="EDECE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0" id="40"/>
              <p:cNvSpPr txBox="true"/>
              <p:nvPr/>
            </p:nvSpPr>
            <p:spPr>
              <a:xfrm>
                <a:off x="0" y="-19050"/>
                <a:ext cx="969651" cy="530128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4. Mempratikkan pengkabelan Stright,</a:t>
                </a:r>
              </a:p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Cross, dan Rollover</a:t>
                </a:r>
              </a:p>
            </p:txBody>
          </p:sp>
        </p:grpSp>
        <p:grpSp>
          <p:nvGrpSpPr>
            <p:cNvPr name="Group 41" id="41"/>
            <p:cNvGrpSpPr/>
            <p:nvPr/>
          </p:nvGrpSpPr>
          <p:grpSpPr>
            <a:xfrm rot="0">
              <a:off x="0" y="10594114"/>
              <a:ext cx="2647105" cy="1395353"/>
              <a:chOff x="0" y="0"/>
              <a:chExt cx="969651" cy="511126"/>
            </a:xfrm>
          </p:grpSpPr>
          <p:sp>
            <p:nvSpPr>
              <p:cNvPr name="Freeform 42" id="42"/>
              <p:cNvSpPr/>
              <p:nvPr/>
            </p:nvSpPr>
            <p:spPr>
              <a:xfrm flipH="false" flipV="false" rot="0">
                <a:off x="0" y="0"/>
                <a:ext cx="969651" cy="511126"/>
              </a:xfrm>
              <a:custGeom>
                <a:avLst/>
                <a:gdLst/>
                <a:ahLst/>
                <a:cxnLst/>
                <a:rect r="r" b="b" t="t" l="l"/>
                <a:pathLst>
                  <a:path h="511126" w="969651">
                    <a:moveTo>
                      <a:pt x="0" y="0"/>
                    </a:moveTo>
                    <a:lnTo>
                      <a:pt x="969651" y="0"/>
                    </a:lnTo>
                    <a:lnTo>
                      <a:pt x="969651" y="511126"/>
                    </a:lnTo>
                    <a:lnTo>
                      <a:pt x="0" y="511126"/>
                    </a:lnTo>
                    <a:close/>
                  </a:path>
                </a:pathLst>
              </a:custGeom>
              <a:solidFill>
                <a:srgbClr val="C1FF7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43" id="43"/>
              <p:cNvSpPr txBox="true"/>
              <p:nvPr/>
            </p:nvSpPr>
            <p:spPr>
              <a:xfrm>
                <a:off x="0" y="-19050"/>
                <a:ext cx="969651" cy="530176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5. Konsep </a:t>
                </a: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arsitektur dan protokol jaringan komputer</a:t>
                </a:r>
              </a:p>
            </p:txBody>
          </p:sp>
        </p:grpSp>
        <p:sp>
          <p:nvSpPr>
            <p:cNvPr name="AutoShape 44" id="44"/>
            <p:cNvSpPr/>
            <p:nvPr/>
          </p:nvSpPr>
          <p:spPr>
            <a:xfrm flipH="true" flipV="true">
              <a:off x="2647105" y="6683305"/>
              <a:ext cx="2574325" cy="257849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ysDot"/>
              <a:headEnd type="none" len="sm" w="sm"/>
              <a:tailEnd type="arrow" len="sm" w="med"/>
            </a:ln>
          </p:spPr>
        </p:sp>
        <p:sp>
          <p:nvSpPr>
            <p:cNvPr name="AutoShape 45" id="45"/>
            <p:cNvSpPr/>
            <p:nvPr/>
          </p:nvSpPr>
          <p:spPr>
            <a:xfrm flipH="true">
              <a:off x="2647105" y="6941154"/>
              <a:ext cx="2574325" cy="1205198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ysDot"/>
              <a:headEnd type="none" len="sm" w="sm"/>
              <a:tailEnd type="arrow" len="sm" w="med"/>
            </a:ln>
          </p:spPr>
        </p:sp>
        <p:sp>
          <p:nvSpPr>
            <p:cNvPr name="AutoShape 46" id="46"/>
            <p:cNvSpPr/>
            <p:nvPr/>
          </p:nvSpPr>
          <p:spPr>
            <a:xfrm flipH="true">
              <a:off x="2647105" y="6941154"/>
              <a:ext cx="2574325" cy="2777884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ysDot"/>
              <a:headEnd type="none" len="sm" w="sm"/>
              <a:tailEnd type="arrow" len="sm" w="med"/>
            </a:ln>
          </p:spPr>
        </p:sp>
        <p:sp>
          <p:nvSpPr>
            <p:cNvPr name="AutoShape 47" id="47"/>
            <p:cNvSpPr/>
            <p:nvPr/>
          </p:nvSpPr>
          <p:spPr>
            <a:xfrm flipH="true">
              <a:off x="2647105" y="6941154"/>
              <a:ext cx="2574325" cy="4350636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ysDot"/>
              <a:headEnd type="none" len="sm" w="sm"/>
              <a:tailEnd type="arrow" len="sm" w="med"/>
            </a:ln>
          </p:spPr>
        </p:sp>
        <p:grpSp>
          <p:nvGrpSpPr>
            <p:cNvPr name="Group 48" id="48"/>
            <p:cNvGrpSpPr/>
            <p:nvPr/>
          </p:nvGrpSpPr>
          <p:grpSpPr>
            <a:xfrm rot="0">
              <a:off x="11234283" y="6125373"/>
              <a:ext cx="2647105" cy="836553"/>
              <a:chOff x="0" y="0"/>
              <a:chExt cx="969651" cy="306434"/>
            </a:xfrm>
          </p:grpSpPr>
          <p:sp>
            <p:nvSpPr>
              <p:cNvPr name="Freeform 49" id="49"/>
              <p:cNvSpPr/>
              <p:nvPr/>
            </p:nvSpPr>
            <p:spPr>
              <a:xfrm flipH="false" flipV="false" rot="0">
                <a:off x="0" y="0"/>
                <a:ext cx="969651" cy="306434"/>
              </a:xfrm>
              <a:custGeom>
                <a:avLst/>
                <a:gdLst/>
                <a:ahLst/>
                <a:cxnLst/>
                <a:rect r="r" b="b" t="t" l="l"/>
                <a:pathLst>
                  <a:path h="306434" w="969651">
                    <a:moveTo>
                      <a:pt x="0" y="0"/>
                    </a:moveTo>
                    <a:lnTo>
                      <a:pt x="969651" y="0"/>
                    </a:lnTo>
                    <a:lnTo>
                      <a:pt x="969651" y="306434"/>
                    </a:lnTo>
                    <a:lnTo>
                      <a:pt x="0" y="306434"/>
                    </a:lnTo>
                    <a:close/>
                  </a:path>
                </a:pathLst>
              </a:custGeom>
              <a:solidFill>
                <a:srgbClr val="C1FF7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50" id="50"/>
              <p:cNvSpPr txBox="true"/>
              <p:nvPr/>
            </p:nvSpPr>
            <p:spPr>
              <a:xfrm>
                <a:off x="0" y="-19050"/>
                <a:ext cx="969651" cy="325484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12. Teknologi nirkabel</a:t>
                </a:r>
              </a:p>
            </p:txBody>
          </p:sp>
        </p:grpSp>
        <p:grpSp>
          <p:nvGrpSpPr>
            <p:cNvPr name="Group 51" id="51"/>
            <p:cNvGrpSpPr/>
            <p:nvPr/>
          </p:nvGrpSpPr>
          <p:grpSpPr>
            <a:xfrm rot="0">
              <a:off x="11234283" y="7397575"/>
              <a:ext cx="2647105" cy="1115953"/>
              <a:chOff x="0" y="0"/>
              <a:chExt cx="969651" cy="408780"/>
            </a:xfrm>
          </p:grpSpPr>
          <p:sp>
            <p:nvSpPr>
              <p:cNvPr name="Freeform 52" id="52"/>
              <p:cNvSpPr/>
              <p:nvPr/>
            </p:nvSpPr>
            <p:spPr>
              <a:xfrm flipH="false" flipV="false" rot="0">
                <a:off x="0" y="0"/>
                <a:ext cx="969651" cy="408780"/>
              </a:xfrm>
              <a:custGeom>
                <a:avLst/>
                <a:gdLst/>
                <a:ahLst/>
                <a:cxnLst/>
                <a:rect r="r" b="b" t="t" l="l"/>
                <a:pathLst>
                  <a:path h="408780" w="969651">
                    <a:moveTo>
                      <a:pt x="0" y="0"/>
                    </a:moveTo>
                    <a:lnTo>
                      <a:pt x="969651" y="0"/>
                    </a:lnTo>
                    <a:lnTo>
                      <a:pt x="969651" y="408780"/>
                    </a:lnTo>
                    <a:lnTo>
                      <a:pt x="0" y="408780"/>
                    </a:lnTo>
                    <a:close/>
                  </a:path>
                </a:pathLst>
              </a:custGeom>
              <a:solidFill>
                <a:srgbClr val="C1FF72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53" id="53"/>
              <p:cNvSpPr txBox="true"/>
              <p:nvPr/>
            </p:nvSpPr>
            <p:spPr>
              <a:xfrm>
                <a:off x="0" y="-19050"/>
                <a:ext cx="969651" cy="427830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13. Dasar jaringan hotspot</a:t>
                </a:r>
              </a:p>
            </p:txBody>
          </p:sp>
        </p:grpSp>
        <p:grpSp>
          <p:nvGrpSpPr>
            <p:cNvPr name="Group 54" id="54"/>
            <p:cNvGrpSpPr/>
            <p:nvPr/>
          </p:nvGrpSpPr>
          <p:grpSpPr>
            <a:xfrm rot="0">
              <a:off x="11261717" y="8968622"/>
              <a:ext cx="2647105" cy="1395221"/>
              <a:chOff x="0" y="0"/>
              <a:chExt cx="969651" cy="511078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969651" cy="511078"/>
              </a:xfrm>
              <a:custGeom>
                <a:avLst/>
                <a:gdLst/>
                <a:ahLst/>
                <a:cxnLst/>
                <a:rect r="r" b="b" t="t" l="l"/>
                <a:pathLst>
                  <a:path h="511078" w="969651">
                    <a:moveTo>
                      <a:pt x="0" y="0"/>
                    </a:moveTo>
                    <a:lnTo>
                      <a:pt x="969651" y="0"/>
                    </a:lnTo>
                    <a:lnTo>
                      <a:pt x="969651" y="511078"/>
                    </a:lnTo>
                    <a:lnTo>
                      <a:pt x="0" y="511078"/>
                    </a:lnTo>
                    <a:close/>
                  </a:path>
                </a:pathLst>
              </a:custGeom>
              <a:solidFill>
                <a:srgbClr val="EDECE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0" y="-19050"/>
                <a:ext cx="969651" cy="530128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14. Praktik membangun jaringan hotspot</a:t>
                </a:r>
              </a:p>
            </p:txBody>
          </p:sp>
        </p:grpSp>
        <p:grpSp>
          <p:nvGrpSpPr>
            <p:cNvPr name="Group 57" id="57"/>
            <p:cNvGrpSpPr/>
            <p:nvPr/>
          </p:nvGrpSpPr>
          <p:grpSpPr>
            <a:xfrm rot="0">
              <a:off x="11234283" y="10516243"/>
              <a:ext cx="2647105" cy="1395221"/>
              <a:chOff x="0" y="0"/>
              <a:chExt cx="969651" cy="511078"/>
            </a:xfrm>
          </p:grpSpPr>
          <p:sp>
            <p:nvSpPr>
              <p:cNvPr name="Freeform 58" id="58"/>
              <p:cNvSpPr/>
              <p:nvPr/>
            </p:nvSpPr>
            <p:spPr>
              <a:xfrm flipH="false" flipV="false" rot="0">
                <a:off x="0" y="0"/>
                <a:ext cx="969651" cy="511078"/>
              </a:xfrm>
              <a:custGeom>
                <a:avLst/>
                <a:gdLst/>
                <a:ahLst/>
                <a:cxnLst/>
                <a:rect r="r" b="b" t="t" l="l"/>
                <a:pathLst>
                  <a:path h="511078" w="969651">
                    <a:moveTo>
                      <a:pt x="0" y="0"/>
                    </a:moveTo>
                    <a:lnTo>
                      <a:pt x="969651" y="0"/>
                    </a:lnTo>
                    <a:lnTo>
                      <a:pt x="969651" y="511078"/>
                    </a:lnTo>
                    <a:lnTo>
                      <a:pt x="0" y="511078"/>
                    </a:lnTo>
                    <a:close/>
                  </a:path>
                </a:pathLst>
              </a:custGeom>
              <a:solidFill>
                <a:srgbClr val="EDECE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59" id="59"/>
              <p:cNvSpPr txBox="true"/>
              <p:nvPr/>
            </p:nvSpPr>
            <p:spPr>
              <a:xfrm>
                <a:off x="0" y="-19050"/>
                <a:ext cx="969651" cy="530128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15. Praktik membangun jaringan hotspot</a:t>
                </a:r>
              </a:p>
            </p:txBody>
          </p:sp>
        </p:grpSp>
        <p:sp>
          <p:nvSpPr>
            <p:cNvPr name="AutoShape 60" id="60"/>
            <p:cNvSpPr/>
            <p:nvPr/>
          </p:nvSpPr>
          <p:spPr>
            <a:xfrm flipH="true" flipV="true">
              <a:off x="13881387" y="6543649"/>
              <a:ext cx="1679560" cy="308605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ysDot"/>
              <a:headEnd type="none" len="sm" w="sm"/>
              <a:tailEnd type="arrow" len="sm" w="med"/>
            </a:ln>
          </p:spPr>
        </p:sp>
        <p:sp>
          <p:nvSpPr>
            <p:cNvPr name="AutoShape 61" id="61"/>
            <p:cNvSpPr/>
            <p:nvPr/>
          </p:nvSpPr>
          <p:spPr>
            <a:xfrm flipH="true">
              <a:off x="13881387" y="6852254"/>
              <a:ext cx="1679560" cy="1103297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ysDot"/>
              <a:headEnd type="none" len="sm" w="sm"/>
              <a:tailEnd type="arrow" len="sm" w="med"/>
            </a:ln>
          </p:spPr>
        </p:sp>
        <p:sp>
          <p:nvSpPr>
            <p:cNvPr name="AutoShape 62" id="62"/>
            <p:cNvSpPr/>
            <p:nvPr/>
          </p:nvSpPr>
          <p:spPr>
            <a:xfrm flipH="true">
              <a:off x="13908822" y="6852254"/>
              <a:ext cx="1652125" cy="2813978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ysDot"/>
              <a:headEnd type="none" len="sm" w="sm"/>
              <a:tailEnd type="arrow" len="sm" w="med"/>
            </a:ln>
          </p:spPr>
        </p:sp>
        <p:sp>
          <p:nvSpPr>
            <p:cNvPr name="AutoShape 63" id="63"/>
            <p:cNvSpPr/>
            <p:nvPr/>
          </p:nvSpPr>
          <p:spPr>
            <a:xfrm flipH="true">
              <a:off x="13881387" y="6852254"/>
              <a:ext cx="1679560" cy="4361599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ysDot"/>
              <a:headEnd type="none" len="sm" w="sm"/>
              <a:tailEnd type="arrow" len="sm" w="med"/>
            </a:ln>
          </p:spPr>
        </p:sp>
        <p:grpSp>
          <p:nvGrpSpPr>
            <p:cNvPr name="Group 64" id="64"/>
            <p:cNvGrpSpPr/>
            <p:nvPr/>
          </p:nvGrpSpPr>
          <p:grpSpPr>
            <a:xfrm rot="0">
              <a:off x="7663484" y="5487391"/>
              <a:ext cx="3051272" cy="1453763"/>
              <a:chOff x="0" y="0"/>
              <a:chExt cx="1117700" cy="532522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1117700" cy="532522"/>
              </a:xfrm>
              <a:custGeom>
                <a:avLst/>
                <a:gdLst/>
                <a:ahLst/>
                <a:cxnLst/>
                <a:rect r="r" b="b" t="t" l="l"/>
                <a:pathLst>
                  <a:path h="532522" w="1117700">
                    <a:moveTo>
                      <a:pt x="0" y="0"/>
                    </a:moveTo>
                    <a:lnTo>
                      <a:pt x="1117700" y="0"/>
                    </a:lnTo>
                    <a:lnTo>
                      <a:pt x="1117700" y="532522"/>
                    </a:lnTo>
                    <a:lnTo>
                      <a:pt x="0" y="532522"/>
                    </a:lnTo>
                    <a:close/>
                  </a:path>
                </a:pathLst>
              </a:custGeom>
              <a:solidFill>
                <a:srgbClr val="CB6CE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0" y="-28575"/>
                <a:ext cx="1117700" cy="561097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ctr">
                  <a:lnSpc>
                    <a:spcPts val="2100"/>
                  </a:lnSpc>
                </a:pPr>
                <a:r>
                  <a:rPr lang="en-US" sz="15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3 Kali Pertemuan</a:t>
                </a:r>
              </a:p>
              <a:p>
                <a:pPr algn="ctr"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UNSIQ</a:t>
                </a:r>
              </a:p>
            </p:txBody>
          </p:sp>
        </p:grpSp>
        <p:sp>
          <p:nvSpPr>
            <p:cNvPr name="AutoShape 67" id="67"/>
            <p:cNvSpPr/>
            <p:nvPr/>
          </p:nvSpPr>
          <p:spPr>
            <a:xfrm flipH="true">
              <a:off x="5221429" y="4891131"/>
              <a:ext cx="1766457" cy="596260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olid"/>
              <a:headEnd type="none" len="sm" w="sm"/>
              <a:tailEnd type="arrow" len="sm" w="med"/>
            </a:ln>
          </p:spPr>
        </p:sp>
        <p:grpSp>
          <p:nvGrpSpPr>
            <p:cNvPr name="Group 68" id="68"/>
            <p:cNvGrpSpPr/>
            <p:nvPr/>
          </p:nvGrpSpPr>
          <p:grpSpPr>
            <a:xfrm rot="0">
              <a:off x="5308327" y="7676930"/>
              <a:ext cx="2647105" cy="1115865"/>
              <a:chOff x="0" y="0"/>
              <a:chExt cx="969651" cy="408748"/>
            </a:xfrm>
          </p:grpSpPr>
          <p:sp>
            <p:nvSpPr>
              <p:cNvPr name="Freeform 69" id="69"/>
              <p:cNvSpPr/>
              <p:nvPr/>
            </p:nvSpPr>
            <p:spPr>
              <a:xfrm flipH="false" flipV="false" rot="0">
                <a:off x="0" y="0"/>
                <a:ext cx="969651" cy="408748"/>
              </a:xfrm>
              <a:custGeom>
                <a:avLst/>
                <a:gdLst/>
                <a:ahLst/>
                <a:cxnLst/>
                <a:rect r="r" b="b" t="t" l="l"/>
                <a:pathLst>
                  <a:path h="408748" w="969651">
                    <a:moveTo>
                      <a:pt x="0" y="0"/>
                    </a:moveTo>
                    <a:lnTo>
                      <a:pt x="969651" y="0"/>
                    </a:lnTo>
                    <a:lnTo>
                      <a:pt x="969651" y="408748"/>
                    </a:lnTo>
                    <a:lnTo>
                      <a:pt x="0" y="408748"/>
                    </a:lnTo>
                    <a:close/>
                  </a:path>
                </a:pathLst>
              </a:custGeom>
              <a:solidFill>
                <a:srgbClr val="EDECE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70" id="70"/>
              <p:cNvSpPr txBox="true"/>
              <p:nvPr/>
            </p:nvSpPr>
            <p:spPr>
              <a:xfrm>
                <a:off x="0" y="-19050"/>
                <a:ext cx="969651" cy="427798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2. Dasar </a:t>
                </a: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konfigurasi dan kebutuhan tools</a:t>
                </a:r>
              </a:p>
            </p:txBody>
          </p:sp>
        </p:grpSp>
        <p:grpSp>
          <p:nvGrpSpPr>
            <p:cNvPr name="Group 71" id="71"/>
            <p:cNvGrpSpPr/>
            <p:nvPr/>
          </p:nvGrpSpPr>
          <p:grpSpPr>
            <a:xfrm rot="0">
              <a:off x="5308327" y="9108300"/>
              <a:ext cx="2647105" cy="1115865"/>
              <a:chOff x="0" y="0"/>
              <a:chExt cx="969651" cy="408748"/>
            </a:xfrm>
          </p:grpSpPr>
          <p:sp>
            <p:nvSpPr>
              <p:cNvPr name="Freeform 72" id="72"/>
              <p:cNvSpPr/>
              <p:nvPr/>
            </p:nvSpPr>
            <p:spPr>
              <a:xfrm flipH="false" flipV="false" rot="0">
                <a:off x="0" y="0"/>
                <a:ext cx="969651" cy="408748"/>
              </a:xfrm>
              <a:custGeom>
                <a:avLst/>
                <a:gdLst/>
                <a:ahLst/>
                <a:cxnLst/>
                <a:rect r="r" b="b" t="t" l="l"/>
                <a:pathLst>
                  <a:path h="408748" w="969651">
                    <a:moveTo>
                      <a:pt x="0" y="0"/>
                    </a:moveTo>
                    <a:lnTo>
                      <a:pt x="969651" y="0"/>
                    </a:lnTo>
                    <a:lnTo>
                      <a:pt x="969651" y="408748"/>
                    </a:lnTo>
                    <a:lnTo>
                      <a:pt x="0" y="408748"/>
                    </a:lnTo>
                    <a:close/>
                  </a:path>
                </a:pathLst>
              </a:custGeom>
              <a:solidFill>
                <a:srgbClr val="EDECE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73" id="73"/>
              <p:cNvSpPr txBox="true"/>
              <p:nvPr/>
            </p:nvSpPr>
            <p:spPr>
              <a:xfrm>
                <a:off x="0" y="-19050"/>
                <a:ext cx="969651" cy="427798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6. Konsep dan </a:t>
                </a: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susunan alamat IPv4</a:t>
                </a:r>
              </a:p>
            </p:txBody>
          </p:sp>
        </p:grpSp>
        <p:grpSp>
          <p:nvGrpSpPr>
            <p:cNvPr name="Group 74" id="74"/>
            <p:cNvGrpSpPr/>
            <p:nvPr/>
          </p:nvGrpSpPr>
          <p:grpSpPr>
            <a:xfrm rot="0">
              <a:off x="5308327" y="10535743"/>
              <a:ext cx="2647105" cy="1115865"/>
              <a:chOff x="0" y="0"/>
              <a:chExt cx="969651" cy="408748"/>
            </a:xfrm>
          </p:grpSpPr>
          <p:sp>
            <p:nvSpPr>
              <p:cNvPr name="Freeform 75" id="75"/>
              <p:cNvSpPr/>
              <p:nvPr/>
            </p:nvSpPr>
            <p:spPr>
              <a:xfrm flipH="false" flipV="false" rot="0">
                <a:off x="0" y="0"/>
                <a:ext cx="969651" cy="408748"/>
              </a:xfrm>
              <a:custGeom>
                <a:avLst/>
                <a:gdLst/>
                <a:ahLst/>
                <a:cxnLst/>
                <a:rect r="r" b="b" t="t" l="l"/>
                <a:pathLst>
                  <a:path h="408748" w="969651">
                    <a:moveTo>
                      <a:pt x="0" y="0"/>
                    </a:moveTo>
                    <a:lnTo>
                      <a:pt x="969651" y="0"/>
                    </a:lnTo>
                    <a:lnTo>
                      <a:pt x="969651" y="408748"/>
                    </a:lnTo>
                    <a:lnTo>
                      <a:pt x="0" y="408748"/>
                    </a:lnTo>
                    <a:close/>
                  </a:path>
                </a:pathLst>
              </a:custGeom>
              <a:solidFill>
                <a:srgbClr val="EDECE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76" id="76"/>
              <p:cNvSpPr txBox="true"/>
              <p:nvPr/>
            </p:nvSpPr>
            <p:spPr>
              <a:xfrm>
                <a:off x="0" y="-19050"/>
                <a:ext cx="969651" cy="427798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7. Konsep </a:t>
                </a: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susunan Subnetting</a:t>
                </a:r>
              </a:p>
            </p:txBody>
          </p:sp>
        </p:grpSp>
        <p:sp>
          <p:nvSpPr>
            <p:cNvPr name="AutoShape 77" id="77"/>
            <p:cNvSpPr/>
            <p:nvPr/>
          </p:nvSpPr>
          <p:spPr>
            <a:xfrm flipH="true">
              <a:off x="7955432" y="6941154"/>
              <a:ext cx="1233689" cy="1293709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ysDot"/>
              <a:headEnd type="none" len="sm" w="sm"/>
              <a:tailEnd type="arrow" len="sm" w="med"/>
            </a:ln>
          </p:spPr>
        </p:sp>
        <p:sp>
          <p:nvSpPr>
            <p:cNvPr name="AutoShape 78" id="78"/>
            <p:cNvSpPr/>
            <p:nvPr/>
          </p:nvSpPr>
          <p:spPr>
            <a:xfrm flipH="true">
              <a:off x="7955432" y="6941154"/>
              <a:ext cx="1233689" cy="2725078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ysDot"/>
              <a:headEnd type="none" len="sm" w="sm"/>
              <a:tailEnd type="arrow" len="sm" w="med"/>
            </a:ln>
          </p:spPr>
        </p:sp>
        <p:sp>
          <p:nvSpPr>
            <p:cNvPr name="AutoShape 79" id="79"/>
            <p:cNvSpPr/>
            <p:nvPr/>
          </p:nvSpPr>
          <p:spPr>
            <a:xfrm flipH="true">
              <a:off x="7955432" y="6941154"/>
              <a:ext cx="1233689" cy="4152522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ysDot"/>
              <a:headEnd type="none" len="sm" w="sm"/>
              <a:tailEnd type="arrow" len="sm" w="med"/>
            </a:ln>
          </p:spPr>
        </p:sp>
        <p:grpSp>
          <p:nvGrpSpPr>
            <p:cNvPr name="Group 80" id="80"/>
            <p:cNvGrpSpPr/>
            <p:nvPr/>
          </p:nvGrpSpPr>
          <p:grpSpPr>
            <a:xfrm rot="0">
              <a:off x="17329407" y="5398491"/>
              <a:ext cx="3051272" cy="1453763"/>
              <a:chOff x="0" y="0"/>
              <a:chExt cx="1117700" cy="532522"/>
            </a:xfrm>
          </p:grpSpPr>
          <p:sp>
            <p:nvSpPr>
              <p:cNvPr name="Freeform 81" id="81"/>
              <p:cNvSpPr/>
              <p:nvPr/>
            </p:nvSpPr>
            <p:spPr>
              <a:xfrm flipH="false" flipV="false" rot="0">
                <a:off x="0" y="0"/>
                <a:ext cx="1117700" cy="532522"/>
              </a:xfrm>
              <a:custGeom>
                <a:avLst/>
                <a:gdLst/>
                <a:ahLst/>
                <a:cxnLst/>
                <a:rect r="r" b="b" t="t" l="l"/>
                <a:pathLst>
                  <a:path h="532522" w="1117700">
                    <a:moveTo>
                      <a:pt x="0" y="0"/>
                    </a:moveTo>
                    <a:lnTo>
                      <a:pt x="1117700" y="0"/>
                    </a:lnTo>
                    <a:lnTo>
                      <a:pt x="1117700" y="532522"/>
                    </a:lnTo>
                    <a:lnTo>
                      <a:pt x="0" y="532522"/>
                    </a:lnTo>
                    <a:close/>
                  </a:path>
                </a:pathLst>
              </a:custGeom>
              <a:solidFill>
                <a:srgbClr val="CB6CE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82" id="82"/>
              <p:cNvSpPr txBox="true"/>
              <p:nvPr/>
            </p:nvSpPr>
            <p:spPr>
              <a:xfrm>
                <a:off x="0" y="-28575"/>
                <a:ext cx="1117700" cy="561097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ctr">
                  <a:lnSpc>
                    <a:spcPts val="2100"/>
                  </a:lnSpc>
                </a:pPr>
                <a:r>
                  <a:rPr lang="en-US" sz="15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3 Kali Pertemuan</a:t>
                </a:r>
              </a:p>
              <a:p>
                <a:pPr algn="ctr">
                  <a:lnSpc>
                    <a:spcPts val="2100"/>
                  </a:lnSpc>
                  <a:spcBef>
                    <a:spcPct val="0"/>
                  </a:spcBef>
                </a:pPr>
                <a:r>
                  <a:rPr lang="en-US" sz="15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UNSIQ</a:t>
                </a:r>
              </a:p>
            </p:txBody>
          </p:sp>
        </p:grpSp>
        <p:grpSp>
          <p:nvGrpSpPr>
            <p:cNvPr name="Group 83" id="83"/>
            <p:cNvGrpSpPr/>
            <p:nvPr/>
          </p:nvGrpSpPr>
          <p:grpSpPr>
            <a:xfrm rot="0">
              <a:off x="15648455" y="7449411"/>
              <a:ext cx="2647105" cy="836553"/>
              <a:chOff x="0" y="0"/>
              <a:chExt cx="969651" cy="306434"/>
            </a:xfrm>
          </p:grpSpPr>
          <p:sp>
            <p:nvSpPr>
              <p:cNvPr name="Freeform 84" id="84"/>
              <p:cNvSpPr/>
              <p:nvPr/>
            </p:nvSpPr>
            <p:spPr>
              <a:xfrm flipH="false" flipV="false" rot="0">
                <a:off x="0" y="0"/>
                <a:ext cx="969651" cy="306434"/>
              </a:xfrm>
              <a:custGeom>
                <a:avLst/>
                <a:gdLst/>
                <a:ahLst/>
                <a:cxnLst/>
                <a:rect r="r" b="b" t="t" l="l"/>
                <a:pathLst>
                  <a:path h="306434" w="969651">
                    <a:moveTo>
                      <a:pt x="0" y="0"/>
                    </a:moveTo>
                    <a:lnTo>
                      <a:pt x="969651" y="0"/>
                    </a:lnTo>
                    <a:lnTo>
                      <a:pt x="969651" y="306434"/>
                    </a:lnTo>
                    <a:lnTo>
                      <a:pt x="0" y="306434"/>
                    </a:lnTo>
                    <a:close/>
                  </a:path>
                </a:pathLst>
              </a:custGeom>
              <a:solidFill>
                <a:srgbClr val="EDECE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85" id="85"/>
              <p:cNvSpPr txBox="true"/>
              <p:nvPr/>
            </p:nvSpPr>
            <p:spPr>
              <a:xfrm>
                <a:off x="0" y="-19050"/>
                <a:ext cx="969651" cy="325484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9. Konsep Routing</a:t>
                </a:r>
              </a:p>
            </p:txBody>
          </p:sp>
        </p:grpSp>
        <p:grpSp>
          <p:nvGrpSpPr>
            <p:cNvPr name="Group 86" id="86"/>
            <p:cNvGrpSpPr/>
            <p:nvPr/>
          </p:nvGrpSpPr>
          <p:grpSpPr>
            <a:xfrm rot="0">
              <a:off x="15661489" y="8501595"/>
              <a:ext cx="2647105" cy="1115865"/>
              <a:chOff x="0" y="0"/>
              <a:chExt cx="969651" cy="408748"/>
            </a:xfrm>
          </p:grpSpPr>
          <p:sp>
            <p:nvSpPr>
              <p:cNvPr name="Freeform 87" id="87"/>
              <p:cNvSpPr/>
              <p:nvPr/>
            </p:nvSpPr>
            <p:spPr>
              <a:xfrm flipH="false" flipV="false" rot="0">
                <a:off x="0" y="0"/>
                <a:ext cx="969651" cy="408748"/>
              </a:xfrm>
              <a:custGeom>
                <a:avLst/>
                <a:gdLst/>
                <a:ahLst/>
                <a:cxnLst/>
                <a:rect r="r" b="b" t="t" l="l"/>
                <a:pathLst>
                  <a:path h="408748" w="969651">
                    <a:moveTo>
                      <a:pt x="0" y="0"/>
                    </a:moveTo>
                    <a:lnTo>
                      <a:pt x="969651" y="0"/>
                    </a:lnTo>
                    <a:lnTo>
                      <a:pt x="969651" y="408748"/>
                    </a:lnTo>
                    <a:lnTo>
                      <a:pt x="0" y="408748"/>
                    </a:lnTo>
                    <a:close/>
                  </a:path>
                </a:pathLst>
              </a:custGeom>
              <a:solidFill>
                <a:srgbClr val="EDECE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88" id="88"/>
              <p:cNvSpPr txBox="true"/>
              <p:nvPr/>
            </p:nvSpPr>
            <p:spPr>
              <a:xfrm>
                <a:off x="0" y="-19050"/>
                <a:ext cx="969651" cy="427798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10. Model referensi OSI Layer</a:t>
                </a:r>
              </a:p>
            </p:txBody>
          </p:sp>
        </p:grpSp>
        <p:grpSp>
          <p:nvGrpSpPr>
            <p:cNvPr name="Group 89" id="89"/>
            <p:cNvGrpSpPr/>
            <p:nvPr/>
          </p:nvGrpSpPr>
          <p:grpSpPr>
            <a:xfrm rot="0">
              <a:off x="15661489" y="10011160"/>
              <a:ext cx="2647105" cy="1115865"/>
              <a:chOff x="0" y="0"/>
              <a:chExt cx="969651" cy="408748"/>
            </a:xfrm>
          </p:grpSpPr>
          <p:sp>
            <p:nvSpPr>
              <p:cNvPr name="Freeform 90" id="90"/>
              <p:cNvSpPr/>
              <p:nvPr/>
            </p:nvSpPr>
            <p:spPr>
              <a:xfrm flipH="false" flipV="false" rot="0">
                <a:off x="0" y="0"/>
                <a:ext cx="969651" cy="408748"/>
              </a:xfrm>
              <a:custGeom>
                <a:avLst/>
                <a:gdLst/>
                <a:ahLst/>
                <a:cxnLst/>
                <a:rect r="r" b="b" t="t" l="l"/>
                <a:pathLst>
                  <a:path h="408748" w="969651">
                    <a:moveTo>
                      <a:pt x="0" y="0"/>
                    </a:moveTo>
                    <a:lnTo>
                      <a:pt x="969651" y="0"/>
                    </a:lnTo>
                    <a:lnTo>
                      <a:pt x="969651" y="408748"/>
                    </a:lnTo>
                    <a:lnTo>
                      <a:pt x="0" y="408748"/>
                    </a:lnTo>
                    <a:close/>
                  </a:path>
                </a:pathLst>
              </a:custGeom>
              <a:solidFill>
                <a:srgbClr val="EDECED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91" id="91"/>
              <p:cNvSpPr txBox="true"/>
              <p:nvPr/>
            </p:nvSpPr>
            <p:spPr>
              <a:xfrm>
                <a:off x="0" y="-19050"/>
                <a:ext cx="969651" cy="427798"/>
              </a:xfrm>
              <a:prstGeom prst="rect">
                <a:avLst/>
              </a:prstGeom>
            </p:spPr>
            <p:txBody>
              <a:bodyPr anchor="ctr" rtlCol="false" tIns="254000" lIns="254000" bIns="254000" rIns="254000"/>
              <a:lstStyle/>
              <a:p>
                <a:pPr algn="l">
                  <a:lnSpc>
                    <a:spcPts val="1679"/>
                  </a:lnSpc>
                </a:pPr>
                <a:r>
                  <a:rPr lang="en-US" sz="1200">
                    <a:solidFill>
                      <a:srgbClr val="000000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11. Model referensi TCP/IP Layer</a:t>
                </a:r>
              </a:p>
            </p:txBody>
          </p:sp>
        </p:grpSp>
        <p:sp>
          <p:nvSpPr>
            <p:cNvPr name="AutoShape 92" id="92"/>
            <p:cNvSpPr/>
            <p:nvPr/>
          </p:nvSpPr>
          <p:spPr>
            <a:xfrm flipH="true">
              <a:off x="18295560" y="6852254"/>
              <a:ext cx="559483" cy="1015433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ysDot"/>
              <a:headEnd type="none" len="sm" w="sm"/>
              <a:tailEnd type="arrow" len="sm" w="med"/>
            </a:ln>
          </p:spPr>
        </p:sp>
        <p:sp>
          <p:nvSpPr>
            <p:cNvPr name="AutoShape 93" id="93"/>
            <p:cNvSpPr/>
            <p:nvPr/>
          </p:nvSpPr>
          <p:spPr>
            <a:xfrm flipH="true">
              <a:off x="18308594" y="6852254"/>
              <a:ext cx="546449" cy="2207273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ysDot"/>
              <a:headEnd type="none" len="sm" w="sm"/>
              <a:tailEnd type="arrow" len="sm" w="med"/>
            </a:ln>
          </p:spPr>
        </p:sp>
        <p:sp>
          <p:nvSpPr>
            <p:cNvPr name="AutoShape 94" id="94"/>
            <p:cNvSpPr/>
            <p:nvPr/>
          </p:nvSpPr>
          <p:spPr>
            <a:xfrm flipH="true">
              <a:off x="18308594" y="6852254"/>
              <a:ext cx="546449" cy="3716838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ysDot"/>
              <a:headEnd type="none" len="sm" w="sm"/>
              <a:tailEnd type="arrow" len="sm" w="med"/>
            </a:ln>
          </p:spPr>
        </p:sp>
        <p:sp>
          <p:nvSpPr>
            <p:cNvPr name="AutoShape 95" id="95"/>
            <p:cNvSpPr/>
            <p:nvPr/>
          </p:nvSpPr>
          <p:spPr>
            <a:xfrm>
              <a:off x="15408215" y="4891131"/>
              <a:ext cx="3446828" cy="507360"/>
            </a:xfrm>
            <a:prstGeom prst="line">
              <a:avLst/>
            </a:prstGeom>
            <a:ln cap="flat" w="25400">
              <a:solidFill>
                <a:srgbClr val="404040"/>
              </a:solidFill>
              <a:prstDash val="solid"/>
              <a:headEnd type="none" len="sm" w="sm"/>
              <a:tailEnd type="arrow" len="sm" w="med"/>
            </a:ln>
          </p:spPr>
        </p:sp>
      </p:grpSp>
      <p:grpSp>
        <p:nvGrpSpPr>
          <p:cNvPr name="Group 96" id="96"/>
          <p:cNvGrpSpPr/>
          <p:nvPr/>
        </p:nvGrpSpPr>
        <p:grpSpPr>
          <a:xfrm rot="0">
            <a:off x="259192" y="217038"/>
            <a:ext cx="6035897" cy="1358721"/>
            <a:chOff x="0" y="0"/>
            <a:chExt cx="8047863" cy="1811627"/>
          </a:xfrm>
        </p:grpSpPr>
        <p:sp>
          <p:nvSpPr>
            <p:cNvPr name="Freeform 97" id="97"/>
            <p:cNvSpPr/>
            <p:nvPr/>
          </p:nvSpPr>
          <p:spPr>
            <a:xfrm flipH="false" flipV="false" rot="0">
              <a:off x="1944548" y="123601"/>
              <a:ext cx="1567486" cy="1567486"/>
            </a:xfrm>
            <a:custGeom>
              <a:avLst/>
              <a:gdLst/>
              <a:ahLst/>
              <a:cxnLst/>
              <a:rect r="r" b="b" t="t" l="l"/>
              <a:pathLst>
                <a:path h="1567486" w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98" id="98"/>
            <p:cNvSpPr/>
            <p:nvPr/>
          </p:nvSpPr>
          <p:spPr>
            <a:xfrm flipH="false" flipV="false" rot="0">
              <a:off x="3637369" y="123601"/>
              <a:ext cx="1567486" cy="1567486"/>
            </a:xfrm>
            <a:custGeom>
              <a:avLst/>
              <a:gdLst/>
              <a:ahLst/>
              <a:cxnLst/>
              <a:rect r="r" b="b" t="t" l="l"/>
              <a:pathLst>
                <a:path h="1567486" w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99" id="99"/>
            <p:cNvSpPr/>
            <p:nvPr/>
          </p:nvSpPr>
          <p:spPr>
            <a:xfrm flipH="false" flipV="false" rot="0">
              <a:off x="5330191" y="244015"/>
              <a:ext cx="2717672" cy="1447072"/>
            </a:xfrm>
            <a:custGeom>
              <a:avLst/>
              <a:gdLst/>
              <a:ahLst/>
              <a:cxnLst/>
              <a:rect r="r" b="b" t="t" l="l"/>
              <a:pathLst>
                <a:path h="1447072" w="2717672">
                  <a:moveTo>
                    <a:pt x="0" y="0"/>
                  </a:moveTo>
                  <a:lnTo>
                    <a:pt x="2717672" y="0"/>
                  </a:lnTo>
                  <a:lnTo>
                    <a:pt x="2717672" y="1447072"/>
                  </a:lnTo>
                  <a:lnTo>
                    <a:pt x="0" y="144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  <p:sp>
          <p:nvSpPr>
            <p:cNvPr name="Freeform 100" id="100"/>
            <p:cNvSpPr/>
            <p:nvPr/>
          </p:nvSpPr>
          <p:spPr>
            <a:xfrm flipH="false" flipV="false" rot="0">
              <a:off x="0" y="0"/>
              <a:ext cx="1817548" cy="1811627"/>
            </a:xfrm>
            <a:custGeom>
              <a:avLst/>
              <a:gdLst/>
              <a:ahLst/>
              <a:cxnLst/>
              <a:rect r="r" b="b" t="t" l="l"/>
              <a:pathLst>
                <a:path h="1811627" w="1817548">
                  <a:moveTo>
                    <a:pt x="0" y="0"/>
                  </a:moveTo>
                  <a:lnTo>
                    <a:pt x="1817548" y="0"/>
                  </a:lnTo>
                  <a:lnTo>
                    <a:pt x="1817548" y="1811627"/>
                  </a:lnTo>
                  <a:lnTo>
                    <a:pt x="0" y="181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sp>
        <p:nvSpPr>
          <p:cNvPr name="Freeform 101" id="101"/>
          <p:cNvSpPr/>
          <p:nvPr/>
        </p:nvSpPr>
        <p:spPr>
          <a:xfrm flipH="true" flipV="false" rot="722013">
            <a:off x="4048762" y="525810"/>
            <a:ext cx="3123806" cy="1534570"/>
          </a:xfrm>
          <a:custGeom>
            <a:avLst/>
            <a:gdLst/>
            <a:ahLst/>
            <a:cxnLst/>
            <a:rect r="r" b="b" t="t" l="l"/>
            <a:pathLst>
              <a:path h="1534570" w="3123806">
                <a:moveTo>
                  <a:pt x="3123806" y="0"/>
                </a:moveTo>
                <a:lnTo>
                  <a:pt x="0" y="0"/>
                </a:lnTo>
                <a:lnTo>
                  <a:pt x="0" y="1534569"/>
                </a:lnTo>
                <a:lnTo>
                  <a:pt x="3123806" y="1534569"/>
                </a:lnTo>
                <a:lnTo>
                  <a:pt x="312380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2" id="102"/>
          <p:cNvSpPr txBox="true"/>
          <p:nvPr/>
        </p:nvSpPr>
        <p:spPr>
          <a:xfrm rot="0">
            <a:off x="1072246" y="1952369"/>
            <a:ext cx="5701741" cy="134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800" b="true">
                <a:solidFill>
                  <a:srgbClr val="122455"/>
                </a:solidFill>
                <a:latin typeface="Raleway 1 Ultra-Bold"/>
                <a:ea typeface="Raleway 1 Ultra-Bold"/>
                <a:cs typeface="Raleway 1 Ultra-Bold"/>
                <a:sym typeface="Raleway 1 Ultra-Bold"/>
              </a:rPr>
              <a:t>2- BAHAN KAJIAN DAN TOPIK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347332" y="8750203"/>
            <a:ext cx="6976120" cy="6976120"/>
          </a:xfrm>
          <a:custGeom>
            <a:avLst/>
            <a:gdLst/>
            <a:ahLst/>
            <a:cxnLst/>
            <a:rect r="r" b="b" t="t" l="l"/>
            <a:pathLst>
              <a:path h="6976120" w="6976120">
                <a:moveTo>
                  <a:pt x="0" y="0"/>
                </a:moveTo>
                <a:lnTo>
                  <a:pt x="6976120" y="0"/>
                </a:lnTo>
                <a:lnTo>
                  <a:pt x="6976120" y="6976120"/>
                </a:lnTo>
                <a:lnTo>
                  <a:pt x="0" y="69761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-2936036">
            <a:off x="-2328035" y="6996408"/>
            <a:ext cx="5758278" cy="2713083"/>
            <a:chOff x="0" y="0"/>
            <a:chExt cx="1010278" cy="47600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10277" cy="476005"/>
            </a:xfrm>
            <a:custGeom>
              <a:avLst/>
              <a:gdLst/>
              <a:ahLst/>
              <a:cxnLst/>
              <a:rect r="r" b="b" t="t" l="l"/>
              <a:pathLst>
                <a:path h="476005" w="1010277">
                  <a:moveTo>
                    <a:pt x="807078" y="0"/>
                  </a:moveTo>
                  <a:cubicBezTo>
                    <a:pt x="919302" y="0"/>
                    <a:pt x="1010277" y="106557"/>
                    <a:pt x="1010277" y="238002"/>
                  </a:cubicBezTo>
                  <a:cubicBezTo>
                    <a:pt x="1010277" y="369447"/>
                    <a:pt x="919302" y="476005"/>
                    <a:pt x="807078" y="476005"/>
                  </a:cubicBezTo>
                  <a:lnTo>
                    <a:pt x="203200" y="476005"/>
                  </a:lnTo>
                  <a:cubicBezTo>
                    <a:pt x="90976" y="476005"/>
                    <a:pt x="0" y="369447"/>
                    <a:pt x="0" y="238002"/>
                  </a:cubicBezTo>
                  <a:cubicBezTo>
                    <a:pt x="0" y="10655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19050"/>
              <a:ext cx="1010278" cy="4569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6520199" y="-2045118"/>
            <a:ext cx="14153336" cy="5506247"/>
            <a:chOff x="0" y="0"/>
            <a:chExt cx="1044616" cy="40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44616" cy="406400"/>
            </a:xfrm>
            <a:custGeom>
              <a:avLst/>
              <a:gdLst/>
              <a:ahLst/>
              <a:cxnLst/>
              <a:rect r="r" b="b" t="t" l="l"/>
              <a:pathLst>
                <a:path h="406400" w="1044616">
                  <a:moveTo>
                    <a:pt x="841416" y="0"/>
                  </a:moveTo>
                  <a:cubicBezTo>
                    <a:pt x="953641" y="0"/>
                    <a:pt x="1044616" y="90976"/>
                    <a:pt x="1044616" y="203200"/>
                  </a:cubicBezTo>
                  <a:cubicBezTo>
                    <a:pt x="1044616" y="315424"/>
                    <a:pt x="953641" y="406400"/>
                    <a:pt x="8414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19050"/>
              <a:ext cx="1044616" cy="387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259192" y="217038"/>
            <a:ext cx="6035897" cy="1358721"/>
            <a:chOff x="0" y="0"/>
            <a:chExt cx="8047863" cy="1811627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944548" y="123601"/>
              <a:ext cx="1567486" cy="1567486"/>
            </a:xfrm>
            <a:custGeom>
              <a:avLst/>
              <a:gdLst/>
              <a:ahLst/>
              <a:cxnLst/>
              <a:rect r="r" b="b" t="t" l="l"/>
              <a:pathLst>
                <a:path h="1567486" w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3637369" y="123601"/>
              <a:ext cx="1567486" cy="1567486"/>
            </a:xfrm>
            <a:custGeom>
              <a:avLst/>
              <a:gdLst/>
              <a:ahLst/>
              <a:cxnLst/>
              <a:rect r="r" b="b" t="t" l="l"/>
              <a:pathLst>
                <a:path h="1567486" w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5330191" y="244015"/>
              <a:ext cx="2717672" cy="1447072"/>
            </a:xfrm>
            <a:custGeom>
              <a:avLst/>
              <a:gdLst/>
              <a:ahLst/>
              <a:cxnLst/>
              <a:rect r="r" b="b" t="t" l="l"/>
              <a:pathLst>
                <a:path h="1447072" w="2717672">
                  <a:moveTo>
                    <a:pt x="0" y="0"/>
                  </a:moveTo>
                  <a:lnTo>
                    <a:pt x="2717672" y="0"/>
                  </a:lnTo>
                  <a:lnTo>
                    <a:pt x="2717672" y="1447072"/>
                  </a:lnTo>
                  <a:lnTo>
                    <a:pt x="0" y="144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817548" cy="1811627"/>
            </a:xfrm>
            <a:custGeom>
              <a:avLst/>
              <a:gdLst/>
              <a:ahLst/>
              <a:cxnLst/>
              <a:rect r="r" b="b" t="t" l="l"/>
              <a:pathLst>
                <a:path h="1811627" w="1817548">
                  <a:moveTo>
                    <a:pt x="0" y="0"/>
                  </a:moveTo>
                  <a:lnTo>
                    <a:pt x="1817548" y="0"/>
                  </a:lnTo>
                  <a:lnTo>
                    <a:pt x="1817548" y="1811627"/>
                  </a:lnTo>
                  <a:lnTo>
                    <a:pt x="0" y="181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true" flipV="false" rot="722013">
            <a:off x="7273489" y="308772"/>
            <a:ext cx="3123806" cy="1534570"/>
          </a:xfrm>
          <a:custGeom>
            <a:avLst/>
            <a:gdLst/>
            <a:ahLst/>
            <a:cxnLst/>
            <a:rect r="r" b="b" t="t" l="l"/>
            <a:pathLst>
              <a:path h="1534570" w="3123806">
                <a:moveTo>
                  <a:pt x="3123806" y="0"/>
                </a:moveTo>
                <a:lnTo>
                  <a:pt x="0" y="0"/>
                </a:lnTo>
                <a:lnTo>
                  <a:pt x="0" y="1534570"/>
                </a:lnTo>
                <a:lnTo>
                  <a:pt x="3123806" y="1534570"/>
                </a:lnTo>
                <a:lnTo>
                  <a:pt x="312380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449787" y="2268599"/>
            <a:ext cx="13500213" cy="7702824"/>
          </a:xfrm>
          <a:custGeom>
            <a:avLst/>
            <a:gdLst/>
            <a:ahLst/>
            <a:cxnLst/>
            <a:rect r="r" b="b" t="t" l="l"/>
            <a:pathLst>
              <a:path h="7702824" w="13500213">
                <a:moveTo>
                  <a:pt x="0" y="0"/>
                </a:moveTo>
                <a:lnTo>
                  <a:pt x="13500213" y="0"/>
                </a:lnTo>
                <a:lnTo>
                  <a:pt x="13500213" y="7702824"/>
                </a:lnTo>
                <a:lnTo>
                  <a:pt x="0" y="770282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072246" y="1952369"/>
            <a:ext cx="5701741" cy="919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39"/>
              </a:lnSpc>
            </a:pPr>
            <a:r>
              <a:rPr lang="en-US" sz="6399" b="true">
                <a:solidFill>
                  <a:srgbClr val="122455"/>
                </a:solidFill>
                <a:latin typeface="Raleway 1 Ultra-Bold"/>
                <a:ea typeface="Raleway 1 Ultra-Bold"/>
                <a:cs typeface="Raleway 1 Ultra-Bold"/>
                <a:sym typeface="Raleway 1 Ultra-Bold"/>
              </a:rPr>
              <a:t>3- PENILAIAN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633137" y="7629153"/>
            <a:ext cx="4181511" cy="2054167"/>
          </a:xfrm>
          <a:custGeom>
            <a:avLst/>
            <a:gdLst/>
            <a:ahLst/>
            <a:cxnLst/>
            <a:rect r="r" b="b" t="t" l="l"/>
            <a:pathLst>
              <a:path h="2054167" w="4181511">
                <a:moveTo>
                  <a:pt x="0" y="0"/>
                </a:moveTo>
                <a:lnTo>
                  <a:pt x="4181511" y="0"/>
                </a:lnTo>
                <a:lnTo>
                  <a:pt x="4181511" y="2054168"/>
                </a:lnTo>
                <a:lnTo>
                  <a:pt x="0" y="20541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47332" y="8750203"/>
            <a:ext cx="6976120" cy="6976120"/>
          </a:xfrm>
          <a:custGeom>
            <a:avLst/>
            <a:gdLst/>
            <a:ahLst/>
            <a:cxnLst/>
            <a:rect r="r" b="b" t="t" l="l"/>
            <a:pathLst>
              <a:path h="6976120" w="6976120">
                <a:moveTo>
                  <a:pt x="0" y="0"/>
                </a:moveTo>
                <a:lnTo>
                  <a:pt x="6976120" y="0"/>
                </a:lnTo>
                <a:lnTo>
                  <a:pt x="6976120" y="6976120"/>
                </a:lnTo>
                <a:lnTo>
                  <a:pt x="0" y="69761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-2936036">
            <a:off x="-2328035" y="6996408"/>
            <a:ext cx="5758278" cy="2713083"/>
            <a:chOff x="0" y="0"/>
            <a:chExt cx="1010278" cy="47600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10277" cy="476005"/>
            </a:xfrm>
            <a:custGeom>
              <a:avLst/>
              <a:gdLst/>
              <a:ahLst/>
              <a:cxnLst/>
              <a:rect r="r" b="b" t="t" l="l"/>
              <a:pathLst>
                <a:path h="476005" w="1010277">
                  <a:moveTo>
                    <a:pt x="807078" y="0"/>
                  </a:moveTo>
                  <a:cubicBezTo>
                    <a:pt x="919302" y="0"/>
                    <a:pt x="1010277" y="106557"/>
                    <a:pt x="1010277" y="238002"/>
                  </a:cubicBezTo>
                  <a:cubicBezTo>
                    <a:pt x="1010277" y="369447"/>
                    <a:pt x="919302" y="476005"/>
                    <a:pt x="807078" y="476005"/>
                  </a:cubicBezTo>
                  <a:lnTo>
                    <a:pt x="203200" y="476005"/>
                  </a:lnTo>
                  <a:cubicBezTo>
                    <a:pt x="90976" y="476005"/>
                    <a:pt x="0" y="369447"/>
                    <a:pt x="0" y="238002"/>
                  </a:cubicBezTo>
                  <a:cubicBezTo>
                    <a:pt x="0" y="10655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19050"/>
              <a:ext cx="1010278" cy="4569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5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-6520199" y="-2045118"/>
            <a:ext cx="14153336" cy="5506247"/>
            <a:chOff x="0" y="0"/>
            <a:chExt cx="1044616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44616" cy="406400"/>
            </a:xfrm>
            <a:custGeom>
              <a:avLst/>
              <a:gdLst/>
              <a:ahLst/>
              <a:cxnLst/>
              <a:rect r="r" b="b" t="t" l="l"/>
              <a:pathLst>
                <a:path h="406400" w="1044616">
                  <a:moveTo>
                    <a:pt x="841416" y="0"/>
                  </a:moveTo>
                  <a:cubicBezTo>
                    <a:pt x="953641" y="0"/>
                    <a:pt x="1044616" y="90976"/>
                    <a:pt x="1044616" y="203200"/>
                  </a:cubicBezTo>
                  <a:cubicBezTo>
                    <a:pt x="1044616" y="315424"/>
                    <a:pt x="953641" y="406400"/>
                    <a:pt x="8414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19050"/>
              <a:ext cx="1044616" cy="387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59192" y="217038"/>
            <a:ext cx="6035897" cy="1358721"/>
            <a:chOff x="0" y="0"/>
            <a:chExt cx="8047863" cy="1811627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944548" y="123601"/>
              <a:ext cx="1567486" cy="1567486"/>
            </a:xfrm>
            <a:custGeom>
              <a:avLst/>
              <a:gdLst/>
              <a:ahLst/>
              <a:cxnLst/>
              <a:rect r="r" b="b" t="t" l="l"/>
              <a:pathLst>
                <a:path h="1567486" w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3637369" y="123601"/>
              <a:ext cx="1567486" cy="1567486"/>
            </a:xfrm>
            <a:custGeom>
              <a:avLst/>
              <a:gdLst/>
              <a:ahLst/>
              <a:cxnLst/>
              <a:rect r="r" b="b" t="t" l="l"/>
              <a:pathLst>
                <a:path h="1567486" w="1567486">
                  <a:moveTo>
                    <a:pt x="0" y="0"/>
                  </a:moveTo>
                  <a:lnTo>
                    <a:pt x="1567486" y="0"/>
                  </a:lnTo>
                  <a:lnTo>
                    <a:pt x="1567486" y="1567486"/>
                  </a:lnTo>
                  <a:lnTo>
                    <a:pt x="0" y="1567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5330191" y="244015"/>
              <a:ext cx="2717672" cy="1447072"/>
            </a:xfrm>
            <a:custGeom>
              <a:avLst/>
              <a:gdLst/>
              <a:ahLst/>
              <a:cxnLst/>
              <a:rect r="r" b="b" t="t" l="l"/>
              <a:pathLst>
                <a:path h="1447072" w="2717672">
                  <a:moveTo>
                    <a:pt x="0" y="0"/>
                  </a:moveTo>
                  <a:lnTo>
                    <a:pt x="2717672" y="0"/>
                  </a:lnTo>
                  <a:lnTo>
                    <a:pt x="2717672" y="1447072"/>
                  </a:lnTo>
                  <a:lnTo>
                    <a:pt x="0" y="14470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817548" cy="1811627"/>
            </a:xfrm>
            <a:custGeom>
              <a:avLst/>
              <a:gdLst/>
              <a:ahLst/>
              <a:cxnLst/>
              <a:rect r="r" b="b" t="t" l="l"/>
              <a:pathLst>
                <a:path h="1811627" w="1817548">
                  <a:moveTo>
                    <a:pt x="0" y="0"/>
                  </a:moveTo>
                  <a:lnTo>
                    <a:pt x="1817548" y="0"/>
                  </a:lnTo>
                  <a:lnTo>
                    <a:pt x="1817548" y="1811627"/>
                  </a:lnTo>
                  <a:lnTo>
                    <a:pt x="0" y="1811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true" flipV="false" rot="722013">
            <a:off x="13513080" y="129113"/>
            <a:ext cx="3123806" cy="1534570"/>
          </a:xfrm>
          <a:custGeom>
            <a:avLst/>
            <a:gdLst/>
            <a:ahLst/>
            <a:cxnLst/>
            <a:rect r="r" b="b" t="t" l="l"/>
            <a:pathLst>
              <a:path h="1534570" w="3123806">
                <a:moveTo>
                  <a:pt x="3123806" y="0"/>
                </a:moveTo>
                <a:lnTo>
                  <a:pt x="0" y="0"/>
                </a:lnTo>
                <a:lnTo>
                  <a:pt x="0" y="1534570"/>
                </a:lnTo>
                <a:lnTo>
                  <a:pt x="3123806" y="1534570"/>
                </a:lnTo>
                <a:lnTo>
                  <a:pt x="312380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747277" y="5825665"/>
            <a:ext cx="2519340" cy="2510179"/>
          </a:xfrm>
          <a:custGeom>
            <a:avLst/>
            <a:gdLst/>
            <a:ahLst/>
            <a:cxnLst/>
            <a:rect r="r" b="b" t="t" l="l"/>
            <a:pathLst>
              <a:path h="2510179" w="2519340">
                <a:moveTo>
                  <a:pt x="0" y="0"/>
                </a:moveTo>
                <a:lnTo>
                  <a:pt x="2519339" y="0"/>
                </a:lnTo>
                <a:lnTo>
                  <a:pt x="2519339" y="2510178"/>
                </a:lnTo>
                <a:lnTo>
                  <a:pt x="0" y="25101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true" flipV="false" rot="0">
            <a:off x="5317481" y="5825665"/>
            <a:ext cx="2519340" cy="2510179"/>
          </a:xfrm>
          <a:custGeom>
            <a:avLst/>
            <a:gdLst/>
            <a:ahLst/>
            <a:cxnLst/>
            <a:rect r="r" b="b" t="t" l="l"/>
            <a:pathLst>
              <a:path h="2510179" w="2519340">
                <a:moveTo>
                  <a:pt x="2519340" y="0"/>
                </a:moveTo>
                <a:lnTo>
                  <a:pt x="0" y="0"/>
                </a:lnTo>
                <a:lnTo>
                  <a:pt x="0" y="2510178"/>
                </a:lnTo>
                <a:lnTo>
                  <a:pt x="2519340" y="2510178"/>
                </a:lnTo>
                <a:lnTo>
                  <a:pt x="251934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7083849" y="3047464"/>
            <a:ext cx="5397349" cy="1620820"/>
            <a:chOff x="0" y="0"/>
            <a:chExt cx="1245153" cy="37391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245153" cy="373918"/>
            </a:xfrm>
            <a:custGeom>
              <a:avLst/>
              <a:gdLst/>
              <a:ahLst/>
              <a:cxnLst/>
              <a:rect r="r" b="b" t="t" l="l"/>
              <a:pathLst>
                <a:path h="373918" w="1245153">
                  <a:moveTo>
                    <a:pt x="0" y="0"/>
                  </a:moveTo>
                  <a:lnTo>
                    <a:pt x="1245153" y="0"/>
                  </a:lnTo>
                  <a:lnTo>
                    <a:pt x="1245153" y="373918"/>
                  </a:lnTo>
                  <a:lnTo>
                    <a:pt x="0" y="373918"/>
                  </a:lnTo>
                  <a:close/>
                </a:path>
              </a:pathLst>
            </a:custGeom>
            <a:solidFill>
              <a:srgbClr val="152250"/>
            </a:solidFill>
            <a:ln cap="sq">
              <a:noFill/>
              <a:prstDash val="sysDot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57150"/>
              <a:ext cx="1245153" cy="4310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200"/>
                </a:lnSpc>
              </a:pPr>
              <a:r>
                <a:rPr lang="en-US" sz="3000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Jaringan Komputer</a:t>
              </a:r>
            </a:p>
            <a:p>
              <a:pPr algn="ctr">
                <a:lnSpc>
                  <a:spcPts val="4200"/>
                </a:lnSpc>
              </a:pPr>
              <a:r>
                <a:rPr lang="en-US" b="true" sz="3000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 UTS, UAS, dan PjBL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261744" y="5293191"/>
            <a:ext cx="2949964" cy="1064947"/>
            <a:chOff x="0" y="0"/>
            <a:chExt cx="1440787" cy="52012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440787" cy="520129"/>
            </a:xfrm>
            <a:custGeom>
              <a:avLst/>
              <a:gdLst/>
              <a:ahLst/>
              <a:cxnLst/>
              <a:rect r="r" b="b" t="t" l="l"/>
              <a:pathLst>
                <a:path h="520129" w="1440787">
                  <a:moveTo>
                    <a:pt x="0" y="0"/>
                  </a:moveTo>
                  <a:lnTo>
                    <a:pt x="1440787" y="0"/>
                  </a:lnTo>
                  <a:lnTo>
                    <a:pt x="1440787" y="520129"/>
                  </a:lnTo>
                  <a:lnTo>
                    <a:pt x="0" y="520129"/>
                  </a:lnTo>
                  <a:close/>
                </a:path>
              </a:pathLst>
            </a:custGeom>
            <a:solidFill>
              <a:srgbClr val="017FFD"/>
            </a:solidFill>
            <a:ln cap="sq">
              <a:noFill/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0" y="-57150"/>
              <a:ext cx="1440787" cy="57727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4479"/>
                </a:lnSpc>
                <a:spcBef>
                  <a:spcPct val="0"/>
                </a:spcBef>
              </a:pPr>
              <a:r>
                <a:rPr lang="en-US" b="true" sz="31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PjBL</a:t>
              </a:r>
            </a:p>
          </p:txBody>
        </p:sp>
      </p:grpSp>
      <p:sp>
        <p:nvSpPr>
          <p:cNvPr name="AutoShape 24" id="24"/>
          <p:cNvSpPr/>
          <p:nvPr/>
        </p:nvSpPr>
        <p:spPr>
          <a:xfrm>
            <a:off x="5736726" y="6358138"/>
            <a:ext cx="3215757" cy="596913"/>
          </a:xfrm>
          <a:prstGeom prst="line">
            <a:avLst/>
          </a:prstGeom>
          <a:ln cap="flat" w="19050">
            <a:solidFill>
              <a:srgbClr val="40404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5" id="25"/>
          <p:cNvSpPr/>
          <p:nvPr/>
        </p:nvSpPr>
        <p:spPr>
          <a:xfrm flipH="true">
            <a:off x="2877156" y="6358138"/>
            <a:ext cx="2859569" cy="596913"/>
          </a:xfrm>
          <a:prstGeom prst="line">
            <a:avLst/>
          </a:prstGeom>
          <a:ln cap="flat" w="19050">
            <a:solidFill>
              <a:srgbClr val="40404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26" id="26"/>
          <p:cNvSpPr/>
          <p:nvPr/>
        </p:nvSpPr>
        <p:spPr>
          <a:xfrm flipH="true">
            <a:off x="5736726" y="4668284"/>
            <a:ext cx="4045798" cy="624907"/>
          </a:xfrm>
          <a:prstGeom prst="line">
            <a:avLst/>
          </a:prstGeom>
          <a:ln cap="flat" w="19050">
            <a:solidFill>
              <a:srgbClr val="40404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27" id="27"/>
          <p:cNvGrpSpPr/>
          <p:nvPr/>
        </p:nvGrpSpPr>
        <p:grpSpPr>
          <a:xfrm rot="0">
            <a:off x="7959819" y="6955051"/>
            <a:ext cx="1985329" cy="1493352"/>
            <a:chOff x="0" y="0"/>
            <a:chExt cx="969651" cy="72936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969651" cy="729365"/>
            </a:xfrm>
            <a:custGeom>
              <a:avLst/>
              <a:gdLst/>
              <a:ahLst/>
              <a:cxnLst/>
              <a:rect r="r" b="b" t="t" l="l"/>
              <a:pathLst>
                <a:path h="729365" w="969651">
                  <a:moveTo>
                    <a:pt x="0" y="0"/>
                  </a:moveTo>
                  <a:lnTo>
                    <a:pt x="969651" y="0"/>
                  </a:lnTo>
                  <a:lnTo>
                    <a:pt x="969651" y="729365"/>
                  </a:lnTo>
                  <a:lnTo>
                    <a:pt x="0" y="729365"/>
                  </a:lnTo>
                  <a:close/>
                </a:path>
              </a:pathLst>
            </a:custGeom>
            <a:solidFill>
              <a:srgbClr val="0FECE3"/>
            </a:soli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28575"/>
              <a:ext cx="969651" cy="757940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Tugas Kelompok membuat jaringan Wi-Fi = </a:t>
              </a:r>
              <a:r>
                <a:rPr lang="en-US" b="true" sz="1500">
                  <a:solidFill>
                    <a:srgbClr val="FF313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30%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732929" y="6955051"/>
            <a:ext cx="2288454" cy="1493881"/>
            <a:chOff x="0" y="0"/>
            <a:chExt cx="1117700" cy="72962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117700" cy="729624"/>
            </a:xfrm>
            <a:custGeom>
              <a:avLst/>
              <a:gdLst/>
              <a:ahLst/>
              <a:cxnLst/>
              <a:rect r="r" b="b" t="t" l="l"/>
              <a:pathLst>
                <a:path h="729624" w="1117700">
                  <a:moveTo>
                    <a:pt x="0" y="0"/>
                  </a:moveTo>
                  <a:lnTo>
                    <a:pt x="1117700" y="0"/>
                  </a:lnTo>
                  <a:lnTo>
                    <a:pt x="1117700" y="729624"/>
                  </a:lnTo>
                  <a:lnTo>
                    <a:pt x="0" y="729624"/>
                  </a:lnTo>
                  <a:close/>
                </a:path>
              </a:pathLst>
            </a:custGeom>
            <a:solidFill>
              <a:srgbClr val="0FECE3"/>
            </a:solidFill>
            <a:ln cap="sq">
              <a:noFill/>
              <a:prstDash val="solid"/>
              <a:miter/>
            </a:ln>
          </p:spPr>
        </p:sp>
        <p:sp>
          <p:nvSpPr>
            <p:cNvPr name="TextBox 32" id="32"/>
            <p:cNvSpPr txBox="true"/>
            <p:nvPr/>
          </p:nvSpPr>
          <p:spPr>
            <a:xfrm>
              <a:off x="0" y="-28575"/>
              <a:ext cx="1117700" cy="75819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Tugas individu membuat kabel stright, dan Cross = </a:t>
              </a:r>
              <a:r>
                <a:rPr lang="en-US" b="true" sz="1500">
                  <a:solidFill>
                    <a:srgbClr val="FF313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15%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4592499" y="6955051"/>
            <a:ext cx="2288454" cy="1493881"/>
            <a:chOff x="0" y="0"/>
            <a:chExt cx="1117700" cy="729624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1117700" cy="729624"/>
            </a:xfrm>
            <a:custGeom>
              <a:avLst/>
              <a:gdLst/>
              <a:ahLst/>
              <a:cxnLst/>
              <a:rect r="r" b="b" t="t" l="l"/>
              <a:pathLst>
                <a:path h="729624" w="1117700">
                  <a:moveTo>
                    <a:pt x="0" y="0"/>
                  </a:moveTo>
                  <a:lnTo>
                    <a:pt x="1117700" y="0"/>
                  </a:lnTo>
                  <a:lnTo>
                    <a:pt x="1117700" y="729624"/>
                  </a:lnTo>
                  <a:lnTo>
                    <a:pt x="0" y="729624"/>
                  </a:lnTo>
                  <a:close/>
                </a:path>
              </a:pathLst>
            </a:custGeom>
            <a:solidFill>
              <a:srgbClr val="0FECE3"/>
            </a:solidFill>
            <a:ln cap="sq">
              <a:noFill/>
              <a:prstDash val="solid"/>
              <a:miter/>
            </a:ln>
          </p:spPr>
        </p:sp>
        <p:sp>
          <p:nvSpPr>
            <p:cNvPr name="TextBox 35" id="35"/>
            <p:cNvSpPr txBox="true"/>
            <p:nvPr/>
          </p:nvSpPr>
          <p:spPr>
            <a:xfrm>
              <a:off x="0" y="-28575"/>
              <a:ext cx="1117700" cy="75819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Tugas individu pengalamatan IP address dan Subnetting = </a:t>
              </a:r>
              <a:r>
                <a:rPr lang="en-US" b="true" sz="1500">
                  <a:solidFill>
                    <a:srgbClr val="FF313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15%</a:t>
              </a:r>
            </a:p>
          </p:txBody>
        </p:sp>
      </p:grpSp>
      <p:sp>
        <p:nvSpPr>
          <p:cNvPr name="AutoShape 36" id="36"/>
          <p:cNvSpPr/>
          <p:nvPr/>
        </p:nvSpPr>
        <p:spPr>
          <a:xfrm>
            <a:off x="5736726" y="6358138"/>
            <a:ext cx="0" cy="596913"/>
          </a:xfrm>
          <a:prstGeom prst="line">
            <a:avLst/>
          </a:prstGeom>
          <a:ln cap="flat" w="19050">
            <a:solidFill>
              <a:srgbClr val="40404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37" id="37"/>
          <p:cNvGrpSpPr/>
          <p:nvPr/>
        </p:nvGrpSpPr>
        <p:grpSpPr>
          <a:xfrm rot="0">
            <a:off x="11531964" y="5293191"/>
            <a:ext cx="2949964" cy="1064947"/>
            <a:chOff x="0" y="0"/>
            <a:chExt cx="1440787" cy="520129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1440787" cy="520129"/>
            </a:xfrm>
            <a:custGeom>
              <a:avLst/>
              <a:gdLst/>
              <a:ahLst/>
              <a:cxnLst/>
              <a:rect r="r" b="b" t="t" l="l"/>
              <a:pathLst>
                <a:path h="520129" w="1440787">
                  <a:moveTo>
                    <a:pt x="0" y="0"/>
                  </a:moveTo>
                  <a:lnTo>
                    <a:pt x="1440787" y="0"/>
                  </a:lnTo>
                  <a:lnTo>
                    <a:pt x="1440787" y="520129"/>
                  </a:lnTo>
                  <a:lnTo>
                    <a:pt x="0" y="520129"/>
                  </a:lnTo>
                  <a:close/>
                </a:path>
              </a:pathLst>
            </a:custGeom>
            <a:solidFill>
              <a:srgbClr val="017FFD"/>
            </a:solidFill>
            <a:ln cap="sq">
              <a:noFill/>
              <a:prstDash val="solid"/>
              <a:miter/>
            </a:ln>
          </p:spPr>
        </p:sp>
        <p:sp>
          <p:nvSpPr>
            <p:cNvPr name="TextBox 39" id="39"/>
            <p:cNvSpPr txBox="true"/>
            <p:nvPr/>
          </p:nvSpPr>
          <p:spPr>
            <a:xfrm>
              <a:off x="0" y="-57150"/>
              <a:ext cx="1440787" cy="577279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 marL="0" indent="0" lvl="0">
                <a:lnSpc>
                  <a:spcPts val="4479"/>
                </a:lnSpc>
                <a:spcBef>
                  <a:spcPct val="0"/>
                </a:spcBef>
              </a:pPr>
              <a:r>
                <a:rPr lang="en-US" b="true" sz="31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UTS dan UAS</a:t>
              </a:r>
            </a:p>
          </p:txBody>
        </p:sp>
      </p:grpSp>
      <p:grpSp>
        <p:nvGrpSpPr>
          <p:cNvPr name="Group 40" id="40"/>
          <p:cNvGrpSpPr/>
          <p:nvPr/>
        </p:nvGrpSpPr>
        <p:grpSpPr>
          <a:xfrm rot="0">
            <a:off x="10718492" y="6955051"/>
            <a:ext cx="2288454" cy="1090322"/>
            <a:chOff x="0" y="0"/>
            <a:chExt cx="1117700" cy="532522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1117700" cy="532522"/>
            </a:xfrm>
            <a:custGeom>
              <a:avLst/>
              <a:gdLst/>
              <a:ahLst/>
              <a:cxnLst/>
              <a:rect r="r" b="b" t="t" l="l"/>
              <a:pathLst>
                <a:path h="532522" w="1117700">
                  <a:moveTo>
                    <a:pt x="0" y="0"/>
                  </a:moveTo>
                  <a:lnTo>
                    <a:pt x="1117700" y="0"/>
                  </a:lnTo>
                  <a:lnTo>
                    <a:pt x="1117700" y="532522"/>
                  </a:lnTo>
                  <a:lnTo>
                    <a:pt x="0" y="532522"/>
                  </a:lnTo>
                  <a:close/>
                </a:path>
              </a:pathLst>
            </a:custGeom>
            <a:solidFill>
              <a:srgbClr val="0FECE3"/>
            </a:solidFill>
            <a:ln cap="sq">
              <a:noFill/>
              <a:prstDash val="solid"/>
              <a:miter/>
            </a:ln>
          </p:spPr>
        </p:sp>
        <p:sp>
          <p:nvSpPr>
            <p:cNvPr name="TextBox 42" id="42"/>
            <p:cNvSpPr txBox="true"/>
            <p:nvPr/>
          </p:nvSpPr>
          <p:spPr>
            <a:xfrm>
              <a:off x="0" y="-28575"/>
              <a:ext cx="1117700" cy="561097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UTS = </a:t>
              </a:r>
              <a:r>
                <a:rPr lang="en-US" b="true" sz="1500">
                  <a:solidFill>
                    <a:srgbClr val="FF313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20%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14266616" y="6955051"/>
            <a:ext cx="2288454" cy="1090322"/>
            <a:chOff x="0" y="0"/>
            <a:chExt cx="1117700" cy="532522"/>
          </a:xfrm>
        </p:grpSpPr>
        <p:sp>
          <p:nvSpPr>
            <p:cNvPr name="Freeform 44" id="44"/>
            <p:cNvSpPr/>
            <p:nvPr/>
          </p:nvSpPr>
          <p:spPr>
            <a:xfrm flipH="false" flipV="false" rot="0">
              <a:off x="0" y="0"/>
              <a:ext cx="1117700" cy="532522"/>
            </a:xfrm>
            <a:custGeom>
              <a:avLst/>
              <a:gdLst/>
              <a:ahLst/>
              <a:cxnLst/>
              <a:rect r="r" b="b" t="t" l="l"/>
              <a:pathLst>
                <a:path h="532522" w="1117700">
                  <a:moveTo>
                    <a:pt x="0" y="0"/>
                  </a:moveTo>
                  <a:lnTo>
                    <a:pt x="1117700" y="0"/>
                  </a:lnTo>
                  <a:lnTo>
                    <a:pt x="1117700" y="532522"/>
                  </a:lnTo>
                  <a:lnTo>
                    <a:pt x="0" y="532522"/>
                  </a:lnTo>
                  <a:close/>
                </a:path>
              </a:pathLst>
            </a:custGeom>
            <a:solidFill>
              <a:srgbClr val="0FECE3"/>
            </a:solidFill>
            <a:ln cap="sq">
              <a:noFill/>
              <a:prstDash val="solid"/>
              <a:miter/>
            </a:ln>
          </p:spPr>
        </p:sp>
        <p:sp>
          <p:nvSpPr>
            <p:cNvPr name="TextBox 45" id="45"/>
            <p:cNvSpPr txBox="true"/>
            <p:nvPr/>
          </p:nvSpPr>
          <p:spPr>
            <a:xfrm>
              <a:off x="0" y="-28575"/>
              <a:ext cx="1117700" cy="561097"/>
            </a:xfrm>
            <a:prstGeom prst="rect">
              <a:avLst/>
            </a:prstGeom>
          </p:spPr>
          <p:txBody>
            <a:bodyPr anchor="ctr" rtlCol="false" tIns="254000" lIns="254000" bIns="254000" rIns="254000"/>
            <a:lstStyle/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UAS = </a:t>
              </a:r>
              <a:r>
                <a:rPr lang="en-US" b="true" sz="1500">
                  <a:solidFill>
                    <a:srgbClr val="FF313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20%</a:t>
              </a:r>
            </a:p>
          </p:txBody>
        </p:sp>
      </p:grpSp>
      <p:sp>
        <p:nvSpPr>
          <p:cNvPr name="AutoShape 46" id="46"/>
          <p:cNvSpPr/>
          <p:nvPr/>
        </p:nvSpPr>
        <p:spPr>
          <a:xfrm>
            <a:off x="9782524" y="4668284"/>
            <a:ext cx="3224423" cy="624907"/>
          </a:xfrm>
          <a:prstGeom prst="line">
            <a:avLst/>
          </a:prstGeom>
          <a:ln cap="flat" w="19050">
            <a:solidFill>
              <a:srgbClr val="40404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47" id="47"/>
          <p:cNvSpPr/>
          <p:nvPr/>
        </p:nvSpPr>
        <p:spPr>
          <a:xfrm flipH="true">
            <a:off x="11862719" y="6358138"/>
            <a:ext cx="1144227" cy="596913"/>
          </a:xfrm>
          <a:prstGeom prst="line">
            <a:avLst/>
          </a:prstGeom>
          <a:ln cap="flat" w="19050">
            <a:solidFill>
              <a:srgbClr val="40404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48" id="48"/>
          <p:cNvSpPr/>
          <p:nvPr/>
        </p:nvSpPr>
        <p:spPr>
          <a:xfrm>
            <a:off x="13006946" y="6358138"/>
            <a:ext cx="2403897" cy="596913"/>
          </a:xfrm>
          <a:prstGeom prst="line">
            <a:avLst/>
          </a:prstGeom>
          <a:ln cap="flat" w="19050">
            <a:solidFill>
              <a:srgbClr val="40404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49" id="49"/>
          <p:cNvSpPr txBox="true"/>
          <p:nvPr/>
        </p:nvSpPr>
        <p:spPr>
          <a:xfrm rot="0">
            <a:off x="1072246" y="1952369"/>
            <a:ext cx="5701741" cy="919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39"/>
              </a:lnSpc>
            </a:pPr>
            <a:r>
              <a:rPr lang="en-US" sz="6399" b="true">
                <a:solidFill>
                  <a:srgbClr val="122455"/>
                </a:solidFill>
                <a:latin typeface="Raleway 1 Ultra-Bold"/>
                <a:ea typeface="Raleway 1 Ultra-Bold"/>
                <a:cs typeface="Raleway 1 Ultra-Bold"/>
                <a:sym typeface="Raleway 1 Ultra-Bold"/>
              </a:rPr>
              <a:t>3- PENILAIAN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77" r="0" b="-9277"/>
            </a:stretch>
          </a:blipFill>
        </p:spPr>
      </p:sp>
      <p:grpSp>
        <p:nvGrpSpPr>
          <p:cNvPr name="Group 3" id="3"/>
          <p:cNvGrpSpPr/>
          <p:nvPr/>
        </p:nvGrpSpPr>
        <p:grpSpPr>
          <a:xfrm rot="-4126767">
            <a:off x="-4118775" y="4193783"/>
            <a:ext cx="14431212" cy="5999056"/>
            <a:chOff x="0" y="0"/>
            <a:chExt cx="977628" cy="4064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977628" cy="406400"/>
            </a:xfrm>
            <a:custGeom>
              <a:avLst/>
              <a:gdLst/>
              <a:ahLst/>
              <a:cxnLst/>
              <a:rect r="r" b="b" t="t" l="l"/>
              <a:pathLst>
                <a:path h="406400" w="977628">
                  <a:moveTo>
                    <a:pt x="774428" y="0"/>
                  </a:moveTo>
                  <a:cubicBezTo>
                    <a:pt x="886652" y="0"/>
                    <a:pt x="977628" y="90976"/>
                    <a:pt x="977628" y="203200"/>
                  </a:cubicBezTo>
                  <a:cubicBezTo>
                    <a:pt x="977628" y="315424"/>
                    <a:pt x="886652" y="406400"/>
                    <a:pt x="77442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19050"/>
              <a:ext cx="977628" cy="387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5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622236" y="4970788"/>
            <a:ext cx="5895118" cy="5895118"/>
          </a:xfrm>
          <a:custGeom>
            <a:avLst/>
            <a:gdLst/>
            <a:ahLst/>
            <a:cxnLst/>
            <a:rect r="r" b="b" t="t" l="l"/>
            <a:pathLst>
              <a:path h="5895118" w="5895118">
                <a:moveTo>
                  <a:pt x="0" y="0"/>
                </a:moveTo>
                <a:lnTo>
                  <a:pt x="5895118" y="0"/>
                </a:lnTo>
                <a:lnTo>
                  <a:pt x="5895118" y="5895118"/>
                </a:lnTo>
                <a:lnTo>
                  <a:pt x="0" y="58951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-4126767">
            <a:off x="13614282" y="-3303429"/>
            <a:ext cx="14431212" cy="5999056"/>
            <a:chOff x="0" y="0"/>
            <a:chExt cx="977628" cy="40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77628" cy="406400"/>
            </a:xfrm>
            <a:custGeom>
              <a:avLst/>
              <a:gdLst/>
              <a:ahLst/>
              <a:cxnLst/>
              <a:rect r="r" b="b" t="t" l="l"/>
              <a:pathLst>
                <a:path h="406400" w="977628">
                  <a:moveTo>
                    <a:pt x="774428" y="0"/>
                  </a:moveTo>
                  <a:cubicBezTo>
                    <a:pt x="886652" y="0"/>
                    <a:pt x="977628" y="90976"/>
                    <a:pt x="977628" y="203200"/>
                  </a:cubicBezTo>
                  <a:cubicBezTo>
                    <a:pt x="977628" y="315424"/>
                    <a:pt x="886652" y="406400"/>
                    <a:pt x="77442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BCEF3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19050"/>
              <a:ext cx="977628" cy="387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5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793493" y="6763216"/>
            <a:ext cx="9764422" cy="2928078"/>
            <a:chOff x="0" y="0"/>
            <a:chExt cx="2571700" cy="77118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571700" cy="771181"/>
            </a:xfrm>
            <a:custGeom>
              <a:avLst/>
              <a:gdLst/>
              <a:ahLst/>
              <a:cxnLst/>
              <a:rect r="r" b="b" t="t" l="l"/>
              <a:pathLst>
                <a:path h="771181" w="2571700">
                  <a:moveTo>
                    <a:pt x="39644" y="0"/>
                  </a:moveTo>
                  <a:lnTo>
                    <a:pt x="2532056" y="0"/>
                  </a:lnTo>
                  <a:cubicBezTo>
                    <a:pt x="2553951" y="0"/>
                    <a:pt x="2571700" y="17749"/>
                    <a:pt x="2571700" y="39644"/>
                  </a:cubicBezTo>
                  <a:lnTo>
                    <a:pt x="2571700" y="731538"/>
                  </a:lnTo>
                  <a:cubicBezTo>
                    <a:pt x="2571700" y="753432"/>
                    <a:pt x="2553951" y="771181"/>
                    <a:pt x="2532056" y="771181"/>
                  </a:cubicBezTo>
                  <a:lnTo>
                    <a:pt x="39644" y="771181"/>
                  </a:lnTo>
                  <a:cubicBezTo>
                    <a:pt x="17749" y="771181"/>
                    <a:pt x="0" y="753432"/>
                    <a:pt x="0" y="731538"/>
                  </a:cubicBezTo>
                  <a:lnTo>
                    <a:pt x="0" y="39644"/>
                  </a:lnTo>
                  <a:cubicBezTo>
                    <a:pt x="0" y="17749"/>
                    <a:pt x="17749" y="0"/>
                    <a:pt x="39644" y="0"/>
                  </a:cubicBezTo>
                  <a:close/>
                </a:path>
              </a:pathLst>
            </a:custGeom>
            <a:solidFill>
              <a:srgbClr val="122455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19050"/>
              <a:ext cx="2571700" cy="75213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795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8504726" y="1210990"/>
            <a:ext cx="8115300" cy="418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58"/>
              </a:lnSpc>
            </a:pPr>
            <a:r>
              <a:rPr lang="en-US" sz="16058" b="true">
                <a:solidFill>
                  <a:srgbClr val="122455"/>
                </a:solidFill>
                <a:latin typeface="Raleway 1 Ultra-Bold"/>
                <a:ea typeface="Raleway 1 Ultra-Bold"/>
                <a:cs typeface="Raleway 1 Ultra-Bold"/>
                <a:sym typeface="Raleway 1 Ultra-Bold"/>
              </a:rPr>
              <a:t>Terima Kasih.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4704141" y="-303901"/>
            <a:ext cx="1435704" cy="803994"/>
          </a:xfrm>
          <a:custGeom>
            <a:avLst/>
            <a:gdLst/>
            <a:ahLst/>
            <a:cxnLst/>
            <a:rect r="r" b="b" t="t" l="l"/>
            <a:pathLst>
              <a:path h="803994" w="143570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310848" y="-303901"/>
            <a:ext cx="1435704" cy="803994"/>
          </a:xfrm>
          <a:custGeom>
            <a:avLst/>
            <a:gdLst/>
            <a:ahLst/>
            <a:cxnLst/>
            <a:rect r="r" b="b" t="t" l="l"/>
            <a:pathLst>
              <a:path h="803994" w="1435704">
                <a:moveTo>
                  <a:pt x="0" y="0"/>
                </a:moveTo>
                <a:lnTo>
                  <a:pt x="1435704" y="0"/>
                </a:lnTo>
                <a:lnTo>
                  <a:pt x="1435704" y="803994"/>
                </a:lnTo>
                <a:lnTo>
                  <a:pt x="0" y="8039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0" y="2823066"/>
            <a:ext cx="5253533" cy="7880300"/>
            <a:chOff x="0" y="0"/>
            <a:chExt cx="6350000" cy="95250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6350000" cy="9525000"/>
            </a:xfrm>
            <a:custGeom>
              <a:avLst/>
              <a:gdLst/>
              <a:ahLst/>
              <a:cxnLst/>
              <a:rect r="r" b="b" t="t" l="l"/>
              <a:pathLst>
                <a:path h="9525000" w="6350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7"/>
              <a:stretch>
                <a:fillRect l="-25000" t="0" r="-25000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8776749" y="5419339"/>
            <a:ext cx="6068891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30"/>
              </a:lnSpc>
            </a:pPr>
            <a:r>
              <a:rPr lang="en-US" sz="4500" b="true">
                <a:solidFill>
                  <a:srgbClr val="2B2B2B"/>
                </a:solidFill>
                <a:latin typeface="Raleway 2 Heavy"/>
                <a:ea typeface="Raleway 2 Heavy"/>
                <a:cs typeface="Raleway 2 Heavy"/>
                <a:sym typeface="Raleway 2 Heavy"/>
              </a:rPr>
              <a:t>Hello, Programmer !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8776749" y="8072801"/>
            <a:ext cx="750524" cy="750524"/>
            <a:chOff x="0" y="0"/>
            <a:chExt cx="1000699" cy="1000699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0"/>
              <a:ext cx="1000699" cy="1000699"/>
              <a:chOff x="0" y="0"/>
              <a:chExt cx="812800" cy="812800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6E8D6"/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239"/>
                  </a:lnSpc>
                </a:pPr>
              </a:p>
            </p:txBody>
          </p:sp>
        </p:grpSp>
        <p:sp>
          <p:nvSpPr>
            <p:cNvPr name="Freeform 23" id="23"/>
            <p:cNvSpPr/>
            <p:nvPr/>
          </p:nvSpPr>
          <p:spPr>
            <a:xfrm flipH="false" flipV="false" rot="0">
              <a:off x="250175" y="250175"/>
              <a:ext cx="500350" cy="500350"/>
            </a:xfrm>
            <a:custGeom>
              <a:avLst/>
              <a:gdLst/>
              <a:ahLst/>
              <a:cxnLst/>
              <a:rect r="r" b="b" t="t" l="l"/>
              <a:pathLst>
                <a:path h="500350" w="500350">
                  <a:moveTo>
                    <a:pt x="0" y="0"/>
                  </a:moveTo>
                  <a:lnTo>
                    <a:pt x="500349" y="0"/>
                  </a:lnTo>
                  <a:lnTo>
                    <a:pt x="500349" y="500349"/>
                  </a:lnTo>
                  <a:lnTo>
                    <a:pt x="0" y="500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9817278" y="8118033"/>
            <a:ext cx="5028362" cy="660060"/>
            <a:chOff x="0" y="0"/>
            <a:chExt cx="6704482" cy="880080"/>
          </a:xfrm>
        </p:grpSpPr>
        <p:sp>
          <p:nvSpPr>
            <p:cNvPr name="TextBox 25" id="25"/>
            <p:cNvSpPr txBox="true"/>
            <p:nvPr/>
          </p:nvSpPr>
          <p:spPr>
            <a:xfrm rot="0">
              <a:off x="0" y="-38100"/>
              <a:ext cx="6704482" cy="483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859"/>
                </a:lnSpc>
              </a:pPr>
              <a:r>
                <a:rPr lang="en-US" sz="2199" b="true">
                  <a:solidFill>
                    <a:srgbClr val="FFFFFF"/>
                  </a:solidFill>
                  <a:latin typeface="Poppins Semi-Bold"/>
                  <a:ea typeface="Poppins Semi-Bold"/>
                  <a:cs typeface="Poppins Semi-Bold"/>
                  <a:sym typeface="Poppins Semi-Bold"/>
                </a:rPr>
                <a:t>Yudhi Fajar Saputra, S.Kom., M.Sc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0" y="518341"/>
              <a:ext cx="5092164" cy="3617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239"/>
                </a:lnSpc>
              </a:pPr>
              <a:r>
                <a:rPr lang="en-US" sz="1599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Pengajar MK JARINGAN KOMPUTER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DAGRH-LdEb0</dc:identifier>
  <dcterms:modified xsi:type="dcterms:W3CDTF">2011-08-01T06:04:30Z</dcterms:modified>
  <cp:revision>1</cp:revision>
  <dc:title>PENGANTAR JARKOM 1</dc:title>
</cp:coreProperties>
</file>