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14"/>
  </p:notesMasterIdLst>
  <p:sldIdLst>
    <p:sldId id="272" r:id="rId3"/>
    <p:sldId id="256" r:id="rId4"/>
    <p:sldId id="257" r:id="rId5"/>
    <p:sldId id="258" r:id="rId6"/>
    <p:sldId id="259" r:id="rId7"/>
    <p:sldId id="260" r:id="rId8"/>
    <p:sldId id="261" r:id="rId9"/>
    <p:sldId id="262" r:id="rId10"/>
    <p:sldId id="263" r:id="rId11"/>
    <p:sldId id="264" r:id="rId12"/>
    <p:sldId id="265"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46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3840480"/>
            <a:ext cx="4389120" cy="453390"/>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433830" y="490220"/>
            <a:ext cx="4389120" cy="3291840"/>
          </a:xfrm>
        </p:spPr>
        <p:txBody>
          <a:bodyPr/>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endParaRPr lang="en-US"/>
          </a:p>
        </p:txBody>
      </p:sp>
      <p:sp>
        <p:nvSpPr>
          <p:cNvPr id="4" name="Text Placeholder 3"/>
          <p:cNvSpPr>
            <a:spLocks noGrp="1"/>
          </p:cNvSpPr>
          <p:nvPr>
            <p:ph type="body" sz="half" idx="2"/>
          </p:nvPr>
        </p:nvSpPr>
        <p:spPr>
          <a:xfrm>
            <a:off x="1433830" y="4293870"/>
            <a:ext cx="4389120" cy="643890"/>
          </a:xfrm>
        </p:spPr>
        <p:txBody>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659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541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219711"/>
            <a:ext cx="1645920" cy="46812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219711"/>
            <a:ext cx="4815840" cy="46812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09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704340"/>
            <a:ext cx="6217920" cy="1176020"/>
          </a:xfrm>
        </p:spPr>
        <p:txBody>
          <a:bodyPr/>
          <a:lstStyle/>
          <a:p>
            <a:r>
              <a:rPr lang="en-US"/>
              <a:t>Click to edit Master title style</a:t>
            </a:r>
          </a:p>
        </p:txBody>
      </p:sp>
      <p:sp>
        <p:nvSpPr>
          <p:cNvPr id="3" name="Subtitle 2"/>
          <p:cNvSpPr>
            <a:spLocks noGrp="1"/>
          </p:cNvSpPr>
          <p:nvPr>
            <p:ph type="subTitle" idx="1"/>
          </p:nvPr>
        </p:nvSpPr>
        <p:spPr>
          <a:xfrm>
            <a:off x="1097280" y="3108960"/>
            <a:ext cx="5120640" cy="1402080"/>
          </a:xfrm>
        </p:spPr>
        <p:txBody>
          <a:bodyPr/>
          <a:lstStyle>
            <a:lvl1pPr marL="0" indent="0" algn="ctr">
              <a:buNone/>
              <a:defRPr>
                <a:solidFill>
                  <a:schemeClr val="tx1">
                    <a:tint val="75000"/>
                  </a:schemeClr>
                </a:soli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840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9311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3525520"/>
            <a:ext cx="6217920" cy="1089660"/>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577850" y="2325371"/>
            <a:ext cx="6217920" cy="1200150"/>
          </a:xfrm>
        </p:spPr>
        <p:txBody>
          <a:bodyPr anchor="b"/>
          <a:lstStyle>
            <a:lvl1pPr marL="0" indent="0">
              <a:buNone/>
              <a:defRPr sz="1600">
                <a:solidFill>
                  <a:schemeClr val="tx1">
                    <a:tint val="75000"/>
                  </a:schemeClr>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9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1280161"/>
            <a:ext cx="3230880" cy="3620770"/>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1280161"/>
            <a:ext cx="3230880" cy="3620770"/>
          </a:xfrm>
        </p:spPr>
        <p:txBody>
          <a:bodyPr/>
          <a:lstStyle>
            <a:lvl1pPr>
              <a:defRPr sz="2240"/>
            </a:lvl1pPr>
            <a:lvl2pPr>
              <a:defRPr sz="1920"/>
            </a:lvl2pPr>
            <a:lvl3pPr>
              <a:defRPr sz="160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053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1228090"/>
            <a:ext cx="3232150" cy="51181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365760" y="1739900"/>
            <a:ext cx="3232150" cy="3161030"/>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0" y="1228090"/>
            <a:ext cx="3233420" cy="511810"/>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16020" y="1739900"/>
            <a:ext cx="3233420" cy="3161030"/>
          </a:xfrm>
        </p:spPr>
        <p:txBody>
          <a:bodyPr/>
          <a:lstStyle>
            <a:lvl1pPr>
              <a:defRPr sz="1920"/>
            </a:lvl1pPr>
            <a:lvl2pPr>
              <a:defRPr sz="1600"/>
            </a:lvl2pPr>
            <a:lvl3pPr>
              <a:defRPr sz="1440"/>
            </a:lvl3pPr>
            <a:lvl4pPr>
              <a:defRPr sz="1280"/>
            </a:lvl4pPr>
            <a:lvl5pPr>
              <a:defRPr sz="1280"/>
            </a:lvl5pPr>
            <a:lvl6pPr>
              <a:defRPr sz="1280"/>
            </a:lvl6pPr>
            <a:lvl7pPr>
              <a:defRPr sz="1280"/>
            </a:lvl7pPr>
            <a:lvl8pPr>
              <a:defRPr sz="1280"/>
            </a:lvl8pPr>
            <a:lvl9pPr>
              <a:defRPr sz="1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270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01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779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218440"/>
            <a:ext cx="2406650" cy="929640"/>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2860040" y="218441"/>
            <a:ext cx="4089400" cy="4682490"/>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148081"/>
            <a:ext cx="2406650" cy="3752850"/>
          </a:xfrm>
        </p:spPr>
        <p:txBody>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6952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219710"/>
            <a:ext cx="6583680"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1280161"/>
            <a:ext cx="6583680" cy="36207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5085080"/>
            <a:ext cx="1706880" cy="292100"/>
          </a:xfrm>
          <a:prstGeom prst="rect">
            <a:avLst/>
          </a:prstGeom>
        </p:spPr>
        <p:txBody>
          <a:bodyPr vert="horz" lIns="91440" tIns="45720" rIns="91440" bIns="45720" rtlCol="0" anchor="ctr"/>
          <a:lstStyle>
            <a:lvl1pPr algn="l">
              <a:defRPr sz="96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2499360" y="5085080"/>
            <a:ext cx="2316480" cy="292100"/>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5085080"/>
            <a:ext cx="1706880" cy="292100"/>
          </a:xfrm>
          <a:prstGeom prst="rect">
            <a:avLst/>
          </a:prstGeom>
        </p:spPr>
        <p:txBody>
          <a:bodyPr vert="horz" lIns="91440" tIns="45720" rIns="91440" bIns="45720" rtlCol="0" anchor="ctr"/>
          <a:lstStyle>
            <a:lvl1pPr algn="r">
              <a:defRPr sz="96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558325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731520" rtl="0" eaLnBrk="1" latinLnBrk="0" hangingPunct="1">
        <a:spcBef>
          <a:spcPct val="0"/>
        </a:spcBef>
        <a:buNone/>
        <a:defRPr sz="3520" kern="1200">
          <a:solidFill>
            <a:schemeClr val="tx1"/>
          </a:solidFill>
          <a:latin typeface="+mj-lt"/>
          <a:ea typeface="+mj-ea"/>
          <a:cs typeface="+mj-cs"/>
        </a:defRPr>
      </a:lvl1pPr>
    </p:titleStyle>
    <p:bodyStyle>
      <a:lvl1pPr marL="274320" indent="-274320" algn="l" defTabSz="731520" rtl="0" eaLnBrk="1" latinLnBrk="0" hangingPunct="1">
        <a:spcBef>
          <a:spcPct val="20000"/>
        </a:spcBef>
        <a:buFont typeface="Arial" pitchFamily="34" charset="0"/>
        <a:buChar char="•"/>
        <a:defRPr sz="2560" kern="1200">
          <a:solidFill>
            <a:schemeClr val="tx1"/>
          </a:solidFill>
          <a:latin typeface="+mn-lt"/>
          <a:ea typeface="+mn-ea"/>
          <a:cs typeface="+mn-cs"/>
        </a:defRPr>
      </a:lvl1pPr>
      <a:lvl2pPr marL="594360" indent="-228600" algn="l" defTabSz="731520" rtl="0" eaLnBrk="1" latinLnBrk="0" hangingPunct="1">
        <a:spcBef>
          <a:spcPct val="20000"/>
        </a:spcBef>
        <a:buFont typeface="Arial" pitchFamily="34" charset="0"/>
        <a:buChar char="–"/>
        <a:defRPr sz="2240" kern="1200">
          <a:solidFill>
            <a:schemeClr val="tx1"/>
          </a:solidFill>
          <a:latin typeface="+mn-lt"/>
          <a:ea typeface="+mn-ea"/>
          <a:cs typeface="+mn-cs"/>
        </a:defRPr>
      </a:lvl2pPr>
      <a:lvl3pPr marL="914400" indent="-182880" algn="l" defTabSz="731520" rtl="0" eaLnBrk="1" latinLnBrk="0" hangingPunct="1">
        <a:spcBef>
          <a:spcPct val="20000"/>
        </a:spcBef>
        <a:buFont typeface="Arial" pitchFamily="34" charset="0"/>
        <a:buChar char="•"/>
        <a:defRPr sz="1920" kern="1200">
          <a:solidFill>
            <a:schemeClr val="tx1"/>
          </a:solidFill>
          <a:latin typeface="+mn-lt"/>
          <a:ea typeface="+mn-ea"/>
          <a:cs typeface="+mn-cs"/>
        </a:defRPr>
      </a:lvl3pPr>
      <a:lvl4pPr marL="12801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4592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1168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7744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320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08960" indent="-182880" algn="l" defTabSz="73152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blue sign&#10;&#10;Description automatically generated">
            <a:extLst>
              <a:ext uri="{FF2B5EF4-FFF2-40B4-BE49-F238E27FC236}">
                <a16:creationId xmlns:a16="http://schemas.microsoft.com/office/drawing/2014/main" id="{B5E23A51-046C-AB48-B25B-5D156971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67" y="1029"/>
            <a:ext cx="14628571" cy="8228571"/>
          </a:xfrm>
          <a:prstGeom prst="rect">
            <a:avLst/>
          </a:prstGeom>
        </p:spPr>
      </p:pic>
      <p:sp>
        <p:nvSpPr>
          <p:cNvPr id="4" name="TextBox 6">
            <a:extLst>
              <a:ext uri="{FF2B5EF4-FFF2-40B4-BE49-F238E27FC236}">
                <a16:creationId xmlns:a16="http://schemas.microsoft.com/office/drawing/2014/main" id="{9A092A4F-CF70-5E0E-AE02-C4E62498727A}"/>
              </a:ext>
            </a:extLst>
          </p:cNvPr>
          <p:cNvSpPr txBox="1"/>
          <p:nvPr/>
        </p:nvSpPr>
        <p:spPr>
          <a:xfrm>
            <a:off x="4206240" y="6492240"/>
            <a:ext cx="7985760" cy="445122"/>
          </a:xfrm>
          <a:prstGeom prst="rect">
            <a:avLst/>
          </a:prstGeom>
        </p:spPr>
        <p:txBody>
          <a:bodyPr wrap="square" lIns="0" tIns="0" rIns="0" bIns="0" rtlCol="0" anchor="t">
            <a:spAutoFit/>
          </a:bodyPr>
          <a:lstStyle/>
          <a:p>
            <a:pPr algn="just" defTabSz="731520">
              <a:lnSpc>
                <a:spcPts val="3948"/>
              </a:lnSpc>
            </a:pPr>
            <a:r>
              <a:rPr lang="en-US" sz="2400" dirty="0">
                <a:solidFill>
                  <a:prstClr val="white"/>
                </a:solidFill>
                <a:latin typeface="Garet Bold"/>
                <a:ea typeface="Garet Bold"/>
                <a:cs typeface="Garet Bold"/>
                <a:sym typeface="Garet Bold"/>
              </a:rPr>
              <a:t>Ir. Hence Sandi David </a:t>
            </a:r>
            <a:r>
              <a:rPr lang="en-US" sz="2400" dirty="0" err="1">
                <a:solidFill>
                  <a:prstClr val="white"/>
                </a:solidFill>
                <a:latin typeface="Garet Bold"/>
                <a:ea typeface="Garet Bold"/>
                <a:cs typeface="Garet Bold"/>
                <a:sym typeface="Garet Bold"/>
              </a:rPr>
              <a:t>Roring</a:t>
            </a:r>
            <a:r>
              <a:rPr lang="en-US" sz="2400" dirty="0">
                <a:solidFill>
                  <a:prstClr val="white"/>
                </a:solidFill>
                <a:latin typeface="Garet Bold"/>
                <a:ea typeface="Garet Bold"/>
                <a:cs typeface="Garet Bold"/>
                <a:sym typeface="Garet Bold"/>
              </a:rPr>
              <a:t>, </a:t>
            </a:r>
            <a:r>
              <a:rPr lang="en-US" sz="2400" dirty="0" err="1">
                <a:solidFill>
                  <a:prstClr val="white"/>
                </a:solidFill>
                <a:latin typeface="Garet Bold"/>
                <a:ea typeface="Garet Bold"/>
                <a:cs typeface="Garet Bold"/>
                <a:sym typeface="Garet Bold"/>
              </a:rPr>
              <a:t>S.Pd</a:t>
            </a:r>
            <a:r>
              <a:rPr lang="en-US" sz="2400" dirty="0">
                <a:solidFill>
                  <a:prstClr val="white"/>
                </a:solidFill>
                <a:latin typeface="Garet Bold"/>
                <a:ea typeface="Garet Bold"/>
                <a:cs typeface="Garet Bold"/>
                <a:sym typeface="Garet Bold"/>
              </a:rPr>
              <a:t>., M.T.</a:t>
            </a:r>
          </a:p>
        </p:txBody>
      </p:sp>
      <p:sp>
        <p:nvSpPr>
          <p:cNvPr id="2" name="Rectangle 1">
            <a:extLst>
              <a:ext uri="{FF2B5EF4-FFF2-40B4-BE49-F238E27FC236}">
                <a16:creationId xmlns:a16="http://schemas.microsoft.com/office/drawing/2014/main" id="{1ECBD3A0-BF43-D0F0-3704-5A0427117BE9}"/>
              </a:ext>
            </a:extLst>
          </p:cNvPr>
          <p:cNvSpPr/>
          <p:nvPr/>
        </p:nvSpPr>
        <p:spPr>
          <a:xfrm>
            <a:off x="4872942" y="3009418"/>
            <a:ext cx="5231757" cy="1273215"/>
          </a:xfrm>
          <a:prstGeom prst="rect">
            <a:avLst/>
          </a:prstGeom>
          <a:solidFill>
            <a:srgbClr val="004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spc="600" dirty="0">
                <a:effectLst>
                  <a:outerShdw blurRad="38100" dist="38100" dir="2700000" algn="tl">
                    <a:srgbClr val="000000">
                      <a:alpha val="43137"/>
                    </a:srgbClr>
                  </a:outerShdw>
                </a:effectLst>
              </a:rPr>
              <a:t>TEKNIK PERSPEKTIF</a:t>
            </a:r>
            <a:endParaRPr lang="id-ID" sz="4000" b="1" spc="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767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id-ID"/>
          </a:p>
        </p:txBody>
      </p:sp>
      <p:sp>
        <p:nvSpPr>
          <p:cNvPr id="3" name="Shape 1"/>
          <p:cNvSpPr/>
          <p:nvPr/>
        </p:nvSpPr>
        <p:spPr>
          <a:xfrm>
            <a:off x="0" y="0"/>
            <a:ext cx="14630400" cy="8229600"/>
          </a:xfrm>
          <a:prstGeom prst="rect">
            <a:avLst/>
          </a:prstGeom>
          <a:solidFill>
            <a:srgbClr val="FEF5E7"/>
          </a:solidFill>
          <a:ln/>
        </p:spPr>
        <p:txBody>
          <a:bodyPr/>
          <a:lstStyle/>
          <a:p>
            <a:endParaRPr lang="id-ID"/>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53550" y="2505908"/>
            <a:ext cx="5067300" cy="3217783"/>
          </a:xfrm>
          <a:prstGeom prst="rect">
            <a:avLst/>
          </a:prstGeom>
        </p:spPr>
      </p:pic>
      <p:sp>
        <p:nvSpPr>
          <p:cNvPr id="6" name="Text 2"/>
          <p:cNvSpPr/>
          <p:nvPr/>
        </p:nvSpPr>
        <p:spPr>
          <a:xfrm>
            <a:off x="586383" y="1488043"/>
            <a:ext cx="7971234" cy="985361"/>
          </a:xfrm>
          <a:prstGeom prst="rect">
            <a:avLst/>
          </a:prstGeom>
          <a:noFill/>
          <a:ln/>
        </p:spPr>
        <p:txBody>
          <a:bodyPr wrap="square" rtlCol="0" anchor="t"/>
          <a:lstStyle/>
          <a:p>
            <a:pPr marL="0" indent="0">
              <a:lnSpc>
                <a:spcPts val="3881"/>
              </a:lnSpc>
              <a:buNone/>
            </a:pPr>
            <a:r>
              <a:rPr lang="en-US" sz="3105" dirty="0">
                <a:solidFill>
                  <a:srgbClr val="38512F"/>
                </a:solidFill>
                <a:latin typeface="Lora" pitchFamily="34" charset="0"/>
                <a:ea typeface="Lora" pitchFamily="34" charset="-122"/>
                <a:cs typeface="Lora" pitchFamily="34" charset="-120"/>
              </a:rPr>
              <a:t>Peran Perspektif 2 Titik dalam Desain Arsitektur</a:t>
            </a:r>
            <a:endParaRPr lang="en-US" sz="3105" dirty="0"/>
          </a:p>
        </p:txBody>
      </p:sp>
      <p:sp>
        <p:nvSpPr>
          <p:cNvPr id="7" name="Text 3"/>
          <p:cNvSpPr/>
          <p:nvPr/>
        </p:nvSpPr>
        <p:spPr>
          <a:xfrm>
            <a:off x="586383" y="2724745"/>
            <a:ext cx="7971234" cy="536019"/>
          </a:xfrm>
          <a:prstGeom prst="rect">
            <a:avLst/>
          </a:prstGeom>
          <a:noFill/>
          <a:ln/>
        </p:spPr>
        <p:txBody>
          <a:bodyPr wrap="square" rtlCol="0" anchor="t"/>
          <a:lstStyle/>
          <a:p>
            <a:pPr marL="0" indent="0">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Perspektif 2 titik merupakan alat yang penting dalam desain arsitektur, memberikan cara yang efektif untuk memvisualisasikan dan mengkomunikasikan ide.</a:t>
            </a:r>
            <a:endParaRPr lang="en-US" sz="1319" dirty="0"/>
          </a:p>
        </p:txBody>
      </p:sp>
      <p:sp>
        <p:nvSpPr>
          <p:cNvPr id="8" name="Shape 4"/>
          <p:cNvSpPr/>
          <p:nvPr/>
        </p:nvSpPr>
        <p:spPr>
          <a:xfrm>
            <a:off x="586383" y="3449241"/>
            <a:ext cx="7971234" cy="3292197"/>
          </a:xfrm>
          <a:prstGeom prst="roundRect">
            <a:avLst>
              <a:gd name="adj" fmla="val 763"/>
            </a:avLst>
          </a:prstGeom>
          <a:noFill/>
          <a:ln w="7620">
            <a:solidFill>
              <a:srgbClr val="000000">
                <a:alpha val="8000"/>
              </a:srgbClr>
            </a:solidFill>
            <a:prstDash val="solid"/>
          </a:ln>
        </p:spPr>
        <p:txBody>
          <a:bodyPr/>
          <a:lstStyle/>
          <a:p>
            <a:endParaRPr lang="id-ID"/>
          </a:p>
        </p:txBody>
      </p:sp>
      <p:sp>
        <p:nvSpPr>
          <p:cNvPr id="9" name="Shape 5"/>
          <p:cNvSpPr/>
          <p:nvPr/>
        </p:nvSpPr>
        <p:spPr>
          <a:xfrm>
            <a:off x="594003" y="3456861"/>
            <a:ext cx="7955994" cy="1020247"/>
          </a:xfrm>
          <a:prstGeom prst="rect">
            <a:avLst/>
          </a:prstGeom>
          <a:solidFill>
            <a:srgbClr val="FFFFFF">
              <a:alpha val="4000"/>
            </a:srgbClr>
          </a:solidFill>
          <a:ln/>
        </p:spPr>
        <p:txBody>
          <a:bodyPr/>
          <a:lstStyle/>
          <a:p>
            <a:endParaRPr lang="id-ID"/>
          </a:p>
        </p:txBody>
      </p:sp>
      <p:sp>
        <p:nvSpPr>
          <p:cNvPr id="10" name="Text 6"/>
          <p:cNvSpPr/>
          <p:nvPr/>
        </p:nvSpPr>
        <p:spPr>
          <a:xfrm>
            <a:off x="761524" y="3564969"/>
            <a:ext cx="3639145" cy="268010"/>
          </a:xfrm>
          <a:prstGeom prst="rect">
            <a:avLst/>
          </a:prstGeom>
          <a:noFill/>
          <a:ln/>
        </p:spPr>
        <p:txBody>
          <a:bodyPr wrap="none" rtlCol="0" anchor="t"/>
          <a:lstStyle/>
          <a:p>
            <a:pPr marL="0" indent="0">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Visualisasi</a:t>
            </a:r>
            <a:endParaRPr lang="en-US" sz="1319" dirty="0"/>
          </a:p>
        </p:txBody>
      </p:sp>
      <p:sp>
        <p:nvSpPr>
          <p:cNvPr id="11" name="Text 7"/>
          <p:cNvSpPr/>
          <p:nvPr/>
        </p:nvSpPr>
        <p:spPr>
          <a:xfrm>
            <a:off x="4743331" y="3564969"/>
            <a:ext cx="3639145" cy="804029"/>
          </a:xfrm>
          <a:prstGeom prst="rect">
            <a:avLst/>
          </a:prstGeom>
          <a:noFill/>
          <a:ln/>
        </p:spPr>
        <p:txBody>
          <a:bodyPr wrap="square" rtlCol="0" anchor="t"/>
          <a:lstStyle/>
          <a:p>
            <a:pPr marL="0" indent="0">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Memungkinkan desainer untuk melihat bangunan secara tiga dimensi sebelum konstruksi, membantu dalam pengambilan keputusan desain.</a:t>
            </a:r>
            <a:endParaRPr lang="en-US" sz="1319" dirty="0"/>
          </a:p>
        </p:txBody>
      </p:sp>
      <p:sp>
        <p:nvSpPr>
          <p:cNvPr id="12" name="Shape 8"/>
          <p:cNvSpPr/>
          <p:nvPr/>
        </p:nvSpPr>
        <p:spPr>
          <a:xfrm>
            <a:off x="594003" y="4477107"/>
            <a:ext cx="7955994" cy="752237"/>
          </a:xfrm>
          <a:prstGeom prst="rect">
            <a:avLst/>
          </a:prstGeom>
          <a:solidFill>
            <a:srgbClr val="000000">
              <a:alpha val="4000"/>
            </a:srgbClr>
          </a:solidFill>
          <a:ln/>
        </p:spPr>
        <p:txBody>
          <a:bodyPr/>
          <a:lstStyle/>
          <a:p>
            <a:endParaRPr lang="id-ID"/>
          </a:p>
        </p:txBody>
      </p:sp>
      <p:sp>
        <p:nvSpPr>
          <p:cNvPr id="13" name="Text 9"/>
          <p:cNvSpPr/>
          <p:nvPr/>
        </p:nvSpPr>
        <p:spPr>
          <a:xfrm>
            <a:off x="761524" y="4585216"/>
            <a:ext cx="3639145" cy="268010"/>
          </a:xfrm>
          <a:prstGeom prst="rect">
            <a:avLst/>
          </a:prstGeom>
          <a:noFill/>
          <a:ln/>
        </p:spPr>
        <p:txBody>
          <a:bodyPr wrap="none" rtlCol="0" anchor="t"/>
          <a:lstStyle/>
          <a:p>
            <a:pPr marL="0" indent="0">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Komunikasi</a:t>
            </a:r>
            <a:endParaRPr lang="en-US" sz="1319" dirty="0"/>
          </a:p>
        </p:txBody>
      </p:sp>
      <p:sp>
        <p:nvSpPr>
          <p:cNvPr id="14" name="Text 10"/>
          <p:cNvSpPr/>
          <p:nvPr/>
        </p:nvSpPr>
        <p:spPr>
          <a:xfrm>
            <a:off x="4743331" y="4585216"/>
            <a:ext cx="3639145" cy="536019"/>
          </a:xfrm>
          <a:prstGeom prst="rect">
            <a:avLst/>
          </a:prstGeom>
          <a:noFill/>
          <a:ln/>
        </p:spPr>
        <p:txBody>
          <a:bodyPr wrap="square" rtlCol="0" anchor="t"/>
          <a:lstStyle/>
          <a:p>
            <a:pPr marL="0" indent="0">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Memudahkan komunikasi antara arsitek dan klien, mengurangi potensi kesalahan interpretasi.</a:t>
            </a:r>
            <a:endParaRPr lang="en-US" sz="1319" dirty="0"/>
          </a:p>
        </p:txBody>
      </p:sp>
      <p:sp>
        <p:nvSpPr>
          <p:cNvPr id="15" name="Shape 11"/>
          <p:cNvSpPr/>
          <p:nvPr/>
        </p:nvSpPr>
        <p:spPr>
          <a:xfrm>
            <a:off x="594003" y="5229344"/>
            <a:ext cx="7955994" cy="752237"/>
          </a:xfrm>
          <a:prstGeom prst="rect">
            <a:avLst/>
          </a:prstGeom>
          <a:solidFill>
            <a:srgbClr val="FFFFFF">
              <a:alpha val="4000"/>
            </a:srgbClr>
          </a:solidFill>
          <a:ln/>
        </p:spPr>
        <p:txBody>
          <a:bodyPr/>
          <a:lstStyle/>
          <a:p>
            <a:endParaRPr lang="id-ID"/>
          </a:p>
        </p:txBody>
      </p:sp>
      <p:sp>
        <p:nvSpPr>
          <p:cNvPr id="16" name="Text 12"/>
          <p:cNvSpPr/>
          <p:nvPr/>
        </p:nvSpPr>
        <p:spPr>
          <a:xfrm>
            <a:off x="761524" y="5337453"/>
            <a:ext cx="3639145" cy="268010"/>
          </a:xfrm>
          <a:prstGeom prst="rect">
            <a:avLst/>
          </a:prstGeom>
          <a:noFill/>
          <a:ln/>
        </p:spPr>
        <p:txBody>
          <a:bodyPr wrap="none" rtlCol="0" anchor="t"/>
          <a:lstStyle/>
          <a:p>
            <a:pPr marL="0" indent="0">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Detail</a:t>
            </a:r>
            <a:endParaRPr lang="en-US" sz="1319" dirty="0"/>
          </a:p>
        </p:txBody>
      </p:sp>
      <p:sp>
        <p:nvSpPr>
          <p:cNvPr id="17" name="Text 13"/>
          <p:cNvSpPr/>
          <p:nvPr/>
        </p:nvSpPr>
        <p:spPr>
          <a:xfrm>
            <a:off x="4743331" y="5337453"/>
            <a:ext cx="3639145" cy="536019"/>
          </a:xfrm>
          <a:prstGeom prst="rect">
            <a:avLst/>
          </a:prstGeom>
          <a:noFill/>
          <a:ln/>
        </p:spPr>
        <p:txBody>
          <a:bodyPr wrap="square" rtlCol="0" anchor="t"/>
          <a:lstStyle/>
          <a:p>
            <a:pPr marL="0" indent="0">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Memungkinkan desainer untuk menunjukkan detail penting, seperti proporsi, material, dan struktur.</a:t>
            </a:r>
            <a:endParaRPr lang="en-US" sz="1319" dirty="0"/>
          </a:p>
        </p:txBody>
      </p:sp>
      <p:sp>
        <p:nvSpPr>
          <p:cNvPr id="18" name="Shape 14"/>
          <p:cNvSpPr/>
          <p:nvPr/>
        </p:nvSpPr>
        <p:spPr>
          <a:xfrm>
            <a:off x="594003" y="5981581"/>
            <a:ext cx="7955994" cy="752237"/>
          </a:xfrm>
          <a:prstGeom prst="rect">
            <a:avLst/>
          </a:prstGeom>
          <a:solidFill>
            <a:srgbClr val="000000">
              <a:alpha val="4000"/>
            </a:srgbClr>
          </a:solidFill>
          <a:ln/>
        </p:spPr>
        <p:txBody>
          <a:bodyPr/>
          <a:lstStyle/>
          <a:p>
            <a:endParaRPr lang="id-ID"/>
          </a:p>
        </p:txBody>
      </p:sp>
      <p:sp>
        <p:nvSpPr>
          <p:cNvPr id="19" name="Text 15"/>
          <p:cNvSpPr/>
          <p:nvPr/>
        </p:nvSpPr>
        <p:spPr>
          <a:xfrm>
            <a:off x="761524" y="6089690"/>
            <a:ext cx="3639145" cy="268010"/>
          </a:xfrm>
          <a:prstGeom prst="rect">
            <a:avLst/>
          </a:prstGeom>
          <a:noFill/>
          <a:ln/>
        </p:spPr>
        <p:txBody>
          <a:bodyPr wrap="none" rtlCol="0" anchor="t"/>
          <a:lstStyle/>
          <a:p>
            <a:pPr marL="0" indent="0">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Estetika</a:t>
            </a:r>
            <a:endParaRPr lang="en-US" sz="1319" dirty="0"/>
          </a:p>
        </p:txBody>
      </p:sp>
      <p:sp>
        <p:nvSpPr>
          <p:cNvPr id="20" name="Text 16"/>
          <p:cNvSpPr/>
          <p:nvPr/>
        </p:nvSpPr>
        <p:spPr>
          <a:xfrm>
            <a:off x="4743331" y="6089690"/>
            <a:ext cx="3639145" cy="536019"/>
          </a:xfrm>
          <a:prstGeom prst="rect">
            <a:avLst/>
          </a:prstGeom>
          <a:noFill/>
          <a:ln/>
        </p:spPr>
        <p:txBody>
          <a:bodyPr wrap="square" rtlCol="0" anchor="t"/>
          <a:lstStyle/>
          <a:p>
            <a:pPr marL="0" indent="0">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Membantu dalam menciptakan gambar yang menarik dan estetis, meningkatkan nilai jual desain.</a:t>
            </a:r>
            <a:endParaRPr lang="en-US" sz="131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id-ID"/>
          </a:p>
        </p:txBody>
      </p:sp>
      <p:sp>
        <p:nvSpPr>
          <p:cNvPr id="3" name="Shape 1"/>
          <p:cNvSpPr/>
          <p:nvPr/>
        </p:nvSpPr>
        <p:spPr>
          <a:xfrm>
            <a:off x="0" y="0"/>
            <a:ext cx="14630400" cy="8229600"/>
          </a:xfrm>
          <a:prstGeom prst="rect">
            <a:avLst/>
          </a:prstGeom>
          <a:solidFill>
            <a:srgbClr val="FEF5E7"/>
          </a:solidFill>
          <a:ln/>
        </p:spPr>
        <p:txBody>
          <a:bodyPr/>
          <a:lstStyle/>
          <a:p>
            <a:endParaRPr lang="id-ID"/>
          </a:p>
        </p:txBody>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27171" y="2263378"/>
            <a:ext cx="5031938" cy="3702725"/>
          </a:xfrm>
          <a:prstGeom prst="rect">
            <a:avLst/>
          </a:prstGeom>
        </p:spPr>
      </p:pic>
      <p:sp>
        <p:nvSpPr>
          <p:cNvPr id="6" name="Text 2"/>
          <p:cNvSpPr/>
          <p:nvPr/>
        </p:nvSpPr>
        <p:spPr>
          <a:xfrm>
            <a:off x="6122670" y="1628299"/>
            <a:ext cx="5928836" cy="534710"/>
          </a:xfrm>
          <a:prstGeom prst="rect">
            <a:avLst/>
          </a:prstGeom>
          <a:noFill/>
          <a:ln/>
        </p:spPr>
        <p:txBody>
          <a:bodyPr wrap="none" rtlCol="0" anchor="t"/>
          <a:lstStyle/>
          <a:p>
            <a:pPr marL="0" indent="0">
              <a:lnSpc>
                <a:spcPts val="4210"/>
              </a:lnSpc>
              <a:buNone/>
            </a:pPr>
            <a:r>
              <a:rPr lang="en-US" sz="3368" dirty="0">
                <a:solidFill>
                  <a:srgbClr val="38512F"/>
                </a:solidFill>
                <a:latin typeface="Lora" pitchFamily="34" charset="0"/>
                <a:ea typeface="Lora" pitchFamily="34" charset="-122"/>
                <a:cs typeface="Lora" pitchFamily="34" charset="-120"/>
              </a:rPr>
              <a:t>Kesimpulan dan Rekomendasi</a:t>
            </a:r>
            <a:endParaRPr lang="en-US" sz="3368" dirty="0"/>
          </a:p>
        </p:txBody>
      </p:sp>
      <p:sp>
        <p:nvSpPr>
          <p:cNvPr id="7" name="Text 3"/>
          <p:cNvSpPr/>
          <p:nvPr/>
        </p:nvSpPr>
        <p:spPr>
          <a:xfrm>
            <a:off x="6122670" y="2435662"/>
            <a:ext cx="7871460" cy="581739"/>
          </a:xfrm>
          <a:prstGeom prst="rect">
            <a:avLst/>
          </a:prstGeom>
          <a:noFill/>
          <a:ln/>
        </p:spPr>
        <p:txBody>
          <a:bodyPr wrap="square" rtlCol="0" anchor="t"/>
          <a:lstStyle/>
          <a:p>
            <a:pPr marL="0" indent="0">
              <a:lnSpc>
                <a:spcPts val="2291"/>
              </a:lnSpc>
              <a:buNone/>
            </a:pPr>
            <a:r>
              <a:rPr lang="en-US" sz="1432" dirty="0">
                <a:solidFill>
                  <a:srgbClr val="3A3630"/>
                </a:solidFill>
                <a:latin typeface="Source Sans Pro" pitchFamily="34" charset="0"/>
                <a:ea typeface="Source Sans Pro" pitchFamily="34" charset="-122"/>
                <a:cs typeface="Source Sans Pro" pitchFamily="34" charset="-120"/>
              </a:rPr>
              <a:t>Perspektif 2 titik merupakan teknik penting dalam arsitektur dan desain, memberikan cara yang efektif untuk memvisualisasikan dan mengkomunikasikan ide.</a:t>
            </a:r>
            <a:endParaRPr lang="en-US" sz="1432" dirty="0"/>
          </a:p>
        </p:txBody>
      </p:sp>
      <p:sp>
        <p:nvSpPr>
          <p:cNvPr id="8" name="Shape 4"/>
          <p:cNvSpPr/>
          <p:nvPr/>
        </p:nvSpPr>
        <p:spPr>
          <a:xfrm>
            <a:off x="6122670" y="3426262"/>
            <a:ext cx="408980" cy="408980"/>
          </a:xfrm>
          <a:prstGeom prst="roundRect">
            <a:avLst>
              <a:gd name="adj" fmla="val 6668"/>
            </a:avLst>
          </a:prstGeom>
          <a:solidFill>
            <a:srgbClr val="F3E7D4"/>
          </a:solidFill>
          <a:ln/>
        </p:spPr>
        <p:txBody>
          <a:bodyPr/>
          <a:lstStyle/>
          <a:p>
            <a:endParaRPr lang="id-ID"/>
          </a:p>
        </p:txBody>
      </p:sp>
      <p:sp>
        <p:nvSpPr>
          <p:cNvPr id="9" name="Text 5"/>
          <p:cNvSpPr/>
          <p:nvPr/>
        </p:nvSpPr>
        <p:spPr>
          <a:xfrm>
            <a:off x="6280428" y="3502343"/>
            <a:ext cx="93464" cy="256699"/>
          </a:xfrm>
          <a:prstGeom prst="rect">
            <a:avLst/>
          </a:prstGeom>
          <a:noFill/>
          <a:ln/>
        </p:spPr>
        <p:txBody>
          <a:bodyPr wrap="none" rtlCol="0" anchor="t"/>
          <a:lstStyle/>
          <a:p>
            <a:pPr marL="0" indent="0" algn="ctr">
              <a:lnSpc>
                <a:spcPts val="2021"/>
              </a:lnSpc>
              <a:buNone/>
            </a:pPr>
            <a:r>
              <a:rPr lang="en-US" sz="2021" dirty="0">
                <a:solidFill>
                  <a:srgbClr val="3A3630"/>
                </a:solidFill>
                <a:latin typeface="Lora" pitchFamily="34" charset="0"/>
                <a:ea typeface="Lora" pitchFamily="34" charset="-122"/>
                <a:cs typeface="Lora" pitchFamily="34" charset="-120"/>
              </a:rPr>
              <a:t>1</a:t>
            </a:r>
            <a:endParaRPr lang="en-US" sz="2021" dirty="0"/>
          </a:p>
        </p:txBody>
      </p:sp>
      <p:sp>
        <p:nvSpPr>
          <p:cNvPr id="10" name="Text 6"/>
          <p:cNvSpPr/>
          <p:nvPr/>
        </p:nvSpPr>
        <p:spPr>
          <a:xfrm>
            <a:off x="6713339" y="3426262"/>
            <a:ext cx="2138839" cy="267295"/>
          </a:xfrm>
          <a:prstGeom prst="rect">
            <a:avLst/>
          </a:prstGeom>
          <a:noFill/>
          <a:ln/>
        </p:spPr>
        <p:txBody>
          <a:bodyPr wrap="none" rtlCol="0" anchor="t"/>
          <a:lstStyle/>
          <a:p>
            <a:pPr marL="0" indent="0">
              <a:lnSpc>
                <a:spcPts val="2105"/>
              </a:lnSpc>
              <a:buNone/>
            </a:pPr>
            <a:r>
              <a:rPr lang="en-US" sz="1684" dirty="0">
                <a:solidFill>
                  <a:srgbClr val="3A3630"/>
                </a:solidFill>
                <a:latin typeface="Lora" pitchFamily="34" charset="0"/>
                <a:ea typeface="Lora" pitchFamily="34" charset="-122"/>
                <a:cs typeface="Lora" pitchFamily="34" charset="-120"/>
              </a:rPr>
              <a:t>Pentingnya Latihan</a:t>
            </a:r>
            <a:endParaRPr lang="en-US" sz="1684" dirty="0"/>
          </a:p>
        </p:txBody>
      </p:sp>
      <p:sp>
        <p:nvSpPr>
          <p:cNvPr id="11" name="Text 7"/>
          <p:cNvSpPr/>
          <p:nvPr/>
        </p:nvSpPr>
        <p:spPr>
          <a:xfrm>
            <a:off x="6713339" y="3802618"/>
            <a:ext cx="3254216" cy="581739"/>
          </a:xfrm>
          <a:prstGeom prst="rect">
            <a:avLst/>
          </a:prstGeom>
          <a:noFill/>
          <a:ln/>
        </p:spPr>
        <p:txBody>
          <a:bodyPr wrap="square" rtlCol="0" anchor="t"/>
          <a:lstStyle/>
          <a:p>
            <a:pPr marL="0" indent="0">
              <a:lnSpc>
                <a:spcPts val="2291"/>
              </a:lnSpc>
              <a:buNone/>
            </a:pPr>
            <a:r>
              <a:rPr lang="en-US" sz="1432" dirty="0">
                <a:solidFill>
                  <a:srgbClr val="3A3630"/>
                </a:solidFill>
                <a:latin typeface="Source Sans Pro" pitchFamily="34" charset="0"/>
                <a:ea typeface="Source Sans Pro" pitchFamily="34" charset="-122"/>
                <a:cs typeface="Source Sans Pro" pitchFamily="34" charset="-120"/>
              </a:rPr>
              <a:t>Latihan yang konsisten sangat penting untuk menguasai teknik perspektif 2 titik.</a:t>
            </a:r>
            <a:endParaRPr lang="en-US" sz="1432" dirty="0"/>
          </a:p>
        </p:txBody>
      </p:sp>
      <p:sp>
        <p:nvSpPr>
          <p:cNvPr id="12" name="Shape 8"/>
          <p:cNvSpPr/>
          <p:nvPr/>
        </p:nvSpPr>
        <p:spPr>
          <a:xfrm>
            <a:off x="10149245" y="3426262"/>
            <a:ext cx="408980" cy="408980"/>
          </a:xfrm>
          <a:prstGeom prst="roundRect">
            <a:avLst>
              <a:gd name="adj" fmla="val 6668"/>
            </a:avLst>
          </a:prstGeom>
          <a:solidFill>
            <a:srgbClr val="F3E7D4"/>
          </a:solidFill>
          <a:ln/>
        </p:spPr>
        <p:txBody>
          <a:bodyPr/>
          <a:lstStyle/>
          <a:p>
            <a:endParaRPr lang="id-ID"/>
          </a:p>
        </p:txBody>
      </p:sp>
      <p:sp>
        <p:nvSpPr>
          <p:cNvPr id="13" name="Text 9"/>
          <p:cNvSpPr/>
          <p:nvPr/>
        </p:nvSpPr>
        <p:spPr>
          <a:xfrm>
            <a:off x="10284738" y="3502343"/>
            <a:ext cx="137874" cy="256699"/>
          </a:xfrm>
          <a:prstGeom prst="rect">
            <a:avLst/>
          </a:prstGeom>
          <a:noFill/>
          <a:ln/>
        </p:spPr>
        <p:txBody>
          <a:bodyPr wrap="none" rtlCol="0" anchor="t"/>
          <a:lstStyle/>
          <a:p>
            <a:pPr marL="0" indent="0" algn="ctr">
              <a:lnSpc>
                <a:spcPts val="2021"/>
              </a:lnSpc>
              <a:buNone/>
            </a:pPr>
            <a:r>
              <a:rPr lang="en-US" sz="2021" dirty="0">
                <a:solidFill>
                  <a:srgbClr val="3A3630"/>
                </a:solidFill>
                <a:latin typeface="Lora" pitchFamily="34" charset="0"/>
                <a:ea typeface="Lora" pitchFamily="34" charset="-122"/>
                <a:cs typeface="Lora" pitchFamily="34" charset="-120"/>
              </a:rPr>
              <a:t>2</a:t>
            </a:r>
            <a:endParaRPr lang="en-US" sz="2021" dirty="0"/>
          </a:p>
        </p:txBody>
      </p:sp>
      <p:sp>
        <p:nvSpPr>
          <p:cNvPr id="14" name="Text 10"/>
          <p:cNvSpPr/>
          <p:nvPr/>
        </p:nvSpPr>
        <p:spPr>
          <a:xfrm>
            <a:off x="10739914" y="3426262"/>
            <a:ext cx="2138839" cy="267295"/>
          </a:xfrm>
          <a:prstGeom prst="rect">
            <a:avLst/>
          </a:prstGeom>
          <a:noFill/>
          <a:ln/>
        </p:spPr>
        <p:txBody>
          <a:bodyPr wrap="none" rtlCol="0" anchor="t"/>
          <a:lstStyle/>
          <a:p>
            <a:pPr marL="0" indent="0">
              <a:lnSpc>
                <a:spcPts val="2105"/>
              </a:lnSpc>
              <a:buNone/>
            </a:pPr>
            <a:r>
              <a:rPr lang="en-US" sz="1684" dirty="0">
                <a:solidFill>
                  <a:srgbClr val="3A3630"/>
                </a:solidFill>
                <a:latin typeface="Lora" pitchFamily="34" charset="0"/>
                <a:ea typeface="Lora" pitchFamily="34" charset="-122"/>
                <a:cs typeface="Lora" pitchFamily="34" charset="-120"/>
              </a:rPr>
              <a:t>Menguasai Dasar</a:t>
            </a:r>
            <a:endParaRPr lang="en-US" sz="1684" dirty="0"/>
          </a:p>
        </p:txBody>
      </p:sp>
      <p:sp>
        <p:nvSpPr>
          <p:cNvPr id="15" name="Text 11"/>
          <p:cNvSpPr/>
          <p:nvPr/>
        </p:nvSpPr>
        <p:spPr>
          <a:xfrm>
            <a:off x="10739914" y="3802618"/>
            <a:ext cx="3254216" cy="872609"/>
          </a:xfrm>
          <a:prstGeom prst="rect">
            <a:avLst/>
          </a:prstGeom>
          <a:noFill/>
          <a:ln/>
        </p:spPr>
        <p:txBody>
          <a:bodyPr wrap="square" rtlCol="0" anchor="t"/>
          <a:lstStyle/>
          <a:p>
            <a:pPr marL="0" indent="0">
              <a:lnSpc>
                <a:spcPts val="2291"/>
              </a:lnSpc>
              <a:buNone/>
            </a:pPr>
            <a:r>
              <a:rPr lang="en-US" sz="1432" dirty="0">
                <a:solidFill>
                  <a:srgbClr val="3A3630"/>
                </a:solidFill>
                <a:latin typeface="Source Sans Pro" pitchFamily="34" charset="0"/>
                <a:ea typeface="Source Sans Pro" pitchFamily="34" charset="-122"/>
                <a:cs typeface="Source Sans Pro" pitchFamily="34" charset="-120"/>
              </a:rPr>
              <a:t>Pahami konsep dasar perspektif 2 titik dan penerapannya sebelum memulai desain yang kompleks.</a:t>
            </a:r>
            <a:endParaRPr lang="en-US" sz="1432" dirty="0"/>
          </a:p>
        </p:txBody>
      </p:sp>
      <p:sp>
        <p:nvSpPr>
          <p:cNvPr id="16" name="Shape 12"/>
          <p:cNvSpPr/>
          <p:nvPr/>
        </p:nvSpPr>
        <p:spPr>
          <a:xfrm>
            <a:off x="6122670" y="5061347"/>
            <a:ext cx="408980" cy="408980"/>
          </a:xfrm>
          <a:prstGeom prst="roundRect">
            <a:avLst>
              <a:gd name="adj" fmla="val 6668"/>
            </a:avLst>
          </a:prstGeom>
          <a:solidFill>
            <a:srgbClr val="F3E7D4"/>
          </a:solidFill>
          <a:ln/>
        </p:spPr>
        <p:txBody>
          <a:bodyPr/>
          <a:lstStyle/>
          <a:p>
            <a:endParaRPr lang="id-ID"/>
          </a:p>
        </p:txBody>
      </p:sp>
      <p:sp>
        <p:nvSpPr>
          <p:cNvPr id="17" name="Text 13"/>
          <p:cNvSpPr/>
          <p:nvPr/>
        </p:nvSpPr>
        <p:spPr>
          <a:xfrm>
            <a:off x="6255663" y="5137428"/>
            <a:ext cx="142994" cy="256699"/>
          </a:xfrm>
          <a:prstGeom prst="rect">
            <a:avLst/>
          </a:prstGeom>
          <a:noFill/>
          <a:ln/>
        </p:spPr>
        <p:txBody>
          <a:bodyPr wrap="none" rtlCol="0" anchor="t"/>
          <a:lstStyle/>
          <a:p>
            <a:pPr marL="0" indent="0" algn="ctr">
              <a:lnSpc>
                <a:spcPts val="2021"/>
              </a:lnSpc>
              <a:buNone/>
            </a:pPr>
            <a:r>
              <a:rPr lang="en-US" sz="2021" dirty="0">
                <a:solidFill>
                  <a:srgbClr val="3A3630"/>
                </a:solidFill>
                <a:latin typeface="Lora" pitchFamily="34" charset="0"/>
                <a:ea typeface="Lora" pitchFamily="34" charset="-122"/>
                <a:cs typeface="Lora" pitchFamily="34" charset="-120"/>
              </a:rPr>
              <a:t>3</a:t>
            </a:r>
            <a:endParaRPr lang="en-US" sz="2021" dirty="0"/>
          </a:p>
        </p:txBody>
      </p:sp>
      <p:sp>
        <p:nvSpPr>
          <p:cNvPr id="18" name="Text 14"/>
          <p:cNvSpPr/>
          <p:nvPr/>
        </p:nvSpPr>
        <p:spPr>
          <a:xfrm>
            <a:off x="6713339" y="5061347"/>
            <a:ext cx="2433399" cy="267295"/>
          </a:xfrm>
          <a:prstGeom prst="rect">
            <a:avLst/>
          </a:prstGeom>
          <a:noFill/>
          <a:ln/>
        </p:spPr>
        <p:txBody>
          <a:bodyPr wrap="none" rtlCol="0" anchor="t"/>
          <a:lstStyle/>
          <a:p>
            <a:pPr marL="0" indent="0">
              <a:lnSpc>
                <a:spcPts val="2105"/>
              </a:lnSpc>
              <a:buNone/>
            </a:pPr>
            <a:r>
              <a:rPr lang="en-US" sz="1684" dirty="0">
                <a:solidFill>
                  <a:srgbClr val="3A3630"/>
                </a:solidFill>
                <a:latin typeface="Lora" pitchFamily="34" charset="0"/>
                <a:ea typeface="Lora" pitchFamily="34" charset="-122"/>
                <a:cs typeface="Lora" pitchFamily="34" charset="-120"/>
              </a:rPr>
              <a:t>Menggunakan Teknologi</a:t>
            </a:r>
            <a:endParaRPr lang="en-US" sz="1684" dirty="0"/>
          </a:p>
        </p:txBody>
      </p:sp>
      <p:sp>
        <p:nvSpPr>
          <p:cNvPr id="19" name="Text 15"/>
          <p:cNvSpPr/>
          <p:nvPr/>
        </p:nvSpPr>
        <p:spPr>
          <a:xfrm>
            <a:off x="6713339" y="5437703"/>
            <a:ext cx="3254216" cy="872609"/>
          </a:xfrm>
          <a:prstGeom prst="rect">
            <a:avLst/>
          </a:prstGeom>
          <a:noFill/>
          <a:ln/>
        </p:spPr>
        <p:txBody>
          <a:bodyPr wrap="square" rtlCol="0" anchor="t"/>
          <a:lstStyle/>
          <a:p>
            <a:pPr marL="0" indent="0">
              <a:lnSpc>
                <a:spcPts val="2291"/>
              </a:lnSpc>
              <a:buNone/>
            </a:pPr>
            <a:r>
              <a:rPr lang="en-US" sz="1432" dirty="0">
                <a:solidFill>
                  <a:srgbClr val="3A3630"/>
                </a:solidFill>
                <a:latin typeface="Source Sans Pro" pitchFamily="34" charset="0"/>
                <a:ea typeface="Source Sans Pro" pitchFamily="34" charset="-122"/>
                <a:cs typeface="Source Sans Pro" pitchFamily="34" charset="-120"/>
              </a:rPr>
              <a:t>Perangkat lunak desain modern dapat membantu dalam menciptakan gambar perspektif 2 titik yang akurat dan estetis.</a:t>
            </a:r>
            <a:endParaRPr lang="en-US" sz="1432" dirty="0"/>
          </a:p>
        </p:txBody>
      </p:sp>
      <p:sp>
        <p:nvSpPr>
          <p:cNvPr id="20" name="Shape 16"/>
          <p:cNvSpPr/>
          <p:nvPr/>
        </p:nvSpPr>
        <p:spPr>
          <a:xfrm>
            <a:off x="10149245" y="5061347"/>
            <a:ext cx="408980" cy="408980"/>
          </a:xfrm>
          <a:prstGeom prst="roundRect">
            <a:avLst>
              <a:gd name="adj" fmla="val 6668"/>
            </a:avLst>
          </a:prstGeom>
          <a:solidFill>
            <a:srgbClr val="F3E7D4"/>
          </a:solidFill>
          <a:ln/>
        </p:spPr>
        <p:txBody>
          <a:bodyPr/>
          <a:lstStyle/>
          <a:p>
            <a:endParaRPr lang="id-ID"/>
          </a:p>
        </p:txBody>
      </p:sp>
      <p:sp>
        <p:nvSpPr>
          <p:cNvPr id="21" name="Text 17"/>
          <p:cNvSpPr/>
          <p:nvPr/>
        </p:nvSpPr>
        <p:spPr>
          <a:xfrm>
            <a:off x="10284143" y="5137428"/>
            <a:ext cx="139184" cy="256699"/>
          </a:xfrm>
          <a:prstGeom prst="rect">
            <a:avLst/>
          </a:prstGeom>
          <a:noFill/>
          <a:ln/>
        </p:spPr>
        <p:txBody>
          <a:bodyPr wrap="none" rtlCol="0" anchor="t"/>
          <a:lstStyle/>
          <a:p>
            <a:pPr marL="0" indent="0" algn="ctr">
              <a:lnSpc>
                <a:spcPts val="2021"/>
              </a:lnSpc>
              <a:buNone/>
            </a:pPr>
            <a:r>
              <a:rPr lang="en-US" sz="2021" dirty="0">
                <a:solidFill>
                  <a:srgbClr val="3A3630"/>
                </a:solidFill>
                <a:latin typeface="Lora" pitchFamily="34" charset="0"/>
                <a:ea typeface="Lora" pitchFamily="34" charset="-122"/>
                <a:cs typeface="Lora" pitchFamily="34" charset="-120"/>
              </a:rPr>
              <a:t>4</a:t>
            </a:r>
            <a:endParaRPr lang="en-US" sz="2021" dirty="0"/>
          </a:p>
        </p:txBody>
      </p:sp>
      <p:sp>
        <p:nvSpPr>
          <p:cNvPr id="22" name="Text 18"/>
          <p:cNvSpPr/>
          <p:nvPr/>
        </p:nvSpPr>
        <p:spPr>
          <a:xfrm>
            <a:off x="10739914" y="5061347"/>
            <a:ext cx="3003471" cy="267295"/>
          </a:xfrm>
          <a:prstGeom prst="rect">
            <a:avLst/>
          </a:prstGeom>
          <a:noFill/>
          <a:ln/>
        </p:spPr>
        <p:txBody>
          <a:bodyPr wrap="none" rtlCol="0" anchor="t"/>
          <a:lstStyle/>
          <a:p>
            <a:pPr marL="0" indent="0">
              <a:lnSpc>
                <a:spcPts val="2105"/>
              </a:lnSpc>
              <a:buNone/>
            </a:pPr>
            <a:r>
              <a:rPr lang="en-US" sz="1684" dirty="0">
                <a:solidFill>
                  <a:srgbClr val="3A3630"/>
                </a:solidFill>
                <a:latin typeface="Lora" pitchFamily="34" charset="0"/>
                <a:ea typeface="Lora" pitchFamily="34" charset="-122"/>
                <a:cs typeface="Lora" pitchFamily="34" charset="-120"/>
              </a:rPr>
              <a:t>Membangun Kepercayaan Diri</a:t>
            </a:r>
            <a:endParaRPr lang="en-US" sz="1684" dirty="0"/>
          </a:p>
        </p:txBody>
      </p:sp>
      <p:sp>
        <p:nvSpPr>
          <p:cNvPr id="23" name="Text 19"/>
          <p:cNvSpPr/>
          <p:nvPr/>
        </p:nvSpPr>
        <p:spPr>
          <a:xfrm>
            <a:off x="10739914" y="5437703"/>
            <a:ext cx="3254216" cy="1163479"/>
          </a:xfrm>
          <a:prstGeom prst="rect">
            <a:avLst/>
          </a:prstGeom>
          <a:noFill/>
          <a:ln/>
        </p:spPr>
        <p:txBody>
          <a:bodyPr wrap="square" rtlCol="0" anchor="t"/>
          <a:lstStyle/>
          <a:p>
            <a:pPr marL="0" indent="0">
              <a:lnSpc>
                <a:spcPts val="2291"/>
              </a:lnSpc>
              <a:buNone/>
            </a:pPr>
            <a:r>
              <a:rPr lang="en-US" sz="1432" dirty="0">
                <a:solidFill>
                  <a:srgbClr val="3A3630"/>
                </a:solidFill>
                <a:latin typeface="Source Sans Pro" pitchFamily="34" charset="0"/>
                <a:ea typeface="Source Sans Pro" pitchFamily="34" charset="-122"/>
                <a:cs typeface="Source Sans Pro" pitchFamily="34" charset="-120"/>
              </a:rPr>
              <a:t>Dengan latihan dan pemahaman yang cukup, Anda akan membangun kepercayaan diri dalam menggunakan perspektif 2 titik dalam desain.</a:t>
            </a:r>
            <a:endParaRPr lang="en-US" sz="143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id-ID"/>
          </a:p>
        </p:txBody>
      </p:sp>
      <p:sp>
        <p:nvSpPr>
          <p:cNvPr id="3" name="Shape 1"/>
          <p:cNvSpPr/>
          <p:nvPr/>
        </p:nvSpPr>
        <p:spPr>
          <a:xfrm>
            <a:off x="0" y="0"/>
            <a:ext cx="14630400" cy="8229600"/>
          </a:xfrm>
          <a:prstGeom prst="rect">
            <a:avLst/>
          </a:prstGeom>
          <a:solidFill>
            <a:srgbClr val="FEF5E7"/>
          </a:solidFill>
          <a:ln/>
        </p:spPr>
        <p:txBody>
          <a:bodyPr/>
          <a:lstStyle/>
          <a:p>
            <a:endParaRPr lang="id-ID"/>
          </a:p>
        </p:txBody>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99323" y="2587347"/>
            <a:ext cx="4887754" cy="3054906"/>
          </a:xfrm>
          <a:prstGeom prst="rect">
            <a:avLst/>
          </a:prstGeom>
        </p:spPr>
      </p:pic>
      <p:sp>
        <p:nvSpPr>
          <p:cNvPr id="6" name="Text 2"/>
          <p:cNvSpPr/>
          <p:nvPr/>
        </p:nvSpPr>
        <p:spPr>
          <a:xfrm>
            <a:off x="6324123" y="795433"/>
            <a:ext cx="7468553" cy="2914650"/>
          </a:xfrm>
          <a:prstGeom prst="rect">
            <a:avLst/>
          </a:prstGeom>
          <a:noFill/>
          <a:ln/>
        </p:spPr>
        <p:txBody>
          <a:bodyPr wrap="square" rtlCol="0" anchor="t"/>
          <a:lstStyle/>
          <a:p>
            <a:pPr marL="0" indent="0">
              <a:lnSpc>
                <a:spcPts val="7650"/>
              </a:lnSpc>
              <a:buNone/>
            </a:pPr>
            <a:r>
              <a:rPr lang="en-US" sz="6120" dirty="0">
                <a:solidFill>
                  <a:srgbClr val="38512F"/>
                </a:solidFill>
                <a:latin typeface="Lora" pitchFamily="34" charset="0"/>
                <a:ea typeface="Lora" pitchFamily="34" charset="-122"/>
                <a:cs typeface="Lora" pitchFamily="34" charset="-120"/>
              </a:rPr>
              <a:t>Perspektif 2 Titik: Panduan Menjelajahi Dimensi Bangunan</a:t>
            </a:r>
            <a:endParaRPr lang="en-US" sz="6120" dirty="0"/>
          </a:p>
        </p:txBody>
      </p:sp>
      <p:sp>
        <p:nvSpPr>
          <p:cNvPr id="7" name="Text 3"/>
          <p:cNvSpPr/>
          <p:nvPr/>
        </p:nvSpPr>
        <p:spPr>
          <a:xfrm>
            <a:off x="6324124" y="4832985"/>
            <a:ext cx="7468553" cy="1149072"/>
          </a:xfrm>
          <a:prstGeom prst="rect">
            <a:avLst/>
          </a:prstGeom>
          <a:noFill/>
          <a:ln/>
        </p:spPr>
        <p:txBody>
          <a:bodyPr wrap="square" rtlCol="0" anchor="t"/>
          <a:lstStyle/>
          <a:p>
            <a:pPr marL="0" indent="0">
              <a:lnSpc>
                <a:spcPts val="3016"/>
              </a:lnSpc>
              <a:buNone/>
            </a:pPr>
            <a:r>
              <a:rPr lang="en-US" sz="1885" dirty="0">
                <a:solidFill>
                  <a:srgbClr val="3A3630"/>
                </a:solidFill>
                <a:latin typeface="Source Sans Pro" pitchFamily="34" charset="0"/>
                <a:ea typeface="Source Sans Pro" pitchFamily="34" charset="-122"/>
                <a:cs typeface="Source Sans Pro" pitchFamily="34" charset="-120"/>
              </a:rPr>
              <a:t>Perspektif 2 titik merupakan teknik menggambar yang mensimulasikan penglihatan manusia, memberikan ilusi kedalaman dan ruang pada objek gambar.</a:t>
            </a:r>
            <a:endParaRPr lang="en-US" sz="1885" dirty="0"/>
          </a:p>
        </p:txBody>
      </p:sp>
      <p:sp>
        <p:nvSpPr>
          <p:cNvPr id="8" name="Shape 4"/>
          <p:cNvSpPr/>
          <p:nvPr/>
        </p:nvSpPr>
        <p:spPr>
          <a:xfrm>
            <a:off x="6324124" y="6269117"/>
            <a:ext cx="382905" cy="382905"/>
          </a:xfrm>
          <a:prstGeom prst="roundRect">
            <a:avLst>
              <a:gd name="adj" fmla="val 23878209"/>
            </a:avLst>
          </a:prstGeom>
          <a:noFill/>
          <a:ln w="7620">
            <a:solidFill>
              <a:srgbClr val="FFFFFF"/>
            </a:solidFill>
            <a:prstDash val="solid"/>
          </a:ln>
        </p:spPr>
        <p:txBody>
          <a:bodyPr/>
          <a:lstStyle/>
          <a:p>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id-ID"/>
          </a:p>
        </p:txBody>
      </p:sp>
      <p:sp>
        <p:nvSpPr>
          <p:cNvPr id="3" name="Shape 1"/>
          <p:cNvSpPr/>
          <p:nvPr/>
        </p:nvSpPr>
        <p:spPr>
          <a:xfrm>
            <a:off x="0" y="0"/>
            <a:ext cx="14630400" cy="8229600"/>
          </a:xfrm>
          <a:prstGeom prst="rect">
            <a:avLst/>
          </a:prstGeom>
          <a:solidFill>
            <a:srgbClr val="FEF5E7"/>
          </a:solidFill>
          <a:ln/>
        </p:spPr>
        <p:txBody>
          <a:bodyPr/>
          <a:lstStyle/>
          <a:p>
            <a:endParaRPr lang="id-ID"/>
          </a:p>
        </p:txBody>
      </p:sp>
      <p:sp>
        <p:nvSpPr>
          <p:cNvPr id="4" name="Text 2"/>
          <p:cNvSpPr/>
          <p:nvPr/>
        </p:nvSpPr>
        <p:spPr>
          <a:xfrm>
            <a:off x="837724" y="1716762"/>
            <a:ext cx="6618923" cy="704017"/>
          </a:xfrm>
          <a:prstGeom prst="rect">
            <a:avLst/>
          </a:prstGeom>
          <a:noFill/>
          <a:ln/>
        </p:spPr>
        <p:txBody>
          <a:bodyPr wrap="none" rtlCol="0" anchor="t"/>
          <a:lstStyle/>
          <a:p>
            <a:pPr marL="0" indent="0">
              <a:lnSpc>
                <a:spcPts val="5544"/>
              </a:lnSpc>
              <a:buNone/>
            </a:pPr>
            <a:r>
              <a:rPr lang="en-US" sz="4435" dirty="0">
                <a:solidFill>
                  <a:srgbClr val="38512F"/>
                </a:solidFill>
                <a:latin typeface="Lora" pitchFamily="34" charset="0"/>
                <a:ea typeface="Lora" pitchFamily="34" charset="-122"/>
                <a:cs typeface="Lora" pitchFamily="34" charset="-120"/>
              </a:rPr>
              <a:t>Definisi Perspektif 2 Titik</a:t>
            </a:r>
            <a:endParaRPr lang="en-US" sz="4435" dirty="0"/>
          </a:p>
        </p:txBody>
      </p:sp>
      <p:sp>
        <p:nvSpPr>
          <p:cNvPr id="5" name="Text 3"/>
          <p:cNvSpPr/>
          <p:nvPr/>
        </p:nvSpPr>
        <p:spPr>
          <a:xfrm>
            <a:off x="837724" y="2899529"/>
            <a:ext cx="12954952" cy="766048"/>
          </a:xfrm>
          <a:prstGeom prst="rect">
            <a:avLst/>
          </a:prstGeom>
          <a:noFill/>
          <a:ln/>
        </p:spPr>
        <p:txBody>
          <a:bodyPr wrap="square" rtlCol="0" anchor="t"/>
          <a:lstStyle/>
          <a:p>
            <a:pPr marL="0" indent="0">
              <a:lnSpc>
                <a:spcPts val="3016"/>
              </a:lnSpc>
              <a:buNone/>
            </a:pPr>
            <a:r>
              <a:rPr lang="en-US" sz="1885" dirty="0">
                <a:solidFill>
                  <a:srgbClr val="3A3630"/>
                </a:solidFill>
                <a:latin typeface="Source Sans Pro" pitchFamily="34" charset="0"/>
                <a:ea typeface="Source Sans Pro" pitchFamily="34" charset="-122"/>
                <a:cs typeface="Source Sans Pro" pitchFamily="34" charset="-120"/>
              </a:rPr>
              <a:t>Perspektif 2 titik, seperti namanya, menggunakan dua titik hilang untuk menciptakan ilusi kedalaman. Titik hilang ini terletak di garis horizon, mewakili titik di mana garis sejajar tampaknya bertemu di kejauhan.</a:t>
            </a:r>
            <a:endParaRPr lang="en-US" sz="1885" dirty="0"/>
          </a:p>
        </p:txBody>
      </p:sp>
      <p:sp>
        <p:nvSpPr>
          <p:cNvPr id="6" name="Text 4"/>
          <p:cNvSpPr/>
          <p:nvPr/>
        </p:nvSpPr>
        <p:spPr>
          <a:xfrm>
            <a:off x="837724" y="4174093"/>
            <a:ext cx="2816185" cy="351949"/>
          </a:xfrm>
          <a:prstGeom prst="rect">
            <a:avLst/>
          </a:prstGeom>
          <a:noFill/>
          <a:ln/>
        </p:spPr>
        <p:txBody>
          <a:bodyPr wrap="none" rtlCol="0" anchor="t"/>
          <a:lstStyle/>
          <a:p>
            <a:pPr marL="0" indent="0">
              <a:lnSpc>
                <a:spcPts val="2772"/>
              </a:lnSpc>
              <a:buNone/>
            </a:pPr>
            <a:r>
              <a:rPr lang="en-US" sz="2218" dirty="0">
                <a:solidFill>
                  <a:srgbClr val="38512F"/>
                </a:solidFill>
                <a:latin typeface="Lora" pitchFamily="34" charset="0"/>
                <a:ea typeface="Lora" pitchFamily="34" charset="-122"/>
                <a:cs typeface="Lora" pitchFamily="34" charset="-120"/>
              </a:rPr>
              <a:t>Titik Hilang</a:t>
            </a:r>
            <a:endParaRPr lang="en-US" sz="2218" dirty="0"/>
          </a:p>
        </p:txBody>
      </p:sp>
      <p:sp>
        <p:nvSpPr>
          <p:cNvPr id="7" name="Text 5"/>
          <p:cNvSpPr/>
          <p:nvPr/>
        </p:nvSpPr>
        <p:spPr>
          <a:xfrm>
            <a:off x="837724" y="4765358"/>
            <a:ext cx="3928586" cy="1149072"/>
          </a:xfrm>
          <a:prstGeom prst="rect">
            <a:avLst/>
          </a:prstGeom>
          <a:noFill/>
          <a:ln/>
        </p:spPr>
        <p:txBody>
          <a:bodyPr wrap="square" rtlCol="0" anchor="t"/>
          <a:lstStyle/>
          <a:p>
            <a:pPr marL="0" indent="0">
              <a:lnSpc>
                <a:spcPts val="3016"/>
              </a:lnSpc>
              <a:buNone/>
            </a:pPr>
            <a:r>
              <a:rPr lang="en-US" sz="1885" dirty="0">
                <a:solidFill>
                  <a:srgbClr val="3A3630"/>
                </a:solidFill>
                <a:latin typeface="Source Sans Pro" pitchFamily="34" charset="0"/>
                <a:ea typeface="Source Sans Pro" pitchFamily="34" charset="-122"/>
                <a:cs typeface="Source Sans Pro" pitchFamily="34" charset="-120"/>
              </a:rPr>
              <a:t>Titik hilang digunakan untuk menentukan arah garis paralel pada objek, memberikan ilusi kedalaman.</a:t>
            </a:r>
            <a:endParaRPr lang="en-US" sz="1885" dirty="0"/>
          </a:p>
        </p:txBody>
      </p:sp>
      <p:sp>
        <p:nvSpPr>
          <p:cNvPr id="8" name="Text 6"/>
          <p:cNvSpPr/>
          <p:nvPr/>
        </p:nvSpPr>
        <p:spPr>
          <a:xfrm>
            <a:off x="5357813" y="4174093"/>
            <a:ext cx="2816185" cy="351949"/>
          </a:xfrm>
          <a:prstGeom prst="rect">
            <a:avLst/>
          </a:prstGeom>
          <a:noFill/>
          <a:ln/>
        </p:spPr>
        <p:txBody>
          <a:bodyPr wrap="none" rtlCol="0" anchor="t"/>
          <a:lstStyle/>
          <a:p>
            <a:pPr marL="0" indent="0">
              <a:lnSpc>
                <a:spcPts val="2772"/>
              </a:lnSpc>
              <a:buNone/>
            </a:pPr>
            <a:r>
              <a:rPr lang="en-US" sz="2218" dirty="0">
                <a:solidFill>
                  <a:srgbClr val="38512F"/>
                </a:solidFill>
                <a:latin typeface="Lora" pitchFamily="34" charset="0"/>
                <a:ea typeface="Lora" pitchFamily="34" charset="-122"/>
                <a:cs typeface="Lora" pitchFamily="34" charset="-120"/>
              </a:rPr>
              <a:t>Garis Horizon</a:t>
            </a:r>
            <a:endParaRPr lang="en-US" sz="2218" dirty="0"/>
          </a:p>
        </p:txBody>
      </p:sp>
      <p:sp>
        <p:nvSpPr>
          <p:cNvPr id="9" name="Text 7"/>
          <p:cNvSpPr/>
          <p:nvPr/>
        </p:nvSpPr>
        <p:spPr>
          <a:xfrm>
            <a:off x="5357813" y="4765358"/>
            <a:ext cx="3928586" cy="1532096"/>
          </a:xfrm>
          <a:prstGeom prst="rect">
            <a:avLst/>
          </a:prstGeom>
          <a:noFill/>
          <a:ln/>
        </p:spPr>
        <p:txBody>
          <a:bodyPr wrap="square" rtlCol="0" anchor="t"/>
          <a:lstStyle/>
          <a:p>
            <a:pPr marL="0" indent="0">
              <a:lnSpc>
                <a:spcPts val="3016"/>
              </a:lnSpc>
              <a:buNone/>
            </a:pPr>
            <a:r>
              <a:rPr lang="en-US" sz="1885" dirty="0">
                <a:solidFill>
                  <a:srgbClr val="3A3630"/>
                </a:solidFill>
                <a:latin typeface="Source Sans Pro" pitchFamily="34" charset="0"/>
                <a:ea typeface="Source Sans Pro" pitchFamily="34" charset="-122"/>
                <a:cs typeface="Source Sans Pro" pitchFamily="34" charset="-120"/>
              </a:rPr>
              <a:t>Garis horizon adalah garis imajiner yang mewakili tingkat mata pengamat, menentukan ketinggian objek pada gambar.</a:t>
            </a:r>
            <a:endParaRPr lang="en-US" sz="1885" dirty="0"/>
          </a:p>
        </p:txBody>
      </p:sp>
      <p:sp>
        <p:nvSpPr>
          <p:cNvPr id="10" name="Text 8"/>
          <p:cNvSpPr/>
          <p:nvPr/>
        </p:nvSpPr>
        <p:spPr>
          <a:xfrm>
            <a:off x="9877901" y="4174093"/>
            <a:ext cx="2846546" cy="351949"/>
          </a:xfrm>
          <a:prstGeom prst="rect">
            <a:avLst/>
          </a:prstGeom>
          <a:noFill/>
          <a:ln/>
        </p:spPr>
        <p:txBody>
          <a:bodyPr wrap="none" rtlCol="0" anchor="t"/>
          <a:lstStyle/>
          <a:p>
            <a:pPr marL="0" indent="0">
              <a:lnSpc>
                <a:spcPts val="2772"/>
              </a:lnSpc>
              <a:buNone/>
            </a:pPr>
            <a:r>
              <a:rPr lang="en-US" sz="2218" dirty="0">
                <a:solidFill>
                  <a:srgbClr val="38512F"/>
                </a:solidFill>
                <a:latin typeface="Lora" pitchFamily="34" charset="0"/>
                <a:ea typeface="Lora" pitchFamily="34" charset="-122"/>
                <a:cs typeface="Lora" pitchFamily="34" charset="-120"/>
              </a:rPr>
              <a:t>Pengaruh Titik Hilang</a:t>
            </a:r>
            <a:endParaRPr lang="en-US" sz="2218" dirty="0"/>
          </a:p>
        </p:txBody>
      </p:sp>
      <p:sp>
        <p:nvSpPr>
          <p:cNvPr id="11" name="Text 9"/>
          <p:cNvSpPr/>
          <p:nvPr/>
        </p:nvSpPr>
        <p:spPr>
          <a:xfrm>
            <a:off x="9877901" y="4765358"/>
            <a:ext cx="3928586" cy="1532096"/>
          </a:xfrm>
          <a:prstGeom prst="rect">
            <a:avLst/>
          </a:prstGeom>
          <a:noFill/>
          <a:ln/>
        </p:spPr>
        <p:txBody>
          <a:bodyPr wrap="square" rtlCol="0" anchor="t"/>
          <a:lstStyle/>
          <a:p>
            <a:pPr marL="0" indent="0">
              <a:lnSpc>
                <a:spcPts val="3016"/>
              </a:lnSpc>
              <a:buNone/>
            </a:pPr>
            <a:r>
              <a:rPr lang="en-US" sz="1885" dirty="0">
                <a:solidFill>
                  <a:srgbClr val="3A3630"/>
                </a:solidFill>
                <a:latin typeface="Source Sans Pro" pitchFamily="34" charset="0"/>
                <a:ea typeface="Source Sans Pro" pitchFamily="34" charset="-122"/>
                <a:cs typeface="Source Sans Pro" pitchFamily="34" charset="-120"/>
              </a:rPr>
              <a:t>Posisi titik hilang memengaruhi tingkat distorsi perspektif. Titik hilang yang lebih dekat menyebabkan distorsi yang lebih ekstrem.</a:t>
            </a:r>
            <a:endParaRPr lang="en-US" sz="188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id-ID"/>
          </a:p>
        </p:txBody>
      </p:sp>
      <p:sp>
        <p:nvSpPr>
          <p:cNvPr id="3" name="Shape 1"/>
          <p:cNvSpPr/>
          <p:nvPr/>
        </p:nvSpPr>
        <p:spPr>
          <a:xfrm>
            <a:off x="0" y="0"/>
            <a:ext cx="14630400" cy="8229600"/>
          </a:xfrm>
          <a:prstGeom prst="rect">
            <a:avLst/>
          </a:prstGeom>
          <a:solidFill>
            <a:srgbClr val="FEF5E7"/>
          </a:solidFill>
          <a:ln/>
        </p:spPr>
        <p:txBody>
          <a:bodyPr/>
          <a:lstStyle/>
          <a:p>
            <a:endParaRPr lang="id-ID"/>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78791" y="2388156"/>
            <a:ext cx="5016698" cy="3453170"/>
          </a:xfrm>
          <a:prstGeom prst="rect">
            <a:avLst/>
          </a:prstGeom>
        </p:spPr>
      </p:pic>
      <p:sp>
        <p:nvSpPr>
          <p:cNvPr id="6" name="Text 2"/>
          <p:cNvSpPr/>
          <p:nvPr/>
        </p:nvSpPr>
        <p:spPr>
          <a:xfrm>
            <a:off x="657582" y="1545312"/>
            <a:ext cx="6263997" cy="552569"/>
          </a:xfrm>
          <a:prstGeom prst="rect">
            <a:avLst/>
          </a:prstGeom>
          <a:noFill/>
          <a:ln/>
        </p:spPr>
        <p:txBody>
          <a:bodyPr wrap="none" rtlCol="0" anchor="t"/>
          <a:lstStyle/>
          <a:p>
            <a:pPr marL="0" indent="0">
              <a:lnSpc>
                <a:spcPts val="4351"/>
              </a:lnSpc>
              <a:buNone/>
            </a:pPr>
            <a:r>
              <a:rPr lang="en-US" sz="3481" dirty="0">
                <a:solidFill>
                  <a:srgbClr val="38512F"/>
                </a:solidFill>
                <a:latin typeface="Lora" pitchFamily="34" charset="0"/>
                <a:ea typeface="Lora" pitchFamily="34" charset="-122"/>
                <a:cs typeface="Lora" pitchFamily="34" charset="-120"/>
              </a:rPr>
              <a:t>Karakteristik Perspektif 2 Titik</a:t>
            </a:r>
            <a:endParaRPr lang="en-US" sz="3481" dirty="0"/>
          </a:p>
        </p:txBody>
      </p:sp>
      <p:sp>
        <p:nvSpPr>
          <p:cNvPr id="7" name="Text 3"/>
          <p:cNvSpPr/>
          <p:nvPr/>
        </p:nvSpPr>
        <p:spPr>
          <a:xfrm>
            <a:off x="657582" y="2379702"/>
            <a:ext cx="7828836" cy="901541"/>
          </a:xfrm>
          <a:prstGeom prst="rect">
            <a:avLst/>
          </a:prstGeom>
          <a:noFill/>
          <a:ln/>
        </p:spPr>
        <p:txBody>
          <a:bodyPr wrap="square" rtlCol="0" anchor="t"/>
          <a:lstStyle/>
          <a:p>
            <a:pPr marL="0" indent="0">
              <a:lnSpc>
                <a:spcPts val="2367"/>
              </a:lnSpc>
              <a:buNone/>
            </a:pPr>
            <a:r>
              <a:rPr lang="en-US" sz="1479" dirty="0">
                <a:solidFill>
                  <a:srgbClr val="3A3630"/>
                </a:solidFill>
                <a:latin typeface="Source Sans Pro" pitchFamily="34" charset="0"/>
                <a:ea typeface="Source Sans Pro" pitchFamily="34" charset="-122"/>
                <a:cs typeface="Source Sans Pro" pitchFamily="34" charset="-120"/>
              </a:rPr>
              <a:t>Perspektif 2 titik memberikan ilusi realistis terhadap objek yang dilihat dari sudut, dengan objek yang lebih dekat tampak lebih besar dan yang lebih jauh tampak lebih kecil. Teknik ini memberikan kesan kedalaman dan ruang yang lebih realistis.</a:t>
            </a:r>
            <a:endParaRPr lang="en-US" sz="1479" dirty="0"/>
          </a:p>
        </p:txBody>
      </p:sp>
      <p:sp>
        <p:nvSpPr>
          <p:cNvPr id="8" name="Shape 4"/>
          <p:cNvSpPr/>
          <p:nvPr/>
        </p:nvSpPr>
        <p:spPr>
          <a:xfrm>
            <a:off x="657582" y="3703915"/>
            <a:ext cx="422672" cy="422672"/>
          </a:xfrm>
          <a:prstGeom prst="roundRect">
            <a:avLst>
              <a:gd name="adj" fmla="val 6668"/>
            </a:avLst>
          </a:prstGeom>
          <a:solidFill>
            <a:srgbClr val="F3E7D4"/>
          </a:solidFill>
          <a:ln/>
        </p:spPr>
        <p:txBody>
          <a:bodyPr/>
          <a:lstStyle/>
          <a:p>
            <a:endParaRPr lang="id-ID"/>
          </a:p>
        </p:txBody>
      </p:sp>
      <p:sp>
        <p:nvSpPr>
          <p:cNvPr id="9" name="Text 5"/>
          <p:cNvSpPr/>
          <p:nvPr/>
        </p:nvSpPr>
        <p:spPr>
          <a:xfrm>
            <a:off x="820579" y="3782616"/>
            <a:ext cx="96560" cy="265271"/>
          </a:xfrm>
          <a:prstGeom prst="rect">
            <a:avLst/>
          </a:prstGeom>
          <a:noFill/>
          <a:ln/>
        </p:spPr>
        <p:txBody>
          <a:bodyPr wrap="none" rtlCol="0" anchor="t"/>
          <a:lstStyle/>
          <a:p>
            <a:pPr marL="0" indent="0" algn="ctr">
              <a:lnSpc>
                <a:spcPts val="2089"/>
              </a:lnSpc>
              <a:buNone/>
            </a:pPr>
            <a:r>
              <a:rPr lang="en-US" sz="2089" dirty="0">
                <a:solidFill>
                  <a:srgbClr val="3A3630"/>
                </a:solidFill>
                <a:latin typeface="Lora" pitchFamily="34" charset="0"/>
                <a:ea typeface="Lora" pitchFamily="34" charset="-122"/>
                <a:cs typeface="Lora" pitchFamily="34" charset="-120"/>
              </a:rPr>
              <a:t>1</a:t>
            </a:r>
            <a:endParaRPr lang="en-US" sz="2089" dirty="0"/>
          </a:p>
        </p:txBody>
      </p:sp>
      <p:sp>
        <p:nvSpPr>
          <p:cNvPr id="10" name="Text 6"/>
          <p:cNvSpPr/>
          <p:nvPr/>
        </p:nvSpPr>
        <p:spPr>
          <a:xfrm>
            <a:off x="1268135" y="3703915"/>
            <a:ext cx="2210395" cy="276344"/>
          </a:xfrm>
          <a:prstGeom prst="rect">
            <a:avLst/>
          </a:prstGeom>
          <a:noFill/>
          <a:ln/>
        </p:spPr>
        <p:txBody>
          <a:bodyPr wrap="none" rtlCol="0" anchor="t"/>
          <a:lstStyle/>
          <a:p>
            <a:pPr marL="0" indent="0">
              <a:lnSpc>
                <a:spcPts val="2176"/>
              </a:lnSpc>
              <a:buNone/>
            </a:pPr>
            <a:r>
              <a:rPr lang="en-US" sz="1740" dirty="0">
                <a:solidFill>
                  <a:srgbClr val="3A3630"/>
                </a:solidFill>
                <a:latin typeface="Lora" pitchFamily="34" charset="0"/>
                <a:ea typeface="Lora" pitchFamily="34" charset="-122"/>
                <a:cs typeface="Lora" pitchFamily="34" charset="-120"/>
              </a:rPr>
              <a:t>Ilusi Kedalaman</a:t>
            </a:r>
            <a:endParaRPr lang="en-US" sz="1740" dirty="0"/>
          </a:p>
        </p:txBody>
      </p:sp>
      <p:sp>
        <p:nvSpPr>
          <p:cNvPr id="11" name="Text 7"/>
          <p:cNvSpPr/>
          <p:nvPr/>
        </p:nvSpPr>
        <p:spPr>
          <a:xfrm>
            <a:off x="1268135" y="4092893"/>
            <a:ext cx="3209925" cy="901541"/>
          </a:xfrm>
          <a:prstGeom prst="rect">
            <a:avLst/>
          </a:prstGeom>
          <a:noFill/>
          <a:ln/>
        </p:spPr>
        <p:txBody>
          <a:bodyPr wrap="square" rtlCol="0" anchor="t"/>
          <a:lstStyle/>
          <a:p>
            <a:pPr marL="0" indent="0">
              <a:lnSpc>
                <a:spcPts val="2367"/>
              </a:lnSpc>
              <a:buNone/>
            </a:pPr>
            <a:r>
              <a:rPr lang="en-US" sz="1479" dirty="0">
                <a:solidFill>
                  <a:srgbClr val="3A3630"/>
                </a:solidFill>
                <a:latin typeface="Source Sans Pro" pitchFamily="34" charset="0"/>
                <a:ea typeface="Source Sans Pro" pitchFamily="34" charset="-122"/>
                <a:cs typeface="Source Sans Pro" pitchFamily="34" charset="-120"/>
              </a:rPr>
              <a:t>Membuat objek tampak lebih nyata dengan memberikan ilusi jarak dan ruang.</a:t>
            </a:r>
            <a:endParaRPr lang="en-US" sz="1479" dirty="0"/>
          </a:p>
        </p:txBody>
      </p:sp>
      <p:sp>
        <p:nvSpPr>
          <p:cNvPr id="12" name="Shape 8"/>
          <p:cNvSpPr/>
          <p:nvPr/>
        </p:nvSpPr>
        <p:spPr>
          <a:xfrm>
            <a:off x="4665940" y="3703915"/>
            <a:ext cx="422672" cy="422672"/>
          </a:xfrm>
          <a:prstGeom prst="roundRect">
            <a:avLst>
              <a:gd name="adj" fmla="val 6668"/>
            </a:avLst>
          </a:prstGeom>
          <a:solidFill>
            <a:srgbClr val="F3E7D4"/>
          </a:solidFill>
          <a:ln/>
        </p:spPr>
        <p:txBody>
          <a:bodyPr/>
          <a:lstStyle/>
          <a:p>
            <a:endParaRPr lang="id-ID"/>
          </a:p>
        </p:txBody>
      </p:sp>
      <p:sp>
        <p:nvSpPr>
          <p:cNvPr id="13" name="Text 9"/>
          <p:cNvSpPr/>
          <p:nvPr/>
        </p:nvSpPr>
        <p:spPr>
          <a:xfrm>
            <a:off x="4806077" y="3782616"/>
            <a:ext cx="142399" cy="265271"/>
          </a:xfrm>
          <a:prstGeom prst="rect">
            <a:avLst/>
          </a:prstGeom>
          <a:noFill/>
          <a:ln/>
        </p:spPr>
        <p:txBody>
          <a:bodyPr wrap="none" rtlCol="0" anchor="t"/>
          <a:lstStyle/>
          <a:p>
            <a:pPr marL="0" indent="0" algn="ctr">
              <a:lnSpc>
                <a:spcPts val="2089"/>
              </a:lnSpc>
              <a:buNone/>
            </a:pPr>
            <a:r>
              <a:rPr lang="en-US" sz="2089" dirty="0">
                <a:solidFill>
                  <a:srgbClr val="3A3630"/>
                </a:solidFill>
                <a:latin typeface="Lora" pitchFamily="34" charset="0"/>
                <a:ea typeface="Lora" pitchFamily="34" charset="-122"/>
                <a:cs typeface="Lora" pitchFamily="34" charset="-120"/>
              </a:rPr>
              <a:t>2</a:t>
            </a:r>
            <a:endParaRPr lang="en-US" sz="2089" dirty="0"/>
          </a:p>
        </p:txBody>
      </p:sp>
      <p:sp>
        <p:nvSpPr>
          <p:cNvPr id="14" name="Text 10"/>
          <p:cNvSpPr/>
          <p:nvPr/>
        </p:nvSpPr>
        <p:spPr>
          <a:xfrm>
            <a:off x="5276493" y="3703915"/>
            <a:ext cx="2210395" cy="276344"/>
          </a:xfrm>
          <a:prstGeom prst="rect">
            <a:avLst/>
          </a:prstGeom>
          <a:noFill/>
          <a:ln/>
        </p:spPr>
        <p:txBody>
          <a:bodyPr wrap="none" rtlCol="0" anchor="t"/>
          <a:lstStyle/>
          <a:p>
            <a:pPr marL="0" indent="0">
              <a:lnSpc>
                <a:spcPts val="2176"/>
              </a:lnSpc>
              <a:buNone/>
            </a:pPr>
            <a:r>
              <a:rPr lang="en-US" sz="1740" dirty="0">
                <a:solidFill>
                  <a:srgbClr val="3A3630"/>
                </a:solidFill>
                <a:latin typeface="Lora" pitchFamily="34" charset="0"/>
                <a:ea typeface="Lora" pitchFamily="34" charset="-122"/>
                <a:cs typeface="Lora" pitchFamily="34" charset="-120"/>
              </a:rPr>
              <a:t>Sudut Pandang</a:t>
            </a:r>
            <a:endParaRPr lang="en-US" sz="1740" dirty="0"/>
          </a:p>
        </p:txBody>
      </p:sp>
      <p:sp>
        <p:nvSpPr>
          <p:cNvPr id="15" name="Text 11"/>
          <p:cNvSpPr/>
          <p:nvPr/>
        </p:nvSpPr>
        <p:spPr>
          <a:xfrm>
            <a:off x="5276493" y="4092893"/>
            <a:ext cx="3209925" cy="901541"/>
          </a:xfrm>
          <a:prstGeom prst="rect">
            <a:avLst/>
          </a:prstGeom>
          <a:noFill/>
          <a:ln/>
        </p:spPr>
        <p:txBody>
          <a:bodyPr wrap="square" rtlCol="0" anchor="t"/>
          <a:lstStyle/>
          <a:p>
            <a:pPr marL="0" indent="0">
              <a:lnSpc>
                <a:spcPts val="2367"/>
              </a:lnSpc>
              <a:buNone/>
            </a:pPr>
            <a:r>
              <a:rPr lang="en-US" sz="1479" dirty="0">
                <a:solidFill>
                  <a:srgbClr val="3A3630"/>
                </a:solidFill>
                <a:latin typeface="Source Sans Pro" pitchFamily="34" charset="0"/>
                <a:ea typeface="Source Sans Pro" pitchFamily="34" charset="-122"/>
                <a:cs typeface="Source Sans Pro" pitchFamily="34" charset="-120"/>
              </a:rPr>
              <a:t>Menampilkan objek dari sudut tertentu, menghasilkan perspektif yang berbeda dari perspektif satu titik.</a:t>
            </a:r>
            <a:endParaRPr lang="en-US" sz="1479" dirty="0"/>
          </a:p>
        </p:txBody>
      </p:sp>
      <p:sp>
        <p:nvSpPr>
          <p:cNvPr id="16" name="Shape 12"/>
          <p:cNvSpPr/>
          <p:nvPr/>
        </p:nvSpPr>
        <p:spPr>
          <a:xfrm>
            <a:off x="657582" y="5393650"/>
            <a:ext cx="422672" cy="422672"/>
          </a:xfrm>
          <a:prstGeom prst="roundRect">
            <a:avLst>
              <a:gd name="adj" fmla="val 6668"/>
            </a:avLst>
          </a:prstGeom>
          <a:solidFill>
            <a:srgbClr val="F3E7D4"/>
          </a:solidFill>
          <a:ln/>
        </p:spPr>
        <p:txBody>
          <a:bodyPr/>
          <a:lstStyle/>
          <a:p>
            <a:endParaRPr lang="id-ID"/>
          </a:p>
        </p:txBody>
      </p:sp>
      <p:sp>
        <p:nvSpPr>
          <p:cNvPr id="17" name="Text 13"/>
          <p:cNvSpPr/>
          <p:nvPr/>
        </p:nvSpPr>
        <p:spPr>
          <a:xfrm>
            <a:off x="794980" y="5472351"/>
            <a:ext cx="147757" cy="265271"/>
          </a:xfrm>
          <a:prstGeom prst="rect">
            <a:avLst/>
          </a:prstGeom>
          <a:noFill/>
          <a:ln/>
        </p:spPr>
        <p:txBody>
          <a:bodyPr wrap="none" rtlCol="0" anchor="t"/>
          <a:lstStyle/>
          <a:p>
            <a:pPr marL="0" indent="0" algn="ctr">
              <a:lnSpc>
                <a:spcPts val="2089"/>
              </a:lnSpc>
              <a:buNone/>
            </a:pPr>
            <a:r>
              <a:rPr lang="en-US" sz="2089" dirty="0">
                <a:solidFill>
                  <a:srgbClr val="3A3630"/>
                </a:solidFill>
                <a:latin typeface="Lora" pitchFamily="34" charset="0"/>
                <a:ea typeface="Lora" pitchFamily="34" charset="-122"/>
                <a:cs typeface="Lora" pitchFamily="34" charset="-120"/>
              </a:rPr>
              <a:t>3</a:t>
            </a:r>
            <a:endParaRPr lang="en-US" sz="2089" dirty="0"/>
          </a:p>
        </p:txBody>
      </p:sp>
      <p:sp>
        <p:nvSpPr>
          <p:cNvPr id="18" name="Text 14"/>
          <p:cNvSpPr/>
          <p:nvPr/>
        </p:nvSpPr>
        <p:spPr>
          <a:xfrm>
            <a:off x="1268135" y="5393650"/>
            <a:ext cx="2210395" cy="276344"/>
          </a:xfrm>
          <a:prstGeom prst="rect">
            <a:avLst/>
          </a:prstGeom>
          <a:noFill/>
          <a:ln/>
        </p:spPr>
        <p:txBody>
          <a:bodyPr wrap="none" rtlCol="0" anchor="t"/>
          <a:lstStyle/>
          <a:p>
            <a:pPr marL="0" indent="0">
              <a:lnSpc>
                <a:spcPts val="2176"/>
              </a:lnSpc>
              <a:buNone/>
            </a:pPr>
            <a:r>
              <a:rPr lang="en-US" sz="1740" dirty="0">
                <a:solidFill>
                  <a:srgbClr val="3A3630"/>
                </a:solidFill>
                <a:latin typeface="Lora" pitchFamily="34" charset="0"/>
                <a:ea typeface="Lora" pitchFamily="34" charset="-122"/>
                <a:cs typeface="Lora" pitchFamily="34" charset="-120"/>
              </a:rPr>
              <a:t>Titik Hilang Ganda</a:t>
            </a:r>
            <a:endParaRPr lang="en-US" sz="1740" dirty="0"/>
          </a:p>
        </p:txBody>
      </p:sp>
      <p:sp>
        <p:nvSpPr>
          <p:cNvPr id="19" name="Text 15"/>
          <p:cNvSpPr/>
          <p:nvPr/>
        </p:nvSpPr>
        <p:spPr>
          <a:xfrm>
            <a:off x="1268135" y="5782628"/>
            <a:ext cx="3209925" cy="901541"/>
          </a:xfrm>
          <a:prstGeom prst="rect">
            <a:avLst/>
          </a:prstGeom>
          <a:noFill/>
          <a:ln/>
        </p:spPr>
        <p:txBody>
          <a:bodyPr wrap="square" rtlCol="0" anchor="t"/>
          <a:lstStyle/>
          <a:p>
            <a:pPr marL="0" indent="0">
              <a:lnSpc>
                <a:spcPts val="2367"/>
              </a:lnSpc>
              <a:buNone/>
            </a:pPr>
            <a:r>
              <a:rPr lang="en-US" sz="1479" dirty="0">
                <a:solidFill>
                  <a:srgbClr val="3A3630"/>
                </a:solidFill>
                <a:latin typeface="Source Sans Pro" pitchFamily="34" charset="0"/>
                <a:ea typeface="Source Sans Pro" pitchFamily="34" charset="-122"/>
                <a:cs typeface="Source Sans Pro" pitchFamily="34" charset="-120"/>
              </a:rPr>
              <a:t>Menggunakan dua titik hilang untuk menentukan arah garis paralel yang berbeda.</a:t>
            </a:r>
            <a:endParaRPr lang="en-US" sz="1479" dirty="0"/>
          </a:p>
        </p:txBody>
      </p:sp>
      <p:sp>
        <p:nvSpPr>
          <p:cNvPr id="20" name="Shape 16"/>
          <p:cNvSpPr/>
          <p:nvPr/>
        </p:nvSpPr>
        <p:spPr>
          <a:xfrm>
            <a:off x="4665940" y="5393650"/>
            <a:ext cx="422672" cy="422672"/>
          </a:xfrm>
          <a:prstGeom prst="roundRect">
            <a:avLst>
              <a:gd name="adj" fmla="val 6668"/>
            </a:avLst>
          </a:prstGeom>
          <a:solidFill>
            <a:srgbClr val="F3E7D4"/>
          </a:solidFill>
          <a:ln/>
        </p:spPr>
        <p:txBody>
          <a:bodyPr/>
          <a:lstStyle/>
          <a:p>
            <a:endParaRPr lang="id-ID"/>
          </a:p>
        </p:txBody>
      </p:sp>
      <p:sp>
        <p:nvSpPr>
          <p:cNvPr id="21" name="Text 17"/>
          <p:cNvSpPr/>
          <p:nvPr/>
        </p:nvSpPr>
        <p:spPr>
          <a:xfrm>
            <a:off x="4805363" y="5472351"/>
            <a:ext cx="143828" cy="265271"/>
          </a:xfrm>
          <a:prstGeom prst="rect">
            <a:avLst/>
          </a:prstGeom>
          <a:noFill/>
          <a:ln/>
        </p:spPr>
        <p:txBody>
          <a:bodyPr wrap="none" rtlCol="0" anchor="t"/>
          <a:lstStyle/>
          <a:p>
            <a:pPr marL="0" indent="0" algn="ctr">
              <a:lnSpc>
                <a:spcPts val="2089"/>
              </a:lnSpc>
              <a:buNone/>
            </a:pPr>
            <a:r>
              <a:rPr lang="en-US" sz="2089" dirty="0">
                <a:solidFill>
                  <a:srgbClr val="3A3630"/>
                </a:solidFill>
                <a:latin typeface="Lora" pitchFamily="34" charset="0"/>
                <a:ea typeface="Lora" pitchFamily="34" charset="-122"/>
                <a:cs typeface="Lora" pitchFamily="34" charset="-120"/>
              </a:rPr>
              <a:t>4</a:t>
            </a:r>
            <a:endParaRPr lang="en-US" sz="2089" dirty="0"/>
          </a:p>
        </p:txBody>
      </p:sp>
      <p:sp>
        <p:nvSpPr>
          <p:cNvPr id="22" name="Text 18"/>
          <p:cNvSpPr/>
          <p:nvPr/>
        </p:nvSpPr>
        <p:spPr>
          <a:xfrm>
            <a:off x="5276493" y="5393650"/>
            <a:ext cx="2210395" cy="276344"/>
          </a:xfrm>
          <a:prstGeom prst="rect">
            <a:avLst/>
          </a:prstGeom>
          <a:noFill/>
          <a:ln/>
        </p:spPr>
        <p:txBody>
          <a:bodyPr wrap="none" rtlCol="0" anchor="t"/>
          <a:lstStyle/>
          <a:p>
            <a:pPr marL="0" indent="0">
              <a:lnSpc>
                <a:spcPts val="2176"/>
              </a:lnSpc>
              <a:buNone/>
            </a:pPr>
            <a:r>
              <a:rPr lang="en-US" sz="1740" dirty="0">
                <a:solidFill>
                  <a:srgbClr val="3A3630"/>
                </a:solidFill>
                <a:latin typeface="Lora" pitchFamily="34" charset="0"/>
                <a:ea typeface="Lora" pitchFamily="34" charset="-122"/>
                <a:cs typeface="Lora" pitchFamily="34" charset="-120"/>
              </a:rPr>
              <a:t>Kegunaan</a:t>
            </a:r>
            <a:endParaRPr lang="en-US" sz="1740" dirty="0"/>
          </a:p>
        </p:txBody>
      </p:sp>
      <p:sp>
        <p:nvSpPr>
          <p:cNvPr id="23" name="Text 19"/>
          <p:cNvSpPr/>
          <p:nvPr/>
        </p:nvSpPr>
        <p:spPr>
          <a:xfrm>
            <a:off x="5276493" y="5782628"/>
            <a:ext cx="3209925" cy="901541"/>
          </a:xfrm>
          <a:prstGeom prst="rect">
            <a:avLst/>
          </a:prstGeom>
          <a:noFill/>
          <a:ln/>
        </p:spPr>
        <p:txBody>
          <a:bodyPr wrap="square" rtlCol="0" anchor="t"/>
          <a:lstStyle/>
          <a:p>
            <a:pPr marL="0" indent="0">
              <a:lnSpc>
                <a:spcPts val="2367"/>
              </a:lnSpc>
              <a:buNone/>
            </a:pPr>
            <a:r>
              <a:rPr lang="en-US" sz="1479" dirty="0">
                <a:solidFill>
                  <a:srgbClr val="3A3630"/>
                </a:solidFill>
                <a:latin typeface="Source Sans Pro" pitchFamily="34" charset="0"/>
                <a:ea typeface="Source Sans Pro" pitchFamily="34" charset="-122"/>
                <a:cs typeface="Source Sans Pro" pitchFamily="34" charset="-120"/>
              </a:rPr>
              <a:t>Digunakan secara luas dalam arsitektur, desain interior, dan seni untuk menciptakan representasi realistis.</a:t>
            </a:r>
            <a:endParaRPr lang="en-US" sz="147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id-ID"/>
          </a:p>
        </p:txBody>
      </p:sp>
      <p:sp>
        <p:nvSpPr>
          <p:cNvPr id="3" name="Shape 1"/>
          <p:cNvSpPr/>
          <p:nvPr/>
        </p:nvSpPr>
        <p:spPr>
          <a:xfrm>
            <a:off x="0" y="0"/>
            <a:ext cx="14630400" cy="8229600"/>
          </a:xfrm>
          <a:prstGeom prst="rect">
            <a:avLst/>
          </a:prstGeom>
          <a:solidFill>
            <a:srgbClr val="FEF5E7"/>
          </a:solidFill>
          <a:ln/>
        </p:spPr>
        <p:txBody>
          <a:bodyPr/>
          <a:lstStyle/>
          <a:p>
            <a:endParaRPr lang="id-ID"/>
          </a:p>
        </p:txBody>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09431" y="2250400"/>
            <a:ext cx="5067419" cy="3728799"/>
          </a:xfrm>
          <a:prstGeom prst="rect">
            <a:avLst/>
          </a:prstGeom>
        </p:spPr>
      </p:pic>
      <p:sp>
        <p:nvSpPr>
          <p:cNvPr id="6" name="Text 2"/>
          <p:cNvSpPr/>
          <p:nvPr/>
        </p:nvSpPr>
        <p:spPr>
          <a:xfrm>
            <a:off x="6072783" y="1139666"/>
            <a:ext cx="7971234" cy="985361"/>
          </a:xfrm>
          <a:prstGeom prst="rect">
            <a:avLst/>
          </a:prstGeom>
          <a:noFill/>
          <a:ln/>
        </p:spPr>
        <p:txBody>
          <a:bodyPr wrap="square" rtlCol="0" anchor="t"/>
          <a:lstStyle/>
          <a:p>
            <a:pPr marL="0" indent="0">
              <a:lnSpc>
                <a:spcPts val="3881"/>
              </a:lnSpc>
              <a:buNone/>
            </a:pPr>
            <a:r>
              <a:rPr lang="en-US" sz="3105" dirty="0">
                <a:solidFill>
                  <a:srgbClr val="38512F"/>
                </a:solidFill>
                <a:latin typeface="Lora" pitchFamily="34" charset="0"/>
                <a:ea typeface="Lora" pitchFamily="34" charset="-122"/>
                <a:cs typeface="Lora" pitchFamily="34" charset="-120"/>
              </a:rPr>
              <a:t>Penggunaan Perspektif 2 Titik dalam Konstruksi Bangunan</a:t>
            </a:r>
            <a:endParaRPr lang="en-US" sz="3105" dirty="0"/>
          </a:p>
        </p:txBody>
      </p:sp>
      <p:sp>
        <p:nvSpPr>
          <p:cNvPr id="7" name="Text 3"/>
          <p:cNvSpPr/>
          <p:nvPr/>
        </p:nvSpPr>
        <p:spPr>
          <a:xfrm>
            <a:off x="6072783" y="2376368"/>
            <a:ext cx="7971234" cy="536019"/>
          </a:xfrm>
          <a:prstGeom prst="rect">
            <a:avLst/>
          </a:prstGeom>
          <a:noFill/>
          <a:ln/>
        </p:spPr>
        <p:txBody>
          <a:bodyPr wrap="square" rtlCol="0" anchor="t"/>
          <a:lstStyle/>
          <a:p>
            <a:pPr marL="0" indent="0">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Perspektif 2 titik sangat berguna dalam konstruksi bangunan. Teknik ini memungkinkan arsitek dan insinyur untuk memvisualisasikan dan mendesain bangunan dalam 3 dimensi.</a:t>
            </a:r>
            <a:endParaRPr lang="en-US" sz="1319" dirty="0"/>
          </a:p>
        </p:txBody>
      </p:sp>
      <p:sp>
        <p:nvSpPr>
          <p:cNvPr id="8" name="Shape 4"/>
          <p:cNvSpPr/>
          <p:nvPr/>
        </p:nvSpPr>
        <p:spPr>
          <a:xfrm>
            <a:off x="6312694" y="3100864"/>
            <a:ext cx="22860" cy="3989070"/>
          </a:xfrm>
          <a:prstGeom prst="roundRect">
            <a:avLst>
              <a:gd name="adj" fmla="val 109952"/>
            </a:avLst>
          </a:prstGeom>
          <a:solidFill>
            <a:srgbClr val="D9CDBA"/>
          </a:solidFill>
          <a:ln/>
        </p:spPr>
        <p:txBody>
          <a:bodyPr/>
          <a:lstStyle/>
          <a:p>
            <a:endParaRPr lang="id-ID"/>
          </a:p>
        </p:txBody>
      </p:sp>
      <p:sp>
        <p:nvSpPr>
          <p:cNvPr id="9" name="Shape 5"/>
          <p:cNvSpPr/>
          <p:nvPr/>
        </p:nvSpPr>
        <p:spPr>
          <a:xfrm>
            <a:off x="6489740" y="3466386"/>
            <a:ext cx="586383" cy="22860"/>
          </a:xfrm>
          <a:prstGeom prst="roundRect">
            <a:avLst>
              <a:gd name="adj" fmla="val 109952"/>
            </a:avLst>
          </a:prstGeom>
          <a:solidFill>
            <a:srgbClr val="D9CDBA"/>
          </a:solidFill>
          <a:ln/>
        </p:spPr>
        <p:txBody>
          <a:bodyPr/>
          <a:lstStyle/>
          <a:p>
            <a:endParaRPr lang="id-ID"/>
          </a:p>
        </p:txBody>
      </p:sp>
      <p:sp>
        <p:nvSpPr>
          <p:cNvPr id="10" name="Shape 6"/>
          <p:cNvSpPr/>
          <p:nvPr/>
        </p:nvSpPr>
        <p:spPr>
          <a:xfrm>
            <a:off x="6135648" y="3289340"/>
            <a:ext cx="376952" cy="376952"/>
          </a:xfrm>
          <a:prstGeom prst="roundRect">
            <a:avLst>
              <a:gd name="adj" fmla="val 6668"/>
            </a:avLst>
          </a:prstGeom>
          <a:solidFill>
            <a:srgbClr val="F3E7D4"/>
          </a:solidFill>
          <a:ln/>
        </p:spPr>
        <p:txBody>
          <a:bodyPr/>
          <a:lstStyle/>
          <a:p>
            <a:endParaRPr lang="id-ID"/>
          </a:p>
        </p:txBody>
      </p:sp>
      <p:sp>
        <p:nvSpPr>
          <p:cNvPr id="11" name="Text 7"/>
          <p:cNvSpPr/>
          <p:nvPr/>
        </p:nvSpPr>
        <p:spPr>
          <a:xfrm>
            <a:off x="6281023" y="3359468"/>
            <a:ext cx="86082" cy="236577"/>
          </a:xfrm>
          <a:prstGeom prst="rect">
            <a:avLst/>
          </a:prstGeom>
          <a:noFill/>
          <a:ln/>
        </p:spPr>
        <p:txBody>
          <a:bodyPr wrap="none" rtlCol="0" anchor="t"/>
          <a:lstStyle/>
          <a:p>
            <a:pPr marL="0" indent="0" algn="ctr">
              <a:lnSpc>
                <a:spcPts val="1863"/>
              </a:lnSpc>
              <a:buNone/>
            </a:pPr>
            <a:r>
              <a:rPr lang="en-US" sz="1863" dirty="0">
                <a:solidFill>
                  <a:srgbClr val="3A3630"/>
                </a:solidFill>
                <a:latin typeface="Lora" pitchFamily="34" charset="0"/>
                <a:ea typeface="Lora" pitchFamily="34" charset="-122"/>
                <a:cs typeface="Lora" pitchFamily="34" charset="-120"/>
              </a:rPr>
              <a:t>1</a:t>
            </a:r>
            <a:endParaRPr lang="en-US" sz="1863" dirty="0"/>
          </a:p>
        </p:txBody>
      </p:sp>
      <p:sp>
        <p:nvSpPr>
          <p:cNvPr id="12" name="Text 8"/>
          <p:cNvSpPr/>
          <p:nvPr/>
        </p:nvSpPr>
        <p:spPr>
          <a:xfrm>
            <a:off x="7245668" y="3268385"/>
            <a:ext cx="1971318" cy="246459"/>
          </a:xfrm>
          <a:prstGeom prst="rect">
            <a:avLst/>
          </a:prstGeom>
          <a:noFill/>
          <a:ln/>
        </p:spPr>
        <p:txBody>
          <a:bodyPr wrap="none" rtlCol="0" anchor="t"/>
          <a:lstStyle/>
          <a:p>
            <a:pPr marL="0" indent="0" algn="l">
              <a:lnSpc>
                <a:spcPts val="1940"/>
              </a:lnSpc>
              <a:buNone/>
            </a:pPr>
            <a:r>
              <a:rPr lang="en-US" sz="1552" dirty="0">
                <a:solidFill>
                  <a:srgbClr val="3A3630"/>
                </a:solidFill>
                <a:latin typeface="Lora" pitchFamily="34" charset="0"/>
                <a:ea typeface="Lora" pitchFamily="34" charset="-122"/>
                <a:cs typeface="Lora" pitchFamily="34" charset="-120"/>
              </a:rPr>
              <a:t>Perencanaan</a:t>
            </a:r>
            <a:endParaRPr lang="en-US" sz="1552" dirty="0"/>
          </a:p>
        </p:txBody>
      </p:sp>
      <p:sp>
        <p:nvSpPr>
          <p:cNvPr id="13" name="Text 9"/>
          <p:cNvSpPr/>
          <p:nvPr/>
        </p:nvSpPr>
        <p:spPr>
          <a:xfrm>
            <a:off x="7245668" y="3615333"/>
            <a:ext cx="6798350" cy="536019"/>
          </a:xfrm>
          <a:prstGeom prst="rect">
            <a:avLst/>
          </a:prstGeom>
          <a:noFill/>
          <a:ln/>
        </p:spPr>
        <p:txBody>
          <a:bodyPr wrap="square" rtlCol="0" anchor="t"/>
          <a:lstStyle/>
          <a:p>
            <a:pPr marL="0" indent="0" algn="l">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Arsitek menggunakan perspektif 2 titik untuk menciptakan gambar realistis dari desain bangunan, membantu klien memvisualisasikan konsep.</a:t>
            </a:r>
            <a:endParaRPr lang="en-US" sz="1319" dirty="0"/>
          </a:p>
        </p:txBody>
      </p:sp>
      <p:sp>
        <p:nvSpPr>
          <p:cNvPr id="14" name="Shape 10"/>
          <p:cNvSpPr/>
          <p:nvPr/>
        </p:nvSpPr>
        <p:spPr>
          <a:xfrm>
            <a:off x="6489740" y="4851916"/>
            <a:ext cx="586383" cy="22860"/>
          </a:xfrm>
          <a:prstGeom prst="roundRect">
            <a:avLst>
              <a:gd name="adj" fmla="val 109952"/>
            </a:avLst>
          </a:prstGeom>
          <a:solidFill>
            <a:srgbClr val="D9CDBA"/>
          </a:solidFill>
          <a:ln/>
        </p:spPr>
        <p:txBody>
          <a:bodyPr/>
          <a:lstStyle/>
          <a:p>
            <a:endParaRPr lang="id-ID"/>
          </a:p>
        </p:txBody>
      </p:sp>
      <p:sp>
        <p:nvSpPr>
          <p:cNvPr id="15" name="Shape 11"/>
          <p:cNvSpPr/>
          <p:nvPr/>
        </p:nvSpPr>
        <p:spPr>
          <a:xfrm>
            <a:off x="6135648" y="4674870"/>
            <a:ext cx="376952" cy="376952"/>
          </a:xfrm>
          <a:prstGeom prst="roundRect">
            <a:avLst>
              <a:gd name="adj" fmla="val 6668"/>
            </a:avLst>
          </a:prstGeom>
          <a:solidFill>
            <a:srgbClr val="F3E7D4"/>
          </a:solidFill>
          <a:ln/>
        </p:spPr>
        <p:txBody>
          <a:bodyPr/>
          <a:lstStyle/>
          <a:p>
            <a:endParaRPr lang="id-ID"/>
          </a:p>
        </p:txBody>
      </p:sp>
      <p:sp>
        <p:nvSpPr>
          <p:cNvPr id="16" name="Text 12"/>
          <p:cNvSpPr/>
          <p:nvPr/>
        </p:nvSpPr>
        <p:spPr>
          <a:xfrm>
            <a:off x="6260544" y="4744998"/>
            <a:ext cx="127040" cy="236577"/>
          </a:xfrm>
          <a:prstGeom prst="rect">
            <a:avLst/>
          </a:prstGeom>
          <a:noFill/>
          <a:ln/>
        </p:spPr>
        <p:txBody>
          <a:bodyPr wrap="none" rtlCol="0" anchor="t"/>
          <a:lstStyle/>
          <a:p>
            <a:pPr marL="0" indent="0" algn="ctr">
              <a:lnSpc>
                <a:spcPts val="1863"/>
              </a:lnSpc>
              <a:buNone/>
            </a:pPr>
            <a:r>
              <a:rPr lang="en-US" sz="1863" dirty="0">
                <a:solidFill>
                  <a:srgbClr val="3A3630"/>
                </a:solidFill>
                <a:latin typeface="Lora" pitchFamily="34" charset="0"/>
                <a:ea typeface="Lora" pitchFamily="34" charset="-122"/>
                <a:cs typeface="Lora" pitchFamily="34" charset="-120"/>
              </a:rPr>
              <a:t>2</a:t>
            </a:r>
            <a:endParaRPr lang="en-US" sz="1863" dirty="0"/>
          </a:p>
        </p:txBody>
      </p:sp>
      <p:sp>
        <p:nvSpPr>
          <p:cNvPr id="17" name="Text 13"/>
          <p:cNvSpPr/>
          <p:nvPr/>
        </p:nvSpPr>
        <p:spPr>
          <a:xfrm>
            <a:off x="7245668" y="4653915"/>
            <a:ext cx="1971318" cy="246459"/>
          </a:xfrm>
          <a:prstGeom prst="rect">
            <a:avLst/>
          </a:prstGeom>
          <a:noFill/>
          <a:ln/>
        </p:spPr>
        <p:txBody>
          <a:bodyPr wrap="none" rtlCol="0" anchor="t"/>
          <a:lstStyle/>
          <a:p>
            <a:pPr marL="0" indent="0" algn="l">
              <a:lnSpc>
                <a:spcPts val="1940"/>
              </a:lnSpc>
              <a:buNone/>
            </a:pPr>
            <a:r>
              <a:rPr lang="en-US" sz="1552" dirty="0">
                <a:solidFill>
                  <a:srgbClr val="3A3630"/>
                </a:solidFill>
                <a:latin typeface="Lora" pitchFamily="34" charset="0"/>
                <a:ea typeface="Lora" pitchFamily="34" charset="-122"/>
                <a:cs typeface="Lora" pitchFamily="34" charset="-120"/>
              </a:rPr>
              <a:t>Konstruksi</a:t>
            </a:r>
            <a:endParaRPr lang="en-US" sz="1552" dirty="0"/>
          </a:p>
        </p:txBody>
      </p:sp>
      <p:sp>
        <p:nvSpPr>
          <p:cNvPr id="18" name="Text 14"/>
          <p:cNvSpPr/>
          <p:nvPr/>
        </p:nvSpPr>
        <p:spPr>
          <a:xfrm>
            <a:off x="7245668" y="5000863"/>
            <a:ext cx="6798350" cy="536019"/>
          </a:xfrm>
          <a:prstGeom prst="rect">
            <a:avLst/>
          </a:prstGeom>
          <a:noFill/>
          <a:ln/>
        </p:spPr>
        <p:txBody>
          <a:bodyPr wrap="square" rtlCol="0" anchor="t"/>
          <a:lstStyle/>
          <a:p>
            <a:pPr marL="0" indent="0" algn="l">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Kontrakor menggunakan perspektif 2 titik untuk memahami tata letak dan dimensi bangunan, meminimalkan kesalahan selama proses konstruksi.</a:t>
            </a:r>
            <a:endParaRPr lang="en-US" sz="1319" dirty="0"/>
          </a:p>
        </p:txBody>
      </p:sp>
      <p:sp>
        <p:nvSpPr>
          <p:cNvPr id="19" name="Shape 15"/>
          <p:cNvSpPr/>
          <p:nvPr/>
        </p:nvSpPr>
        <p:spPr>
          <a:xfrm>
            <a:off x="6489740" y="6237446"/>
            <a:ext cx="586383" cy="22860"/>
          </a:xfrm>
          <a:prstGeom prst="roundRect">
            <a:avLst>
              <a:gd name="adj" fmla="val 109952"/>
            </a:avLst>
          </a:prstGeom>
          <a:solidFill>
            <a:srgbClr val="D9CDBA"/>
          </a:solidFill>
          <a:ln/>
        </p:spPr>
        <p:txBody>
          <a:bodyPr/>
          <a:lstStyle/>
          <a:p>
            <a:endParaRPr lang="id-ID"/>
          </a:p>
        </p:txBody>
      </p:sp>
      <p:sp>
        <p:nvSpPr>
          <p:cNvPr id="20" name="Shape 16"/>
          <p:cNvSpPr/>
          <p:nvPr/>
        </p:nvSpPr>
        <p:spPr>
          <a:xfrm>
            <a:off x="6135648" y="6060400"/>
            <a:ext cx="376952" cy="376952"/>
          </a:xfrm>
          <a:prstGeom prst="roundRect">
            <a:avLst>
              <a:gd name="adj" fmla="val 6668"/>
            </a:avLst>
          </a:prstGeom>
          <a:solidFill>
            <a:srgbClr val="F3E7D4"/>
          </a:solidFill>
          <a:ln/>
        </p:spPr>
        <p:txBody>
          <a:bodyPr/>
          <a:lstStyle/>
          <a:p>
            <a:endParaRPr lang="id-ID"/>
          </a:p>
        </p:txBody>
      </p:sp>
      <p:sp>
        <p:nvSpPr>
          <p:cNvPr id="21" name="Text 17"/>
          <p:cNvSpPr/>
          <p:nvPr/>
        </p:nvSpPr>
        <p:spPr>
          <a:xfrm>
            <a:off x="6258163" y="6130528"/>
            <a:ext cx="131802" cy="236577"/>
          </a:xfrm>
          <a:prstGeom prst="rect">
            <a:avLst/>
          </a:prstGeom>
          <a:noFill/>
          <a:ln/>
        </p:spPr>
        <p:txBody>
          <a:bodyPr wrap="none" rtlCol="0" anchor="t"/>
          <a:lstStyle/>
          <a:p>
            <a:pPr marL="0" indent="0" algn="ctr">
              <a:lnSpc>
                <a:spcPts val="1863"/>
              </a:lnSpc>
              <a:buNone/>
            </a:pPr>
            <a:r>
              <a:rPr lang="en-US" sz="1863" dirty="0">
                <a:solidFill>
                  <a:srgbClr val="3A3630"/>
                </a:solidFill>
                <a:latin typeface="Lora" pitchFamily="34" charset="0"/>
                <a:ea typeface="Lora" pitchFamily="34" charset="-122"/>
                <a:cs typeface="Lora" pitchFamily="34" charset="-120"/>
              </a:rPr>
              <a:t>3</a:t>
            </a:r>
            <a:endParaRPr lang="en-US" sz="1863" dirty="0"/>
          </a:p>
        </p:txBody>
      </p:sp>
      <p:sp>
        <p:nvSpPr>
          <p:cNvPr id="22" name="Text 18"/>
          <p:cNvSpPr/>
          <p:nvPr/>
        </p:nvSpPr>
        <p:spPr>
          <a:xfrm>
            <a:off x="7245668" y="6039445"/>
            <a:ext cx="1971318" cy="246459"/>
          </a:xfrm>
          <a:prstGeom prst="rect">
            <a:avLst/>
          </a:prstGeom>
          <a:noFill/>
          <a:ln/>
        </p:spPr>
        <p:txBody>
          <a:bodyPr wrap="none" rtlCol="0" anchor="t"/>
          <a:lstStyle/>
          <a:p>
            <a:pPr marL="0" indent="0" algn="l">
              <a:lnSpc>
                <a:spcPts val="1940"/>
              </a:lnSpc>
              <a:buNone/>
            </a:pPr>
            <a:r>
              <a:rPr lang="en-US" sz="1552" dirty="0">
                <a:solidFill>
                  <a:srgbClr val="3A3630"/>
                </a:solidFill>
                <a:latin typeface="Lora" pitchFamily="34" charset="0"/>
                <a:ea typeface="Lora" pitchFamily="34" charset="-122"/>
                <a:cs typeface="Lora" pitchFamily="34" charset="-120"/>
              </a:rPr>
              <a:t>Simulasi</a:t>
            </a:r>
            <a:endParaRPr lang="en-US" sz="1552" dirty="0"/>
          </a:p>
        </p:txBody>
      </p:sp>
      <p:sp>
        <p:nvSpPr>
          <p:cNvPr id="23" name="Text 19"/>
          <p:cNvSpPr/>
          <p:nvPr/>
        </p:nvSpPr>
        <p:spPr>
          <a:xfrm>
            <a:off x="7245668" y="6386393"/>
            <a:ext cx="6798350" cy="536019"/>
          </a:xfrm>
          <a:prstGeom prst="rect">
            <a:avLst/>
          </a:prstGeom>
          <a:noFill/>
          <a:ln/>
        </p:spPr>
        <p:txBody>
          <a:bodyPr wrap="square" rtlCol="0" anchor="t"/>
          <a:lstStyle/>
          <a:p>
            <a:pPr marL="0" indent="0" algn="l">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Perangkat lunak konstruksi modern menggabungkan perspektif 2 titik untuk menciptakan simulasi realistis dari bangunan, membantu dalam pengambilan keputusan.</a:t>
            </a:r>
            <a:endParaRPr lang="en-US" sz="131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id-ID"/>
          </a:p>
        </p:txBody>
      </p:sp>
      <p:sp>
        <p:nvSpPr>
          <p:cNvPr id="3" name="Shape 1"/>
          <p:cNvSpPr/>
          <p:nvPr/>
        </p:nvSpPr>
        <p:spPr>
          <a:xfrm>
            <a:off x="0" y="0"/>
            <a:ext cx="14630400" cy="8229600"/>
          </a:xfrm>
          <a:prstGeom prst="rect">
            <a:avLst/>
          </a:prstGeom>
          <a:solidFill>
            <a:srgbClr val="FEF5E7"/>
          </a:solidFill>
          <a:ln/>
        </p:spPr>
        <p:txBody>
          <a:bodyPr/>
          <a:lstStyle/>
          <a:p>
            <a:endParaRPr lang="id-ID"/>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94865" y="2193608"/>
            <a:ext cx="4984552" cy="3842266"/>
          </a:xfrm>
          <a:prstGeom prst="rect">
            <a:avLst/>
          </a:prstGeom>
        </p:spPr>
      </p:pic>
      <p:sp>
        <p:nvSpPr>
          <p:cNvPr id="6" name="Text 2"/>
          <p:cNvSpPr/>
          <p:nvPr/>
        </p:nvSpPr>
        <p:spPr>
          <a:xfrm>
            <a:off x="702469" y="1033701"/>
            <a:ext cx="6040993" cy="590312"/>
          </a:xfrm>
          <a:prstGeom prst="rect">
            <a:avLst/>
          </a:prstGeom>
          <a:noFill/>
          <a:ln/>
        </p:spPr>
        <p:txBody>
          <a:bodyPr wrap="none" rtlCol="0" anchor="t"/>
          <a:lstStyle/>
          <a:p>
            <a:pPr marL="0" indent="0">
              <a:lnSpc>
                <a:spcPts val="4649"/>
              </a:lnSpc>
              <a:buNone/>
            </a:pPr>
            <a:r>
              <a:rPr lang="en-US" sz="3719" dirty="0">
                <a:solidFill>
                  <a:srgbClr val="38512F"/>
                </a:solidFill>
                <a:latin typeface="Lora" pitchFamily="34" charset="0"/>
                <a:ea typeface="Lora" pitchFamily="34" charset="-122"/>
                <a:cs typeface="Lora" pitchFamily="34" charset="-120"/>
              </a:rPr>
              <a:t>Kelebihan Perspektif 2 Titik</a:t>
            </a:r>
            <a:endParaRPr lang="en-US" sz="3719" dirty="0"/>
          </a:p>
        </p:txBody>
      </p:sp>
      <p:sp>
        <p:nvSpPr>
          <p:cNvPr id="7" name="Text 3"/>
          <p:cNvSpPr/>
          <p:nvPr/>
        </p:nvSpPr>
        <p:spPr>
          <a:xfrm>
            <a:off x="702469" y="1925003"/>
            <a:ext cx="7739062" cy="642223"/>
          </a:xfrm>
          <a:prstGeom prst="rect">
            <a:avLst/>
          </a:prstGeom>
          <a:noFill/>
          <a:ln/>
        </p:spPr>
        <p:txBody>
          <a:bodyPr wrap="square" rtlCol="0" anchor="t"/>
          <a:lstStyle/>
          <a:p>
            <a:pPr marL="0" indent="0">
              <a:lnSpc>
                <a:spcPts val="2529"/>
              </a:lnSpc>
              <a:buNone/>
            </a:pPr>
            <a:r>
              <a:rPr lang="en-US" sz="1580" dirty="0">
                <a:solidFill>
                  <a:srgbClr val="3A3630"/>
                </a:solidFill>
                <a:latin typeface="Source Sans Pro" pitchFamily="34" charset="0"/>
                <a:ea typeface="Source Sans Pro" pitchFamily="34" charset="-122"/>
                <a:cs typeface="Source Sans Pro" pitchFamily="34" charset="-120"/>
              </a:rPr>
              <a:t>Perspektif 2 titik memberikan banyak keuntungan dalam dunia arsitektur dan desain. Teknik ini memberikan representasi visual yang lebih akurat dan realistis dari bangunan.</a:t>
            </a:r>
            <a:endParaRPr lang="en-US" sz="1580" dirty="0"/>
          </a:p>
        </p:txBody>
      </p:sp>
      <p:sp>
        <p:nvSpPr>
          <p:cNvPr id="8" name="Shape 4"/>
          <p:cNvSpPr/>
          <p:nvPr/>
        </p:nvSpPr>
        <p:spPr>
          <a:xfrm>
            <a:off x="702469" y="2792968"/>
            <a:ext cx="3769281" cy="1779984"/>
          </a:xfrm>
          <a:prstGeom prst="roundRect">
            <a:avLst>
              <a:gd name="adj" fmla="val 1692"/>
            </a:avLst>
          </a:prstGeom>
          <a:solidFill>
            <a:srgbClr val="F3E7D4"/>
          </a:solidFill>
          <a:ln/>
        </p:spPr>
        <p:txBody>
          <a:bodyPr/>
          <a:lstStyle/>
          <a:p>
            <a:endParaRPr lang="id-ID"/>
          </a:p>
        </p:txBody>
      </p:sp>
      <p:sp>
        <p:nvSpPr>
          <p:cNvPr id="9" name="Text 5"/>
          <p:cNvSpPr/>
          <p:nvPr/>
        </p:nvSpPr>
        <p:spPr>
          <a:xfrm>
            <a:off x="903089" y="2993588"/>
            <a:ext cx="2361367" cy="295037"/>
          </a:xfrm>
          <a:prstGeom prst="rect">
            <a:avLst/>
          </a:prstGeom>
          <a:noFill/>
          <a:ln/>
        </p:spPr>
        <p:txBody>
          <a:bodyPr wrap="none" rtlCol="0" anchor="t"/>
          <a:lstStyle/>
          <a:p>
            <a:pPr marL="0" indent="0">
              <a:lnSpc>
                <a:spcPts val="2324"/>
              </a:lnSpc>
              <a:buNone/>
            </a:pPr>
            <a:r>
              <a:rPr lang="en-US" sz="1859" dirty="0">
                <a:solidFill>
                  <a:srgbClr val="3A3630"/>
                </a:solidFill>
                <a:latin typeface="Lora" pitchFamily="34" charset="0"/>
                <a:ea typeface="Lora" pitchFamily="34" charset="-122"/>
                <a:cs typeface="Lora" pitchFamily="34" charset="-120"/>
              </a:rPr>
              <a:t>Realistis</a:t>
            </a:r>
            <a:endParaRPr lang="en-US" sz="1859" dirty="0"/>
          </a:p>
        </p:txBody>
      </p:sp>
      <p:sp>
        <p:nvSpPr>
          <p:cNvPr id="10" name="Text 6"/>
          <p:cNvSpPr/>
          <p:nvPr/>
        </p:nvSpPr>
        <p:spPr>
          <a:xfrm>
            <a:off x="903089" y="3408998"/>
            <a:ext cx="3368040" cy="963335"/>
          </a:xfrm>
          <a:prstGeom prst="rect">
            <a:avLst/>
          </a:prstGeom>
          <a:noFill/>
          <a:ln/>
        </p:spPr>
        <p:txBody>
          <a:bodyPr wrap="square" rtlCol="0" anchor="t"/>
          <a:lstStyle/>
          <a:p>
            <a:pPr marL="0" indent="0">
              <a:lnSpc>
                <a:spcPts val="2529"/>
              </a:lnSpc>
              <a:buNone/>
            </a:pPr>
            <a:r>
              <a:rPr lang="en-US" sz="1580" dirty="0">
                <a:solidFill>
                  <a:srgbClr val="3A3630"/>
                </a:solidFill>
                <a:latin typeface="Source Sans Pro" pitchFamily="34" charset="0"/>
                <a:ea typeface="Source Sans Pro" pitchFamily="34" charset="-122"/>
                <a:cs typeface="Source Sans Pro" pitchFamily="34" charset="-120"/>
              </a:rPr>
              <a:t>Membuat gambar tampak lebih realistis dan mudah dipahami, terutama ketika menampilkan detail.</a:t>
            </a:r>
            <a:endParaRPr lang="en-US" sz="1580" dirty="0"/>
          </a:p>
        </p:txBody>
      </p:sp>
      <p:sp>
        <p:nvSpPr>
          <p:cNvPr id="11" name="Shape 7"/>
          <p:cNvSpPr/>
          <p:nvPr/>
        </p:nvSpPr>
        <p:spPr>
          <a:xfrm>
            <a:off x="4672370" y="2792968"/>
            <a:ext cx="3769281" cy="1779984"/>
          </a:xfrm>
          <a:prstGeom prst="roundRect">
            <a:avLst>
              <a:gd name="adj" fmla="val 1692"/>
            </a:avLst>
          </a:prstGeom>
          <a:solidFill>
            <a:srgbClr val="F3E7D4"/>
          </a:solidFill>
          <a:ln/>
        </p:spPr>
        <p:txBody>
          <a:bodyPr/>
          <a:lstStyle/>
          <a:p>
            <a:endParaRPr lang="id-ID"/>
          </a:p>
        </p:txBody>
      </p:sp>
      <p:sp>
        <p:nvSpPr>
          <p:cNvPr id="12" name="Text 8"/>
          <p:cNvSpPr/>
          <p:nvPr/>
        </p:nvSpPr>
        <p:spPr>
          <a:xfrm>
            <a:off x="4872990" y="2993588"/>
            <a:ext cx="2361367" cy="295037"/>
          </a:xfrm>
          <a:prstGeom prst="rect">
            <a:avLst/>
          </a:prstGeom>
          <a:noFill/>
          <a:ln/>
        </p:spPr>
        <p:txBody>
          <a:bodyPr wrap="none" rtlCol="0" anchor="t"/>
          <a:lstStyle/>
          <a:p>
            <a:pPr marL="0" indent="0">
              <a:lnSpc>
                <a:spcPts val="2324"/>
              </a:lnSpc>
              <a:buNone/>
            </a:pPr>
            <a:r>
              <a:rPr lang="en-US" sz="1859" dirty="0">
                <a:solidFill>
                  <a:srgbClr val="3A3630"/>
                </a:solidFill>
                <a:latin typeface="Lora" pitchFamily="34" charset="0"/>
                <a:ea typeface="Lora" pitchFamily="34" charset="-122"/>
                <a:cs typeface="Lora" pitchFamily="34" charset="-120"/>
              </a:rPr>
              <a:t>Komunikasi</a:t>
            </a:r>
            <a:endParaRPr lang="en-US" sz="1859" dirty="0"/>
          </a:p>
        </p:txBody>
      </p:sp>
      <p:sp>
        <p:nvSpPr>
          <p:cNvPr id="13" name="Text 9"/>
          <p:cNvSpPr/>
          <p:nvPr/>
        </p:nvSpPr>
        <p:spPr>
          <a:xfrm>
            <a:off x="4872990" y="3408998"/>
            <a:ext cx="3368040" cy="963335"/>
          </a:xfrm>
          <a:prstGeom prst="rect">
            <a:avLst/>
          </a:prstGeom>
          <a:noFill/>
          <a:ln/>
        </p:spPr>
        <p:txBody>
          <a:bodyPr wrap="square" rtlCol="0" anchor="t"/>
          <a:lstStyle/>
          <a:p>
            <a:pPr marL="0" indent="0">
              <a:lnSpc>
                <a:spcPts val="2529"/>
              </a:lnSpc>
              <a:buNone/>
            </a:pPr>
            <a:r>
              <a:rPr lang="en-US" sz="1580" dirty="0">
                <a:solidFill>
                  <a:srgbClr val="3A3630"/>
                </a:solidFill>
                <a:latin typeface="Source Sans Pro" pitchFamily="34" charset="0"/>
                <a:ea typeface="Source Sans Pro" pitchFamily="34" charset="-122"/>
                <a:cs typeface="Source Sans Pro" pitchFamily="34" charset="-120"/>
              </a:rPr>
              <a:t>Memudahkan komunikasi antara arsitek, kontraktor, dan klien, mengurangi potensi kesalahpahaman.</a:t>
            </a:r>
            <a:endParaRPr lang="en-US" sz="1580" dirty="0"/>
          </a:p>
        </p:txBody>
      </p:sp>
      <p:sp>
        <p:nvSpPr>
          <p:cNvPr id="14" name="Shape 10"/>
          <p:cNvSpPr/>
          <p:nvPr/>
        </p:nvSpPr>
        <p:spPr>
          <a:xfrm>
            <a:off x="702469" y="4773573"/>
            <a:ext cx="3769281" cy="2422208"/>
          </a:xfrm>
          <a:prstGeom prst="roundRect">
            <a:avLst>
              <a:gd name="adj" fmla="val 1243"/>
            </a:avLst>
          </a:prstGeom>
          <a:solidFill>
            <a:srgbClr val="F3E7D4"/>
          </a:solidFill>
          <a:ln/>
        </p:spPr>
        <p:txBody>
          <a:bodyPr/>
          <a:lstStyle/>
          <a:p>
            <a:endParaRPr lang="id-ID"/>
          </a:p>
        </p:txBody>
      </p:sp>
      <p:sp>
        <p:nvSpPr>
          <p:cNvPr id="15" name="Text 11"/>
          <p:cNvSpPr/>
          <p:nvPr/>
        </p:nvSpPr>
        <p:spPr>
          <a:xfrm>
            <a:off x="903089" y="4974193"/>
            <a:ext cx="2361367" cy="295037"/>
          </a:xfrm>
          <a:prstGeom prst="rect">
            <a:avLst/>
          </a:prstGeom>
          <a:noFill/>
          <a:ln/>
        </p:spPr>
        <p:txBody>
          <a:bodyPr wrap="none" rtlCol="0" anchor="t"/>
          <a:lstStyle/>
          <a:p>
            <a:pPr marL="0" indent="0">
              <a:lnSpc>
                <a:spcPts val="2324"/>
              </a:lnSpc>
              <a:buNone/>
            </a:pPr>
            <a:r>
              <a:rPr lang="en-US" sz="1859" dirty="0">
                <a:solidFill>
                  <a:srgbClr val="3A3630"/>
                </a:solidFill>
                <a:latin typeface="Lora" pitchFamily="34" charset="0"/>
                <a:ea typeface="Lora" pitchFamily="34" charset="-122"/>
                <a:cs typeface="Lora" pitchFamily="34" charset="-120"/>
              </a:rPr>
              <a:t>Detail</a:t>
            </a:r>
            <a:endParaRPr lang="en-US" sz="1859" dirty="0"/>
          </a:p>
        </p:txBody>
      </p:sp>
      <p:sp>
        <p:nvSpPr>
          <p:cNvPr id="16" name="Text 12"/>
          <p:cNvSpPr/>
          <p:nvPr/>
        </p:nvSpPr>
        <p:spPr>
          <a:xfrm>
            <a:off x="903089" y="5389602"/>
            <a:ext cx="3368040" cy="1284446"/>
          </a:xfrm>
          <a:prstGeom prst="rect">
            <a:avLst/>
          </a:prstGeom>
          <a:noFill/>
          <a:ln/>
        </p:spPr>
        <p:txBody>
          <a:bodyPr wrap="square" rtlCol="0" anchor="t"/>
          <a:lstStyle/>
          <a:p>
            <a:pPr marL="0" indent="0">
              <a:lnSpc>
                <a:spcPts val="2529"/>
              </a:lnSpc>
              <a:buNone/>
            </a:pPr>
            <a:r>
              <a:rPr lang="en-US" sz="1580" dirty="0">
                <a:solidFill>
                  <a:srgbClr val="3A3630"/>
                </a:solidFill>
                <a:latin typeface="Source Sans Pro" pitchFamily="34" charset="0"/>
                <a:ea typeface="Source Sans Pro" pitchFamily="34" charset="-122"/>
                <a:cs typeface="Source Sans Pro" pitchFamily="34" charset="-120"/>
              </a:rPr>
              <a:t>Memungkinkan perencanaan dan desain yang lebih detail, termasuk ukuran, proporsi, dan material bangunan.</a:t>
            </a:r>
            <a:endParaRPr lang="en-US" sz="1580" dirty="0"/>
          </a:p>
        </p:txBody>
      </p:sp>
      <p:sp>
        <p:nvSpPr>
          <p:cNvPr id="17" name="Shape 13"/>
          <p:cNvSpPr/>
          <p:nvPr/>
        </p:nvSpPr>
        <p:spPr>
          <a:xfrm>
            <a:off x="4672370" y="4773573"/>
            <a:ext cx="3769281" cy="2422208"/>
          </a:xfrm>
          <a:prstGeom prst="roundRect">
            <a:avLst>
              <a:gd name="adj" fmla="val 1243"/>
            </a:avLst>
          </a:prstGeom>
          <a:solidFill>
            <a:srgbClr val="F3E7D4"/>
          </a:solidFill>
          <a:ln/>
        </p:spPr>
        <p:txBody>
          <a:bodyPr/>
          <a:lstStyle/>
          <a:p>
            <a:endParaRPr lang="id-ID"/>
          </a:p>
        </p:txBody>
      </p:sp>
      <p:sp>
        <p:nvSpPr>
          <p:cNvPr id="18" name="Text 14"/>
          <p:cNvSpPr/>
          <p:nvPr/>
        </p:nvSpPr>
        <p:spPr>
          <a:xfrm>
            <a:off x="4872990" y="4974193"/>
            <a:ext cx="2361367" cy="295037"/>
          </a:xfrm>
          <a:prstGeom prst="rect">
            <a:avLst/>
          </a:prstGeom>
          <a:noFill/>
          <a:ln/>
        </p:spPr>
        <p:txBody>
          <a:bodyPr wrap="none" rtlCol="0" anchor="t"/>
          <a:lstStyle/>
          <a:p>
            <a:pPr marL="0" indent="0">
              <a:lnSpc>
                <a:spcPts val="2324"/>
              </a:lnSpc>
              <a:buNone/>
            </a:pPr>
            <a:r>
              <a:rPr lang="en-US" sz="1859" dirty="0">
                <a:solidFill>
                  <a:srgbClr val="3A3630"/>
                </a:solidFill>
                <a:latin typeface="Lora" pitchFamily="34" charset="0"/>
                <a:ea typeface="Lora" pitchFamily="34" charset="-122"/>
                <a:cs typeface="Lora" pitchFamily="34" charset="-120"/>
              </a:rPr>
              <a:t>Visualisasi</a:t>
            </a:r>
            <a:endParaRPr lang="en-US" sz="1859" dirty="0"/>
          </a:p>
        </p:txBody>
      </p:sp>
      <p:sp>
        <p:nvSpPr>
          <p:cNvPr id="19" name="Text 15"/>
          <p:cNvSpPr/>
          <p:nvPr/>
        </p:nvSpPr>
        <p:spPr>
          <a:xfrm>
            <a:off x="4872990" y="5389602"/>
            <a:ext cx="3368040" cy="1605558"/>
          </a:xfrm>
          <a:prstGeom prst="rect">
            <a:avLst/>
          </a:prstGeom>
          <a:noFill/>
          <a:ln/>
        </p:spPr>
        <p:txBody>
          <a:bodyPr wrap="square" rtlCol="0" anchor="t"/>
          <a:lstStyle/>
          <a:p>
            <a:pPr marL="0" indent="0">
              <a:lnSpc>
                <a:spcPts val="2529"/>
              </a:lnSpc>
              <a:buNone/>
            </a:pPr>
            <a:r>
              <a:rPr lang="en-US" sz="1580" dirty="0">
                <a:solidFill>
                  <a:srgbClr val="3A3630"/>
                </a:solidFill>
                <a:latin typeface="Source Sans Pro" pitchFamily="34" charset="0"/>
                <a:ea typeface="Source Sans Pro" pitchFamily="34" charset="-122"/>
                <a:cs typeface="Source Sans Pro" pitchFamily="34" charset="-120"/>
              </a:rPr>
              <a:t>Memberikan pemahaman yang lebih baik tentang bagaimana bangunan akan tampak dalam bentuk sebenarnya, membantu dalam pengambilan keputusan.</a:t>
            </a:r>
            <a:endParaRPr lang="en-US" sz="158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id-ID"/>
          </a:p>
        </p:txBody>
      </p:sp>
      <p:sp>
        <p:nvSpPr>
          <p:cNvPr id="3" name="Shape 1"/>
          <p:cNvSpPr/>
          <p:nvPr/>
        </p:nvSpPr>
        <p:spPr>
          <a:xfrm>
            <a:off x="0" y="0"/>
            <a:ext cx="14630400" cy="8229600"/>
          </a:xfrm>
          <a:prstGeom prst="rect">
            <a:avLst/>
          </a:prstGeom>
          <a:solidFill>
            <a:srgbClr val="FEF5E7"/>
          </a:solidFill>
          <a:ln/>
        </p:spPr>
        <p:txBody>
          <a:bodyPr/>
          <a:lstStyle/>
          <a:p>
            <a:endParaRPr lang="id-ID"/>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59635" y="244435"/>
            <a:ext cx="4855131" cy="7740729"/>
          </a:xfrm>
          <a:prstGeom prst="rect">
            <a:avLst/>
          </a:prstGeom>
        </p:spPr>
      </p:pic>
      <p:sp>
        <p:nvSpPr>
          <p:cNvPr id="6" name="Text 2"/>
          <p:cNvSpPr/>
          <p:nvPr/>
        </p:nvSpPr>
        <p:spPr>
          <a:xfrm>
            <a:off x="684371" y="623411"/>
            <a:ext cx="7775258" cy="1150382"/>
          </a:xfrm>
          <a:prstGeom prst="rect">
            <a:avLst/>
          </a:prstGeom>
          <a:noFill/>
          <a:ln/>
        </p:spPr>
        <p:txBody>
          <a:bodyPr wrap="square" rtlCol="0" anchor="t"/>
          <a:lstStyle/>
          <a:p>
            <a:pPr marL="0" indent="0">
              <a:lnSpc>
                <a:spcPts val="4529"/>
              </a:lnSpc>
              <a:buNone/>
            </a:pPr>
            <a:r>
              <a:rPr lang="en-US" sz="3623" dirty="0">
                <a:solidFill>
                  <a:srgbClr val="38512F"/>
                </a:solidFill>
                <a:latin typeface="Lora" pitchFamily="34" charset="0"/>
                <a:ea typeface="Lora" pitchFamily="34" charset="-122"/>
                <a:cs typeface="Lora" pitchFamily="34" charset="-120"/>
              </a:rPr>
              <a:t>Tantangan Penerapan Perspektif 2 Titik</a:t>
            </a:r>
            <a:endParaRPr lang="en-US" sz="3623" dirty="0"/>
          </a:p>
        </p:txBody>
      </p:sp>
      <p:sp>
        <p:nvSpPr>
          <p:cNvPr id="7" name="Text 3"/>
          <p:cNvSpPr/>
          <p:nvPr/>
        </p:nvSpPr>
        <p:spPr>
          <a:xfrm>
            <a:off x="684371" y="2067044"/>
            <a:ext cx="7775258" cy="625793"/>
          </a:xfrm>
          <a:prstGeom prst="rect">
            <a:avLst/>
          </a:prstGeom>
          <a:noFill/>
          <a:ln/>
        </p:spPr>
        <p:txBody>
          <a:bodyPr wrap="square" rtlCol="0" anchor="t"/>
          <a:lstStyle/>
          <a:p>
            <a:pPr marL="0" indent="0">
              <a:lnSpc>
                <a:spcPts val="2464"/>
              </a:lnSpc>
              <a:buNone/>
            </a:pPr>
            <a:r>
              <a:rPr lang="en-US" sz="1540" dirty="0">
                <a:solidFill>
                  <a:srgbClr val="3A3630"/>
                </a:solidFill>
                <a:latin typeface="Source Sans Pro" pitchFamily="34" charset="0"/>
                <a:ea typeface="Source Sans Pro" pitchFamily="34" charset="-122"/>
                <a:cs typeface="Source Sans Pro" pitchFamily="34" charset="-120"/>
              </a:rPr>
              <a:t>Meskipun menawarkan keuntungan, perspektif 2 titik juga memiliki tantangan tersendiri, terutama dalam konteks desain dan konstruksi.</a:t>
            </a:r>
            <a:endParaRPr lang="en-US" sz="1540" dirty="0"/>
          </a:p>
        </p:txBody>
      </p:sp>
      <p:pic>
        <p:nvPicPr>
          <p:cNvPr id="8" name="Image 2" descr="preencoded.png"/>
          <p:cNvPicPr>
            <a:picLocks noChangeAspect="1"/>
          </p:cNvPicPr>
          <p:nvPr/>
        </p:nvPicPr>
        <p:blipFill>
          <a:blip r:embed="rId5"/>
          <a:stretch>
            <a:fillRect/>
          </a:stretch>
        </p:blipFill>
        <p:spPr>
          <a:xfrm>
            <a:off x="684371" y="2912745"/>
            <a:ext cx="977741" cy="1564481"/>
          </a:xfrm>
          <a:prstGeom prst="rect">
            <a:avLst/>
          </a:prstGeom>
        </p:spPr>
      </p:pic>
      <p:sp>
        <p:nvSpPr>
          <p:cNvPr id="9" name="Text 4"/>
          <p:cNvSpPr/>
          <p:nvPr/>
        </p:nvSpPr>
        <p:spPr>
          <a:xfrm>
            <a:off x="1955363" y="3108246"/>
            <a:ext cx="2300645" cy="287536"/>
          </a:xfrm>
          <a:prstGeom prst="rect">
            <a:avLst/>
          </a:prstGeom>
          <a:noFill/>
          <a:ln/>
        </p:spPr>
        <p:txBody>
          <a:bodyPr wrap="none" rtlCol="0" anchor="t"/>
          <a:lstStyle/>
          <a:p>
            <a:pPr marL="0" indent="0" algn="l">
              <a:lnSpc>
                <a:spcPts val="2264"/>
              </a:lnSpc>
              <a:buNone/>
            </a:pPr>
            <a:r>
              <a:rPr lang="en-US" sz="1812" dirty="0">
                <a:solidFill>
                  <a:srgbClr val="3A3630"/>
                </a:solidFill>
                <a:latin typeface="Lora" pitchFamily="34" charset="0"/>
                <a:ea typeface="Lora" pitchFamily="34" charset="-122"/>
                <a:cs typeface="Lora" pitchFamily="34" charset="-120"/>
              </a:rPr>
              <a:t>Kompleksitas</a:t>
            </a:r>
            <a:endParaRPr lang="en-US" sz="1812" dirty="0"/>
          </a:p>
        </p:txBody>
      </p:sp>
      <p:sp>
        <p:nvSpPr>
          <p:cNvPr id="10" name="Text 5"/>
          <p:cNvSpPr/>
          <p:nvPr/>
        </p:nvSpPr>
        <p:spPr>
          <a:xfrm>
            <a:off x="1955363" y="3513058"/>
            <a:ext cx="6504265" cy="625793"/>
          </a:xfrm>
          <a:prstGeom prst="rect">
            <a:avLst/>
          </a:prstGeom>
          <a:noFill/>
          <a:ln/>
        </p:spPr>
        <p:txBody>
          <a:bodyPr wrap="square" rtlCol="0" anchor="t"/>
          <a:lstStyle/>
          <a:p>
            <a:pPr marL="0" indent="0" algn="l">
              <a:lnSpc>
                <a:spcPts val="2464"/>
              </a:lnSpc>
              <a:buNone/>
            </a:pPr>
            <a:r>
              <a:rPr lang="en-US" sz="1540" dirty="0">
                <a:solidFill>
                  <a:srgbClr val="3A3630"/>
                </a:solidFill>
                <a:latin typeface="Source Sans Pro" pitchFamily="34" charset="0"/>
                <a:ea typeface="Source Sans Pro" pitchFamily="34" charset="-122"/>
                <a:cs typeface="Source Sans Pro" pitchFamily="34" charset="-120"/>
              </a:rPr>
              <a:t>Membutuhkan pemahaman yang kuat tentang geometri dan perspektif, yang bisa menjadi rumit bagi pemula.</a:t>
            </a:r>
            <a:endParaRPr lang="en-US" sz="1540" dirty="0"/>
          </a:p>
        </p:txBody>
      </p:sp>
      <p:pic>
        <p:nvPicPr>
          <p:cNvPr id="11" name="Image 3" descr="preencoded.png"/>
          <p:cNvPicPr>
            <a:picLocks noChangeAspect="1"/>
          </p:cNvPicPr>
          <p:nvPr/>
        </p:nvPicPr>
        <p:blipFill>
          <a:blip r:embed="rId6"/>
          <a:stretch>
            <a:fillRect/>
          </a:stretch>
        </p:blipFill>
        <p:spPr>
          <a:xfrm>
            <a:off x="684371" y="4477226"/>
            <a:ext cx="977741" cy="1564481"/>
          </a:xfrm>
          <a:prstGeom prst="rect">
            <a:avLst/>
          </a:prstGeom>
        </p:spPr>
      </p:pic>
      <p:sp>
        <p:nvSpPr>
          <p:cNvPr id="12" name="Text 6"/>
          <p:cNvSpPr/>
          <p:nvPr/>
        </p:nvSpPr>
        <p:spPr>
          <a:xfrm>
            <a:off x="1955363" y="4672727"/>
            <a:ext cx="2300645" cy="287536"/>
          </a:xfrm>
          <a:prstGeom prst="rect">
            <a:avLst/>
          </a:prstGeom>
          <a:noFill/>
          <a:ln/>
        </p:spPr>
        <p:txBody>
          <a:bodyPr wrap="none" rtlCol="0" anchor="t"/>
          <a:lstStyle/>
          <a:p>
            <a:pPr marL="0" indent="0" algn="l">
              <a:lnSpc>
                <a:spcPts val="2264"/>
              </a:lnSpc>
              <a:buNone/>
            </a:pPr>
            <a:r>
              <a:rPr lang="en-US" sz="1812" dirty="0">
                <a:solidFill>
                  <a:srgbClr val="3A3630"/>
                </a:solidFill>
                <a:latin typeface="Lora" pitchFamily="34" charset="0"/>
                <a:ea typeface="Lora" pitchFamily="34" charset="-122"/>
                <a:cs typeface="Lora" pitchFamily="34" charset="-120"/>
              </a:rPr>
              <a:t>Akurasi</a:t>
            </a:r>
            <a:endParaRPr lang="en-US" sz="1812" dirty="0"/>
          </a:p>
        </p:txBody>
      </p:sp>
      <p:sp>
        <p:nvSpPr>
          <p:cNvPr id="13" name="Text 7"/>
          <p:cNvSpPr/>
          <p:nvPr/>
        </p:nvSpPr>
        <p:spPr>
          <a:xfrm>
            <a:off x="1955363" y="5077539"/>
            <a:ext cx="6504265" cy="625793"/>
          </a:xfrm>
          <a:prstGeom prst="rect">
            <a:avLst/>
          </a:prstGeom>
          <a:noFill/>
          <a:ln/>
        </p:spPr>
        <p:txBody>
          <a:bodyPr wrap="square" rtlCol="0" anchor="t"/>
          <a:lstStyle/>
          <a:p>
            <a:pPr marL="0" indent="0" algn="l">
              <a:lnSpc>
                <a:spcPts val="2464"/>
              </a:lnSpc>
              <a:buNone/>
            </a:pPr>
            <a:r>
              <a:rPr lang="en-US" sz="1540" dirty="0">
                <a:solidFill>
                  <a:srgbClr val="3A3630"/>
                </a:solidFill>
                <a:latin typeface="Source Sans Pro" pitchFamily="34" charset="0"/>
                <a:ea typeface="Source Sans Pro" pitchFamily="34" charset="-122"/>
                <a:cs typeface="Source Sans Pro" pitchFamily="34" charset="-120"/>
              </a:rPr>
              <a:t>Membutuhkan ketelitian dan keakuratan tinggi dalam menggambar, kesalahan kecil dapat memengaruhi hasil akhir.</a:t>
            </a:r>
            <a:endParaRPr lang="en-US" sz="1540" dirty="0"/>
          </a:p>
        </p:txBody>
      </p:sp>
      <p:pic>
        <p:nvPicPr>
          <p:cNvPr id="14" name="Image 4" descr="preencoded.png"/>
          <p:cNvPicPr>
            <a:picLocks noChangeAspect="1"/>
          </p:cNvPicPr>
          <p:nvPr/>
        </p:nvPicPr>
        <p:blipFill>
          <a:blip r:embed="rId7"/>
          <a:stretch>
            <a:fillRect/>
          </a:stretch>
        </p:blipFill>
        <p:spPr>
          <a:xfrm>
            <a:off x="684371" y="6041707"/>
            <a:ext cx="977741" cy="1564481"/>
          </a:xfrm>
          <a:prstGeom prst="rect">
            <a:avLst/>
          </a:prstGeom>
        </p:spPr>
      </p:pic>
      <p:sp>
        <p:nvSpPr>
          <p:cNvPr id="15" name="Text 8"/>
          <p:cNvSpPr/>
          <p:nvPr/>
        </p:nvSpPr>
        <p:spPr>
          <a:xfrm>
            <a:off x="1955363" y="6237208"/>
            <a:ext cx="2300645" cy="287536"/>
          </a:xfrm>
          <a:prstGeom prst="rect">
            <a:avLst/>
          </a:prstGeom>
          <a:noFill/>
          <a:ln/>
        </p:spPr>
        <p:txBody>
          <a:bodyPr wrap="none" rtlCol="0" anchor="t"/>
          <a:lstStyle/>
          <a:p>
            <a:pPr marL="0" indent="0" algn="l">
              <a:lnSpc>
                <a:spcPts val="2264"/>
              </a:lnSpc>
              <a:buNone/>
            </a:pPr>
            <a:r>
              <a:rPr lang="en-US" sz="1812" dirty="0">
                <a:solidFill>
                  <a:srgbClr val="3A3630"/>
                </a:solidFill>
                <a:latin typeface="Lora" pitchFamily="34" charset="0"/>
                <a:ea typeface="Lora" pitchFamily="34" charset="-122"/>
                <a:cs typeface="Lora" pitchFamily="34" charset="-120"/>
              </a:rPr>
              <a:t>Waktu</a:t>
            </a:r>
            <a:endParaRPr lang="en-US" sz="1812" dirty="0"/>
          </a:p>
        </p:txBody>
      </p:sp>
      <p:sp>
        <p:nvSpPr>
          <p:cNvPr id="16" name="Text 9"/>
          <p:cNvSpPr/>
          <p:nvPr/>
        </p:nvSpPr>
        <p:spPr>
          <a:xfrm>
            <a:off x="1955363" y="6642021"/>
            <a:ext cx="6504265" cy="625793"/>
          </a:xfrm>
          <a:prstGeom prst="rect">
            <a:avLst/>
          </a:prstGeom>
          <a:noFill/>
          <a:ln/>
        </p:spPr>
        <p:txBody>
          <a:bodyPr wrap="square" rtlCol="0" anchor="t"/>
          <a:lstStyle/>
          <a:p>
            <a:pPr marL="0" indent="0" algn="l">
              <a:lnSpc>
                <a:spcPts val="2464"/>
              </a:lnSpc>
              <a:buNone/>
            </a:pPr>
            <a:r>
              <a:rPr lang="en-US" sz="1540" dirty="0">
                <a:solidFill>
                  <a:srgbClr val="3A3630"/>
                </a:solidFill>
                <a:latin typeface="Source Sans Pro" pitchFamily="34" charset="0"/>
                <a:ea typeface="Source Sans Pro" pitchFamily="34" charset="-122"/>
                <a:cs typeface="Source Sans Pro" pitchFamily="34" charset="-120"/>
              </a:rPr>
              <a:t>Membutuhkan waktu lebih lama untuk menggambar dibandingkan dengan teknik perspektif lainnya.</a:t>
            </a:r>
            <a:endParaRPr lang="en-US" sz="154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id-ID"/>
          </a:p>
        </p:txBody>
      </p:sp>
      <p:sp>
        <p:nvSpPr>
          <p:cNvPr id="3" name="Shape 1"/>
          <p:cNvSpPr/>
          <p:nvPr/>
        </p:nvSpPr>
        <p:spPr>
          <a:xfrm>
            <a:off x="0" y="0"/>
            <a:ext cx="14630400" cy="8229600"/>
          </a:xfrm>
          <a:prstGeom prst="rect">
            <a:avLst/>
          </a:prstGeom>
          <a:solidFill>
            <a:srgbClr val="FEF5E7"/>
          </a:solidFill>
          <a:ln/>
        </p:spPr>
        <p:txBody>
          <a:bodyPr/>
          <a:lstStyle/>
          <a:p>
            <a:endParaRPr lang="id-ID"/>
          </a:p>
        </p:txBody>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41697" y="2278261"/>
            <a:ext cx="5002887" cy="3672959"/>
          </a:xfrm>
          <a:prstGeom prst="rect">
            <a:avLst/>
          </a:prstGeom>
        </p:spPr>
      </p:pic>
      <p:sp>
        <p:nvSpPr>
          <p:cNvPr id="6" name="Text 2"/>
          <p:cNvSpPr/>
          <p:nvPr/>
        </p:nvSpPr>
        <p:spPr>
          <a:xfrm>
            <a:off x="6163151" y="842605"/>
            <a:ext cx="7790498" cy="1137285"/>
          </a:xfrm>
          <a:prstGeom prst="rect">
            <a:avLst/>
          </a:prstGeom>
          <a:noFill/>
          <a:ln/>
        </p:spPr>
        <p:txBody>
          <a:bodyPr wrap="square" rtlCol="0" anchor="t"/>
          <a:lstStyle/>
          <a:p>
            <a:pPr marL="0" indent="0">
              <a:lnSpc>
                <a:spcPts val="4478"/>
              </a:lnSpc>
              <a:buNone/>
            </a:pPr>
            <a:r>
              <a:rPr lang="en-US" sz="3583" dirty="0">
                <a:solidFill>
                  <a:srgbClr val="38512F"/>
                </a:solidFill>
                <a:latin typeface="Lora" pitchFamily="34" charset="0"/>
                <a:ea typeface="Lora" pitchFamily="34" charset="-122"/>
                <a:cs typeface="Lora" pitchFamily="34" charset="-120"/>
              </a:rPr>
              <a:t>Teknik Menggambar Perspektif 2 Titik</a:t>
            </a:r>
            <a:endParaRPr lang="en-US" sz="3583" dirty="0"/>
          </a:p>
        </p:txBody>
      </p:sp>
      <p:sp>
        <p:nvSpPr>
          <p:cNvPr id="7" name="Text 3"/>
          <p:cNvSpPr/>
          <p:nvPr/>
        </p:nvSpPr>
        <p:spPr>
          <a:xfrm>
            <a:off x="6163151" y="2269927"/>
            <a:ext cx="7790498" cy="618649"/>
          </a:xfrm>
          <a:prstGeom prst="rect">
            <a:avLst/>
          </a:prstGeom>
          <a:noFill/>
          <a:ln/>
        </p:spPr>
        <p:txBody>
          <a:bodyPr wrap="square" rtlCol="0" anchor="t"/>
          <a:lstStyle/>
          <a:p>
            <a:pPr marL="0" indent="0">
              <a:lnSpc>
                <a:spcPts val="2436"/>
              </a:lnSpc>
              <a:buNone/>
            </a:pPr>
            <a:r>
              <a:rPr lang="en-US" sz="1523" dirty="0">
                <a:solidFill>
                  <a:srgbClr val="3A3630"/>
                </a:solidFill>
                <a:latin typeface="Source Sans Pro" pitchFamily="34" charset="0"/>
                <a:ea typeface="Source Sans Pro" pitchFamily="34" charset="-122"/>
                <a:cs typeface="Source Sans Pro" pitchFamily="34" charset="-120"/>
              </a:rPr>
              <a:t>Untuk menguasai teknik perspektif 2 titik, penting untuk memahami langkah-langkah dasar dan menerapkannya dengan tepat.</a:t>
            </a:r>
            <a:endParaRPr lang="en-US" sz="1523" dirty="0"/>
          </a:p>
        </p:txBody>
      </p:sp>
      <p:pic>
        <p:nvPicPr>
          <p:cNvPr id="8" name="Image 2" descr="preencoded.png"/>
          <p:cNvPicPr>
            <a:picLocks noChangeAspect="1"/>
          </p:cNvPicPr>
          <p:nvPr/>
        </p:nvPicPr>
        <p:blipFill>
          <a:blip r:embed="rId5"/>
          <a:stretch>
            <a:fillRect/>
          </a:stretch>
        </p:blipFill>
        <p:spPr>
          <a:xfrm>
            <a:off x="6163151" y="3106103"/>
            <a:ext cx="483394" cy="483394"/>
          </a:xfrm>
          <a:prstGeom prst="rect">
            <a:avLst/>
          </a:prstGeom>
        </p:spPr>
      </p:pic>
      <p:sp>
        <p:nvSpPr>
          <p:cNvPr id="9" name="Text 4"/>
          <p:cNvSpPr/>
          <p:nvPr/>
        </p:nvSpPr>
        <p:spPr>
          <a:xfrm>
            <a:off x="6163151" y="3782854"/>
            <a:ext cx="2618423" cy="284321"/>
          </a:xfrm>
          <a:prstGeom prst="rect">
            <a:avLst/>
          </a:prstGeom>
          <a:noFill/>
          <a:ln/>
        </p:spPr>
        <p:txBody>
          <a:bodyPr wrap="none" rtlCol="0" anchor="t"/>
          <a:lstStyle/>
          <a:p>
            <a:pPr marL="0" indent="0" algn="l">
              <a:lnSpc>
                <a:spcPts val="2239"/>
              </a:lnSpc>
              <a:buNone/>
            </a:pPr>
            <a:r>
              <a:rPr lang="en-US" sz="1791" dirty="0">
                <a:solidFill>
                  <a:srgbClr val="3A3630"/>
                </a:solidFill>
                <a:latin typeface="Lora" pitchFamily="34" charset="0"/>
                <a:ea typeface="Lora" pitchFamily="34" charset="-122"/>
                <a:cs typeface="Lora" pitchFamily="34" charset="-120"/>
              </a:rPr>
              <a:t>Menentukan Titik Hilang</a:t>
            </a:r>
            <a:endParaRPr lang="en-US" sz="1791" dirty="0"/>
          </a:p>
        </p:txBody>
      </p:sp>
      <p:sp>
        <p:nvSpPr>
          <p:cNvPr id="10" name="Text 5"/>
          <p:cNvSpPr/>
          <p:nvPr/>
        </p:nvSpPr>
        <p:spPr>
          <a:xfrm>
            <a:off x="6163151" y="4183142"/>
            <a:ext cx="3750231" cy="618649"/>
          </a:xfrm>
          <a:prstGeom prst="rect">
            <a:avLst/>
          </a:prstGeom>
          <a:noFill/>
          <a:ln/>
        </p:spPr>
        <p:txBody>
          <a:bodyPr wrap="square" rtlCol="0" anchor="t"/>
          <a:lstStyle/>
          <a:p>
            <a:pPr marL="0" indent="0" algn="l">
              <a:lnSpc>
                <a:spcPts val="2436"/>
              </a:lnSpc>
              <a:buNone/>
            </a:pPr>
            <a:r>
              <a:rPr lang="en-US" sz="1523" dirty="0">
                <a:solidFill>
                  <a:srgbClr val="3A3630"/>
                </a:solidFill>
                <a:latin typeface="Source Sans Pro" pitchFamily="34" charset="0"/>
                <a:ea typeface="Source Sans Pro" pitchFamily="34" charset="-122"/>
                <a:cs typeface="Source Sans Pro" pitchFamily="34" charset="-120"/>
              </a:rPr>
              <a:t>Tentukan titik hilang 1 dan 2 pada garis horizon, sesuai dengan sudut pandang.</a:t>
            </a:r>
            <a:endParaRPr lang="en-US" sz="1523" dirty="0"/>
          </a:p>
        </p:txBody>
      </p:sp>
      <p:pic>
        <p:nvPicPr>
          <p:cNvPr id="11" name="Image 3" descr="preencoded.png"/>
          <p:cNvPicPr>
            <a:picLocks noChangeAspect="1"/>
          </p:cNvPicPr>
          <p:nvPr/>
        </p:nvPicPr>
        <p:blipFill>
          <a:blip r:embed="rId6"/>
          <a:stretch>
            <a:fillRect/>
          </a:stretch>
        </p:blipFill>
        <p:spPr>
          <a:xfrm>
            <a:off x="10203418" y="3106103"/>
            <a:ext cx="483394" cy="483394"/>
          </a:xfrm>
          <a:prstGeom prst="rect">
            <a:avLst/>
          </a:prstGeom>
        </p:spPr>
      </p:pic>
      <p:sp>
        <p:nvSpPr>
          <p:cNvPr id="12" name="Text 6"/>
          <p:cNvSpPr/>
          <p:nvPr/>
        </p:nvSpPr>
        <p:spPr>
          <a:xfrm>
            <a:off x="10203418" y="3782854"/>
            <a:ext cx="2346722" cy="284321"/>
          </a:xfrm>
          <a:prstGeom prst="rect">
            <a:avLst/>
          </a:prstGeom>
          <a:noFill/>
          <a:ln/>
        </p:spPr>
        <p:txBody>
          <a:bodyPr wrap="none" rtlCol="0" anchor="t"/>
          <a:lstStyle/>
          <a:p>
            <a:pPr marL="0" indent="0" algn="l">
              <a:lnSpc>
                <a:spcPts val="2239"/>
              </a:lnSpc>
              <a:buNone/>
            </a:pPr>
            <a:r>
              <a:rPr lang="en-US" sz="1791" dirty="0">
                <a:solidFill>
                  <a:srgbClr val="3A3630"/>
                </a:solidFill>
                <a:latin typeface="Lora" pitchFamily="34" charset="0"/>
                <a:ea typeface="Lora" pitchFamily="34" charset="-122"/>
                <a:cs typeface="Lora" pitchFamily="34" charset="-120"/>
              </a:rPr>
              <a:t>Membuat Garis Pandu</a:t>
            </a:r>
            <a:endParaRPr lang="en-US" sz="1791" dirty="0"/>
          </a:p>
        </p:txBody>
      </p:sp>
      <p:sp>
        <p:nvSpPr>
          <p:cNvPr id="13" name="Text 7"/>
          <p:cNvSpPr/>
          <p:nvPr/>
        </p:nvSpPr>
        <p:spPr>
          <a:xfrm>
            <a:off x="10203418" y="4183142"/>
            <a:ext cx="3750231" cy="618649"/>
          </a:xfrm>
          <a:prstGeom prst="rect">
            <a:avLst/>
          </a:prstGeom>
          <a:noFill/>
          <a:ln/>
        </p:spPr>
        <p:txBody>
          <a:bodyPr wrap="square" rtlCol="0" anchor="t"/>
          <a:lstStyle/>
          <a:p>
            <a:pPr marL="0" indent="0" algn="l">
              <a:lnSpc>
                <a:spcPts val="2436"/>
              </a:lnSpc>
              <a:buNone/>
            </a:pPr>
            <a:r>
              <a:rPr lang="en-US" sz="1523" dirty="0">
                <a:solidFill>
                  <a:srgbClr val="3A3630"/>
                </a:solidFill>
                <a:latin typeface="Source Sans Pro" pitchFamily="34" charset="0"/>
                <a:ea typeface="Source Sans Pro" pitchFamily="34" charset="-122"/>
                <a:cs typeface="Source Sans Pro" pitchFamily="34" charset="-120"/>
              </a:rPr>
              <a:t>Gambar garis pandu dari titik hilang 1 dan 2, menentukan arah perspektif.</a:t>
            </a:r>
            <a:endParaRPr lang="en-US" sz="1523" dirty="0"/>
          </a:p>
        </p:txBody>
      </p:sp>
      <p:pic>
        <p:nvPicPr>
          <p:cNvPr id="14" name="Image 4" descr="preencoded.png"/>
          <p:cNvPicPr>
            <a:picLocks noChangeAspect="1"/>
          </p:cNvPicPr>
          <p:nvPr/>
        </p:nvPicPr>
        <p:blipFill>
          <a:blip r:embed="rId7"/>
          <a:stretch>
            <a:fillRect/>
          </a:stretch>
        </p:blipFill>
        <p:spPr>
          <a:xfrm>
            <a:off x="6163151" y="5381863"/>
            <a:ext cx="483394" cy="483394"/>
          </a:xfrm>
          <a:prstGeom prst="rect">
            <a:avLst/>
          </a:prstGeom>
        </p:spPr>
      </p:pic>
      <p:sp>
        <p:nvSpPr>
          <p:cNvPr id="15" name="Text 8"/>
          <p:cNvSpPr/>
          <p:nvPr/>
        </p:nvSpPr>
        <p:spPr>
          <a:xfrm>
            <a:off x="6163151" y="6058614"/>
            <a:ext cx="2274808" cy="284321"/>
          </a:xfrm>
          <a:prstGeom prst="rect">
            <a:avLst/>
          </a:prstGeom>
          <a:noFill/>
          <a:ln/>
        </p:spPr>
        <p:txBody>
          <a:bodyPr wrap="none" rtlCol="0" anchor="t"/>
          <a:lstStyle/>
          <a:p>
            <a:pPr marL="0" indent="0" algn="l">
              <a:lnSpc>
                <a:spcPts val="2239"/>
              </a:lnSpc>
              <a:buNone/>
            </a:pPr>
            <a:r>
              <a:rPr lang="en-US" sz="1791" dirty="0">
                <a:solidFill>
                  <a:srgbClr val="3A3630"/>
                </a:solidFill>
                <a:latin typeface="Lora" pitchFamily="34" charset="0"/>
                <a:ea typeface="Lora" pitchFamily="34" charset="-122"/>
                <a:cs typeface="Lora" pitchFamily="34" charset="-120"/>
              </a:rPr>
              <a:t>Menggambar Objek</a:t>
            </a:r>
            <a:endParaRPr lang="en-US" sz="1791" dirty="0"/>
          </a:p>
        </p:txBody>
      </p:sp>
      <p:sp>
        <p:nvSpPr>
          <p:cNvPr id="16" name="Text 9"/>
          <p:cNvSpPr/>
          <p:nvPr/>
        </p:nvSpPr>
        <p:spPr>
          <a:xfrm>
            <a:off x="6163151" y="6458903"/>
            <a:ext cx="3750231" cy="927973"/>
          </a:xfrm>
          <a:prstGeom prst="rect">
            <a:avLst/>
          </a:prstGeom>
          <a:noFill/>
          <a:ln/>
        </p:spPr>
        <p:txBody>
          <a:bodyPr wrap="square" rtlCol="0" anchor="t"/>
          <a:lstStyle/>
          <a:p>
            <a:pPr marL="0" indent="0" algn="l">
              <a:lnSpc>
                <a:spcPts val="2436"/>
              </a:lnSpc>
              <a:buNone/>
            </a:pPr>
            <a:r>
              <a:rPr lang="en-US" sz="1523" dirty="0">
                <a:solidFill>
                  <a:srgbClr val="3A3630"/>
                </a:solidFill>
                <a:latin typeface="Source Sans Pro" pitchFamily="34" charset="0"/>
                <a:ea typeface="Source Sans Pro" pitchFamily="34" charset="-122"/>
                <a:cs typeface="Source Sans Pro" pitchFamily="34" charset="-120"/>
              </a:rPr>
              <a:t>Gambar objek dengan menggunakan garis pandu, mempertimbangkan titik hilang untuk menentukan kedalaman.</a:t>
            </a:r>
            <a:endParaRPr lang="en-US" sz="1523" dirty="0"/>
          </a:p>
        </p:txBody>
      </p:sp>
      <p:pic>
        <p:nvPicPr>
          <p:cNvPr id="17" name="Image 5" descr="preencoded.png"/>
          <p:cNvPicPr>
            <a:picLocks noChangeAspect="1"/>
          </p:cNvPicPr>
          <p:nvPr/>
        </p:nvPicPr>
        <p:blipFill>
          <a:blip r:embed="rId8"/>
          <a:stretch>
            <a:fillRect/>
          </a:stretch>
        </p:blipFill>
        <p:spPr>
          <a:xfrm>
            <a:off x="10203418" y="5381863"/>
            <a:ext cx="483394" cy="483394"/>
          </a:xfrm>
          <a:prstGeom prst="rect">
            <a:avLst/>
          </a:prstGeom>
        </p:spPr>
      </p:pic>
      <p:sp>
        <p:nvSpPr>
          <p:cNvPr id="18" name="Text 10"/>
          <p:cNvSpPr/>
          <p:nvPr/>
        </p:nvSpPr>
        <p:spPr>
          <a:xfrm>
            <a:off x="10203418" y="6058614"/>
            <a:ext cx="2592586" cy="284321"/>
          </a:xfrm>
          <a:prstGeom prst="rect">
            <a:avLst/>
          </a:prstGeom>
          <a:noFill/>
          <a:ln/>
        </p:spPr>
        <p:txBody>
          <a:bodyPr wrap="none" rtlCol="0" anchor="t"/>
          <a:lstStyle/>
          <a:p>
            <a:pPr marL="0" indent="0" algn="l">
              <a:lnSpc>
                <a:spcPts val="2239"/>
              </a:lnSpc>
              <a:buNone/>
            </a:pPr>
            <a:r>
              <a:rPr lang="en-US" sz="1791" dirty="0">
                <a:solidFill>
                  <a:srgbClr val="3A3630"/>
                </a:solidFill>
                <a:latin typeface="Lora" pitchFamily="34" charset="0"/>
                <a:ea typeface="Lora" pitchFamily="34" charset="-122"/>
                <a:cs typeface="Lora" pitchFamily="34" charset="-120"/>
              </a:rPr>
              <a:t>Melepaskan Garis Pandu</a:t>
            </a:r>
            <a:endParaRPr lang="en-US" sz="1791" dirty="0"/>
          </a:p>
        </p:txBody>
      </p:sp>
      <p:sp>
        <p:nvSpPr>
          <p:cNvPr id="19" name="Text 11"/>
          <p:cNvSpPr/>
          <p:nvPr/>
        </p:nvSpPr>
        <p:spPr>
          <a:xfrm>
            <a:off x="10203418" y="6458903"/>
            <a:ext cx="3750231" cy="618649"/>
          </a:xfrm>
          <a:prstGeom prst="rect">
            <a:avLst/>
          </a:prstGeom>
          <a:noFill/>
          <a:ln/>
        </p:spPr>
        <p:txBody>
          <a:bodyPr wrap="square" rtlCol="0" anchor="t"/>
          <a:lstStyle/>
          <a:p>
            <a:pPr marL="0" indent="0" algn="l">
              <a:lnSpc>
                <a:spcPts val="2436"/>
              </a:lnSpc>
              <a:buNone/>
            </a:pPr>
            <a:r>
              <a:rPr lang="en-US" sz="1523" dirty="0">
                <a:solidFill>
                  <a:srgbClr val="3A3630"/>
                </a:solidFill>
                <a:latin typeface="Source Sans Pro" pitchFamily="34" charset="0"/>
                <a:ea typeface="Source Sans Pro" pitchFamily="34" charset="-122"/>
                <a:cs typeface="Source Sans Pro" pitchFamily="34" charset="-120"/>
              </a:rPr>
              <a:t>Hapus garis pandu dan perbaiki detail objek untuk mendapatkan hasil yang akurat.</a:t>
            </a:r>
            <a:endParaRPr lang="en-US" sz="152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id-ID"/>
          </a:p>
        </p:txBody>
      </p:sp>
      <p:sp>
        <p:nvSpPr>
          <p:cNvPr id="3" name="Shape 1"/>
          <p:cNvSpPr/>
          <p:nvPr/>
        </p:nvSpPr>
        <p:spPr>
          <a:xfrm>
            <a:off x="0" y="0"/>
            <a:ext cx="14630400" cy="8738473"/>
          </a:xfrm>
          <a:prstGeom prst="rect">
            <a:avLst/>
          </a:prstGeom>
          <a:solidFill>
            <a:srgbClr val="FEF5E7"/>
          </a:solidFill>
          <a:ln/>
        </p:spPr>
        <p:txBody>
          <a:bodyPr/>
          <a:lstStyle/>
          <a:p>
            <a:endParaRPr lang="id-ID"/>
          </a:p>
        </p:txBody>
      </p:sp>
      <p:sp>
        <p:nvSpPr>
          <p:cNvPr id="4" name="Text 2"/>
          <p:cNvSpPr/>
          <p:nvPr/>
        </p:nvSpPr>
        <p:spPr>
          <a:xfrm>
            <a:off x="990600" y="558879"/>
            <a:ext cx="12649081" cy="1195626"/>
          </a:xfrm>
          <a:prstGeom prst="rect">
            <a:avLst/>
          </a:prstGeom>
          <a:noFill/>
          <a:ln/>
        </p:spPr>
        <p:txBody>
          <a:bodyPr wrap="square" rtlCol="0" anchor="t"/>
          <a:lstStyle/>
          <a:p>
            <a:pPr marL="0" indent="0">
              <a:lnSpc>
                <a:spcPts val="4707"/>
              </a:lnSpc>
              <a:buNone/>
            </a:pPr>
            <a:r>
              <a:rPr lang="en-US" sz="3766" dirty="0">
                <a:solidFill>
                  <a:srgbClr val="38512F"/>
                </a:solidFill>
                <a:latin typeface="Lora" pitchFamily="34" charset="0"/>
                <a:ea typeface="Lora" pitchFamily="34" charset="-122"/>
                <a:cs typeface="Lora" pitchFamily="34" charset="-120"/>
              </a:rPr>
              <a:t>Contoh Penerapan Perspektif 2 Titik pada Objek Bangunan</a:t>
            </a:r>
            <a:endParaRPr lang="en-US" sz="3766" dirty="0"/>
          </a:p>
        </p:txBody>
      </p:sp>
      <p:sp>
        <p:nvSpPr>
          <p:cNvPr id="5" name="Text 3"/>
          <p:cNvSpPr/>
          <p:nvPr/>
        </p:nvSpPr>
        <p:spPr>
          <a:xfrm>
            <a:off x="990600" y="2160984"/>
            <a:ext cx="12649081" cy="650319"/>
          </a:xfrm>
          <a:prstGeom prst="rect">
            <a:avLst/>
          </a:prstGeom>
          <a:noFill/>
          <a:ln/>
        </p:spPr>
        <p:txBody>
          <a:bodyPr wrap="square" rtlCol="0" anchor="t"/>
          <a:lstStyle/>
          <a:p>
            <a:pPr marL="0" indent="0">
              <a:lnSpc>
                <a:spcPts val="2561"/>
              </a:lnSpc>
              <a:buNone/>
            </a:pPr>
            <a:r>
              <a:rPr lang="en-US" sz="1600" dirty="0">
                <a:solidFill>
                  <a:srgbClr val="3A3630"/>
                </a:solidFill>
                <a:latin typeface="Source Sans Pro" pitchFamily="34" charset="0"/>
                <a:ea typeface="Source Sans Pro" pitchFamily="34" charset="-122"/>
                <a:cs typeface="Source Sans Pro" pitchFamily="34" charset="-120"/>
              </a:rPr>
              <a:t>Perspektif 2 titik banyak diterapkan dalam desain bangunan, baik untuk struktur yang sederhana maupun yang kompleks. Teknik ini memberikan ilusi realistis terhadap objek, memberikan gambaran yang akurat tentang bangunan.</a:t>
            </a:r>
            <a:endParaRPr lang="en-US" sz="1600" dirty="0"/>
          </a:p>
        </p:txBody>
      </p:sp>
      <p:pic>
        <p:nvPicPr>
          <p:cNvPr id="6" name="Image 0" descr="preencoded.png"/>
          <p:cNvPicPr>
            <a:picLocks noChangeAspect="1"/>
          </p:cNvPicPr>
          <p:nvPr/>
        </p:nvPicPr>
        <p:blipFill>
          <a:blip r:embed="rId3"/>
          <a:stretch>
            <a:fillRect/>
          </a:stretch>
        </p:blipFill>
        <p:spPr>
          <a:xfrm>
            <a:off x="990600" y="3039904"/>
            <a:ext cx="6172081" cy="3814524"/>
          </a:xfrm>
          <a:prstGeom prst="rect">
            <a:avLst/>
          </a:prstGeom>
        </p:spPr>
      </p:pic>
      <p:sp>
        <p:nvSpPr>
          <p:cNvPr id="7" name="Text 4"/>
          <p:cNvSpPr/>
          <p:nvPr/>
        </p:nvSpPr>
        <p:spPr>
          <a:xfrm>
            <a:off x="990600" y="7108388"/>
            <a:ext cx="2391132" cy="298847"/>
          </a:xfrm>
          <a:prstGeom prst="rect">
            <a:avLst/>
          </a:prstGeom>
          <a:noFill/>
          <a:ln/>
        </p:spPr>
        <p:txBody>
          <a:bodyPr wrap="none" rtlCol="0" anchor="t"/>
          <a:lstStyle/>
          <a:p>
            <a:pPr marL="0" indent="0" algn="l">
              <a:lnSpc>
                <a:spcPts val="2353"/>
              </a:lnSpc>
              <a:buNone/>
            </a:pPr>
            <a:r>
              <a:rPr lang="en-US" sz="1883" dirty="0">
                <a:solidFill>
                  <a:srgbClr val="3A3630"/>
                </a:solidFill>
                <a:latin typeface="Lora" pitchFamily="34" charset="0"/>
                <a:ea typeface="Lora" pitchFamily="34" charset="-122"/>
                <a:cs typeface="Lora" pitchFamily="34" charset="-120"/>
              </a:rPr>
              <a:t>Gedung Perkantoran</a:t>
            </a:r>
            <a:endParaRPr lang="en-US" sz="1883" dirty="0"/>
          </a:p>
        </p:txBody>
      </p:sp>
      <p:sp>
        <p:nvSpPr>
          <p:cNvPr id="8" name="Text 5"/>
          <p:cNvSpPr/>
          <p:nvPr/>
        </p:nvSpPr>
        <p:spPr>
          <a:xfrm>
            <a:off x="990600" y="7529155"/>
            <a:ext cx="6172081" cy="650319"/>
          </a:xfrm>
          <a:prstGeom prst="rect">
            <a:avLst/>
          </a:prstGeom>
          <a:noFill/>
          <a:ln/>
        </p:spPr>
        <p:txBody>
          <a:bodyPr wrap="square" rtlCol="0" anchor="t"/>
          <a:lstStyle/>
          <a:p>
            <a:pPr marL="0" indent="0" algn="l">
              <a:lnSpc>
                <a:spcPts val="2561"/>
              </a:lnSpc>
              <a:buNone/>
            </a:pPr>
            <a:r>
              <a:rPr lang="en-US" sz="1600" dirty="0">
                <a:solidFill>
                  <a:srgbClr val="3A3630"/>
                </a:solidFill>
                <a:latin typeface="Source Sans Pro" pitchFamily="34" charset="0"/>
                <a:ea typeface="Source Sans Pro" pitchFamily="34" charset="-122"/>
                <a:cs typeface="Source Sans Pro" pitchFamily="34" charset="-120"/>
              </a:rPr>
              <a:t>Perspektif 2 titik digunakan untuk menampilkan desain facade dan tata letak ruang interior.</a:t>
            </a:r>
            <a:endParaRPr lang="en-US" sz="1600" dirty="0"/>
          </a:p>
        </p:txBody>
      </p:sp>
      <p:pic>
        <p:nvPicPr>
          <p:cNvPr id="9" name="Image 1" descr="preencoded.png"/>
          <p:cNvPicPr>
            <a:picLocks noChangeAspect="1"/>
          </p:cNvPicPr>
          <p:nvPr/>
        </p:nvPicPr>
        <p:blipFill>
          <a:blip r:embed="rId4"/>
          <a:stretch>
            <a:fillRect/>
          </a:stretch>
        </p:blipFill>
        <p:spPr>
          <a:xfrm>
            <a:off x="7467481" y="3039904"/>
            <a:ext cx="6172200" cy="3814643"/>
          </a:xfrm>
          <a:prstGeom prst="rect">
            <a:avLst/>
          </a:prstGeom>
        </p:spPr>
      </p:pic>
      <p:sp>
        <p:nvSpPr>
          <p:cNvPr id="10" name="Text 6"/>
          <p:cNvSpPr/>
          <p:nvPr/>
        </p:nvSpPr>
        <p:spPr>
          <a:xfrm>
            <a:off x="7467481" y="7108508"/>
            <a:ext cx="2391132" cy="298847"/>
          </a:xfrm>
          <a:prstGeom prst="rect">
            <a:avLst/>
          </a:prstGeom>
          <a:noFill/>
          <a:ln/>
        </p:spPr>
        <p:txBody>
          <a:bodyPr wrap="none" rtlCol="0" anchor="t"/>
          <a:lstStyle/>
          <a:p>
            <a:pPr marL="0" indent="0" algn="l">
              <a:lnSpc>
                <a:spcPts val="2353"/>
              </a:lnSpc>
              <a:buNone/>
            </a:pPr>
            <a:r>
              <a:rPr lang="en-US" sz="1883" dirty="0">
                <a:solidFill>
                  <a:srgbClr val="3A3630"/>
                </a:solidFill>
                <a:latin typeface="Lora" pitchFamily="34" charset="0"/>
                <a:ea typeface="Lora" pitchFamily="34" charset="-122"/>
                <a:cs typeface="Lora" pitchFamily="34" charset="-120"/>
              </a:rPr>
              <a:t>Rumah Tinggal</a:t>
            </a:r>
            <a:endParaRPr lang="en-US" sz="1883" dirty="0"/>
          </a:p>
        </p:txBody>
      </p:sp>
      <p:sp>
        <p:nvSpPr>
          <p:cNvPr id="11" name="Text 7"/>
          <p:cNvSpPr/>
          <p:nvPr/>
        </p:nvSpPr>
        <p:spPr>
          <a:xfrm>
            <a:off x="7467481" y="7529274"/>
            <a:ext cx="6172200" cy="650319"/>
          </a:xfrm>
          <a:prstGeom prst="rect">
            <a:avLst/>
          </a:prstGeom>
          <a:noFill/>
          <a:ln/>
        </p:spPr>
        <p:txBody>
          <a:bodyPr wrap="square" rtlCol="0" anchor="t"/>
          <a:lstStyle/>
          <a:p>
            <a:pPr marL="0" indent="0" algn="l">
              <a:lnSpc>
                <a:spcPts val="2561"/>
              </a:lnSpc>
              <a:buNone/>
            </a:pPr>
            <a:r>
              <a:rPr lang="en-US" sz="1600" dirty="0">
                <a:solidFill>
                  <a:srgbClr val="3A3630"/>
                </a:solidFill>
                <a:latin typeface="Source Sans Pro" pitchFamily="34" charset="0"/>
                <a:ea typeface="Source Sans Pro" pitchFamily="34" charset="-122"/>
                <a:cs typeface="Source Sans Pro" pitchFamily="34" charset="-120"/>
              </a:rPr>
              <a:t>Teknik ini membantu memvisualisasikan layout ruang, posisi jendela, dan bentuk atap.</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876</Words>
  <Application>Microsoft Office PowerPoint</Application>
  <PresentationFormat>Custom</PresentationFormat>
  <Paragraphs>105</Paragraphs>
  <Slides>11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Garet Bold</vt:lpstr>
      <vt:lpstr>Lora</vt:lpstr>
      <vt:lpstr>Source Sans Pro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Brigitha  Raco</cp:lastModifiedBy>
  <cp:revision>2</cp:revision>
  <dcterms:created xsi:type="dcterms:W3CDTF">2024-08-14T04:05:15Z</dcterms:created>
  <dcterms:modified xsi:type="dcterms:W3CDTF">2024-09-02T03:46:58Z</dcterms:modified>
</cp:coreProperties>
</file>