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oppins" panose="020B0604020202020204" charset="0"/>
      <p:regular r:id="rId20"/>
    </p:embeddedFont>
    <p:embeddedFont>
      <p:font typeface="Poppins Bold" panose="020B0604020202020204" charset="0"/>
      <p:regular r:id="rId21"/>
    </p:embeddedFont>
    <p:embeddedFont>
      <p:font typeface="Poppins Italics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76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jpeg"/><Relationship Id="rId7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19400" y="6151172"/>
            <a:ext cx="5231810" cy="4496086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EC791E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327215" y="-254378"/>
            <a:ext cx="7256185" cy="10884278"/>
          </a:xfrm>
          <a:custGeom>
            <a:avLst/>
            <a:gdLst/>
            <a:ahLst/>
            <a:cxnLst/>
            <a:rect l="l" t="t" r="r" b="b"/>
            <a:pathLst>
              <a:path w="7256185" h="10884278">
                <a:moveTo>
                  <a:pt x="0" y="0"/>
                </a:moveTo>
                <a:lnTo>
                  <a:pt x="7256185" y="0"/>
                </a:lnTo>
                <a:lnTo>
                  <a:pt x="7256185" y="10884278"/>
                </a:lnTo>
                <a:lnTo>
                  <a:pt x="0" y="108842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93" y="9683305"/>
            <a:ext cx="18288000" cy="641795"/>
            <a:chOff x="0" y="0"/>
            <a:chExt cx="4816593" cy="16903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169032"/>
            </a:xfrm>
            <a:custGeom>
              <a:avLst/>
              <a:gdLst/>
              <a:ahLst/>
              <a:cxnLst/>
              <a:rect l="l" t="t" r="r" b="b"/>
              <a:pathLst>
                <a:path w="4816592" h="169032">
                  <a:moveTo>
                    <a:pt x="0" y="0"/>
                  </a:moveTo>
                  <a:lnTo>
                    <a:pt x="4816592" y="0"/>
                  </a:lnTo>
                  <a:lnTo>
                    <a:pt x="4816592" y="169032"/>
                  </a:lnTo>
                  <a:lnTo>
                    <a:pt x="0" y="169032"/>
                  </a:lnTo>
                  <a:close/>
                </a:path>
              </a:pathLst>
            </a:custGeom>
            <a:solidFill>
              <a:srgbClr val="1B364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6593" cy="2071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74" y="10222953"/>
            <a:ext cx="18288000" cy="19050"/>
          </a:xfrm>
          <a:prstGeom prst="line">
            <a:avLst/>
          </a:prstGeom>
          <a:ln w="142875" cap="flat">
            <a:solidFill>
              <a:srgbClr val="EC791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2819400" y="1464096"/>
            <a:ext cx="5231810" cy="4530511"/>
            <a:chOff x="0" y="0"/>
            <a:chExt cx="4282440" cy="3708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4AAD">
                <a:alpha val="29804"/>
              </a:srgb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245190" y="3771900"/>
            <a:ext cx="5231810" cy="4530511"/>
            <a:chOff x="0" y="0"/>
            <a:chExt cx="4282440" cy="3708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FFDE59">
                <a:alpha val="29804"/>
              </a:srgbClr>
            </a:solidFill>
            <a:ln w="12700">
              <a:solidFill>
                <a:schemeClr val="accent6">
                  <a:lumMod val="20000"/>
                  <a:lumOff val="80000"/>
                </a:schemeClr>
              </a:solidFill>
            </a:ln>
          </p:spPr>
        </p:sp>
      </p:grpSp>
      <p:sp>
        <p:nvSpPr>
          <p:cNvPr id="14" name="Freeform 14"/>
          <p:cNvSpPr/>
          <p:nvPr/>
        </p:nvSpPr>
        <p:spPr>
          <a:xfrm>
            <a:off x="6245375" y="106910"/>
            <a:ext cx="1488733" cy="1172941"/>
          </a:xfrm>
          <a:custGeom>
            <a:avLst/>
            <a:gdLst/>
            <a:ahLst/>
            <a:cxnLst/>
            <a:rect l="l" t="t" r="r" b="b"/>
            <a:pathLst>
              <a:path w="1488733" h="1172941">
                <a:moveTo>
                  <a:pt x="0" y="0"/>
                </a:moveTo>
                <a:lnTo>
                  <a:pt x="1488733" y="0"/>
                </a:lnTo>
                <a:lnTo>
                  <a:pt x="1488733" y="1172940"/>
                </a:lnTo>
                <a:lnTo>
                  <a:pt x="0" y="11729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966327" y="68267"/>
            <a:ext cx="1354797" cy="1354797"/>
          </a:xfrm>
          <a:custGeom>
            <a:avLst/>
            <a:gdLst/>
            <a:ahLst/>
            <a:cxnLst/>
            <a:rect l="l" t="t" r="r" b="b"/>
            <a:pathLst>
              <a:path w="1354797" h="1354797">
                <a:moveTo>
                  <a:pt x="0" y="0"/>
                </a:moveTo>
                <a:lnTo>
                  <a:pt x="1354797" y="0"/>
                </a:lnTo>
                <a:lnTo>
                  <a:pt x="1354797" y="1354797"/>
                </a:lnTo>
                <a:lnTo>
                  <a:pt x="0" y="13547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553343" y="78756"/>
            <a:ext cx="3226368" cy="1238228"/>
          </a:xfrm>
          <a:custGeom>
            <a:avLst/>
            <a:gdLst/>
            <a:ahLst/>
            <a:cxnLst/>
            <a:rect l="l" t="t" r="r" b="b"/>
            <a:pathLst>
              <a:path w="3226368" h="1238228">
                <a:moveTo>
                  <a:pt x="0" y="0"/>
                </a:moveTo>
                <a:lnTo>
                  <a:pt x="3226368" y="0"/>
                </a:lnTo>
                <a:lnTo>
                  <a:pt x="3226368" y="1238228"/>
                </a:lnTo>
                <a:lnTo>
                  <a:pt x="0" y="1238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477500" y="7440430"/>
            <a:ext cx="8231947" cy="1615520"/>
          </a:xfrm>
          <a:custGeom>
            <a:avLst/>
            <a:gdLst/>
            <a:ahLst/>
            <a:cxnLst/>
            <a:rect l="l" t="t" r="r" b="b"/>
            <a:pathLst>
              <a:path w="8231947" h="1615520">
                <a:moveTo>
                  <a:pt x="0" y="0"/>
                </a:moveTo>
                <a:lnTo>
                  <a:pt x="8231947" y="0"/>
                </a:lnTo>
                <a:lnTo>
                  <a:pt x="8231947" y="1615519"/>
                </a:lnTo>
                <a:lnTo>
                  <a:pt x="0" y="16155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5432247" y="2095500"/>
            <a:ext cx="9305836" cy="951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41"/>
              </a:lnSpc>
              <a:spcBef>
                <a:spcPct val="0"/>
              </a:spcBef>
            </a:pPr>
            <a:r>
              <a:rPr lang="en-US" sz="4800" spc="74" dirty="0">
                <a:solidFill>
                  <a:srgbClr val="1B3640"/>
                </a:solidFill>
                <a:latin typeface="Poppins Bold"/>
                <a:ea typeface="Poppins Bold"/>
                <a:cs typeface="Poppins Bold"/>
                <a:sym typeface="Poppins Bold"/>
              </a:rPr>
              <a:t>ETIKA ORGANISASI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661946" y="8324480"/>
            <a:ext cx="9305717" cy="600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70"/>
              </a:lnSpc>
              <a:spcBef>
                <a:spcPct val="0"/>
              </a:spcBef>
            </a:pPr>
            <a:r>
              <a:rPr lang="en-US" sz="2800" spc="235">
                <a:solidFill>
                  <a:schemeClr val="accent6">
                    <a:lumMod val="75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PERTEMUAN KE-13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432247" y="3074009"/>
            <a:ext cx="8648700" cy="653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10"/>
              </a:lnSpc>
            </a:pPr>
            <a:r>
              <a:rPr lang="en-US" sz="3200" spc="153" dirty="0">
                <a:solidFill>
                  <a:srgbClr val="1B3640"/>
                </a:solidFill>
                <a:latin typeface="Poppins Bold"/>
                <a:ea typeface="Poppins Bold"/>
                <a:cs typeface="Poppins Bold"/>
                <a:sym typeface="Poppins Bold"/>
              </a:rPr>
              <a:t>TEORI ORGANISASI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661946" y="8850710"/>
            <a:ext cx="16230600" cy="490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2400" u="none" strike="noStrike" spc="150" dirty="0" err="1">
                <a:solidFill>
                  <a:srgbClr val="1B3640"/>
                </a:solidFill>
                <a:latin typeface="Poppins"/>
                <a:ea typeface="Poppins"/>
                <a:cs typeface="Poppins"/>
                <a:sym typeface="Poppins"/>
              </a:rPr>
              <a:t>Tahun</a:t>
            </a:r>
            <a:r>
              <a:rPr lang="en-US" sz="2400" u="none" strike="noStrike" spc="150" dirty="0">
                <a:solidFill>
                  <a:srgbClr val="1B36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u="none" strike="noStrike" spc="150" dirty="0" err="1">
                <a:solidFill>
                  <a:srgbClr val="1B3640"/>
                </a:solidFill>
                <a:latin typeface="Poppins"/>
                <a:ea typeface="Poppins"/>
                <a:cs typeface="Poppins"/>
                <a:sym typeface="Poppins"/>
              </a:rPr>
              <a:t>Ajaran</a:t>
            </a:r>
            <a:r>
              <a:rPr lang="en-US" sz="2400" u="none" strike="noStrike" spc="150" dirty="0">
                <a:solidFill>
                  <a:srgbClr val="1B3640"/>
                </a:solidFill>
                <a:latin typeface="Poppins"/>
                <a:ea typeface="Poppins"/>
                <a:cs typeface="Poppins"/>
                <a:sym typeface="Poppins"/>
              </a:rPr>
              <a:t> 2024/2025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317334" y="7801204"/>
            <a:ext cx="6534605" cy="798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r>
              <a:rPr lang="en-US" sz="2300" spc="115">
                <a:solidFill>
                  <a:srgbClr val="1B3640"/>
                </a:solidFill>
                <a:latin typeface="Poppins"/>
                <a:ea typeface="Poppins"/>
                <a:cs typeface="Poppins"/>
                <a:sym typeface="Poppins"/>
              </a:rPr>
              <a:t>Anak Agung Gde Brahmantya Murti, S.I.P., MPA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94962" y="363184"/>
            <a:ext cx="4611556" cy="742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451"/>
              </a:lnSpc>
              <a:spcBef>
                <a:spcPct val="0"/>
              </a:spcBef>
            </a:pPr>
            <a:r>
              <a:rPr lang="en-US" sz="4955" spc="49">
                <a:solidFill>
                  <a:srgbClr val="1B3640"/>
                </a:solidFill>
                <a:latin typeface="Poppins Bold"/>
                <a:ea typeface="Poppins Bold"/>
                <a:cs typeface="Poppins Bold"/>
                <a:sym typeface="Poppins Bold"/>
              </a:rPr>
              <a:t>P13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4" y="10196513"/>
            <a:ext cx="18288000" cy="19050"/>
          </a:xfrm>
          <a:prstGeom prst="line">
            <a:avLst/>
          </a:prstGeom>
          <a:ln w="142875" cap="flat">
            <a:solidFill>
              <a:srgbClr val="EC791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626176" y="2016056"/>
            <a:ext cx="14921660" cy="7778927"/>
          </a:xfrm>
          <a:custGeom>
            <a:avLst/>
            <a:gdLst/>
            <a:ahLst/>
            <a:cxnLst/>
            <a:rect l="l" t="t" r="r" b="b"/>
            <a:pathLst>
              <a:path w="14921660" h="7778927">
                <a:moveTo>
                  <a:pt x="0" y="0"/>
                </a:moveTo>
                <a:lnTo>
                  <a:pt x="14921660" y="0"/>
                </a:lnTo>
                <a:lnTo>
                  <a:pt x="14921660" y="7778928"/>
                </a:lnTo>
                <a:lnTo>
                  <a:pt x="0" y="77789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3BFD77CA-0417-4CEE-87A8-29FDCECFEE0E}"/>
              </a:ext>
            </a:extLst>
          </p:cNvPr>
          <p:cNvSpPr/>
          <p:nvPr/>
        </p:nvSpPr>
        <p:spPr>
          <a:xfrm>
            <a:off x="6245375" y="106910"/>
            <a:ext cx="1488733" cy="1172941"/>
          </a:xfrm>
          <a:custGeom>
            <a:avLst/>
            <a:gdLst/>
            <a:ahLst/>
            <a:cxnLst/>
            <a:rect l="l" t="t" r="r" b="b"/>
            <a:pathLst>
              <a:path w="1488733" h="1172941">
                <a:moveTo>
                  <a:pt x="0" y="0"/>
                </a:moveTo>
                <a:lnTo>
                  <a:pt x="1488733" y="0"/>
                </a:lnTo>
                <a:lnTo>
                  <a:pt x="1488733" y="1172940"/>
                </a:lnTo>
                <a:lnTo>
                  <a:pt x="0" y="11729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31F61408-368E-416D-AD98-EB92332302CD}"/>
              </a:ext>
            </a:extLst>
          </p:cNvPr>
          <p:cNvSpPr/>
          <p:nvPr/>
        </p:nvSpPr>
        <p:spPr>
          <a:xfrm>
            <a:off x="7966327" y="68267"/>
            <a:ext cx="1354797" cy="1354797"/>
          </a:xfrm>
          <a:custGeom>
            <a:avLst/>
            <a:gdLst/>
            <a:ahLst/>
            <a:cxnLst/>
            <a:rect l="l" t="t" r="r" b="b"/>
            <a:pathLst>
              <a:path w="1354797" h="1354797">
                <a:moveTo>
                  <a:pt x="0" y="0"/>
                </a:moveTo>
                <a:lnTo>
                  <a:pt x="1354797" y="0"/>
                </a:lnTo>
                <a:lnTo>
                  <a:pt x="1354797" y="1354797"/>
                </a:lnTo>
                <a:lnTo>
                  <a:pt x="0" y="13547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929B6FB3-720D-420D-AA63-F6376A866B2D}"/>
              </a:ext>
            </a:extLst>
          </p:cNvPr>
          <p:cNvSpPr/>
          <p:nvPr/>
        </p:nvSpPr>
        <p:spPr>
          <a:xfrm>
            <a:off x="9553343" y="78756"/>
            <a:ext cx="3226368" cy="1238228"/>
          </a:xfrm>
          <a:custGeom>
            <a:avLst/>
            <a:gdLst/>
            <a:ahLst/>
            <a:cxnLst/>
            <a:rect l="l" t="t" r="r" b="b"/>
            <a:pathLst>
              <a:path w="3226368" h="1238228">
                <a:moveTo>
                  <a:pt x="0" y="0"/>
                </a:moveTo>
                <a:lnTo>
                  <a:pt x="3226368" y="0"/>
                </a:lnTo>
                <a:lnTo>
                  <a:pt x="3226368" y="1238228"/>
                </a:lnTo>
                <a:lnTo>
                  <a:pt x="0" y="1238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808809"/>
            <a:ext cx="18288000" cy="1478191"/>
            <a:chOff x="0" y="0"/>
            <a:chExt cx="24384000" cy="197092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2483" b="22483"/>
            <a:stretch>
              <a:fillRect/>
            </a:stretch>
          </p:blipFill>
          <p:spPr>
            <a:xfrm>
              <a:off x="0" y="0"/>
              <a:ext cx="4775200" cy="197092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18908" b="18908"/>
            <a:stretch>
              <a:fillRect/>
            </a:stretch>
          </p:blipFill>
          <p:spPr>
            <a:xfrm>
              <a:off x="4902200" y="0"/>
              <a:ext cx="4775200" cy="1970922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t="19025" b="19025"/>
            <a:stretch>
              <a:fillRect/>
            </a:stretch>
          </p:blipFill>
          <p:spPr>
            <a:xfrm>
              <a:off x="9804400" y="0"/>
              <a:ext cx="4775200" cy="197092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 t="22483" b="22483"/>
            <a:stretch>
              <a:fillRect/>
            </a:stretch>
          </p:blipFill>
          <p:spPr>
            <a:xfrm>
              <a:off x="14706600" y="0"/>
              <a:ext cx="4775200" cy="197092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rcRect t="19025" b="19025"/>
            <a:stretch>
              <a:fillRect/>
            </a:stretch>
          </p:blipFill>
          <p:spPr>
            <a:xfrm>
              <a:off x="19608800" y="0"/>
              <a:ext cx="4775200" cy="1970922"/>
            </a:xfrm>
            <a:prstGeom prst="rect">
              <a:avLst/>
            </a:prstGeom>
          </p:spPr>
        </p:pic>
      </p:grpSp>
      <p:sp>
        <p:nvSpPr>
          <p:cNvPr id="8" name="AutoShape 8"/>
          <p:cNvSpPr/>
          <p:nvPr/>
        </p:nvSpPr>
        <p:spPr>
          <a:xfrm flipV="1">
            <a:off x="74" y="10225088"/>
            <a:ext cx="18288000" cy="19050"/>
          </a:xfrm>
          <a:prstGeom prst="line">
            <a:avLst/>
          </a:prstGeom>
          <a:ln w="142875" cap="flat">
            <a:solidFill>
              <a:srgbClr val="EC791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501247" y="1818640"/>
            <a:ext cx="16834253" cy="6592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9" lvl="1" indent="-399415" algn="just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1B3640"/>
                </a:solidFill>
                <a:latin typeface="Poppins"/>
                <a:ea typeface="Poppins"/>
                <a:cs typeface="Poppins"/>
                <a:sym typeface="Poppins"/>
              </a:rPr>
              <a:t>Organisasi perlu mendefinisikan nilai-nilai secara operasional melalui pendekatan filosofis mereka sendiri dan juga dari visi-misinya. </a:t>
            </a:r>
          </a:p>
          <a:p>
            <a:pPr marL="798829" lvl="1" indent="-399415" algn="just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1B3640"/>
                </a:solidFill>
                <a:latin typeface="Poppins"/>
                <a:ea typeface="Poppins"/>
                <a:cs typeface="Poppins"/>
                <a:sym typeface="Poppins"/>
              </a:rPr>
              <a:t>Nilai-nilai etika terungkap dalam aturan-aturan ataupun hukum, baik tertulis maupun tidak tertulis yang mengatur seseorang harus bersikap, berperilaku, dalam interaksinya dengan orang lain dan lingkungan masyarakatnya</a:t>
            </a:r>
          </a:p>
          <a:p>
            <a:pPr marL="798829" lvl="1" indent="-399415" algn="just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1B3640"/>
                </a:solidFill>
                <a:latin typeface="Poppins"/>
                <a:ea typeface="Poppins"/>
                <a:cs typeface="Poppins"/>
                <a:sym typeface="Poppins"/>
              </a:rPr>
              <a:t>Etika organisasi dapat berarti pola sikap dan perilaku yang diharapkan dari setiap individu dan kelompok anggota organisasi, yang secara keseluruhan akan membentuk budaya organisasi</a:t>
            </a: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42D83F30-63E4-49D5-8EE9-3C84B90E0618}"/>
              </a:ext>
            </a:extLst>
          </p:cNvPr>
          <p:cNvSpPr/>
          <p:nvPr/>
        </p:nvSpPr>
        <p:spPr>
          <a:xfrm>
            <a:off x="6245375" y="106910"/>
            <a:ext cx="1488733" cy="1172941"/>
          </a:xfrm>
          <a:custGeom>
            <a:avLst/>
            <a:gdLst/>
            <a:ahLst/>
            <a:cxnLst/>
            <a:rect l="l" t="t" r="r" b="b"/>
            <a:pathLst>
              <a:path w="1488733" h="1172941">
                <a:moveTo>
                  <a:pt x="0" y="0"/>
                </a:moveTo>
                <a:lnTo>
                  <a:pt x="1488733" y="0"/>
                </a:lnTo>
                <a:lnTo>
                  <a:pt x="1488733" y="1172940"/>
                </a:lnTo>
                <a:lnTo>
                  <a:pt x="0" y="11729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1DB5D3E7-C357-4E6F-B362-DE6D70C4D1E0}"/>
              </a:ext>
            </a:extLst>
          </p:cNvPr>
          <p:cNvSpPr/>
          <p:nvPr/>
        </p:nvSpPr>
        <p:spPr>
          <a:xfrm>
            <a:off x="7966327" y="68267"/>
            <a:ext cx="1354797" cy="1354797"/>
          </a:xfrm>
          <a:custGeom>
            <a:avLst/>
            <a:gdLst/>
            <a:ahLst/>
            <a:cxnLst/>
            <a:rect l="l" t="t" r="r" b="b"/>
            <a:pathLst>
              <a:path w="1354797" h="1354797">
                <a:moveTo>
                  <a:pt x="0" y="0"/>
                </a:moveTo>
                <a:lnTo>
                  <a:pt x="1354797" y="0"/>
                </a:lnTo>
                <a:lnTo>
                  <a:pt x="1354797" y="1354797"/>
                </a:lnTo>
                <a:lnTo>
                  <a:pt x="0" y="135479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E8F92756-0BB0-4785-BAD1-7B7369B038DA}"/>
              </a:ext>
            </a:extLst>
          </p:cNvPr>
          <p:cNvSpPr/>
          <p:nvPr/>
        </p:nvSpPr>
        <p:spPr>
          <a:xfrm>
            <a:off x="9553343" y="78756"/>
            <a:ext cx="3226368" cy="1238228"/>
          </a:xfrm>
          <a:custGeom>
            <a:avLst/>
            <a:gdLst/>
            <a:ahLst/>
            <a:cxnLst/>
            <a:rect l="l" t="t" r="r" b="b"/>
            <a:pathLst>
              <a:path w="3226368" h="1238228">
                <a:moveTo>
                  <a:pt x="0" y="0"/>
                </a:moveTo>
                <a:lnTo>
                  <a:pt x="3226368" y="0"/>
                </a:lnTo>
                <a:lnTo>
                  <a:pt x="3226368" y="1238228"/>
                </a:lnTo>
                <a:lnTo>
                  <a:pt x="0" y="123822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75168" y="1881279"/>
            <a:ext cx="4575597" cy="1072240"/>
            <a:chOff x="0" y="0"/>
            <a:chExt cx="1205096" cy="2824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5096" cy="282401"/>
            </a:xfrm>
            <a:custGeom>
              <a:avLst/>
              <a:gdLst/>
              <a:ahLst/>
              <a:cxnLst/>
              <a:rect l="l" t="t" r="r" b="b"/>
              <a:pathLst>
                <a:path w="1205096" h="282401">
                  <a:moveTo>
                    <a:pt x="0" y="0"/>
                  </a:moveTo>
                  <a:lnTo>
                    <a:pt x="1205096" y="0"/>
                  </a:lnTo>
                  <a:lnTo>
                    <a:pt x="1205096" y="282401"/>
                  </a:lnTo>
                  <a:lnTo>
                    <a:pt x="0" y="282401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205096" cy="320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080012" y="5019125"/>
            <a:ext cx="5231810" cy="4496086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012509" y="7364323"/>
            <a:ext cx="5231810" cy="4530511"/>
            <a:chOff x="0" y="0"/>
            <a:chExt cx="4282440" cy="3708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FFF6D1"/>
            </a:solidFill>
            <a:ln w="12700">
              <a:solidFill>
                <a:schemeClr val="accent6">
                  <a:lumMod val="20000"/>
                  <a:lumOff val="80000"/>
                </a:schemeClr>
              </a:solidFill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15080012" y="9687189"/>
            <a:ext cx="5231810" cy="4496086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DE59"/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 flipV="1">
            <a:off x="74" y="10196513"/>
            <a:ext cx="18288000" cy="19050"/>
          </a:xfrm>
          <a:prstGeom prst="line">
            <a:avLst/>
          </a:prstGeom>
          <a:ln w="142875" cap="flat">
            <a:solidFill>
              <a:srgbClr val="EC791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8094574" y="2001473"/>
            <a:ext cx="3773036" cy="831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049"/>
              </a:lnSpc>
              <a:spcBef>
                <a:spcPct val="0"/>
              </a:spcBef>
            </a:pPr>
            <a:r>
              <a:rPr lang="en-US" sz="5499" spc="137">
                <a:solidFill>
                  <a:srgbClr val="1B3640"/>
                </a:solidFill>
                <a:latin typeface="Poppins Bold"/>
                <a:ea typeface="Poppins Bold"/>
                <a:cs typeface="Poppins Bold"/>
                <a:sym typeface="Poppins Bold"/>
              </a:rPr>
              <a:t>DILEMA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23429" y="3378107"/>
            <a:ext cx="11074946" cy="6531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1B3640"/>
                </a:solidFill>
                <a:latin typeface="Poppins"/>
                <a:ea typeface="Poppins"/>
                <a:cs typeface="Poppins"/>
                <a:sym typeface="Poppins"/>
              </a:rPr>
              <a:t>Tidak ada sumber Tunggal untuk peran atau isi dari kode etik perilaku organisasi, tidak ada Kumpulan kriteria yang memandu organisasi dalam merancang arahan tersebut.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endParaRPr lang="en-US" sz="3099">
              <a:solidFill>
                <a:srgbClr val="1B36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1B3640"/>
                </a:solidFill>
                <a:latin typeface="Poppins"/>
                <a:ea typeface="Poppins"/>
                <a:cs typeface="Poppins"/>
                <a:sym typeface="Poppins"/>
              </a:rPr>
              <a:t>Tidak ada panduan mutlak bagi organisasi karena setiap organisasi adalah unik sehingga memiliki panduan etika yang unik juga.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endParaRPr lang="en-US" sz="3099">
              <a:solidFill>
                <a:srgbClr val="1B36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1B3640"/>
                </a:solidFill>
                <a:latin typeface="Poppins"/>
                <a:ea typeface="Poppins"/>
                <a:cs typeface="Poppins"/>
                <a:sym typeface="Poppins"/>
              </a:rPr>
              <a:t>Di sisi lain organisasi juga dituntut untuk dapat mewujudkan efektivitas mereka di mana terkadang tidak sejalan dengan panduan etika yang ada</a:t>
            </a:r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17BD1BF5-A99E-4760-BBA7-B954CDAD6A23}"/>
              </a:ext>
            </a:extLst>
          </p:cNvPr>
          <p:cNvSpPr/>
          <p:nvPr/>
        </p:nvSpPr>
        <p:spPr>
          <a:xfrm>
            <a:off x="6245375" y="106910"/>
            <a:ext cx="1488733" cy="1172941"/>
          </a:xfrm>
          <a:custGeom>
            <a:avLst/>
            <a:gdLst/>
            <a:ahLst/>
            <a:cxnLst/>
            <a:rect l="l" t="t" r="r" b="b"/>
            <a:pathLst>
              <a:path w="1488733" h="1172941">
                <a:moveTo>
                  <a:pt x="0" y="0"/>
                </a:moveTo>
                <a:lnTo>
                  <a:pt x="1488733" y="0"/>
                </a:lnTo>
                <a:lnTo>
                  <a:pt x="1488733" y="1172940"/>
                </a:lnTo>
                <a:lnTo>
                  <a:pt x="0" y="11729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0" name="Freeform 15">
            <a:extLst>
              <a:ext uri="{FF2B5EF4-FFF2-40B4-BE49-F238E27FC236}">
                <a16:creationId xmlns:a16="http://schemas.microsoft.com/office/drawing/2014/main" id="{12E9835A-E664-4479-87C5-6D0402EE91EF}"/>
              </a:ext>
            </a:extLst>
          </p:cNvPr>
          <p:cNvSpPr/>
          <p:nvPr/>
        </p:nvSpPr>
        <p:spPr>
          <a:xfrm>
            <a:off x="7966327" y="68267"/>
            <a:ext cx="1354797" cy="1354797"/>
          </a:xfrm>
          <a:custGeom>
            <a:avLst/>
            <a:gdLst/>
            <a:ahLst/>
            <a:cxnLst/>
            <a:rect l="l" t="t" r="r" b="b"/>
            <a:pathLst>
              <a:path w="1354797" h="1354797">
                <a:moveTo>
                  <a:pt x="0" y="0"/>
                </a:moveTo>
                <a:lnTo>
                  <a:pt x="1354797" y="0"/>
                </a:lnTo>
                <a:lnTo>
                  <a:pt x="1354797" y="1354797"/>
                </a:lnTo>
                <a:lnTo>
                  <a:pt x="0" y="13547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307E5635-544F-4C2F-BF13-D45E862E8F88}"/>
              </a:ext>
            </a:extLst>
          </p:cNvPr>
          <p:cNvSpPr/>
          <p:nvPr/>
        </p:nvSpPr>
        <p:spPr>
          <a:xfrm>
            <a:off x="9553343" y="78756"/>
            <a:ext cx="3226368" cy="1238228"/>
          </a:xfrm>
          <a:custGeom>
            <a:avLst/>
            <a:gdLst/>
            <a:ahLst/>
            <a:cxnLst/>
            <a:rect l="l" t="t" r="r" b="b"/>
            <a:pathLst>
              <a:path w="3226368" h="1238228">
                <a:moveTo>
                  <a:pt x="0" y="0"/>
                </a:moveTo>
                <a:lnTo>
                  <a:pt x="3226368" y="0"/>
                </a:lnTo>
                <a:lnTo>
                  <a:pt x="3226368" y="1238228"/>
                </a:lnTo>
                <a:lnTo>
                  <a:pt x="0" y="12382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1866" y="2771027"/>
            <a:ext cx="9144268" cy="1203619"/>
            <a:chOff x="0" y="0"/>
            <a:chExt cx="2408367" cy="3170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367" cy="317003"/>
            </a:xfrm>
            <a:custGeom>
              <a:avLst/>
              <a:gdLst/>
              <a:ahLst/>
              <a:cxnLst/>
              <a:rect l="l" t="t" r="r" b="b"/>
              <a:pathLst>
                <a:path w="2408367" h="317003">
                  <a:moveTo>
                    <a:pt x="0" y="0"/>
                  </a:moveTo>
                  <a:lnTo>
                    <a:pt x="2408367" y="0"/>
                  </a:lnTo>
                  <a:lnTo>
                    <a:pt x="2408367" y="317003"/>
                  </a:lnTo>
                  <a:lnTo>
                    <a:pt x="0" y="317003"/>
                  </a:lnTo>
                  <a:close/>
                </a:path>
              </a:pathLst>
            </a:custGeom>
            <a:solidFill>
              <a:srgbClr val="1B364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08367" cy="355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381547">
            <a:off x="11229833" y="6122200"/>
            <a:ext cx="4685096" cy="5246370"/>
            <a:chOff x="0" y="0"/>
            <a:chExt cx="6350000" cy="711073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7110730"/>
            </a:xfrm>
            <a:custGeom>
              <a:avLst/>
              <a:gdLst/>
              <a:ahLst/>
              <a:cxnLst/>
              <a:rect l="l" t="t" r="r" b="b"/>
              <a:pathLst>
                <a:path w="6350000" h="7110730">
                  <a:moveTo>
                    <a:pt x="6350000" y="4700270"/>
                  </a:moveTo>
                  <a:lnTo>
                    <a:pt x="0" y="7110730"/>
                  </a:lnTo>
                  <a:lnTo>
                    <a:pt x="0" y="2410460"/>
                  </a:lnTo>
                  <a:lnTo>
                    <a:pt x="6350000" y="0"/>
                  </a:lnTo>
                  <a:close/>
                </a:path>
              </a:pathLst>
            </a:custGeom>
            <a:blipFill>
              <a:blip r:embed="rId2"/>
              <a:stretch>
                <a:fillRect t="-16892" b="-16892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381547">
            <a:off x="6163973" y="7426274"/>
            <a:ext cx="4685096" cy="5246370"/>
            <a:chOff x="0" y="0"/>
            <a:chExt cx="6350000" cy="71107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7110730"/>
            </a:xfrm>
            <a:custGeom>
              <a:avLst/>
              <a:gdLst/>
              <a:ahLst/>
              <a:cxnLst/>
              <a:rect l="l" t="t" r="r" b="b"/>
              <a:pathLst>
                <a:path w="6350000" h="7110730">
                  <a:moveTo>
                    <a:pt x="6350000" y="4700270"/>
                  </a:moveTo>
                  <a:lnTo>
                    <a:pt x="0" y="7110730"/>
                  </a:lnTo>
                  <a:lnTo>
                    <a:pt x="0" y="2410460"/>
                  </a:lnTo>
                  <a:lnTo>
                    <a:pt x="6350000" y="0"/>
                  </a:lnTo>
                  <a:close/>
                </a:path>
              </a:pathLst>
            </a:custGeom>
            <a:solidFill>
              <a:srgbClr val="FFDE59"/>
            </a:solidFill>
            <a:ln w="12700">
              <a:solidFill>
                <a:srgbClr val="FFFF00"/>
              </a:solidFill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381547">
            <a:off x="1134773" y="8730347"/>
            <a:ext cx="4685096" cy="5246370"/>
            <a:chOff x="0" y="0"/>
            <a:chExt cx="6350000" cy="711073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7110730"/>
            </a:xfrm>
            <a:custGeom>
              <a:avLst/>
              <a:gdLst/>
              <a:ahLst/>
              <a:cxnLst/>
              <a:rect l="l" t="t" r="r" b="b"/>
              <a:pathLst>
                <a:path w="6350000" h="7110730">
                  <a:moveTo>
                    <a:pt x="6350000" y="4700270"/>
                  </a:moveTo>
                  <a:lnTo>
                    <a:pt x="0" y="7110730"/>
                  </a:lnTo>
                  <a:lnTo>
                    <a:pt x="0" y="2410460"/>
                  </a:lnTo>
                  <a:lnTo>
                    <a:pt x="6350000" y="0"/>
                  </a:lnTo>
                  <a:close/>
                </a:path>
              </a:pathLst>
            </a:custGeom>
            <a:blipFill>
              <a:blip r:embed="rId3"/>
              <a:stretch>
                <a:fillRect l="-33985" r="-33985"/>
              </a:stretch>
            </a:blip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381547">
            <a:off x="7838120" y="-3704905"/>
            <a:ext cx="4685096" cy="5246370"/>
            <a:chOff x="0" y="0"/>
            <a:chExt cx="6350000" cy="711073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7110730"/>
            </a:xfrm>
            <a:custGeom>
              <a:avLst/>
              <a:gdLst/>
              <a:ahLst/>
              <a:cxnLst/>
              <a:rect l="l" t="t" r="r" b="b"/>
              <a:pathLst>
                <a:path w="6350000" h="7110730">
                  <a:moveTo>
                    <a:pt x="6350000" y="4700270"/>
                  </a:moveTo>
                  <a:lnTo>
                    <a:pt x="0" y="7110730"/>
                  </a:lnTo>
                  <a:lnTo>
                    <a:pt x="0" y="2410460"/>
                  </a:lnTo>
                  <a:lnTo>
                    <a:pt x="6350000" y="0"/>
                  </a:lnTo>
                  <a:close/>
                </a:path>
              </a:pathLst>
            </a:custGeom>
            <a:solidFill>
              <a:srgbClr val="EC791E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381547">
            <a:off x="2887373" y="-2400831"/>
            <a:ext cx="4685096" cy="5246370"/>
            <a:chOff x="0" y="0"/>
            <a:chExt cx="6350000" cy="71107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7110730"/>
            </a:xfrm>
            <a:custGeom>
              <a:avLst/>
              <a:gdLst/>
              <a:ahLst/>
              <a:cxnLst/>
              <a:rect l="l" t="t" r="r" b="b"/>
              <a:pathLst>
                <a:path w="6350000" h="7110730">
                  <a:moveTo>
                    <a:pt x="6350000" y="4700270"/>
                  </a:moveTo>
                  <a:lnTo>
                    <a:pt x="0" y="7110730"/>
                  </a:lnTo>
                  <a:lnTo>
                    <a:pt x="0" y="2410460"/>
                  </a:lnTo>
                  <a:lnTo>
                    <a:pt x="6350000" y="0"/>
                  </a:lnTo>
                  <a:close/>
                </a:path>
              </a:pathLst>
            </a:custGeom>
            <a:blipFill>
              <a:blip r:embed="rId4"/>
              <a:stretch>
                <a:fillRect l="-34195" r="-34195"/>
              </a:stretch>
            </a:blip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381547">
            <a:off x="-2065627" y="-1096758"/>
            <a:ext cx="4685096" cy="5246370"/>
            <a:chOff x="0" y="0"/>
            <a:chExt cx="6350000" cy="711073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7110730"/>
            </a:xfrm>
            <a:custGeom>
              <a:avLst/>
              <a:gdLst/>
              <a:ahLst/>
              <a:cxnLst/>
              <a:rect l="l" t="t" r="r" b="b"/>
              <a:pathLst>
                <a:path w="6350000" h="7110730">
                  <a:moveTo>
                    <a:pt x="6350000" y="4700270"/>
                  </a:moveTo>
                  <a:lnTo>
                    <a:pt x="0" y="7110730"/>
                  </a:lnTo>
                  <a:lnTo>
                    <a:pt x="0" y="2410460"/>
                  </a:lnTo>
                  <a:lnTo>
                    <a:pt x="6350000" y="0"/>
                  </a:lnTo>
                  <a:close/>
                </a:path>
              </a:pathLst>
            </a:custGeom>
            <a:solidFill>
              <a:srgbClr val="FFDE59"/>
            </a:solidFill>
            <a:ln w="12700">
              <a:solidFill>
                <a:srgbClr val="FFFF00"/>
              </a:solidFill>
            </a:ln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81547">
            <a:off x="16201931" y="4797309"/>
            <a:ext cx="4685096" cy="5246370"/>
            <a:chOff x="0" y="0"/>
            <a:chExt cx="6350000" cy="71107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7110730"/>
            </a:xfrm>
            <a:custGeom>
              <a:avLst/>
              <a:gdLst/>
              <a:ahLst/>
              <a:cxnLst/>
              <a:rect l="l" t="t" r="r" b="b"/>
              <a:pathLst>
                <a:path w="6350000" h="7110730">
                  <a:moveTo>
                    <a:pt x="6350000" y="4700270"/>
                  </a:moveTo>
                  <a:lnTo>
                    <a:pt x="0" y="7110730"/>
                  </a:lnTo>
                  <a:lnTo>
                    <a:pt x="0" y="2410460"/>
                  </a:lnTo>
                  <a:lnTo>
                    <a:pt x="6350000" y="0"/>
                  </a:lnTo>
                  <a:close/>
                </a:path>
              </a:pathLst>
            </a:custGeom>
            <a:solidFill>
              <a:srgbClr val="EC791E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 rot="381547">
            <a:off x="14916633" y="8730347"/>
            <a:ext cx="4685096" cy="5246370"/>
            <a:chOff x="0" y="0"/>
            <a:chExt cx="6350000" cy="711073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7110730"/>
            </a:xfrm>
            <a:custGeom>
              <a:avLst/>
              <a:gdLst/>
              <a:ahLst/>
              <a:cxnLst/>
              <a:rect l="l" t="t" r="r" b="b"/>
              <a:pathLst>
                <a:path w="6350000" h="7110730">
                  <a:moveTo>
                    <a:pt x="6350000" y="4700270"/>
                  </a:moveTo>
                  <a:lnTo>
                    <a:pt x="0" y="7110730"/>
                  </a:lnTo>
                  <a:lnTo>
                    <a:pt x="0" y="2410460"/>
                  </a:lnTo>
                  <a:lnTo>
                    <a:pt x="6350000" y="0"/>
                  </a:lnTo>
                  <a:close/>
                </a:path>
              </a:pathLst>
            </a:custGeom>
            <a:solidFill>
              <a:srgbClr val="FFDE59"/>
            </a:solidFill>
            <a:ln w="12700">
              <a:solidFill>
                <a:srgbClr val="FFFF00"/>
              </a:solidFill>
            </a:ln>
          </p:spPr>
        </p:sp>
      </p:grpSp>
      <p:sp>
        <p:nvSpPr>
          <p:cNvPr id="21" name="TextBox 21"/>
          <p:cNvSpPr txBox="1"/>
          <p:nvPr/>
        </p:nvSpPr>
        <p:spPr>
          <a:xfrm>
            <a:off x="5086465" y="2906112"/>
            <a:ext cx="8115069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00"/>
              </a:lnSpc>
              <a:spcBef>
                <a:spcPct val="0"/>
              </a:spcBef>
            </a:pPr>
            <a:r>
              <a:rPr lang="en-US" sz="6000" spc="300">
                <a:solidFill>
                  <a:srgbClr val="FFDE59"/>
                </a:solidFill>
                <a:latin typeface="Poppins Bold"/>
                <a:ea typeface="Poppins Bold"/>
                <a:cs typeface="Poppins Bold"/>
                <a:sym typeface="Poppins Bold"/>
              </a:rPr>
              <a:t>EXERCISE/QUIZ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3959105" y="6151172"/>
            <a:ext cx="5231810" cy="4530511"/>
            <a:chOff x="0" y="0"/>
            <a:chExt cx="4282440" cy="3708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FFF6D1"/>
            </a:solidFill>
            <a:ln w="12700">
              <a:solidFill>
                <a:schemeClr val="accent6">
                  <a:lumMod val="20000"/>
                  <a:lumOff val="80000"/>
                </a:schemeClr>
              </a:solidFill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-2715080" y="8699931"/>
            <a:ext cx="5231810" cy="4496086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EC791E"/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52423" y="6346868"/>
            <a:ext cx="5231810" cy="4496086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 flipV="1">
            <a:off x="74" y="10196513"/>
            <a:ext cx="18288000" cy="19050"/>
          </a:xfrm>
          <a:prstGeom prst="line">
            <a:avLst/>
          </a:prstGeom>
          <a:ln w="142875" cap="flat">
            <a:solidFill>
              <a:srgbClr val="EC791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3959105" y="1464096"/>
            <a:ext cx="5231810" cy="4530511"/>
            <a:chOff x="0" y="0"/>
            <a:chExt cx="4282440" cy="3708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14946" r="-14946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1028700" y="4087813"/>
            <a:ext cx="16230600" cy="1965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299"/>
              </a:lnSpc>
              <a:spcBef>
                <a:spcPct val="0"/>
              </a:spcBef>
            </a:pPr>
            <a:r>
              <a:rPr lang="en-US" sz="12999" u="none" strike="noStrike" spc="129">
                <a:solidFill>
                  <a:srgbClr val="1B3640"/>
                </a:solidFill>
                <a:latin typeface="Poppins Bold"/>
                <a:ea typeface="Poppins Bold"/>
                <a:cs typeface="Poppins Bold"/>
                <a:sym typeface="Poppins Bold"/>
              </a:rPr>
              <a:t>TERIMA KASIH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-2715080" y="-635632"/>
            <a:ext cx="5231810" cy="4496086"/>
            <a:chOff x="0" y="0"/>
            <a:chExt cx="812800" cy="6985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6D1"/>
            </a:solidFill>
            <a:ln cap="sq">
              <a:noFill/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959105" y="-3184390"/>
            <a:ext cx="5231810" cy="4496086"/>
            <a:chOff x="0" y="0"/>
            <a:chExt cx="812800" cy="6985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EC791E"/>
            </a:solidFill>
            <a:ln cap="sq">
              <a:noFill/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-2715080" y="4014937"/>
            <a:ext cx="5231810" cy="4530511"/>
            <a:chOff x="0" y="0"/>
            <a:chExt cx="4282440" cy="3708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t="-56908" r="-16071" b="-44149"/>
              </a:stretch>
            </a:blipFill>
          </p:spPr>
        </p:sp>
      </p:grpSp>
      <p:sp>
        <p:nvSpPr>
          <p:cNvPr id="28" name="Freeform 14">
            <a:extLst>
              <a:ext uri="{FF2B5EF4-FFF2-40B4-BE49-F238E27FC236}">
                <a16:creationId xmlns:a16="http://schemas.microsoft.com/office/drawing/2014/main" id="{15218248-2DF3-4B75-94C8-AAE88470C322}"/>
              </a:ext>
            </a:extLst>
          </p:cNvPr>
          <p:cNvSpPr/>
          <p:nvPr/>
        </p:nvSpPr>
        <p:spPr>
          <a:xfrm>
            <a:off x="6245375" y="106910"/>
            <a:ext cx="1488733" cy="1172941"/>
          </a:xfrm>
          <a:custGeom>
            <a:avLst/>
            <a:gdLst/>
            <a:ahLst/>
            <a:cxnLst/>
            <a:rect l="l" t="t" r="r" b="b"/>
            <a:pathLst>
              <a:path w="1488733" h="1172941">
                <a:moveTo>
                  <a:pt x="0" y="0"/>
                </a:moveTo>
                <a:lnTo>
                  <a:pt x="1488733" y="0"/>
                </a:lnTo>
                <a:lnTo>
                  <a:pt x="1488733" y="1172940"/>
                </a:lnTo>
                <a:lnTo>
                  <a:pt x="0" y="11729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9" name="Freeform 15">
            <a:extLst>
              <a:ext uri="{FF2B5EF4-FFF2-40B4-BE49-F238E27FC236}">
                <a16:creationId xmlns:a16="http://schemas.microsoft.com/office/drawing/2014/main" id="{F066BB7B-103F-49C0-8CE1-AE4F081B9EAE}"/>
              </a:ext>
            </a:extLst>
          </p:cNvPr>
          <p:cNvSpPr/>
          <p:nvPr/>
        </p:nvSpPr>
        <p:spPr>
          <a:xfrm>
            <a:off x="7966327" y="68267"/>
            <a:ext cx="1354797" cy="1354797"/>
          </a:xfrm>
          <a:custGeom>
            <a:avLst/>
            <a:gdLst/>
            <a:ahLst/>
            <a:cxnLst/>
            <a:rect l="l" t="t" r="r" b="b"/>
            <a:pathLst>
              <a:path w="1354797" h="1354797">
                <a:moveTo>
                  <a:pt x="0" y="0"/>
                </a:moveTo>
                <a:lnTo>
                  <a:pt x="1354797" y="0"/>
                </a:lnTo>
                <a:lnTo>
                  <a:pt x="1354797" y="1354797"/>
                </a:lnTo>
                <a:lnTo>
                  <a:pt x="0" y="13547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0" name="Freeform 16">
            <a:extLst>
              <a:ext uri="{FF2B5EF4-FFF2-40B4-BE49-F238E27FC236}">
                <a16:creationId xmlns:a16="http://schemas.microsoft.com/office/drawing/2014/main" id="{C3AF1F24-CE51-4F24-91F1-142D4F5BC7F4}"/>
              </a:ext>
            </a:extLst>
          </p:cNvPr>
          <p:cNvSpPr/>
          <p:nvPr/>
        </p:nvSpPr>
        <p:spPr>
          <a:xfrm>
            <a:off x="9553343" y="78756"/>
            <a:ext cx="3226368" cy="1238228"/>
          </a:xfrm>
          <a:custGeom>
            <a:avLst/>
            <a:gdLst/>
            <a:ahLst/>
            <a:cxnLst/>
            <a:rect l="l" t="t" r="r" b="b"/>
            <a:pathLst>
              <a:path w="3226368" h="1238228">
                <a:moveTo>
                  <a:pt x="0" y="0"/>
                </a:moveTo>
                <a:lnTo>
                  <a:pt x="3226368" y="0"/>
                </a:lnTo>
                <a:lnTo>
                  <a:pt x="3226368" y="1238228"/>
                </a:lnTo>
                <a:lnTo>
                  <a:pt x="0" y="12382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3" y="1965187"/>
            <a:ext cx="8708937" cy="748528"/>
            <a:chOff x="0" y="0"/>
            <a:chExt cx="2293712" cy="1971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3712" cy="197143"/>
            </a:xfrm>
            <a:custGeom>
              <a:avLst/>
              <a:gdLst/>
              <a:ahLst/>
              <a:cxnLst/>
              <a:rect l="l" t="t" r="r" b="b"/>
              <a:pathLst>
                <a:path w="2293712" h="197143">
                  <a:moveTo>
                    <a:pt x="0" y="0"/>
                  </a:moveTo>
                  <a:lnTo>
                    <a:pt x="2293712" y="0"/>
                  </a:lnTo>
                  <a:lnTo>
                    <a:pt x="2293712" y="197143"/>
                  </a:lnTo>
                  <a:lnTo>
                    <a:pt x="0" y="197143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293712" cy="2352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517259"/>
            <a:ext cx="18288000" cy="2179441"/>
            <a:chOff x="0" y="0"/>
            <a:chExt cx="4816593" cy="5740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574009"/>
            </a:xfrm>
            <a:custGeom>
              <a:avLst/>
              <a:gdLst/>
              <a:ahLst/>
              <a:cxnLst/>
              <a:rect l="l" t="t" r="r" b="b"/>
              <a:pathLst>
                <a:path w="4816592" h="574009">
                  <a:moveTo>
                    <a:pt x="0" y="0"/>
                  </a:moveTo>
                  <a:lnTo>
                    <a:pt x="4816592" y="0"/>
                  </a:lnTo>
                  <a:lnTo>
                    <a:pt x="4816592" y="574009"/>
                  </a:lnTo>
                  <a:lnTo>
                    <a:pt x="0" y="574009"/>
                  </a:lnTo>
                  <a:close/>
                </a:path>
              </a:pathLst>
            </a:custGeom>
            <a:solidFill>
              <a:srgbClr val="1B364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6121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091195" y="-262579"/>
            <a:ext cx="5231810" cy="4496086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1B364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2056065" y="2082619"/>
            <a:ext cx="5231810" cy="4530511"/>
            <a:chOff x="0" y="0"/>
            <a:chExt cx="4282440" cy="3708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4AAD">
                <a:alpha val="29804"/>
              </a:srgb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</p:sp>
      </p:grpSp>
      <p:sp>
        <p:nvSpPr>
          <p:cNvPr id="13" name="TextBox 13"/>
          <p:cNvSpPr txBox="1"/>
          <p:nvPr/>
        </p:nvSpPr>
        <p:spPr>
          <a:xfrm>
            <a:off x="665180" y="2052748"/>
            <a:ext cx="7642793" cy="592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90"/>
              </a:lnSpc>
              <a:spcBef>
                <a:spcPct val="0"/>
              </a:spcBef>
            </a:pPr>
            <a:r>
              <a:rPr lang="en-US" sz="3900" spc="195">
                <a:solidFill>
                  <a:srgbClr val="1B3640"/>
                </a:solidFill>
                <a:latin typeface="Poppins Bold"/>
                <a:ea typeface="Poppins Bold"/>
                <a:cs typeface="Poppins Bold"/>
                <a:sym typeface="Poppins Bold"/>
              </a:rPr>
              <a:t>CAPAIAN PEMBELAJARAN </a:t>
            </a:r>
          </a:p>
        </p:txBody>
      </p:sp>
      <p:sp>
        <p:nvSpPr>
          <p:cNvPr id="14" name="AutoShape 14"/>
          <p:cNvSpPr/>
          <p:nvPr/>
        </p:nvSpPr>
        <p:spPr>
          <a:xfrm flipV="1">
            <a:off x="74" y="10196513"/>
            <a:ext cx="18288000" cy="19050"/>
          </a:xfrm>
          <a:prstGeom prst="line">
            <a:avLst/>
          </a:prstGeom>
          <a:ln w="142875" cap="flat">
            <a:solidFill>
              <a:srgbClr val="EC791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5" name="Group 15"/>
          <p:cNvGrpSpPr/>
          <p:nvPr/>
        </p:nvGrpSpPr>
        <p:grpSpPr>
          <a:xfrm>
            <a:off x="16091195" y="4405484"/>
            <a:ext cx="5231810" cy="4496086"/>
            <a:chOff x="0" y="0"/>
            <a:chExt cx="812800" cy="6985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DE59"/>
            </a:solidFill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14">
            <a:extLst>
              <a:ext uri="{FF2B5EF4-FFF2-40B4-BE49-F238E27FC236}">
                <a16:creationId xmlns:a16="http://schemas.microsoft.com/office/drawing/2014/main" id="{2C04C4C1-96D1-4030-9154-044AC08E006C}"/>
              </a:ext>
            </a:extLst>
          </p:cNvPr>
          <p:cNvSpPr/>
          <p:nvPr/>
        </p:nvSpPr>
        <p:spPr>
          <a:xfrm>
            <a:off x="6245375" y="106910"/>
            <a:ext cx="1488733" cy="1172941"/>
          </a:xfrm>
          <a:custGeom>
            <a:avLst/>
            <a:gdLst/>
            <a:ahLst/>
            <a:cxnLst/>
            <a:rect l="l" t="t" r="r" b="b"/>
            <a:pathLst>
              <a:path w="1488733" h="1172941">
                <a:moveTo>
                  <a:pt x="0" y="0"/>
                </a:moveTo>
                <a:lnTo>
                  <a:pt x="1488733" y="0"/>
                </a:lnTo>
                <a:lnTo>
                  <a:pt x="1488733" y="1172940"/>
                </a:lnTo>
                <a:lnTo>
                  <a:pt x="0" y="11729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Freeform 15">
            <a:extLst>
              <a:ext uri="{FF2B5EF4-FFF2-40B4-BE49-F238E27FC236}">
                <a16:creationId xmlns:a16="http://schemas.microsoft.com/office/drawing/2014/main" id="{3B8C7ABE-8D66-4228-A319-EC17189A8F8B}"/>
              </a:ext>
            </a:extLst>
          </p:cNvPr>
          <p:cNvSpPr/>
          <p:nvPr/>
        </p:nvSpPr>
        <p:spPr>
          <a:xfrm>
            <a:off x="7966327" y="68267"/>
            <a:ext cx="1354797" cy="1354797"/>
          </a:xfrm>
          <a:custGeom>
            <a:avLst/>
            <a:gdLst/>
            <a:ahLst/>
            <a:cxnLst/>
            <a:rect l="l" t="t" r="r" b="b"/>
            <a:pathLst>
              <a:path w="1354797" h="1354797">
                <a:moveTo>
                  <a:pt x="0" y="0"/>
                </a:moveTo>
                <a:lnTo>
                  <a:pt x="1354797" y="0"/>
                </a:lnTo>
                <a:lnTo>
                  <a:pt x="1354797" y="1354797"/>
                </a:lnTo>
                <a:lnTo>
                  <a:pt x="0" y="13547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E29AB59E-C9D2-4C77-B5EC-3346DD4502DD}"/>
              </a:ext>
            </a:extLst>
          </p:cNvPr>
          <p:cNvSpPr/>
          <p:nvPr/>
        </p:nvSpPr>
        <p:spPr>
          <a:xfrm>
            <a:off x="9553343" y="78756"/>
            <a:ext cx="3226368" cy="1238228"/>
          </a:xfrm>
          <a:custGeom>
            <a:avLst/>
            <a:gdLst/>
            <a:ahLst/>
            <a:cxnLst/>
            <a:rect l="l" t="t" r="r" b="b"/>
            <a:pathLst>
              <a:path w="3226368" h="1238228">
                <a:moveTo>
                  <a:pt x="0" y="0"/>
                </a:moveTo>
                <a:lnTo>
                  <a:pt x="3226368" y="0"/>
                </a:lnTo>
                <a:lnTo>
                  <a:pt x="3226368" y="1238228"/>
                </a:lnTo>
                <a:lnTo>
                  <a:pt x="0" y="12382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B42626-013E-4C39-BD20-71F8BE79E961}"/>
              </a:ext>
            </a:extLst>
          </p:cNvPr>
          <p:cNvSpPr txBox="1"/>
          <p:nvPr/>
        </p:nvSpPr>
        <p:spPr>
          <a:xfrm>
            <a:off x="228600" y="3238500"/>
            <a:ext cx="12126609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/>
              <a:t>[CPL-KU1] </a:t>
            </a:r>
            <a:r>
              <a:rPr lang="id-ID" sz="3600" dirty="0"/>
              <a:t>Menerapkan pemikiran logis, kritis, sistematis, dan inovatif dalam konteks pengembangan atau implementasi ilmu pengetahuan dan teknologi yang</a:t>
            </a:r>
            <a:r>
              <a:rPr lang="en-US" sz="3600" dirty="0"/>
              <a:t> </a:t>
            </a:r>
            <a:r>
              <a:rPr lang="id-ID" sz="3600" dirty="0"/>
              <a:t>memperhatikan dan menerapkan nilai humaniora yang sesuai dengan bidang keahliannya.</a:t>
            </a:r>
            <a:endParaRPr lang="en-US" sz="3600" dirty="0"/>
          </a:p>
          <a:p>
            <a:pPr marL="571500" indent="-571500">
              <a:buFontTx/>
              <a:buChar char="-"/>
            </a:pPr>
            <a:r>
              <a:rPr lang="en-US" sz="3600" dirty="0"/>
              <a:t>[CPMK 3] </a:t>
            </a:r>
            <a:r>
              <a:rPr lang="en-US" sz="3600" dirty="0" err="1"/>
              <a:t>Mampu</a:t>
            </a:r>
            <a:r>
              <a:rPr lang="en-US" sz="3600" dirty="0"/>
              <a:t> </a:t>
            </a:r>
            <a:r>
              <a:rPr lang="en-US" sz="3600" dirty="0" err="1"/>
              <a:t>menjabarkan</a:t>
            </a:r>
            <a:r>
              <a:rPr lang="en-US" sz="3600" dirty="0"/>
              <a:t> dan </a:t>
            </a:r>
            <a:r>
              <a:rPr lang="en-US" sz="3600" dirty="0" err="1"/>
              <a:t>melaksanakan</a:t>
            </a:r>
            <a:r>
              <a:rPr lang="en-US" sz="3600" dirty="0"/>
              <a:t> </a:t>
            </a:r>
            <a:r>
              <a:rPr lang="en-US" sz="3600" dirty="0" err="1"/>
              <a:t>penerapan</a:t>
            </a:r>
            <a:r>
              <a:rPr lang="en-US" sz="3600" dirty="0"/>
              <a:t> </a:t>
            </a:r>
            <a:r>
              <a:rPr lang="en-US" sz="3600" dirty="0" err="1"/>
              <a:t>pemikiran</a:t>
            </a:r>
            <a:r>
              <a:rPr lang="en-US" sz="3600" dirty="0"/>
              <a:t> </a:t>
            </a:r>
            <a:r>
              <a:rPr lang="en-US" sz="3600" dirty="0" err="1"/>
              <a:t>logis</a:t>
            </a:r>
            <a:r>
              <a:rPr lang="en-US" sz="3600" dirty="0"/>
              <a:t>, </a:t>
            </a:r>
            <a:r>
              <a:rPr lang="en-US" sz="3600" dirty="0" err="1"/>
              <a:t>kritis</a:t>
            </a:r>
            <a:r>
              <a:rPr lang="en-US" sz="3600" dirty="0"/>
              <a:t> dan </a:t>
            </a:r>
            <a:r>
              <a:rPr lang="en-US" sz="3600" dirty="0" err="1"/>
              <a:t>sistematis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mempelajari</a:t>
            </a:r>
            <a:r>
              <a:rPr lang="en-US" sz="3600" dirty="0"/>
              <a:t> </a:t>
            </a:r>
            <a:r>
              <a:rPr lang="en-US" sz="3600" dirty="0" err="1"/>
              <a:t>budaya</a:t>
            </a:r>
            <a:r>
              <a:rPr lang="en-US" sz="3600" dirty="0"/>
              <a:t> </a:t>
            </a:r>
            <a:r>
              <a:rPr lang="en-US" sz="3600" dirty="0" err="1"/>
              <a:t>organisasi</a:t>
            </a:r>
            <a:r>
              <a:rPr lang="en-US" sz="3600" dirty="0"/>
              <a:t>, </a:t>
            </a:r>
            <a:r>
              <a:rPr lang="en-US" sz="3600" dirty="0" err="1"/>
              <a:t>lingkungan</a:t>
            </a:r>
            <a:r>
              <a:rPr lang="en-US" sz="3600" dirty="0"/>
              <a:t> </a:t>
            </a:r>
            <a:r>
              <a:rPr lang="en-US" sz="3600" dirty="0" err="1"/>
              <a:t>organisasi</a:t>
            </a:r>
            <a:r>
              <a:rPr lang="en-US" sz="3600" dirty="0"/>
              <a:t>, </a:t>
            </a:r>
            <a:r>
              <a:rPr lang="en-US" sz="3600" dirty="0" err="1"/>
              <a:t>inovasi</a:t>
            </a:r>
            <a:r>
              <a:rPr lang="en-US" sz="3600" dirty="0"/>
              <a:t> </a:t>
            </a:r>
            <a:r>
              <a:rPr lang="en-US" sz="3600" dirty="0" err="1"/>
              <a:t>organisasi</a:t>
            </a:r>
            <a:r>
              <a:rPr lang="en-US" sz="3600" dirty="0"/>
              <a:t> </a:t>
            </a:r>
            <a:r>
              <a:rPr lang="en-US" sz="3600" dirty="0" err="1"/>
              <a:t>serta</a:t>
            </a:r>
            <a:r>
              <a:rPr lang="en-US" sz="3600" dirty="0"/>
              <a:t> </a:t>
            </a:r>
            <a:r>
              <a:rPr lang="en-US" sz="3600" dirty="0" err="1"/>
              <a:t>dinamika</a:t>
            </a:r>
            <a:r>
              <a:rPr lang="en-US" sz="3600" dirty="0"/>
              <a:t> </a:t>
            </a:r>
            <a:r>
              <a:rPr lang="en-US" sz="3600" dirty="0" err="1"/>
              <a:t>perubahan</a:t>
            </a:r>
            <a:r>
              <a:rPr lang="en-US" sz="3600" dirty="0"/>
              <a:t> </a:t>
            </a:r>
            <a:r>
              <a:rPr lang="en-US" sz="3600" dirty="0" err="1"/>
              <a:t>organisasi</a:t>
            </a:r>
            <a:r>
              <a:rPr lang="en-US" sz="3600" dirty="0"/>
              <a:t> </a:t>
            </a:r>
          </a:p>
          <a:p>
            <a:pPr marL="571500" indent="-571500">
              <a:buFontTx/>
              <a:buChar char="-"/>
            </a:pPr>
            <a:r>
              <a:rPr lang="en-US" sz="3600" dirty="0"/>
              <a:t>[Sub-CPMK 13] </a:t>
            </a:r>
            <a:r>
              <a:rPr lang="en-US" sz="3600" dirty="0" err="1"/>
              <a:t>Mampu</a:t>
            </a:r>
            <a:r>
              <a:rPr lang="en-US" sz="3600" dirty="0"/>
              <a:t> </a:t>
            </a:r>
            <a:r>
              <a:rPr lang="en-US" sz="3600" dirty="0" err="1"/>
              <a:t>mengidentifikasi</a:t>
            </a:r>
            <a:r>
              <a:rPr lang="en-US" sz="3600" dirty="0"/>
              <a:t> </a:t>
            </a:r>
            <a:r>
              <a:rPr lang="en-US" sz="3600" dirty="0" err="1"/>
              <a:t>dinamika</a:t>
            </a:r>
            <a:r>
              <a:rPr lang="en-US" sz="3600" dirty="0"/>
              <a:t> </a:t>
            </a:r>
            <a:r>
              <a:rPr lang="en-US" sz="3600" dirty="0" err="1"/>
              <a:t>perubahan</a:t>
            </a:r>
            <a:r>
              <a:rPr lang="en-US" sz="3600" dirty="0"/>
              <a:t> </a:t>
            </a:r>
            <a:r>
              <a:rPr lang="en-US" sz="3600" dirty="0" err="1"/>
              <a:t>organisasi</a:t>
            </a:r>
            <a:r>
              <a:rPr lang="en-US" sz="3600" dirty="0"/>
              <a:t> </a:t>
            </a:r>
          </a:p>
          <a:p>
            <a:pPr marL="285750" indent="-285750">
              <a:buFontTx/>
              <a:buChar char="-"/>
            </a:pPr>
            <a:endParaRPr lang="en-US" sz="3600" dirty="0"/>
          </a:p>
          <a:p>
            <a:pPr marL="571500" indent="-571500">
              <a:buFontTx/>
              <a:buChar char="-"/>
            </a:pP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40040" y="1912690"/>
            <a:ext cx="12008069" cy="1072240"/>
            <a:chOff x="0" y="0"/>
            <a:chExt cx="3162619" cy="2824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62619" cy="282401"/>
            </a:xfrm>
            <a:custGeom>
              <a:avLst/>
              <a:gdLst/>
              <a:ahLst/>
              <a:cxnLst/>
              <a:rect l="l" t="t" r="r" b="b"/>
              <a:pathLst>
                <a:path w="3162619" h="282401">
                  <a:moveTo>
                    <a:pt x="0" y="0"/>
                  </a:moveTo>
                  <a:lnTo>
                    <a:pt x="3162619" y="0"/>
                  </a:lnTo>
                  <a:lnTo>
                    <a:pt x="3162619" y="282401"/>
                  </a:lnTo>
                  <a:lnTo>
                    <a:pt x="0" y="282401"/>
                  </a:lnTo>
                  <a:close/>
                </a:path>
              </a:pathLst>
            </a:custGeom>
            <a:solidFill>
              <a:srgbClr val="EC791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162619" cy="320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74" y="10287000"/>
            <a:ext cx="18288000" cy="19050"/>
          </a:xfrm>
          <a:prstGeom prst="line">
            <a:avLst/>
          </a:prstGeom>
          <a:ln w="142875" cap="flat">
            <a:solidFill>
              <a:srgbClr val="EC791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3654200" y="2032885"/>
            <a:ext cx="10979138" cy="831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9"/>
              </a:lnSpc>
              <a:spcBef>
                <a:spcPct val="0"/>
              </a:spcBef>
            </a:pPr>
            <a:r>
              <a:rPr lang="en-US" sz="5499" spc="13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ETIKA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79962" y="3280205"/>
            <a:ext cx="17727614" cy="6810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Mengacu pada seperangkat nilai yang mengidentifikasi sebuah organisasi dari dalam (memahami cara orang-orang bekerja) dan dari luar (persepsi organisasi dari orang-orang yang memiliki urusan dengan organisasi). 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endParaRPr lang="en-US" sz="29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Beberapa perspektif dalam melihat etika organisasi:</a:t>
            </a:r>
          </a:p>
          <a:p>
            <a:pPr marL="647694" lvl="1" indent="-323847" algn="l">
              <a:lnSpc>
                <a:spcPts val="4199"/>
              </a:lnSpc>
              <a:buAutoNum type="arabicPeriod"/>
            </a:pPr>
            <a:r>
              <a:rPr lang="en-US" sz="2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Praktik: untuk menjadi sadar dan mencari tahu apa saja yan relevan untuk mengindentifikasi nilai-nilai yang sebenarnya pada struktur organisasi</a:t>
            </a:r>
          </a:p>
          <a:p>
            <a:pPr marL="647694" lvl="1" indent="-323847" algn="l">
              <a:lnSpc>
                <a:spcPts val="4199"/>
              </a:lnSpc>
              <a:buAutoNum type="arabicPeriod"/>
            </a:pPr>
            <a:r>
              <a:rPr lang="en-US" sz="2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Pernyataan: menguraikan wacana yang diusulkan sebagai acuan respi nilai organisasi yang pada dasarnya melibatkan deklarasi resmi atau pernyataan</a:t>
            </a:r>
          </a:p>
          <a:p>
            <a:pPr marL="647694" lvl="1" indent="-323847" algn="l">
              <a:lnSpc>
                <a:spcPts val="4199"/>
              </a:lnSpc>
              <a:buAutoNum type="arabicPeriod"/>
            </a:pPr>
            <a:r>
              <a:rPr lang="en-US" sz="2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Proses: organisasi pembelajaran yang memungkinkanpengembangan terus menerus dan meningkatkan hubungan antara pernyataan dan praktik</a:t>
            </a:r>
          </a:p>
          <a:p>
            <a:pPr marL="647694" lvl="1" indent="-323847" algn="l">
              <a:lnSpc>
                <a:spcPts val="4199"/>
              </a:lnSpc>
              <a:buAutoNum type="arabicPeriod"/>
            </a:pPr>
            <a:r>
              <a:rPr lang="en-US" sz="2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Proyek: menekankan hal-hal yang relevan dengan inovasi dan penciptaan identitas organisasi.</a:t>
            </a:r>
          </a:p>
        </p:txBody>
      </p:sp>
      <p:sp>
        <p:nvSpPr>
          <p:cNvPr id="11" name="Freeform 14">
            <a:extLst>
              <a:ext uri="{FF2B5EF4-FFF2-40B4-BE49-F238E27FC236}">
                <a16:creationId xmlns:a16="http://schemas.microsoft.com/office/drawing/2014/main" id="{1BA41DED-E6E7-4557-8139-90CBD7621C6C}"/>
              </a:ext>
            </a:extLst>
          </p:cNvPr>
          <p:cNvSpPr/>
          <p:nvPr/>
        </p:nvSpPr>
        <p:spPr>
          <a:xfrm>
            <a:off x="6245375" y="106910"/>
            <a:ext cx="1488733" cy="1172941"/>
          </a:xfrm>
          <a:custGeom>
            <a:avLst/>
            <a:gdLst/>
            <a:ahLst/>
            <a:cxnLst/>
            <a:rect l="l" t="t" r="r" b="b"/>
            <a:pathLst>
              <a:path w="1488733" h="1172941">
                <a:moveTo>
                  <a:pt x="0" y="0"/>
                </a:moveTo>
                <a:lnTo>
                  <a:pt x="1488733" y="0"/>
                </a:lnTo>
                <a:lnTo>
                  <a:pt x="1488733" y="1172940"/>
                </a:lnTo>
                <a:lnTo>
                  <a:pt x="0" y="11729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Freeform 15">
            <a:extLst>
              <a:ext uri="{FF2B5EF4-FFF2-40B4-BE49-F238E27FC236}">
                <a16:creationId xmlns:a16="http://schemas.microsoft.com/office/drawing/2014/main" id="{C674FE84-1310-4560-8660-64E58BA25340}"/>
              </a:ext>
            </a:extLst>
          </p:cNvPr>
          <p:cNvSpPr/>
          <p:nvPr/>
        </p:nvSpPr>
        <p:spPr>
          <a:xfrm>
            <a:off x="7966327" y="68267"/>
            <a:ext cx="1354797" cy="1354797"/>
          </a:xfrm>
          <a:custGeom>
            <a:avLst/>
            <a:gdLst/>
            <a:ahLst/>
            <a:cxnLst/>
            <a:rect l="l" t="t" r="r" b="b"/>
            <a:pathLst>
              <a:path w="1354797" h="1354797">
                <a:moveTo>
                  <a:pt x="0" y="0"/>
                </a:moveTo>
                <a:lnTo>
                  <a:pt x="1354797" y="0"/>
                </a:lnTo>
                <a:lnTo>
                  <a:pt x="1354797" y="1354797"/>
                </a:lnTo>
                <a:lnTo>
                  <a:pt x="0" y="13547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FFA885A9-E3F8-4CA6-96BF-2472EE6D45A8}"/>
              </a:ext>
            </a:extLst>
          </p:cNvPr>
          <p:cNvSpPr/>
          <p:nvPr/>
        </p:nvSpPr>
        <p:spPr>
          <a:xfrm>
            <a:off x="9553343" y="78756"/>
            <a:ext cx="3226368" cy="1238228"/>
          </a:xfrm>
          <a:custGeom>
            <a:avLst/>
            <a:gdLst/>
            <a:ahLst/>
            <a:cxnLst/>
            <a:rect l="l" t="t" r="r" b="b"/>
            <a:pathLst>
              <a:path w="3226368" h="1238228">
                <a:moveTo>
                  <a:pt x="0" y="0"/>
                </a:moveTo>
                <a:lnTo>
                  <a:pt x="3226368" y="0"/>
                </a:lnTo>
                <a:lnTo>
                  <a:pt x="3226368" y="1238228"/>
                </a:lnTo>
                <a:lnTo>
                  <a:pt x="0" y="12382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364859"/>
            <a:ext cx="18288000" cy="2179441"/>
            <a:chOff x="0" y="0"/>
            <a:chExt cx="4816593" cy="5740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74009"/>
            </a:xfrm>
            <a:custGeom>
              <a:avLst/>
              <a:gdLst/>
              <a:ahLst/>
              <a:cxnLst/>
              <a:rect l="l" t="t" r="r" b="b"/>
              <a:pathLst>
                <a:path w="4816592" h="574009">
                  <a:moveTo>
                    <a:pt x="0" y="0"/>
                  </a:moveTo>
                  <a:lnTo>
                    <a:pt x="4816592" y="0"/>
                  </a:lnTo>
                  <a:lnTo>
                    <a:pt x="4816592" y="574009"/>
                  </a:lnTo>
                  <a:lnTo>
                    <a:pt x="0" y="574009"/>
                  </a:lnTo>
                  <a:close/>
                </a:path>
              </a:pathLst>
            </a:custGeom>
            <a:solidFill>
              <a:srgbClr val="1B364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6121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74" y="10244138"/>
            <a:ext cx="18288000" cy="19050"/>
          </a:xfrm>
          <a:prstGeom prst="line">
            <a:avLst/>
          </a:prstGeom>
          <a:ln w="142875" cap="flat">
            <a:solidFill>
              <a:srgbClr val="EC791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846501" y="2376005"/>
            <a:ext cx="16412799" cy="619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1" lvl="1" indent="-377820" algn="just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Etika organisasi adalah bagian dari cara setiap organisasi merespon, melalui praktik tentang struktur kompleks dan tanggung jawab organisasi yang baru dan tuntutan sosial harus diakui dan dikelola. </a:t>
            </a:r>
          </a:p>
          <a:p>
            <a:pPr algn="just">
              <a:lnSpc>
                <a:spcPts val="4899"/>
              </a:lnSpc>
            </a:pPr>
            <a:endParaRPr lang="en-US" sz="34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55641" lvl="1" indent="-377820" algn="just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Pengembangan etika organisasi dapat melalui pertanyaan “siapakah kita (sebagai organisasi)?”, “apa yang organisasi perjuangkan?”, “apa nilai-nilai inti organisasi?”, ”Bagaimana seharusnya organisasi merenungkan identitas dan tanggung jawab?”, “bagaimana seharusnya organsiasi mengukur, mengevaluasi, dan melaporkan identitas pengembangan serta keberhasilan organisasi?”</a:t>
            </a:r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21DC5B2E-9403-41B1-B37F-1DD05968163E}"/>
              </a:ext>
            </a:extLst>
          </p:cNvPr>
          <p:cNvSpPr/>
          <p:nvPr/>
        </p:nvSpPr>
        <p:spPr>
          <a:xfrm>
            <a:off x="6245375" y="106910"/>
            <a:ext cx="1488733" cy="1172941"/>
          </a:xfrm>
          <a:custGeom>
            <a:avLst/>
            <a:gdLst/>
            <a:ahLst/>
            <a:cxnLst/>
            <a:rect l="l" t="t" r="r" b="b"/>
            <a:pathLst>
              <a:path w="1488733" h="1172941">
                <a:moveTo>
                  <a:pt x="0" y="0"/>
                </a:moveTo>
                <a:lnTo>
                  <a:pt x="1488733" y="0"/>
                </a:lnTo>
                <a:lnTo>
                  <a:pt x="1488733" y="1172940"/>
                </a:lnTo>
                <a:lnTo>
                  <a:pt x="0" y="11729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Freeform 15">
            <a:extLst>
              <a:ext uri="{FF2B5EF4-FFF2-40B4-BE49-F238E27FC236}">
                <a16:creationId xmlns:a16="http://schemas.microsoft.com/office/drawing/2014/main" id="{EE717271-368A-4071-AE75-C60117C1F806}"/>
              </a:ext>
            </a:extLst>
          </p:cNvPr>
          <p:cNvSpPr/>
          <p:nvPr/>
        </p:nvSpPr>
        <p:spPr>
          <a:xfrm>
            <a:off x="7966327" y="68267"/>
            <a:ext cx="1354797" cy="1354797"/>
          </a:xfrm>
          <a:custGeom>
            <a:avLst/>
            <a:gdLst/>
            <a:ahLst/>
            <a:cxnLst/>
            <a:rect l="l" t="t" r="r" b="b"/>
            <a:pathLst>
              <a:path w="1354797" h="1354797">
                <a:moveTo>
                  <a:pt x="0" y="0"/>
                </a:moveTo>
                <a:lnTo>
                  <a:pt x="1354797" y="0"/>
                </a:lnTo>
                <a:lnTo>
                  <a:pt x="1354797" y="1354797"/>
                </a:lnTo>
                <a:lnTo>
                  <a:pt x="0" y="13547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DD350726-384C-495B-89B1-3C32EFC34B8D}"/>
              </a:ext>
            </a:extLst>
          </p:cNvPr>
          <p:cNvSpPr/>
          <p:nvPr/>
        </p:nvSpPr>
        <p:spPr>
          <a:xfrm>
            <a:off x="9553343" y="78756"/>
            <a:ext cx="3226368" cy="1238228"/>
          </a:xfrm>
          <a:custGeom>
            <a:avLst/>
            <a:gdLst/>
            <a:ahLst/>
            <a:cxnLst/>
            <a:rect l="l" t="t" r="r" b="b"/>
            <a:pathLst>
              <a:path w="3226368" h="1238228">
                <a:moveTo>
                  <a:pt x="0" y="0"/>
                </a:moveTo>
                <a:lnTo>
                  <a:pt x="3226368" y="0"/>
                </a:lnTo>
                <a:lnTo>
                  <a:pt x="3226368" y="1238228"/>
                </a:lnTo>
                <a:lnTo>
                  <a:pt x="0" y="12382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58325"/>
            <a:ext cx="18288000" cy="2179441"/>
            <a:chOff x="0" y="0"/>
            <a:chExt cx="4816593" cy="5740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74009"/>
            </a:xfrm>
            <a:custGeom>
              <a:avLst/>
              <a:gdLst/>
              <a:ahLst/>
              <a:cxnLst/>
              <a:rect l="l" t="t" r="r" b="b"/>
              <a:pathLst>
                <a:path w="4816592" h="574009">
                  <a:moveTo>
                    <a:pt x="0" y="0"/>
                  </a:moveTo>
                  <a:lnTo>
                    <a:pt x="4816592" y="0"/>
                  </a:lnTo>
                  <a:lnTo>
                    <a:pt x="4816592" y="574009"/>
                  </a:lnTo>
                  <a:lnTo>
                    <a:pt x="0" y="574009"/>
                  </a:lnTo>
                  <a:close/>
                </a:path>
              </a:pathLst>
            </a:custGeom>
            <a:solidFill>
              <a:srgbClr val="1B364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6121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74" y="10244138"/>
            <a:ext cx="18288000" cy="19050"/>
          </a:xfrm>
          <a:prstGeom prst="line">
            <a:avLst/>
          </a:prstGeom>
          <a:ln w="142875" cap="flat">
            <a:solidFill>
              <a:srgbClr val="EC791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846501" y="1860115"/>
            <a:ext cx="16412799" cy="8054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1" lvl="1" indent="-377820" algn="just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Etika organisasi dapat diidentifikasikan pada Tindakan orang-orang dalam organisasi sebagai agen moral yang dapat bertanggung jawab atas tindakannya sehingga etika organisasi disebut “focuses on the choice of the individual and the organization”</a:t>
            </a:r>
          </a:p>
          <a:p>
            <a:pPr algn="just">
              <a:lnSpc>
                <a:spcPts val="4899"/>
              </a:lnSpc>
            </a:pPr>
            <a:endParaRPr lang="en-US" sz="34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55641" lvl="1" indent="-377820" algn="just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Etika organisasi meupakan konsep umum yang mencangkup budaya, kepercayaan, proses, hasil, karakter, Tindakan, dll. </a:t>
            </a:r>
          </a:p>
          <a:p>
            <a:pPr algn="just">
              <a:lnSpc>
                <a:spcPts val="4899"/>
              </a:lnSpc>
            </a:pPr>
            <a:endParaRPr lang="en-US" sz="34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55641" lvl="1" indent="-377820" algn="just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Etika bukanlah sebatas ‘cara bertindak’ tetapi ia berada pada jantung terdalam dari organisasi yang menggerakkan seluruh organisasi untuk mencapai tujuan yang masuk akan dan seperangkat nilai bersama</a:t>
            </a:r>
          </a:p>
          <a:p>
            <a:pPr algn="just">
              <a:lnSpc>
                <a:spcPts val="4899"/>
              </a:lnSpc>
            </a:pPr>
            <a:endParaRPr lang="en-US" sz="34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537BE4B7-EDB5-4C95-A306-FB1666177756}"/>
              </a:ext>
            </a:extLst>
          </p:cNvPr>
          <p:cNvSpPr/>
          <p:nvPr/>
        </p:nvSpPr>
        <p:spPr>
          <a:xfrm>
            <a:off x="6245375" y="106910"/>
            <a:ext cx="1488733" cy="1172941"/>
          </a:xfrm>
          <a:custGeom>
            <a:avLst/>
            <a:gdLst/>
            <a:ahLst/>
            <a:cxnLst/>
            <a:rect l="l" t="t" r="r" b="b"/>
            <a:pathLst>
              <a:path w="1488733" h="1172941">
                <a:moveTo>
                  <a:pt x="0" y="0"/>
                </a:moveTo>
                <a:lnTo>
                  <a:pt x="1488733" y="0"/>
                </a:lnTo>
                <a:lnTo>
                  <a:pt x="1488733" y="1172940"/>
                </a:lnTo>
                <a:lnTo>
                  <a:pt x="0" y="11729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Freeform 15">
            <a:extLst>
              <a:ext uri="{FF2B5EF4-FFF2-40B4-BE49-F238E27FC236}">
                <a16:creationId xmlns:a16="http://schemas.microsoft.com/office/drawing/2014/main" id="{07C49D02-031D-4852-A68F-C717D8D59964}"/>
              </a:ext>
            </a:extLst>
          </p:cNvPr>
          <p:cNvSpPr/>
          <p:nvPr/>
        </p:nvSpPr>
        <p:spPr>
          <a:xfrm>
            <a:off x="7966327" y="68267"/>
            <a:ext cx="1354797" cy="1354797"/>
          </a:xfrm>
          <a:custGeom>
            <a:avLst/>
            <a:gdLst/>
            <a:ahLst/>
            <a:cxnLst/>
            <a:rect l="l" t="t" r="r" b="b"/>
            <a:pathLst>
              <a:path w="1354797" h="1354797">
                <a:moveTo>
                  <a:pt x="0" y="0"/>
                </a:moveTo>
                <a:lnTo>
                  <a:pt x="1354797" y="0"/>
                </a:lnTo>
                <a:lnTo>
                  <a:pt x="1354797" y="1354797"/>
                </a:lnTo>
                <a:lnTo>
                  <a:pt x="0" y="13547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F0B7DF0A-7BCA-48BD-8D59-613B598B95A9}"/>
              </a:ext>
            </a:extLst>
          </p:cNvPr>
          <p:cNvSpPr/>
          <p:nvPr/>
        </p:nvSpPr>
        <p:spPr>
          <a:xfrm>
            <a:off x="9553343" y="78756"/>
            <a:ext cx="3226368" cy="1238228"/>
          </a:xfrm>
          <a:custGeom>
            <a:avLst/>
            <a:gdLst/>
            <a:ahLst/>
            <a:cxnLst/>
            <a:rect l="l" t="t" r="r" b="b"/>
            <a:pathLst>
              <a:path w="3226368" h="1238228">
                <a:moveTo>
                  <a:pt x="0" y="0"/>
                </a:moveTo>
                <a:lnTo>
                  <a:pt x="3226368" y="0"/>
                </a:lnTo>
                <a:lnTo>
                  <a:pt x="3226368" y="1238228"/>
                </a:lnTo>
                <a:lnTo>
                  <a:pt x="0" y="12382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58325"/>
            <a:ext cx="18288000" cy="2179441"/>
            <a:chOff x="0" y="0"/>
            <a:chExt cx="4816593" cy="5740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74009"/>
            </a:xfrm>
            <a:custGeom>
              <a:avLst/>
              <a:gdLst/>
              <a:ahLst/>
              <a:cxnLst/>
              <a:rect l="l" t="t" r="r" b="b"/>
              <a:pathLst>
                <a:path w="4816592" h="574009">
                  <a:moveTo>
                    <a:pt x="0" y="0"/>
                  </a:moveTo>
                  <a:lnTo>
                    <a:pt x="4816592" y="0"/>
                  </a:lnTo>
                  <a:lnTo>
                    <a:pt x="4816592" y="574009"/>
                  </a:lnTo>
                  <a:lnTo>
                    <a:pt x="0" y="574009"/>
                  </a:lnTo>
                  <a:close/>
                </a:path>
              </a:pathLst>
            </a:custGeom>
            <a:solidFill>
              <a:srgbClr val="1B364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6121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74" y="10244138"/>
            <a:ext cx="18288000" cy="19050"/>
          </a:xfrm>
          <a:prstGeom prst="line">
            <a:avLst/>
          </a:prstGeom>
          <a:ln w="142875" cap="flat">
            <a:solidFill>
              <a:srgbClr val="EC791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846501" y="3403599"/>
            <a:ext cx="16412799" cy="3101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1" lvl="1" indent="-377820" algn="just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Meskipun etika organisasi serin merujuk pada citra organisasi, orang-orang di dalamnya lah yang sering berperilaku tidak etis/tidak beretika: penipuan Perusahaan, penipuan pelayanan Kesehatan, kerakusan, memproduksi jasa illegal, korupsi, nepotisme, dll.</a:t>
            </a:r>
          </a:p>
          <a:p>
            <a:pPr algn="just">
              <a:lnSpc>
                <a:spcPts val="4899"/>
              </a:lnSpc>
            </a:pPr>
            <a:endParaRPr lang="en-US" sz="34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D67E3B09-6AA2-4451-BAD9-0F41E847B62F}"/>
              </a:ext>
            </a:extLst>
          </p:cNvPr>
          <p:cNvSpPr/>
          <p:nvPr/>
        </p:nvSpPr>
        <p:spPr>
          <a:xfrm>
            <a:off x="6245375" y="106910"/>
            <a:ext cx="1488733" cy="1172941"/>
          </a:xfrm>
          <a:custGeom>
            <a:avLst/>
            <a:gdLst/>
            <a:ahLst/>
            <a:cxnLst/>
            <a:rect l="l" t="t" r="r" b="b"/>
            <a:pathLst>
              <a:path w="1488733" h="1172941">
                <a:moveTo>
                  <a:pt x="0" y="0"/>
                </a:moveTo>
                <a:lnTo>
                  <a:pt x="1488733" y="0"/>
                </a:lnTo>
                <a:lnTo>
                  <a:pt x="1488733" y="1172940"/>
                </a:lnTo>
                <a:lnTo>
                  <a:pt x="0" y="11729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Freeform 15">
            <a:extLst>
              <a:ext uri="{FF2B5EF4-FFF2-40B4-BE49-F238E27FC236}">
                <a16:creationId xmlns:a16="http://schemas.microsoft.com/office/drawing/2014/main" id="{6DDFB249-C341-4EDF-BF7E-D1E4062E3CB8}"/>
              </a:ext>
            </a:extLst>
          </p:cNvPr>
          <p:cNvSpPr/>
          <p:nvPr/>
        </p:nvSpPr>
        <p:spPr>
          <a:xfrm>
            <a:off x="7966327" y="68267"/>
            <a:ext cx="1354797" cy="1354797"/>
          </a:xfrm>
          <a:custGeom>
            <a:avLst/>
            <a:gdLst/>
            <a:ahLst/>
            <a:cxnLst/>
            <a:rect l="l" t="t" r="r" b="b"/>
            <a:pathLst>
              <a:path w="1354797" h="1354797">
                <a:moveTo>
                  <a:pt x="0" y="0"/>
                </a:moveTo>
                <a:lnTo>
                  <a:pt x="1354797" y="0"/>
                </a:lnTo>
                <a:lnTo>
                  <a:pt x="1354797" y="1354797"/>
                </a:lnTo>
                <a:lnTo>
                  <a:pt x="0" y="13547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ACCC6F7E-38F3-4B90-97F3-B6436A5247DC}"/>
              </a:ext>
            </a:extLst>
          </p:cNvPr>
          <p:cNvSpPr/>
          <p:nvPr/>
        </p:nvSpPr>
        <p:spPr>
          <a:xfrm>
            <a:off x="9553343" y="78756"/>
            <a:ext cx="3226368" cy="1238228"/>
          </a:xfrm>
          <a:custGeom>
            <a:avLst/>
            <a:gdLst/>
            <a:ahLst/>
            <a:cxnLst/>
            <a:rect l="l" t="t" r="r" b="b"/>
            <a:pathLst>
              <a:path w="3226368" h="1238228">
                <a:moveTo>
                  <a:pt x="0" y="0"/>
                </a:moveTo>
                <a:lnTo>
                  <a:pt x="3226368" y="0"/>
                </a:lnTo>
                <a:lnTo>
                  <a:pt x="3226368" y="1238228"/>
                </a:lnTo>
                <a:lnTo>
                  <a:pt x="0" y="12382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83966" y="1741695"/>
            <a:ext cx="12008069" cy="756929"/>
            <a:chOff x="0" y="0"/>
            <a:chExt cx="3162619" cy="1993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62619" cy="199356"/>
            </a:xfrm>
            <a:custGeom>
              <a:avLst/>
              <a:gdLst/>
              <a:ahLst/>
              <a:cxnLst/>
              <a:rect l="l" t="t" r="r" b="b"/>
              <a:pathLst>
                <a:path w="3162619" h="199356">
                  <a:moveTo>
                    <a:pt x="0" y="0"/>
                  </a:moveTo>
                  <a:lnTo>
                    <a:pt x="3162619" y="0"/>
                  </a:lnTo>
                  <a:lnTo>
                    <a:pt x="3162619" y="199356"/>
                  </a:lnTo>
                  <a:lnTo>
                    <a:pt x="0" y="199356"/>
                  </a:lnTo>
                  <a:close/>
                </a:path>
              </a:pathLst>
            </a:custGeom>
            <a:solidFill>
              <a:srgbClr val="1B364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162619" cy="237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264916" y="2431310"/>
            <a:ext cx="12008069" cy="985875"/>
            <a:chOff x="0" y="0"/>
            <a:chExt cx="3162619" cy="25965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62619" cy="259654"/>
            </a:xfrm>
            <a:custGeom>
              <a:avLst/>
              <a:gdLst/>
              <a:ahLst/>
              <a:cxnLst/>
              <a:rect l="l" t="t" r="r" b="b"/>
              <a:pathLst>
                <a:path w="3162619" h="259654">
                  <a:moveTo>
                    <a:pt x="0" y="0"/>
                  </a:moveTo>
                  <a:lnTo>
                    <a:pt x="3162619" y="0"/>
                  </a:lnTo>
                  <a:lnTo>
                    <a:pt x="3162619" y="259654"/>
                  </a:lnTo>
                  <a:lnTo>
                    <a:pt x="0" y="259654"/>
                  </a:lnTo>
                  <a:close/>
                </a:path>
              </a:pathLst>
            </a:custGeom>
            <a:solidFill>
              <a:srgbClr val="FFF6D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162619" cy="2977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362219" y="3817235"/>
          <a:ext cx="17563562" cy="5995795"/>
        </p:xfrm>
        <a:graphic>
          <a:graphicData uri="http://schemas.openxmlformats.org/drawingml/2006/table">
            <a:tbl>
              <a:tblPr/>
              <a:tblGrid>
                <a:gridCol w="4243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2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3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4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1887">
                <a:tc>
                  <a:txBody>
                    <a:bodyPr/>
                    <a:lstStyle/>
                    <a:p>
                      <a:pPr algn="ctr">
                        <a:lnSpc>
                          <a:spcPts val="3220"/>
                        </a:lnSpc>
                        <a:defRPr/>
                      </a:pPr>
                      <a:r>
                        <a:rPr lang="en-US" sz="2300">
                          <a:solidFill>
                            <a:srgbClr val="1B364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1</a:t>
                      </a: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20"/>
                        </a:lnSpc>
                        <a:defRPr/>
                      </a:pPr>
                      <a:r>
                        <a:rPr lang="en-US" sz="2300">
                          <a:solidFill>
                            <a:srgbClr val="1B364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2</a:t>
                      </a: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20"/>
                        </a:lnSpc>
                        <a:defRPr/>
                      </a:pPr>
                      <a:r>
                        <a:rPr lang="en-US" sz="2300">
                          <a:solidFill>
                            <a:srgbClr val="1B364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3</a:t>
                      </a: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20"/>
                        </a:lnSpc>
                        <a:defRPr/>
                      </a:pPr>
                      <a:r>
                        <a:rPr lang="en-US" sz="2300">
                          <a:solidFill>
                            <a:srgbClr val="1B364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4</a:t>
                      </a: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3908">
                <a:tc>
                  <a:txBody>
                    <a:bodyPr/>
                    <a:lstStyle/>
                    <a:p>
                      <a:pPr marL="496577" lvl="1" indent="-248289" algn="l">
                        <a:lnSpc>
                          <a:spcPts val="322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300" spc="57">
                          <a:solidFill>
                            <a:srgbClr val="1B364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Membentuk dan mengungkapkan identitas organisasi</a:t>
                      </a:r>
                      <a:endParaRPr lang="en-US" sz="1100"/>
                    </a:p>
                    <a:p>
                      <a:pPr algn="l">
                        <a:lnSpc>
                          <a:spcPts val="3220"/>
                        </a:lnSpc>
                      </a:pP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96577" lvl="1" indent="-248289" algn="l">
                        <a:lnSpc>
                          <a:spcPts val="322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300">
                          <a:solidFill>
                            <a:srgbClr val="1B364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Praktik berbagi nilai secara horizontal (sesama anggota organisasi) yang memfasilitasi transformasi dan berorientasi praktik organisasi sehingga meciptakan makna etika yang signifikan pada waktu yang sama.</a:t>
                      </a:r>
                      <a:endParaRPr lang="en-US" sz="1100"/>
                    </a:p>
                    <a:p>
                      <a:pPr algn="l">
                        <a:lnSpc>
                          <a:spcPts val="3220"/>
                        </a:lnSpc>
                      </a:pP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96577" lvl="1" indent="-248289" algn="l">
                        <a:lnSpc>
                          <a:spcPts val="322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300">
                          <a:solidFill>
                            <a:srgbClr val="1B364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Etika bukan suatu proses yang diberikan dari awal, melainkan sesuatu yang harus diciptakan dan dibangun, dengan semua anggota dalam penciptaan atau pembangunan organisasi.</a:t>
                      </a:r>
                      <a:endParaRPr lang="en-US" sz="1100"/>
                    </a:p>
                    <a:p>
                      <a:pPr algn="l">
                        <a:lnSpc>
                          <a:spcPts val="3220"/>
                        </a:lnSpc>
                      </a:pP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96577" lvl="1" indent="-248289" algn="l">
                        <a:lnSpc>
                          <a:spcPts val="322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300">
                          <a:solidFill>
                            <a:srgbClr val="1B364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Ini juga akan berkaitan ke aspek inovasi. Bahwa inovasi tidak hanya sebatas pada produk, jasa, dan proses tetapi juga pada nilai, sikap, dan institusi.</a:t>
                      </a:r>
                      <a:endParaRPr lang="en-US" sz="1100"/>
                    </a:p>
                    <a:p>
                      <a:pPr algn="l">
                        <a:lnSpc>
                          <a:spcPts val="3220"/>
                        </a:lnSpc>
                      </a:pP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12653056" y="1818535"/>
            <a:ext cx="4605783" cy="603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399"/>
              </a:lnSpc>
              <a:spcBef>
                <a:spcPct val="0"/>
              </a:spcBef>
            </a:pPr>
            <a:r>
              <a:rPr lang="en-US" sz="3999" spc="399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ORGANISASI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36141" y="2585335"/>
            <a:ext cx="4022698" cy="831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6049"/>
              </a:lnSpc>
              <a:spcBef>
                <a:spcPct val="0"/>
              </a:spcBef>
            </a:pPr>
            <a:r>
              <a:rPr lang="en-US" sz="5499" spc="137">
                <a:solidFill>
                  <a:srgbClr val="1B3640"/>
                </a:solidFill>
                <a:latin typeface="Poppins Bold"/>
                <a:ea typeface="Poppins Bold"/>
                <a:cs typeface="Poppins Bold"/>
                <a:sym typeface="Poppins Bold"/>
              </a:rPr>
              <a:t>REFLEKTIF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95295" y="2005860"/>
            <a:ext cx="4980362" cy="831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6049"/>
              </a:lnSpc>
              <a:spcBef>
                <a:spcPct val="0"/>
              </a:spcBef>
            </a:pPr>
            <a:r>
              <a:rPr lang="en-US" sz="5499" spc="137">
                <a:solidFill>
                  <a:srgbClr val="EC791E"/>
                </a:solidFill>
                <a:latin typeface="Poppins Bold"/>
                <a:ea typeface="Poppins Bold"/>
                <a:cs typeface="Poppins Bold"/>
                <a:sym typeface="Poppins Bold"/>
              </a:rPr>
              <a:t>ETIKA</a:t>
            </a:r>
          </a:p>
        </p:txBody>
      </p:sp>
      <p:sp>
        <p:nvSpPr>
          <p:cNvPr id="12" name="AutoShape 12"/>
          <p:cNvSpPr/>
          <p:nvPr/>
        </p:nvSpPr>
        <p:spPr>
          <a:xfrm flipV="1">
            <a:off x="74" y="10196513"/>
            <a:ext cx="18288000" cy="19050"/>
          </a:xfrm>
          <a:prstGeom prst="line">
            <a:avLst/>
          </a:prstGeom>
          <a:ln w="142875" cap="flat">
            <a:solidFill>
              <a:srgbClr val="EC791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ED4059AB-933B-4D6E-8EF4-7C33F1A229B1}"/>
              </a:ext>
            </a:extLst>
          </p:cNvPr>
          <p:cNvSpPr/>
          <p:nvPr/>
        </p:nvSpPr>
        <p:spPr>
          <a:xfrm>
            <a:off x="6245375" y="106910"/>
            <a:ext cx="1488733" cy="1172941"/>
          </a:xfrm>
          <a:custGeom>
            <a:avLst/>
            <a:gdLst/>
            <a:ahLst/>
            <a:cxnLst/>
            <a:rect l="l" t="t" r="r" b="b"/>
            <a:pathLst>
              <a:path w="1488733" h="1172941">
                <a:moveTo>
                  <a:pt x="0" y="0"/>
                </a:moveTo>
                <a:lnTo>
                  <a:pt x="1488733" y="0"/>
                </a:lnTo>
                <a:lnTo>
                  <a:pt x="1488733" y="1172940"/>
                </a:lnTo>
                <a:lnTo>
                  <a:pt x="0" y="11729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BC9F4D8D-026F-4B52-877B-9FE96B9C6799}"/>
              </a:ext>
            </a:extLst>
          </p:cNvPr>
          <p:cNvSpPr/>
          <p:nvPr/>
        </p:nvSpPr>
        <p:spPr>
          <a:xfrm>
            <a:off x="7966327" y="68267"/>
            <a:ext cx="1354797" cy="1354797"/>
          </a:xfrm>
          <a:custGeom>
            <a:avLst/>
            <a:gdLst/>
            <a:ahLst/>
            <a:cxnLst/>
            <a:rect l="l" t="t" r="r" b="b"/>
            <a:pathLst>
              <a:path w="1354797" h="1354797">
                <a:moveTo>
                  <a:pt x="0" y="0"/>
                </a:moveTo>
                <a:lnTo>
                  <a:pt x="1354797" y="0"/>
                </a:lnTo>
                <a:lnTo>
                  <a:pt x="1354797" y="1354797"/>
                </a:lnTo>
                <a:lnTo>
                  <a:pt x="0" y="13547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4866E3DC-4160-43C9-AB9D-AB7EABF780D3}"/>
              </a:ext>
            </a:extLst>
          </p:cNvPr>
          <p:cNvSpPr/>
          <p:nvPr/>
        </p:nvSpPr>
        <p:spPr>
          <a:xfrm>
            <a:off x="9553343" y="78756"/>
            <a:ext cx="3226368" cy="1238228"/>
          </a:xfrm>
          <a:custGeom>
            <a:avLst/>
            <a:gdLst/>
            <a:ahLst/>
            <a:cxnLst/>
            <a:rect l="l" t="t" r="r" b="b"/>
            <a:pathLst>
              <a:path w="3226368" h="1238228">
                <a:moveTo>
                  <a:pt x="0" y="0"/>
                </a:moveTo>
                <a:lnTo>
                  <a:pt x="3226368" y="0"/>
                </a:lnTo>
                <a:lnTo>
                  <a:pt x="3226368" y="1238228"/>
                </a:lnTo>
                <a:lnTo>
                  <a:pt x="0" y="12382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4" y="10244138"/>
            <a:ext cx="18288000" cy="19050"/>
          </a:xfrm>
          <a:prstGeom prst="line">
            <a:avLst/>
          </a:prstGeom>
          <a:ln w="142875" cap="flat">
            <a:solidFill>
              <a:srgbClr val="EC791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61925" y="2655123"/>
            <a:ext cx="17742614" cy="716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7223" lvl="1" indent="-293611" algn="l">
              <a:lnSpc>
                <a:spcPts val="3807"/>
              </a:lnSpc>
              <a:buFont typeface="Arial"/>
              <a:buChar char="•"/>
            </a:pPr>
            <a:r>
              <a:rPr lang="en-US" sz="271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Etika organisasi reflektif mempertimbangkan proses sosialisasi, eksternalisasi, kombinasi, dan internalisasi.</a:t>
            </a:r>
          </a:p>
          <a:p>
            <a:pPr marL="587223" lvl="1" indent="-293611" algn="l">
              <a:lnSpc>
                <a:spcPts val="3807"/>
              </a:lnSpc>
              <a:buFont typeface="Arial"/>
              <a:buChar char="•"/>
            </a:pPr>
            <a:r>
              <a:rPr lang="en-US" sz="271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Etika organisasi adalah proses yang tidak pernah berakhir dalam menerjemahkan nilai-nilai organisasi dari pengetahuan eksplisit ke pengetahuan implisit, dan sebaliknya. Ini adalah suatu proses yang memungkinkan kita untuk secara kritis menyusun proyek organisasi yang seimbang dan berkomitmen</a:t>
            </a:r>
          </a:p>
          <a:p>
            <a:pPr marL="587223" lvl="1" indent="-293611" algn="l">
              <a:lnSpc>
                <a:spcPts val="3807"/>
              </a:lnSpc>
              <a:buFont typeface="Arial"/>
              <a:buChar char="•"/>
            </a:pPr>
            <a:r>
              <a:rPr lang="en-US" sz="271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Inti dari etika organisasi reflektif adalah bagaimana interaksi dinamis dari Tindakan – pengalaman- dan refleksi yang membantu seseorang menafsirkan dan memberi tafsiran pengalaman. Kualitas refleksi merupakan hal utama pada cara seseorang membuat arti dari apa yang terjadi. </a:t>
            </a:r>
          </a:p>
          <a:p>
            <a:pPr marL="587223" lvl="1" indent="-293611" algn="l">
              <a:lnSpc>
                <a:spcPts val="3807"/>
              </a:lnSpc>
              <a:buFont typeface="Arial"/>
              <a:buChar char="•"/>
            </a:pPr>
            <a:r>
              <a:rPr lang="en-US" sz="271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Internalisasi aturan sosial, norma-norma, nilai dan keyakinan yang diperoleh secara implisit dan eksplisit melalui sosialisasi dapat memandu kita dalam refleksi. </a:t>
            </a:r>
          </a:p>
          <a:p>
            <a:pPr marL="587223" lvl="1" indent="-293611" algn="l">
              <a:lnSpc>
                <a:spcPts val="3807"/>
              </a:lnSpc>
              <a:buFont typeface="Arial"/>
              <a:buChar char="•"/>
            </a:pPr>
            <a:r>
              <a:rPr lang="en-US" sz="271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Perspektif yang diinternalisasi dapat mendistorsi penafsiran kita terhadap sebuah pengalaman. </a:t>
            </a:r>
          </a:p>
          <a:p>
            <a:pPr marL="587223" lvl="1" indent="-293611" algn="l">
              <a:lnSpc>
                <a:spcPts val="3807"/>
              </a:lnSpc>
              <a:buFont typeface="Arial"/>
              <a:buChar char="•"/>
            </a:pPr>
            <a:r>
              <a:rPr lang="en-US" sz="271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Untuk dapat mempelajari pengalaman yang membentuk etika melalui refleksi kritis asumsi, nilai, dan keyakinan yang membentuk pemahaman tersebut.</a:t>
            </a:r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2AFD201B-E49C-498B-BC7A-C1EDE7BA0DCE}"/>
              </a:ext>
            </a:extLst>
          </p:cNvPr>
          <p:cNvSpPr/>
          <p:nvPr/>
        </p:nvSpPr>
        <p:spPr>
          <a:xfrm>
            <a:off x="6245375" y="106910"/>
            <a:ext cx="1488733" cy="1172941"/>
          </a:xfrm>
          <a:custGeom>
            <a:avLst/>
            <a:gdLst/>
            <a:ahLst/>
            <a:cxnLst/>
            <a:rect l="l" t="t" r="r" b="b"/>
            <a:pathLst>
              <a:path w="1488733" h="1172941">
                <a:moveTo>
                  <a:pt x="0" y="0"/>
                </a:moveTo>
                <a:lnTo>
                  <a:pt x="1488733" y="0"/>
                </a:lnTo>
                <a:lnTo>
                  <a:pt x="1488733" y="1172940"/>
                </a:lnTo>
                <a:lnTo>
                  <a:pt x="0" y="11729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4D56B6B8-48FB-4EDC-98C6-EF9CB31B1DC0}"/>
              </a:ext>
            </a:extLst>
          </p:cNvPr>
          <p:cNvSpPr/>
          <p:nvPr/>
        </p:nvSpPr>
        <p:spPr>
          <a:xfrm>
            <a:off x="7966327" y="68267"/>
            <a:ext cx="1354797" cy="1354797"/>
          </a:xfrm>
          <a:custGeom>
            <a:avLst/>
            <a:gdLst/>
            <a:ahLst/>
            <a:cxnLst/>
            <a:rect l="l" t="t" r="r" b="b"/>
            <a:pathLst>
              <a:path w="1354797" h="1354797">
                <a:moveTo>
                  <a:pt x="0" y="0"/>
                </a:moveTo>
                <a:lnTo>
                  <a:pt x="1354797" y="0"/>
                </a:lnTo>
                <a:lnTo>
                  <a:pt x="1354797" y="1354797"/>
                </a:lnTo>
                <a:lnTo>
                  <a:pt x="0" y="13547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8927B95E-506A-44B1-A400-6E71E3E1F821}"/>
              </a:ext>
            </a:extLst>
          </p:cNvPr>
          <p:cNvSpPr/>
          <p:nvPr/>
        </p:nvSpPr>
        <p:spPr>
          <a:xfrm>
            <a:off x="9553343" y="78756"/>
            <a:ext cx="3226368" cy="1238228"/>
          </a:xfrm>
          <a:custGeom>
            <a:avLst/>
            <a:gdLst/>
            <a:ahLst/>
            <a:cxnLst/>
            <a:rect l="l" t="t" r="r" b="b"/>
            <a:pathLst>
              <a:path w="3226368" h="1238228">
                <a:moveTo>
                  <a:pt x="0" y="0"/>
                </a:moveTo>
                <a:lnTo>
                  <a:pt x="3226368" y="0"/>
                </a:lnTo>
                <a:lnTo>
                  <a:pt x="3226368" y="1238228"/>
                </a:lnTo>
                <a:lnTo>
                  <a:pt x="0" y="12382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207827"/>
            <a:ext cx="11298259" cy="1766819"/>
            <a:chOff x="0" y="0"/>
            <a:chExt cx="2975673" cy="4653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75673" cy="465335"/>
            </a:xfrm>
            <a:custGeom>
              <a:avLst/>
              <a:gdLst/>
              <a:ahLst/>
              <a:cxnLst/>
              <a:rect l="l" t="t" r="r" b="b"/>
              <a:pathLst>
                <a:path w="2975673" h="465335">
                  <a:moveTo>
                    <a:pt x="0" y="0"/>
                  </a:moveTo>
                  <a:lnTo>
                    <a:pt x="2975673" y="0"/>
                  </a:lnTo>
                  <a:lnTo>
                    <a:pt x="2975673" y="465335"/>
                  </a:lnTo>
                  <a:lnTo>
                    <a:pt x="0" y="465335"/>
                  </a:lnTo>
                  <a:close/>
                </a:path>
              </a:pathLst>
            </a:custGeom>
            <a:solidFill>
              <a:srgbClr val="1B364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75673" cy="503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2068961" y="5162550"/>
            <a:ext cx="5414338" cy="4688572"/>
            <a:chOff x="0" y="0"/>
            <a:chExt cx="4282440" cy="3708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14946" r="-14946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6233643" y="7621626"/>
            <a:ext cx="5414338" cy="4688572"/>
            <a:chOff x="0" y="0"/>
            <a:chExt cx="4282440" cy="3708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FFDE59"/>
            </a:solidFill>
            <a:ln w="12700">
              <a:solidFill>
                <a:srgbClr val="FFFF00"/>
              </a:solidFill>
            </a:ln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6243168" y="2685302"/>
            <a:ext cx="5414338" cy="4688572"/>
            <a:chOff x="0" y="0"/>
            <a:chExt cx="4282440" cy="3708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1B3640">
                <a:alpha val="8000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4" name="TextBox 14"/>
          <p:cNvSpPr txBox="1"/>
          <p:nvPr/>
        </p:nvSpPr>
        <p:spPr>
          <a:xfrm>
            <a:off x="314440" y="2544501"/>
            <a:ext cx="10707478" cy="1195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10"/>
              </a:lnSpc>
              <a:spcBef>
                <a:spcPct val="0"/>
              </a:spcBef>
            </a:pPr>
            <a:r>
              <a:rPr lang="en-US" sz="4100" spc="205">
                <a:solidFill>
                  <a:srgbClr val="FFDE59"/>
                </a:solidFill>
                <a:latin typeface="Poppins Bold"/>
                <a:ea typeface="Poppins Bold"/>
                <a:cs typeface="Poppins Bold"/>
                <a:sym typeface="Poppins Bold"/>
              </a:rPr>
              <a:t>ETIKA ORGANISASI REKFLEKTIF BUKANLAH SOLUSI,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56982" y="3984171"/>
            <a:ext cx="8115493" cy="1215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20"/>
              </a:lnSpc>
              <a:spcBef>
                <a:spcPct val="0"/>
              </a:spcBef>
            </a:pPr>
            <a:r>
              <a:rPr lang="en-US" sz="4200" spc="210">
                <a:solidFill>
                  <a:srgbClr val="1B3640"/>
                </a:solidFill>
                <a:latin typeface="Poppins Bold"/>
                <a:ea typeface="Poppins Bold"/>
                <a:cs typeface="Poppins Bold"/>
                <a:sym typeface="Poppins Bold"/>
              </a:rPr>
              <a:t>MELAINKAN SEBUAH PENDEKATAN: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44366" y="5790114"/>
            <a:ext cx="11324594" cy="3497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62" lvl="1" indent="-356231" algn="l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Perspektif teoritis yang bertujuan mengintegrasikan unsur etika dan korporasi</a:t>
            </a:r>
          </a:p>
          <a:p>
            <a:pPr marL="712462" lvl="1" indent="-356231" algn="l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Etika organisasi sebagai proses penataan komponen</a:t>
            </a:r>
          </a:p>
          <a:p>
            <a:pPr marL="712462" lvl="1" indent="-356231" algn="l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Cara memahami proses etika organisasi reflektif yang terstruktur</a:t>
            </a: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4A052B05-8FE9-495B-BCBA-BF364E269473}"/>
              </a:ext>
            </a:extLst>
          </p:cNvPr>
          <p:cNvSpPr/>
          <p:nvPr/>
        </p:nvSpPr>
        <p:spPr>
          <a:xfrm>
            <a:off x="6245375" y="106910"/>
            <a:ext cx="1488733" cy="1172941"/>
          </a:xfrm>
          <a:custGeom>
            <a:avLst/>
            <a:gdLst/>
            <a:ahLst/>
            <a:cxnLst/>
            <a:rect l="l" t="t" r="r" b="b"/>
            <a:pathLst>
              <a:path w="1488733" h="1172941">
                <a:moveTo>
                  <a:pt x="0" y="0"/>
                </a:moveTo>
                <a:lnTo>
                  <a:pt x="1488733" y="0"/>
                </a:lnTo>
                <a:lnTo>
                  <a:pt x="1488733" y="1172940"/>
                </a:lnTo>
                <a:lnTo>
                  <a:pt x="0" y="11729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F9300229-4FE0-45C4-96C8-4677282B5862}"/>
              </a:ext>
            </a:extLst>
          </p:cNvPr>
          <p:cNvSpPr/>
          <p:nvPr/>
        </p:nvSpPr>
        <p:spPr>
          <a:xfrm>
            <a:off x="7966327" y="68267"/>
            <a:ext cx="1354797" cy="1354797"/>
          </a:xfrm>
          <a:custGeom>
            <a:avLst/>
            <a:gdLst/>
            <a:ahLst/>
            <a:cxnLst/>
            <a:rect l="l" t="t" r="r" b="b"/>
            <a:pathLst>
              <a:path w="1354797" h="1354797">
                <a:moveTo>
                  <a:pt x="0" y="0"/>
                </a:moveTo>
                <a:lnTo>
                  <a:pt x="1354797" y="0"/>
                </a:lnTo>
                <a:lnTo>
                  <a:pt x="1354797" y="1354797"/>
                </a:lnTo>
                <a:lnTo>
                  <a:pt x="0" y="13547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13CFD47B-F4D0-4B79-8744-43F09E917965}"/>
              </a:ext>
            </a:extLst>
          </p:cNvPr>
          <p:cNvSpPr/>
          <p:nvPr/>
        </p:nvSpPr>
        <p:spPr>
          <a:xfrm>
            <a:off x="9553343" y="78756"/>
            <a:ext cx="3226368" cy="1238228"/>
          </a:xfrm>
          <a:custGeom>
            <a:avLst/>
            <a:gdLst/>
            <a:ahLst/>
            <a:cxnLst/>
            <a:rect l="l" t="t" r="r" b="b"/>
            <a:pathLst>
              <a:path w="3226368" h="1238228">
                <a:moveTo>
                  <a:pt x="0" y="0"/>
                </a:moveTo>
                <a:lnTo>
                  <a:pt x="3226368" y="0"/>
                </a:lnTo>
                <a:lnTo>
                  <a:pt x="3226368" y="1238228"/>
                </a:lnTo>
                <a:lnTo>
                  <a:pt x="0" y="1238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825</Words>
  <Application>Microsoft Office PowerPoint</Application>
  <PresentationFormat>Custom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Poppins</vt:lpstr>
      <vt:lpstr>Calibri</vt:lpstr>
      <vt:lpstr>Arial</vt:lpstr>
      <vt:lpstr>Poppins Bold</vt:lpstr>
      <vt:lpstr>Poppins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 13 - Etika Organisasi  </dc:title>
  <cp:lastModifiedBy>dinda kartika</cp:lastModifiedBy>
  <cp:revision>2</cp:revision>
  <dcterms:created xsi:type="dcterms:W3CDTF">2006-08-16T00:00:00Z</dcterms:created>
  <dcterms:modified xsi:type="dcterms:W3CDTF">2024-08-20T02:59:33Z</dcterms:modified>
  <dc:identifier>DAGMxMMZeUw</dc:identifier>
</cp:coreProperties>
</file>