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2" r:id="rId6"/>
    <p:sldId id="263" r:id="rId7"/>
    <p:sldId id="286" r:id="rId8"/>
    <p:sldId id="290" r:id="rId9"/>
    <p:sldId id="287" r:id="rId10"/>
    <p:sldId id="288" r:id="rId11"/>
    <p:sldId id="289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1" r:id="rId20"/>
    <p:sldId id="292" r:id="rId21"/>
    <p:sldId id="291" r:id="rId22"/>
    <p:sldId id="293" r:id="rId23"/>
    <p:sldId id="295" r:id="rId24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modifyVerifier cryptProviderType="rsaAES" cryptAlgorithmClass="hash" cryptAlgorithmType="typeAny" cryptAlgorithmSid="14" spinCount="100000" saltData="nf1ys8KTzlQt44ksWpjOXg==" hashData="KIaFsfLhn716M7Mlu394vnDMKxFZ32ciYl/anVGHk+zcnT69bRj/zNi3NkHMRue7JYX+psGwylHONpZ358Bxo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1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2522DF-EA9E-4B71-ACD9-C7F97DA481A0}" type="datetimeFigureOut">
              <a:rPr lang="id-ID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9FC1E7C-8A39-404D-9A4E-36BBA87C6203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576154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4EAEDF-776D-4977-B2F0-0803291C4466}" type="slidenum">
              <a:rPr lang="id-ID" altLang="en-US">
                <a:latin typeface="Calibri" panose="020F0502020204030204" pitchFamily="34" charset="0"/>
              </a:rPr>
              <a:pPr eaLnBrk="1" hangingPunct="1"/>
              <a:t>1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345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4EEC7E0-F49D-4D4F-9A48-C093D3DD189E}" type="slidenum">
              <a:rPr lang="id-ID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2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E7C42D-D821-4843-A619-38935C4B6113}" type="slidenum">
              <a:rPr lang="id-ID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355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DC62F0-73F8-42A1-B95D-C99CBA8CD407}" type="slidenum">
              <a:rPr lang="id-ID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55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BBFE59-C266-4AAB-8092-613BC86F4A03}" type="slidenum">
              <a:rPr lang="id-ID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693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11CB1-A5BC-47A0-81F3-B218073E7466}" type="slidenum">
              <a:rPr lang="id-ID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45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CFC386-B0B8-4168-AB8D-C511866E8485}" type="slidenum">
              <a:rPr lang="id-ID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936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DA3133-B41A-453C-8887-E5E8B575C356}" type="slidenum">
              <a:rPr lang="id-ID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47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3F3657-FF90-4F3A-B149-99AC34D67958}" type="slidenum">
              <a:rPr lang="id-ID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56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A478FE-A332-4A05-B4C1-C2F93B9258C4}" type="slidenum">
              <a:rPr lang="id-ID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32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0908BE-668E-472F-B0D5-D25DC2C7699D}" type="slidenum">
              <a:rPr lang="id-ID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3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406B5C-028D-48B3-92F3-310AA7307D8A}" type="slidenum">
              <a:rPr lang="id-ID" altLang="en-US">
                <a:latin typeface="Calibri" panose="020F0502020204030204" pitchFamily="34" charset="0"/>
              </a:rPr>
              <a:pPr eaLnBrk="1" hangingPunct="1"/>
              <a:t>2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02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0908BE-668E-472F-B0D5-D25DC2C7699D}" type="slidenum">
              <a:rPr lang="id-ID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389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0908BE-668E-472F-B0D5-D25DC2C7699D}" type="slidenum">
              <a:rPr lang="id-ID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244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11CB1-A5BC-47A0-81F3-B218073E7466}" type="slidenum">
              <a:rPr lang="id-ID" altLang="en-US">
                <a:latin typeface="Calibri" panose="020F0502020204030204" pitchFamily="34" charset="0"/>
              </a:rPr>
              <a:pPr eaLnBrk="1" hangingPunct="1"/>
              <a:t>23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463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BCFD9D-D974-41C1-86E2-A941158083B5}" type="slidenum">
              <a:rPr lang="id-ID" altLang="en-US">
                <a:latin typeface="Calibri" panose="020F0502020204030204" pitchFamily="34" charset="0"/>
              </a:rPr>
              <a:pPr eaLnBrk="1" hangingPunct="1"/>
              <a:t>3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1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35CD0A-F68A-4A45-AAB2-F774EEBD6AC7}" type="slidenum">
              <a:rPr lang="id-ID" altLang="en-US">
                <a:latin typeface="Calibri" panose="020F0502020204030204" pitchFamily="34" charset="0"/>
              </a:rPr>
              <a:pPr eaLnBrk="1" hangingPunct="1"/>
              <a:t>4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53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9C5112-0372-4F4C-A69C-AAEE2DC26724}" type="slidenum">
              <a:rPr lang="id-ID" altLang="en-US">
                <a:latin typeface="Calibri" panose="020F0502020204030204" pitchFamily="34" charset="0"/>
              </a:rPr>
              <a:pPr eaLnBrk="1" hangingPunct="1"/>
              <a:t>5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35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EEAEAA-B43E-44CD-BBA9-E9DDC841821F}" type="slidenum">
              <a:rPr lang="id-ID" altLang="en-US">
                <a:latin typeface="Calibri" panose="020F0502020204030204" pitchFamily="34" charset="0"/>
              </a:rPr>
              <a:pPr eaLnBrk="1" hangingPunct="1"/>
              <a:t>6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822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4778CD-9359-4E23-B0A9-F1FC75B85D21}" type="slidenum">
              <a:rPr lang="id-ID" altLang="en-US">
                <a:latin typeface="Calibri" panose="020F0502020204030204" pitchFamily="34" charset="0"/>
              </a:rPr>
              <a:pPr eaLnBrk="1" hangingPunct="1"/>
              <a:t>7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59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4778CD-9359-4E23-B0A9-F1FC75B85D21}" type="slidenum">
              <a:rPr lang="id-ID" altLang="en-US">
                <a:latin typeface="Calibri" panose="020F0502020204030204" pitchFamily="34" charset="0"/>
              </a:rPr>
              <a:pPr eaLnBrk="1" hangingPunct="1"/>
              <a:t>8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55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2B505F-453F-464F-9A1A-4DBB8238A98F}" type="slidenum">
              <a:rPr lang="id-ID" altLang="en-US">
                <a:latin typeface="Calibri" panose="020F0502020204030204" pitchFamily="34" charset="0"/>
              </a:rPr>
              <a:pPr eaLnBrk="1" hangingPunct="1"/>
              <a:t>9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47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E885-5C54-41A9-A732-8863D86FC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FA3CA-13D0-4A84-A810-6294C991A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103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221B-64A4-42E3-A588-EB0B3346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B1C93-BB83-405E-BACA-F568279EF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6268-897C-410F-BB41-C6BE9A9C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99C40D-0D0F-4B3D-BF68-BAFE7D638971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D3FC3-9755-4EA2-94D3-0C485D42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7B42-8CBB-43D7-AFE8-638CDD9A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E933E60-5301-4753-85B2-9386D448D7B3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21824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208953-B03B-456D-8360-66D6B2484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66156-004E-4EA4-91BA-13D677CF4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E1CBB-FF74-4C32-875B-64FEBA36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5BA032-2CB2-4E49-835A-8ED2186B11A4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E96AC-E69B-4375-A751-46D0B880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CB13E-5390-4DC1-9538-77BCE79B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C9F0F9EA-95B9-4046-ADDD-05723A84FF2C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837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D290-24AD-4C2A-843E-5F9FB89E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B5FA0-5F0B-4AF5-B586-243CB3B8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A5875-32AA-4D9A-87EA-A4B77E49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454123C-2300-4F99-BD04-8364FC4DD01A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D50FA-2DF8-4F67-8B5C-151FEE84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4D7F5-6385-405B-8FBA-444CAFE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36352827-6285-40EF-BCA8-0AB57592ED9C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54239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127B-A9CB-405A-A373-8DBE1C3F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53FFA-98E3-4830-94BA-2CF6EDB12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6A98A-0430-4896-BCFF-9AABD528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1DB7EF-7AB5-44B6-8C9A-2AA400026935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65189-8622-4DEE-B591-C85A3D9A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03476-3200-4487-AFA4-32191894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72D18A62-403A-4188-8C39-193B3E998772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9467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669BA-FD65-4E5E-B18B-B4424C28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C639F-730F-442F-A5ED-74716B1F5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2C7E7-85CB-491D-AC08-6AE14179D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FA00D-2213-4447-9B72-2C04DDDB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3E62C1-FC0C-4FFD-B7F8-68C908615CE0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54ABA-67F4-49D6-A961-9AA07BFE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8931F-9BD1-4B0E-A654-530F67D4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E8A5E8DC-1C9C-4028-AFC1-5952EF1EE45F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9755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FE33-1841-426F-B599-98C3F752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6D547-C2C7-4643-8199-E824E1DF5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CFC83-82BF-4A5A-832B-648228CB1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0CBB7E-9F45-450D-901D-0F0FA254A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221DA-767D-40C2-B4D6-164C14351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D2D04D-F526-4252-B685-61A61BF0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415193-B53C-4B37-9C52-5F3005D636A6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2CFEA0-3B89-43A9-AF60-C2075D8E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57355-3E5F-4E27-A008-76DF21E2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38CE3661-8A2B-40C4-9D3D-819E6F832C7F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27997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622F-E839-4C5B-95B5-0BE45CF99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F7D08-6B4C-4046-A5E0-C68E41C3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3382E9-72A8-4DD2-BE5C-CB21B784DCE2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F8408-5EEE-4BA1-8EC1-898C68B5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0AA9F-789B-432C-BB03-38A48205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7ACEC5FB-EADB-45C8-B5D4-DB3E78AC450A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85220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1F2D0-B4E0-4CBB-94D5-A8434933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3B224A7-5E9A-4A12-BF47-323C35047F48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7E3CC-24DC-4DE5-B54C-0A93359E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4217-1328-4B48-A4E8-A9AFB2AF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956F6E1A-EEA0-484C-87B4-1F52E6004991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15695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9139-8A88-431F-A9D3-578B68CB2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D66B1-E80A-4C0F-87BD-ADE577B4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55605-DC72-4710-BD87-9345AE4D7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219C4-175C-40E6-B4BD-55223AED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46D9A9D-E481-4C7A-85CF-C2D191BA3556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46030-A9A0-4B24-A065-F5E4DAAD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A0C19-E8B2-4DEF-90CE-8613072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2D827620-0CF7-4F2D-9465-BF9D99C69156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11217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643A2-7F67-4F23-AA21-16050799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BDB77-3641-4A05-B363-2A97AE133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EA333-FD78-4DA9-BAC2-9369454D5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0EED7-296F-4B48-94E6-F1171A397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F37A72-9264-40EE-B01D-5403FA43D725}" type="datetimeFigureOut">
              <a:rPr lang="id-ID" smtClean="0"/>
              <a:pPr>
                <a:defRPr/>
              </a:pPr>
              <a:t>25/10/2023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334AF-C350-4487-BA49-5A7D4024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2DD19-1338-4602-B300-600FABF7F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4138F129-BA99-42F4-A04F-330B257B099A}" type="slidenum">
              <a:rPr lang="id-ID" altLang="en-US" smtClean="0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60290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1B51286-639B-413D-AE4A-82577EB2A19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66" y="-11295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9BA93-1B91-47C6-B761-9232F64C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75658"/>
            <a:ext cx="7886700" cy="593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8BBEF-2E84-4EAF-B440-6DFFBCE32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67985"/>
            <a:ext cx="7886700" cy="3814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62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gency FB" panose="020B05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gency FB" panose="020B0503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1484784"/>
            <a:ext cx="5321175" cy="26431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6000" dirty="0"/>
              <a:t>Psikologi pendidikan</a:t>
            </a:r>
            <a:br>
              <a:rPr lang="id-ID" sz="6000" dirty="0"/>
            </a:br>
            <a:endParaRPr lang="id-ID" sz="60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-31914" y="5517232"/>
            <a:ext cx="4501703" cy="50405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3200" dirty="0"/>
              <a:t>Nia </a:t>
            </a:r>
            <a:r>
              <a:rPr lang="en-US" altLang="en-US" sz="3200" dirty="0" err="1"/>
              <a:t>Kurniaty</a:t>
            </a:r>
            <a:r>
              <a:rPr lang="en-US" altLang="en-US" sz="3200" dirty="0"/>
              <a:t> Rukman, </a:t>
            </a:r>
            <a:r>
              <a:rPr lang="en-US" altLang="en-US" sz="3200" dirty="0" err="1"/>
              <a:t>S.Pd</a:t>
            </a:r>
            <a:r>
              <a:rPr lang="en-US" altLang="en-US" sz="3200" dirty="0"/>
              <a:t>., </a:t>
            </a:r>
            <a:r>
              <a:rPr lang="en-US" altLang="en-US" sz="3200" dirty="0" err="1"/>
              <a:t>M.Si</a:t>
            </a:r>
            <a:r>
              <a:rPr lang="en-US" altLang="en-US" sz="3200" dirty="0"/>
              <a:t>.</a:t>
            </a:r>
            <a:endParaRPr lang="id-ID" altLang="en-US" sz="3200" dirty="0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5394"/>
            <a:ext cx="307181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 descr="scuiola01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295" y="3140968"/>
            <a:ext cx="2164613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268760"/>
            <a:ext cx="8480425" cy="4608511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buFont typeface="+mj-lt"/>
              <a:buAutoNum type="alphaLcPeriod" startAt="5"/>
              <a:defRPr/>
            </a:pPr>
            <a:r>
              <a:rPr lang="id-ID" sz="2600" b="1" dirty="0">
                <a:latin typeface="Book Antiqua" panose="02040602050305030304" pitchFamily="18" charset="0"/>
              </a:rPr>
              <a:t>Ketrampilan manajemen kelas</a:t>
            </a:r>
          </a:p>
          <a:p>
            <a:pPr marL="719138" eaLnBrk="1" hangingPunct="1">
              <a:defRPr/>
            </a:pPr>
            <a:r>
              <a:rPr lang="id-ID" sz="2600" dirty="0">
                <a:latin typeface="Book Antiqua" panose="02040602050305030304" pitchFamily="18" charset="0"/>
              </a:rPr>
              <a:t>Menetapkan &amp; menjaga kondisi kelas agar proses pembelajaran dpt berlangsung </a:t>
            </a:r>
            <a:r>
              <a:rPr lang="id-ID" sz="2600" dirty="0">
                <a:latin typeface="Book Antiqua" panose="02040602050305030304" pitchFamily="18" charset="0"/>
                <a:sym typeface="Wingdings" pitchFamily="2" charset="2"/>
              </a:rPr>
              <a:t> </a:t>
            </a:r>
            <a:r>
              <a:rPr lang="id-ID" sz="2600" dirty="0">
                <a:latin typeface="Book Antiqua" panose="02040602050305030304" pitchFamily="18" charset="0"/>
              </a:rPr>
              <a:t>kewajiban yg memerlukan kerja sama seluruh penghuni kelas.</a:t>
            </a:r>
          </a:p>
          <a:p>
            <a:pPr marL="719138" eaLnBrk="1" hangingPunct="1">
              <a:defRPr/>
            </a:pPr>
            <a:r>
              <a:rPr lang="id-ID" sz="2600" dirty="0">
                <a:latin typeface="Book Antiqua" panose="02040602050305030304" pitchFamily="18" charset="0"/>
                <a:sym typeface="Wingdings" pitchFamily="2" charset="2"/>
              </a:rPr>
              <a:t>Butuh strategi untuk membuat peraturan dan prosedur, mengatur kelompok, mengawasi &amp; menjalankan aktivitas kelas , menangani perilaku yg menyimpang.</a:t>
            </a:r>
          </a:p>
          <a:p>
            <a:pPr marL="719138" eaLnBrk="1" hangingPunct="1">
              <a:defRPr/>
            </a:pPr>
            <a:endParaRPr lang="id-ID" sz="26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361950" indent="-361950" eaLnBrk="1" hangingPunct="1">
              <a:buFont typeface="+mj-lt"/>
              <a:buAutoNum type="alphaLcPeriod" startAt="6"/>
              <a:defRPr/>
            </a:pPr>
            <a:r>
              <a:rPr lang="id-ID" sz="2600" b="1" dirty="0">
                <a:latin typeface="Book Antiqua" panose="02040602050305030304" pitchFamily="18" charset="0"/>
                <a:sym typeface="Wingdings" pitchFamily="2" charset="2"/>
              </a:rPr>
              <a:t>Ketrampilan memotivasi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Membantu siswa agar mampu memotivasi diri scr mandiri dan bertanggung jawab atas proses belajarnya.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Memberi kesempatan siswa utk berpikir kreatif serta mendalam tentang tugas2.</a:t>
            </a:r>
          </a:p>
          <a:p>
            <a:pPr marL="719138" eaLnBrk="1" hangingPunct="1">
              <a:defRPr/>
            </a:pPr>
            <a:endParaRPr lang="id-ID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719138" eaLnBrk="1" hangingPunct="1">
              <a:defRPr/>
            </a:pPr>
            <a:endParaRPr lang="id-ID" sz="2600" dirty="0">
              <a:latin typeface="Book Antiqua" panose="02040602050305030304" pitchFamily="18" charset="0"/>
            </a:endParaRPr>
          </a:p>
          <a:p>
            <a:pPr>
              <a:defRPr/>
            </a:pPr>
            <a:endParaRPr lang="id-ID" sz="2800" dirty="0">
              <a:latin typeface="Book Antiqua" panose="02040602050305030304" pitchFamily="18" charset="0"/>
            </a:endParaRPr>
          </a:p>
          <a:p>
            <a:pPr>
              <a:defRPr/>
            </a:pPr>
            <a:endParaRPr lang="id-ID" sz="28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40767"/>
            <a:ext cx="8480425" cy="4680521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buFont typeface="+mj-lt"/>
              <a:buAutoNum type="alphaLcPeriod" startAt="7"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Ketrampilan Komunikasi</a:t>
            </a:r>
          </a:p>
          <a:p>
            <a:pPr marL="719138" indent="-35718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Menggunakan ketrampilan komunikasi yg bagus dan disesuaikan dg siapa lawan bicaranya. </a:t>
            </a:r>
          </a:p>
          <a:p>
            <a:pPr marL="719138" indent="-35718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Asertif ; meminimalisir kritik</a:t>
            </a:r>
          </a:p>
          <a:p>
            <a:pPr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 marL="361950" indent="-361950" eaLnBrk="1" hangingPunct="1">
              <a:buFont typeface="+mj-lt"/>
              <a:buAutoNum type="alphaLcPeriod" startAt="8"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Ketrampilan Asesmen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Mampu menggunakan asesmen scr efektif di dlm kelas.</a:t>
            </a:r>
          </a:p>
          <a:p>
            <a:pPr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 marL="361950" indent="-361950" eaLnBrk="1" hangingPunct="1">
              <a:buFont typeface="+mj-lt"/>
              <a:buAutoNum type="alphaLcPeriod" startAt="9"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Ketrampilan Teknologi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Mengembangkan ketrampilan teknologi &amp; mengintegrasikan komputer ke dalam kelas scr tepat.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Paham ttg berbagai alat bantu utk mendukung pembelajaran siswa yg memiliki keterbatasan.</a:t>
            </a:r>
          </a:p>
          <a:p>
            <a:pPr marL="719138"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>
              <a:defRPr/>
            </a:pPr>
            <a:endParaRPr lang="id-ID" sz="24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79512" y="1274577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Komitmen &amp; Motivasi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7886700" cy="2065071"/>
          </a:xfrm>
        </p:spPr>
        <p:txBody>
          <a:bodyPr/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Menjadi guru yg efektif membutuhkan komitmen &amp; motivasi.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Sikap yang baik &amp; perhatian terhadap siswa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Percaya pada efikasi dirinya.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Tidak membiarkan emosi negatif mengurangi motivasinya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Menghadirkan sikap positif &amp; antusiasme di kelas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85750" y="1124744"/>
            <a:ext cx="8480425" cy="1485900"/>
          </a:xfrm>
        </p:spPr>
        <p:txBody>
          <a:bodyPr/>
          <a:lstStyle/>
          <a:p>
            <a:pPr algn="ctr" eaLnBrk="1" hangingPunct="1"/>
            <a:r>
              <a:rPr lang="id-ID" altLang="en-US" sz="4000" b="1" dirty="0">
                <a:solidFill>
                  <a:srgbClr val="0070C0"/>
                </a:solidFill>
              </a:rPr>
              <a:t>3. Penelitian dlm Psi Pendidikan</a:t>
            </a:r>
            <a:br>
              <a:rPr lang="id-ID" altLang="en-US" sz="4000" b="1" dirty="0">
                <a:solidFill>
                  <a:srgbClr val="0070C0"/>
                </a:solidFill>
              </a:rPr>
            </a:br>
            <a:r>
              <a:rPr lang="id-ID" altLang="en-US" sz="4000" b="1" dirty="0">
                <a:solidFill>
                  <a:srgbClr val="0070C0"/>
                </a:solidFill>
              </a:rPr>
              <a:t>(mengapa itu penting?)</a:t>
            </a:r>
            <a:r>
              <a:rPr lang="id-ID" altLang="en-US" sz="4000" dirty="0"/>
              <a:t> </a:t>
            </a:r>
            <a:endParaRPr lang="id-ID" altLang="en-US" sz="4000" b="1" dirty="0">
              <a:solidFill>
                <a:srgbClr val="0070C0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28625" y="2708921"/>
            <a:ext cx="8337550" cy="2448272"/>
          </a:xfrm>
        </p:spPr>
        <p:txBody>
          <a:bodyPr/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Pengalaman pribadi &amp; informasi dari para ahli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dirty="0">
                <a:latin typeface="Book Antiqua" panose="02040602050305030304" pitchFamily="18" charset="0"/>
              </a:rPr>
              <a:t>menjadi guru yg efektif.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Informasi dr hsl penelitian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r>
              <a:rPr lang="id-ID" altLang="en-US" dirty="0">
                <a:latin typeface="Book Antiqua" panose="02040602050305030304" pitchFamily="18" charset="0"/>
              </a:rPr>
              <a:t>PENTING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r>
              <a:rPr lang="id-ID" altLang="en-US" dirty="0">
                <a:latin typeface="Book Antiqua" panose="02040602050305030304" pitchFamily="18" charset="0"/>
              </a:rPr>
              <a:t>memisahkan berbagai strategi &amp; menentukan mana yg paling efektif dan paling tidak efektif.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Penelitian membantu menyisihkan kesalahan dalam penilaian yang hanya berdasarkan pd pengalaman pribadi.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Metode Penelitian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006184"/>
            <a:ext cx="7886700" cy="3814358"/>
          </a:xfrm>
        </p:spPr>
        <p:txBody>
          <a:bodyPr/>
          <a:lstStyle/>
          <a:p>
            <a:pPr eaLnBrk="1" hangingPunct="1">
              <a:defRPr/>
            </a:pPr>
            <a:r>
              <a:rPr lang="id-ID" dirty="0">
                <a:latin typeface="Book Antiqua" panose="02040602050305030304" pitchFamily="18" charset="0"/>
              </a:rPr>
              <a:t>Metode dasar yg digunakan utk mengumpulkan informasi dalam psikologi pendidikan: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Deskriptif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Korelasi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Eksperimental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51520" y="1298106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1. Penelitian Deskriptif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7886700" cy="3814358"/>
          </a:xfrm>
        </p:spPr>
        <p:txBody>
          <a:bodyPr/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Bertujuan utk mengamati dan merekam perilaku.</a:t>
            </a:r>
          </a:p>
          <a:p>
            <a:pPr eaLnBrk="1" hangingPunct="1"/>
            <a:endParaRPr lang="id-ID" altLang="en-US" dirty="0">
              <a:latin typeface="Book Antiqua" panose="02040602050305030304" pitchFamily="18" charset="0"/>
            </a:endParaRP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Tidak dapat membuktikan penyebab dari bbrp fenomena, tapi dapat memberikan informasi penting tentang perilaku dan sikap orang-orang.</a:t>
            </a:r>
          </a:p>
          <a:p>
            <a:pPr eaLnBrk="1" hangingPunct="1"/>
            <a:endParaRPr lang="id-ID" altLang="en-US" dirty="0">
              <a:latin typeface="Book Antiqua" panose="02040602050305030304" pitchFamily="18" charset="0"/>
            </a:endParaRP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Yg termasuk dalam metode deskriptif adl: observasi, wawancara, kuesioner, tes yang terstandar, studi etnografi, dan studi kasus.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23528" y="1274577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2. Penelitian Korelasi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95536" y="1867985"/>
            <a:ext cx="7886700" cy="3814358"/>
          </a:xfrm>
        </p:spPr>
        <p:txBody>
          <a:bodyPr/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Tujuannya utk menggambarkan kekuatan hubungan antara 2 peristiwa/ karakteristik atau lebih.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Dapat memprediksikan 1 peristiwa dari peristiwa lain</a:t>
            </a:r>
          </a:p>
          <a:p>
            <a:pPr eaLnBrk="1" hangingPunct="1"/>
            <a:r>
              <a:rPr lang="id-ID" altLang="en-US" b="1" dirty="0">
                <a:latin typeface="Book Antiqua" panose="02040602050305030304" pitchFamily="18" charset="0"/>
              </a:rPr>
              <a:t>Penting diingat!!   </a:t>
            </a:r>
            <a:r>
              <a:rPr lang="id-ID" altLang="en-US" dirty="0">
                <a:latin typeface="Book Antiqua" panose="02040602050305030304" pitchFamily="18" charset="0"/>
              </a:rPr>
              <a:t>“Korelasi tidak sama dengan sebab-akibat”</a:t>
            </a: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Penelitian korelasi tidak melibatkan manipulasi faktor2.</a:t>
            </a:r>
          </a:p>
          <a:p>
            <a:pPr eaLnBrk="1" hangingPunct="1"/>
            <a:endParaRPr lang="id-ID" altLang="en-US" dirty="0">
              <a:latin typeface="Book Antiqua" panose="02040602050305030304" pitchFamily="18" charset="0"/>
            </a:endParaRPr>
          </a:p>
          <a:p>
            <a:pPr eaLnBrk="1" hangingPunct="1"/>
            <a:endParaRPr lang="id-ID" altLang="en-US" dirty="0">
              <a:latin typeface="Book Antiqua" panose="02040602050305030304" pitchFamily="18" charset="0"/>
            </a:endParaRPr>
          </a:p>
          <a:p>
            <a:pPr eaLnBrk="1" hangingPunct="1"/>
            <a:endParaRPr lang="id-ID" altLang="en-US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51520" y="1144736"/>
            <a:ext cx="8153400" cy="700088"/>
          </a:xfrm>
        </p:spPr>
        <p:txBody>
          <a:bodyPr/>
          <a:lstStyle/>
          <a:p>
            <a:pPr eaLnBrk="1" hangingPunct="1"/>
            <a:r>
              <a:rPr lang="id-ID" altLang="en-US" dirty="0"/>
              <a:t>3. Penelitian Eksperimental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57188" y="1700808"/>
            <a:ext cx="8408987" cy="4728567"/>
          </a:xfrm>
        </p:spPr>
        <p:txBody>
          <a:bodyPr>
            <a:normAutofit/>
          </a:bodyPr>
          <a:lstStyle/>
          <a:p>
            <a:pPr eaLnBrk="1" hangingPunct="1"/>
            <a:r>
              <a:rPr lang="id-ID" altLang="en-US" sz="1600" dirty="0">
                <a:latin typeface="Book Antiqua" panose="02040602050305030304" pitchFamily="18" charset="0"/>
              </a:rPr>
              <a:t>Menentukan penyebab perilaku melalui eksperimen.</a:t>
            </a:r>
          </a:p>
          <a:p>
            <a:pPr eaLnBrk="1" hangingPunct="1"/>
            <a:r>
              <a:rPr lang="id-ID" altLang="en-US" sz="1600" dirty="0">
                <a:latin typeface="Book Antiqua" panose="02040602050305030304" pitchFamily="18" charset="0"/>
              </a:rPr>
              <a:t>Eksperimen adalah sebuah prosedur yang diatur dengan seksama dimana satu atau lebih faktor yang diyakini dapat mempengaruhi perilaku, dipelajari dg cara dimanipulasi, dan semua faktor-ysng lain tetap sama.</a:t>
            </a:r>
          </a:p>
          <a:p>
            <a:pPr eaLnBrk="1" hangingPunct="1"/>
            <a:r>
              <a:rPr lang="id-ID" altLang="en-US" sz="1600" dirty="0">
                <a:latin typeface="Book Antiqua" panose="02040602050305030304" pitchFamily="18" charset="0"/>
              </a:rPr>
              <a:t>Penyebab: peristiwa yg dimanipulasi</a:t>
            </a:r>
          </a:p>
          <a:p>
            <a:pPr eaLnBrk="1" hangingPunct="1"/>
            <a:r>
              <a:rPr lang="id-ID" altLang="en-US" sz="1600" dirty="0">
                <a:latin typeface="Book Antiqua" panose="02040602050305030304" pitchFamily="18" charset="0"/>
              </a:rPr>
              <a:t>Dampak: perilaku yg berubah karena manipulasi</a:t>
            </a:r>
          </a:p>
          <a:p>
            <a:pPr eaLnBrk="1" hangingPunct="1"/>
            <a:r>
              <a:rPr lang="id-ID" altLang="en-US" sz="1600" dirty="0">
                <a:latin typeface="Book Antiqua" panose="02040602050305030304" pitchFamily="18" charset="0"/>
              </a:rPr>
              <a:t>Metode yang benar-benar reliabel dalam menetapkan penyebab (</a:t>
            </a:r>
            <a:r>
              <a:rPr lang="id-ID" altLang="en-US" sz="1600" i="1" dirty="0">
                <a:latin typeface="Book Antiqua" panose="02040602050305030304" pitchFamily="18" charset="0"/>
              </a:rPr>
              <a:t>cause</a:t>
            </a:r>
            <a:r>
              <a:rPr lang="id-ID" altLang="en-US" sz="1600" dirty="0">
                <a:latin typeface="Book Antiqua" panose="02040602050305030304" pitchFamily="18" charset="0"/>
              </a:rPr>
              <a:t>) dan dampak (</a:t>
            </a:r>
            <a:r>
              <a:rPr lang="id-ID" altLang="en-US" sz="1600" i="1" dirty="0">
                <a:latin typeface="Book Antiqua" panose="02040602050305030304" pitchFamily="18" charset="0"/>
              </a:rPr>
              <a:t>effect</a:t>
            </a:r>
            <a:r>
              <a:rPr lang="id-ID" altLang="en-US" sz="1600" dirty="0">
                <a:latin typeface="Book Antiqua" panose="02040602050305030304" pitchFamily="18" charset="0"/>
              </a:rPr>
              <a:t>)</a:t>
            </a:r>
            <a:endParaRPr lang="en-US" altLang="en-US" sz="1600" dirty="0">
              <a:latin typeface="Book Antiqua" panose="02040602050305030304" pitchFamily="18" charset="0"/>
            </a:endParaRPr>
          </a:p>
          <a:p>
            <a:r>
              <a:rPr lang="id-ID" altLang="en-US" sz="1600" dirty="0">
                <a:latin typeface="Book Antiqua" panose="02040602050305030304" pitchFamily="18" charset="0"/>
              </a:rPr>
              <a:t>Melibatkan paling sedikit 1 variabel independen dan 1 variabel dependen.</a:t>
            </a:r>
          </a:p>
          <a:p>
            <a:r>
              <a:rPr lang="id-ID" altLang="en-US" sz="1600" dirty="0">
                <a:latin typeface="Book Antiqua" panose="02040602050305030304" pitchFamily="18" charset="0"/>
              </a:rPr>
              <a:t>Var. Independen: faktor yg dimanipulasi, eksperimental &amp; berpengaruh</a:t>
            </a:r>
            <a:endParaRPr lang="id-ID" altLang="en-US" sz="1600" dirty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r>
              <a:rPr lang="id-ID" altLang="en-US" sz="1600" dirty="0">
                <a:latin typeface="Book Antiqua" panose="02040602050305030304" pitchFamily="18" charset="0"/>
                <a:sym typeface="Wingdings" panose="05000000000000000000" pitchFamily="2" charset="2"/>
              </a:rPr>
              <a:t>Var. Dependen: faktor yang diukur dalam eksperimen. Variabel ini dapat berubah ketika var. independen dimanipulasi.</a:t>
            </a:r>
          </a:p>
          <a:p>
            <a:r>
              <a:rPr lang="id-ID" altLang="en-US" sz="1600" dirty="0">
                <a:latin typeface="Book Antiqua" panose="02040602050305030304" pitchFamily="18" charset="0"/>
                <a:sym typeface="Wingdings" panose="05000000000000000000" pitchFamily="2" charset="2"/>
              </a:rPr>
              <a:t>Label “Dependen” digunakan karena nilai dari variabel ini tergantung dari apa yang terjadi pada partisipan dalam eksperimen ketika variabel independen dimanipulasi.</a:t>
            </a:r>
            <a:endParaRPr lang="id-ID" altLang="en-US" sz="1600" dirty="0">
              <a:latin typeface="Book Antiqua" panose="02040602050305030304" pitchFamily="18" charset="0"/>
            </a:endParaRPr>
          </a:p>
          <a:p>
            <a:pPr eaLnBrk="1" hangingPunct="1"/>
            <a:endParaRPr lang="id-ID" altLang="en-US" sz="16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28625" y="1340768"/>
            <a:ext cx="8337550" cy="4755232"/>
          </a:xfrm>
        </p:spPr>
        <p:txBody>
          <a:bodyPr>
            <a:normAutofit fontScale="62500" lnSpcReduction="20000"/>
          </a:bodyPr>
          <a:lstStyle/>
          <a:p>
            <a:r>
              <a:rPr lang="id-ID" altLang="en-US" sz="2800" dirty="0">
                <a:latin typeface="Book Antiqua" panose="02040602050305030304" pitchFamily="18" charset="0"/>
              </a:rPr>
              <a:t>Var independen terdiri dari pengalaman/perlakuan yg berbeda yg diberikan pd 1 atau lebih klp eksperimen dan 1 atau lebih klp kontrol.</a:t>
            </a:r>
          </a:p>
          <a:p>
            <a:endParaRPr lang="id-ID" altLang="en-US" sz="2800" dirty="0">
              <a:latin typeface="Book Antiqua" panose="02040602050305030304" pitchFamily="18" charset="0"/>
            </a:endParaRPr>
          </a:p>
          <a:p>
            <a:r>
              <a:rPr lang="id-ID" altLang="en-US" sz="2800" dirty="0">
                <a:latin typeface="Book Antiqua" panose="02040602050305030304" pitchFamily="18" charset="0"/>
              </a:rPr>
              <a:t>Klp Eksperimen: klp yg mendapat perlakuan atau yg pengalamannya dimanipulasi.</a:t>
            </a:r>
          </a:p>
          <a:p>
            <a:endParaRPr lang="id-ID" altLang="en-US" sz="2800" dirty="0">
              <a:latin typeface="Book Antiqua" panose="02040602050305030304" pitchFamily="18" charset="0"/>
            </a:endParaRPr>
          </a:p>
          <a:p>
            <a:r>
              <a:rPr lang="id-ID" altLang="en-US" sz="2800" dirty="0">
                <a:latin typeface="Book Antiqua" panose="02040602050305030304" pitchFamily="18" charset="0"/>
              </a:rPr>
              <a:t>Klp Kontrol adl klp pembanding yg diperlakukan sama seperti klp eksperimen, kecuali pd faktor manipulasi.</a:t>
            </a:r>
          </a:p>
          <a:p>
            <a:endParaRPr lang="id-ID" altLang="en-US" sz="2800" dirty="0">
              <a:latin typeface="Book Antiqua" panose="02040602050305030304" pitchFamily="18" charset="0"/>
            </a:endParaRPr>
          </a:p>
          <a:p>
            <a:r>
              <a:rPr lang="id-ID" altLang="en-US" sz="2800" dirty="0">
                <a:latin typeface="Book Antiqua" panose="02040602050305030304" pitchFamily="18" charset="0"/>
              </a:rPr>
              <a:t>Klp kontrol sebagai dasar yg bisa dibandingkan dg dampak dari kondisi yg dimanipulasi.</a:t>
            </a:r>
            <a:endParaRPr lang="en-US" altLang="en-US" sz="2800" dirty="0">
              <a:latin typeface="Book Antiqua" panose="02040602050305030304" pitchFamily="18" charset="0"/>
            </a:endParaRPr>
          </a:p>
          <a:p>
            <a:endParaRPr lang="en-US" altLang="en-US" sz="2800" dirty="0">
              <a:latin typeface="Book Antiqua" panose="02040602050305030304" pitchFamily="18" charset="0"/>
            </a:endParaRPr>
          </a:p>
          <a:p>
            <a:r>
              <a:rPr lang="id-ID" altLang="en-US" sz="2400" dirty="0">
                <a:latin typeface="Book Antiqua" panose="02040602050305030304" pitchFamily="18" charset="0"/>
              </a:rPr>
              <a:t>Prinsip penting dlm eksperimen adl penempatan acak (</a:t>
            </a:r>
            <a:r>
              <a:rPr lang="id-ID" altLang="en-US" sz="2400" i="1" dirty="0">
                <a:latin typeface="Book Antiqua" panose="02040602050305030304" pitchFamily="18" charset="0"/>
              </a:rPr>
              <a:t>Random Assignment</a:t>
            </a:r>
            <a:r>
              <a:rPr lang="id-ID" altLang="en-US" sz="2400" dirty="0">
                <a:latin typeface="Book Antiqua" panose="02040602050305030304" pitchFamily="18" charset="0"/>
              </a:rPr>
              <a:t>)</a:t>
            </a:r>
          </a:p>
          <a:p>
            <a:endParaRPr lang="id-ID" altLang="en-US" sz="2400" dirty="0">
              <a:latin typeface="Book Antiqua" panose="02040602050305030304" pitchFamily="18" charset="0"/>
            </a:endParaRPr>
          </a:p>
          <a:p>
            <a:r>
              <a:rPr lang="id-ID" altLang="en-US" sz="2400" dirty="0">
                <a:latin typeface="Book Antiqua" panose="02040602050305030304" pitchFamily="18" charset="0"/>
              </a:rPr>
              <a:t>Pembagian kelompok scr kebetulan</a:t>
            </a:r>
          </a:p>
          <a:p>
            <a:endParaRPr lang="id-ID" altLang="en-US" sz="2400" dirty="0">
              <a:latin typeface="Book Antiqua" panose="02040602050305030304" pitchFamily="18" charset="0"/>
            </a:endParaRPr>
          </a:p>
          <a:p>
            <a:r>
              <a:rPr lang="id-ID" altLang="en-US" sz="2400" dirty="0">
                <a:latin typeface="Book Antiqua" panose="02040602050305030304" pitchFamily="18" charset="0"/>
              </a:rPr>
              <a:t>RA mengurangi kemungkinan bahwa hasil eksperimen bukan muncul dari perbedaan2 yg sebelumnya telah di antara kelompok.</a:t>
            </a:r>
            <a:endParaRPr lang="id-ID" altLang="en-US" sz="2800" dirty="0">
              <a:latin typeface="Book Antiqua" panose="02040602050305030304" pitchFamily="18" charset="0"/>
            </a:endParaRPr>
          </a:p>
          <a:p>
            <a:endParaRPr lang="id-ID" altLang="en-US" sz="28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153400" cy="1008111"/>
          </a:xfrm>
        </p:spPr>
        <p:txBody>
          <a:bodyPr/>
          <a:lstStyle/>
          <a:p>
            <a:r>
              <a:rPr lang="id-ID" altLang="en-US" sz="3600" dirty="0"/>
              <a:t>Penelitian Evaluasi Program, Penelitian Terapan &amp; Guru sbg Peneliti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153400" cy="26642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d-ID" altLang="en-US" b="1" dirty="0">
                <a:latin typeface="Book Antiqua" panose="02040602050305030304" pitchFamily="18" charset="0"/>
              </a:rPr>
              <a:t>Penelitian evaluasi program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 di desain untuk membuat keputusan ttg keefektivan program.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Fokus pd lokasi atau pd jenis program tertentu.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Diarahkan utk menjawab pertanyaan tentang sekolah atau sistem sekolah tertentu, hasilnya tdk untuk digeneralisasikan pd </a:t>
            </a:r>
            <a:r>
              <a:rPr lang="id-ID" altLang="en-US" i="1" dirty="0">
                <a:latin typeface="Book Antiqua" panose="02040602050305030304" pitchFamily="18" charset="0"/>
                <a:sym typeface="Wingdings" panose="05000000000000000000" pitchFamily="2" charset="2"/>
              </a:rPr>
              <a:t>setting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 lain.</a:t>
            </a:r>
            <a:endParaRPr lang="en-US" alt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274577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b="1" dirty="0">
                <a:solidFill>
                  <a:srgbClr val="0070C0"/>
                </a:solidFill>
              </a:rPr>
              <a:t>1. Mengeksplorasi Psi Pendidikan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7886700" cy="3814358"/>
          </a:xfrm>
        </p:spPr>
        <p:txBody>
          <a:bodyPr>
            <a:normAutofit/>
          </a:bodyPr>
          <a:lstStyle/>
          <a:p>
            <a:pPr eaLnBrk="1" hangingPunct="1"/>
            <a:r>
              <a:rPr lang="id-ID" altLang="en-US" sz="2800" dirty="0">
                <a:latin typeface="Book Antiqua" panose="02040602050305030304" pitchFamily="18" charset="0"/>
              </a:rPr>
              <a:t>Psikologi </a:t>
            </a:r>
            <a:r>
              <a:rPr lang="id-ID" altLang="en-US" sz="2800" dirty="0">
                <a:latin typeface="Book Antiqua" panose="02040602050305030304" pitchFamily="18" charset="0"/>
                <a:sym typeface="Wingdings" panose="05000000000000000000" pitchFamily="2" charset="2"/>
              </a:rPr>
              <a:t> studi ilmiah mengenai perilaku dan proses mental.</a:t>
            </a:r>
          </a:p>
          <a:p>
            <a:pPr eaLnBrk="1" hangingPunct="1"/>
            <a:r>
              <a:rPr lang="id-ID" altLang="en-US" sz="2800" dirty="0">
                <a:latin typeface="Book Antiqua" panose="02040602050305030304" pitchFamily="18" charset="0"/>
                <a:sym typeface="Wingdings" panose="05000000000000000000" pitchFamily="2" charset="2"/>
              </a:rPr>
              <a:t>Psikologi Pendidikan  cabang psikologi yg khusus mengkaji pemahaman pengajaran &amp; pembelajaran dalam </a:t>
            </a:r>
            <a:r>
              <a:rPr lang="id-ID" altLang="en-US" sz="2800" i="1" dirty="0">
                <a:latin typeface="Book Antiqua" panose="02040602050305030304" pitchFamily="18" charset="0"/>
                <a:sym typeface="Wingdings" panose="05000000000000000000" pitchFamily="2" charset="2"/>
              </a:rPr>
              <a:t>setting</a:t>
            </a:r>
            <a:r>
              <a:rPr lang="id-ID" altLang="en-US" sz="2800" dirty="0">
                <a:latin typeface="Book Antiqua" panose="02040602050305030304" pitchFamily="18" charset="0"/>
                <a:sym typeface="Wingdings" panose="05000000000000000000" pitchFamily="2" charset="2"/>
              </a:rPr>
              <a:t> pendidikan.</a:t>
            </a:r>
          </a:p>
          <a:p>
            <a:pPr eaLnBrk="1" hangingPunct="1"/>
            <a:r>
              <a:rPr lang="id-ID" altLang="en-US" sz="2800" dirty="0">
                <a:latin typeface="Book Antiqua" panose="02040602050305030304" pitchFamily="18" charset="0"/>
                <a:sym typeface="Wingdings" panose="05000000000000000000" pitchFamily="2" charset="2"/>
              </a:rPr>
              <a:t>3 pionir  dalam Psi. Pendidikan: William James, John Dewey, E.L. Thorndike</a:t>
            </a:r>
          </a:p>
          <a:p>
            <a:pPr eaLnBrk="1" hangingPunct="1"/>
            <a:endParaRPr lang="id-ID" altLang="en-US" sz="28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153400" cy="1008111"/>
          </a:xfrm>
        </p:spPr>
        <p:txBody>
          <a:bodyPr/>
          <a:lstStyle/>
          <a:p>
            <a:r>
              <a:rPr lang="id-ID" altLang="en-US" sz="3600" dirty="0"/>
              <a:t>Penelitian Evaluasi Program, Penelitian Terapan &amp; Guru sbg Peneliti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153400" cy="36644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d-ID" altLang="en-US" b="1" dirty="0">
                <a:latin typeface="Book Antiqua" panose="02040602050305030304" pitchFamily="18" charset="0"/>
              </a:rPr>
              <a:t>Penelitian Terapan/ </a:t>
            </a:r>
            <a:r>
              <a:rPr lang="id-ID" altLang="en-US" b="1" i="1" dirty="0">
                <a:latin typeface="Book Antiqua" panose="02040602050305030304" pitchFamily="18" charset="0"/>
              </a:rPr>
              <a:t>Action Research</a:t>
            </a:r>
            <a:r>
              <a:rPr lang="id-ID" altLang="en-US" dirty="0">
                <a:latin typeface="Book Antiqua" panose="02040602050305030304" pitchFamily="18" charset="0"/>
              </a:rPr>
              <a:t>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 digunakan utk menyelesaikan masalah kelas atau sekolah tertentu, memperbaiki pengajaran dan strategi pendidikan yg lain, atau membuat keputusan di lokasi tertentu.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Tujuannya: secepatnya meningkatkan praktik pendidikan di 1 atau 2 kelas, di satu atau beberapa sekolah.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Biasa dilakukan oleh guru atau pengurus.</a:t>
            </a:r>
            <a:endParaRPr lang="en-US" alt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7133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153400" cy="1008111"/>
          </a:xfrm>
        </p:spPr>
        <p:txBody>
          <a:bodyPr/>
          <a:lstStyle/>
          <a:p>
            <a:r>
              <a:rPr lang="id-ID" altLang="en-US" sz="3600" dirty="0"/>
              <a:t>Penelitian Evaluasi Program, Penelitian Terapan &amp; Guru sbg Peneliti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153400" cy="36644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d-ID" altLang="en-US" b="1" dirty="0">
                <a:latin typeface="Book Antiqua" panose="02040602050305030304" pitchFamily="18" charset="0"/>
              </a:rPr>
              <a:t>Guru sebagai peneliti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 guru kelas melakukan studi sendiri untuk meningkatkan praktik mengajar.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Menemukan kembali peran guru, memulai pembaharuan, dan memperbaiki kegiatan belajar mengajar.</a:t>
            </a:r>
          </a:p>
          <a:p>
            <a:pPr>
              <a:lnSpc>
                <a:spcPct val="120000"/>
              </a:lnSpc>
            </a:pP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Guru secara rutin mengajukan pertanyaan dan memantau masalah yg akan diselesaikan, mengumpulkan data, menginterpretasinya dan kemudian berbagi kesimpulan dg guru-guru lain.</a:t>
            </a:r>
            <a:endParaRPr lang="id-ID" alt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58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sus\Music\any-questions-text-written-over-colorful-background-any-questions-colorful-bulbs-text-14138072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983"/>
          <a:stretch/>
        </p:blipFill>
        <p:spPr bwMode="auto">
          <a:xfrm>
            <a:off x="539552" y="1628800"/>
            <a:ext cx="7924800" cy="3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388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886700" cy="593408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Tugas</a:t>
            </a:r>
            <a:r>
              <a:rPr lang="en-US" altLang="en-US" dirty="0"/>
              <a:t> </a:t>
            </a:r>
            <a:r>
              <a:rPr lang="en-US" altLang="en-US" dirty="0" err="1"/>
              <a:t>Perkuliahan</a:t>
            </a:r>
            <a:r>
              <a:rPr lang="en-US" altLang="en-US" dirty="0"/>
              <a:t> </a:t>
            </a:r>
            <a:r>
              <a:rPr lang="en-US" altLang="en-US" dirty="0" err="1"/>
              <a:t>Hari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endParaRPr lang="id-ID" alt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006183"/>
            <a:ext cx="7886700" cy="228691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en-US" dirty="0" err="1">
                <a:latin typeface="Book Antiqua" panose="02040602050305030304" pitchFamily="18" charset="0"/>
              </a:rPr>
              <a:t>Mencari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Jurnal</a:t>
            </a:r>
            <a:r>
              <a:rPr lang="en-US" dirty="0">
                <a:latin typeface="Book Antiqua" panose="02040602050305030304" pitchFamily="18" charset="0"/>
              </a:rPr>
              <a:t> yang </a:t>
            </a:r>
            <a:r>
              <a:rPr lang="en-US" dirty="0" err="1">
                <a:latin typeface="Book Antiqua" panose="02040602050305030304" pitchFamily="18" charset="0"/>
              </a:rPr>
              <a:t>berkaitan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dengan</a:t>
            </a:r>
            <a:r>
              <a:rPr lang="en-US" dirty="0">
                <a:latin typeface="Book Antiqua" panose="02040602050305030304" pitchFamily="18" charset="0"/>
              </a:rPr>
              <a:t> m</a:t>
            </a:r>
            <a:r>
              <a:rPr lang="id-ID" dirty="0">
                <a:latin typeface="Book Antiqua" panose="02040602050305030304" pitchFamily="18" charset="0"/>
              </a:rPr>
              <a:t>etode dasar yg digunakan utk mengumpulkan informasi dalam psikologi pendidikan: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Deskriptif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Korelasi</a:t>
            </a:r>
          </a:p>
          <a:p>
            <a:pPr marL="723900" indent="-361950" eaLnBrk="1" hangingPunct="1">
              <a:buFont typeface="+mj-lt"/>
              <a:buAutoNum type="arabicPeriod"/>
              <a:defRPr/>
            </a:pPr>
            <a:r>
              <a:rPr lang="id-ID" dirty="0">
                <a:latin typeface="Book Antiqua" panose="02040602050305030304" pitchFamily="18" charset="0"/>
              </a:rPr>
              <a:t>Eksperimental</a:t>
            </a:r>
          </a:p>
        </p:txBody>
      </p:sp>
    </p:spTree>
    <p:extLst>
      <p:ext uri="{BB962C8B-B14F-4D97-AF65-F5344CB8AC3E}">
        <p14:creationId xmlns:p14="http://schemas.microsoft.com/office/powerpoint/2010/main" val="278359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392488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William James</a:t>
            </a:r>
            <a:r>
              <a:rPr lang="id-ID" sz="2400" dirty="0">
                <a:latin typeface="Book Antiqua" panose="02040602050305030304" pitchFamily="18" charset="0"/>
              </a:rPr>
              <a:t>: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 aplikasi psikologi dalam pendidikan anak  observasi cara mengajar dan belajar di dalam kelas  meningkatkan pendidikan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id-ID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d-ID" sz="2400" b="1" dirty="0">
                <a:latin typeface="Book Antiqua" panose="02040602050305030304" pitchFamily="18" charset="0"/>
                <a:sym typeface="Wingdings" pitchFamily="2" charset="2"/>
              </a:rPr>
              <a:t>John Dewey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: memandang anak sbg </a:t>
            </a:r>
            <a:r>
              <a:rPr lang="id-ID" sz="2400" i="1" dirty="0">
                <a:latin typeface="Book Antiqua" panose="02040602050305030304" pitchFamily="18" charset="0"/>
                <a:sym typeface="Wingdings" pitchFamily="2" charset="2"/>
              </a:rPr>
              <a:t>active learner 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 anak belajar paling baik dg cara melakukan (</a:t>
            </a:r>
            <a:r>
              <a:rPr lang="id-ID" sz="2400" i="1" dirty="0">
                <a:latin typeface="Book Antiqua" panose="02040602050305030304" pitchFamily="18" charset="0"/>
                <a:sym typeface="Wingdings" pitchFamily="2" charset="2"/>
              </a:rPr>
              <a:t>doing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).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 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Pendidikan mestinya fokus pada anak scr menyeluruh dan menekankan adapatasi anak terhadap lingkungan.</a:t>
            </a:r>
            <a:r>
              <a:rPr lang="en-US" sz="2400" dirty="0">
                <a:latin typeface="Book Antiqua" panose="02040602050305030304" pitchFamily="18" charset="0"/>
                <a:sym typeface="Wingdings" pitchFamily="2" charset="2"/>
              </a:rPr>
              <a:t> </a:t>
            </a:r>
            <a:r>
              <a:rPr lang="id-ID" sz="2400" dirty="0">
                <a:latin typeface="Book Antiqua" panose="02040602050305030304" pitchFamily="18" charset="0"/>
                <a:sym typeface="Wingdings" pitchFamily="2" charset="2"/>
              </a:rPr>
              <a:t>Setiap anak berhak mendapat pendidikan yg kompeten, baik laki-laki maupun perempuan, dari latar belakang sosial ekonomi dan kelompok etnis yg berbeda-beda.</a:t>
            </a:r>
            <a:endParaRPr lang="en-US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id-ID" altLang="en-US" sz="2400" b="1" dirty="0">
                <a:latin typeface="Book Antiqua" panose="02040602050305030304" pitchFamily="18" charset="0"/>
              </a:rPr>
              <a:t>E.L. Thorndike</a:t>
            </a:r>
            <a:r>
              <a:rPr lang="id-ID" altLang="en-US" sz="2400" dirty="0">
                <a:latin typeface="Book Antiqua" panose="02040602050305030304" pitchFamily="18" charset="0"/>
              </a:rPr>
              <a:t>: fokus pd asesmen dan pengukuran dan peningkatan pondasi ilmiah belajar. Salah satu tugas terpenting dalam sekolah adalah mengasah ketrampilan penalaran pd anak.</a:t>
            </a:r>
            <a:r>
              <a:rPr lang="en-US" altLang="en-US" sz="2400" dirty="0">
                <a:latin typeface="Book Antiqua" panose="02040602050305030304" pitchFamily="18" charset="0"/>
              </a:rPr>
              <a:t> </a:t>
            </a:r>
            <a:r>
              <a:rPr lang="id-ID" altLang="en-US" sz="2400" dirty="0">
                <a:latin typeface="Book Antiqua" panose="02040602050305030304" pitchFamily="18" charset="0"/>
              </a:rPr>
              <a:t>Psikologi pendidikan harus mempunyai dasar ilmiah dan sangat berfokus pd asesmen.</a:t>
            </a:r>
            <a:endParaRPr lang="id-ID" sz="24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id-ID" sz="24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179512" y="1274577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Pendekatan Behavior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51520" y="1860787"/>
            <a:ext cx="7886700" cy="1352189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Th 1950, Skinner mengembangkan konsep ttg “pembelajaran terprogram”, yg melibatkan penguatan (</a:t>
            </a:r>
            <a:r>
              <a:rPr lang="id-ID" altLang="en-US" i="1" dirty="0">
                <a:latin typeface="Book Antiqua" panose="02040602050305030304" pitchFamily="18" charset="0"/>
              </a:rPr>
              <a:t>reinforcing</a:t>
            </a:r>
            <a:r>
              <a:rPr lang="id-ID" altLang="en-US" dirty="0">
                <a:latin typeface="Book Antiqua" panose="02040602050305030304" pitchFamily="18" charset="0"/>
              </a:rPr>
              <a:t>) bagi siswa setiap kali berhasil melewati tahapan-tahapan dari rangkaian proses belajarnya sampai siswa mencapai tujuan pembelajarannya.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2996952"/>
            <a:ext cx="7886700" cy="593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gency FB" panose="020B0503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altLang="en-US"/>
              <a:t>Revolusi Kognitif</a:t>
            </a:r>
            <a:endParaRPr lang="id-ID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87219" y="3590360"/>
            <a:ext cx="8153400" cy="23589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gency FB" panose="020B050302020202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id-ID" altLang="en-US" dirty="0">
                <a:latin typeface="Book Antiqua" panose="02040602050305030304" pitchFamily="18" charset="0"/>
              </a:rPr>
              <a:t>Th 1950, Benjamin Bloom menciptakan taksonomi ketrampilan kognitif yg mencakup ketrampilan dalam mengingat, memahami, mensisntesis, dan mengevaluasi.</a:t>
            </a:r>
          </a:p>
          <a:p>
            <a:pPr fontAlgn="auto">
              <a:spcAft>
                <a:spcPts val="0"/>
              </a:spcAft>
            </a:pPr>
            <a:r>
              <a:rPr lang="id-ID" altLang="en-US" dirty="0">
                <a:latin typeface="Book Antiqua" panose="02040602050305030304" pitchFamily="18" charset="0"/>
              </a:rPr>
              <a:t> Menurut Bloom, guru semestinya membantu siswa dalam menggunakan dan mengembangkan ketrampilan kognitif.</a:t>
            </a:r>
          </a:p>
          <a:p>
            <a:pPr fontAlgn="auto">
              <a:spcAft>
                <a:spcPts val="0"/>
              </a:spcAft>
            </a:pPr>
            <a:r>
              <a:rPr lang="id-ID" altLang="en-US" dirty="0">
                <a:latin typeface="Book Antiqua" panose="02040602050305030304" pitchFamily="18" charset="0"/>
              </a:rPr>
              <a:t>Antusiasme utk enerapkan konsep2 psikologi kognitif - ingatan, proses berpikir, penalaran dll – untuk membantu siswa dlm belajar.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7504" y="1196752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dirty="0"/>
              <a:t>Teaching: Art and Science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153400" cy="3528392"/>
          </a:xfrm>
        </p:spPr>
        <p:txBody>
          <a:bodyPr/>
          <a:lstStyle/>
          <a:p>
            <a:pPr eaLnBrk="1" hangingPunct="1"/>
            <a:r>
              <a:rPr lang="id-ID" altLang="en-US" dirty="0">
                <a:latin typeface="Book Antiqua" panose="02040602050305030304" pitchFamily="18" charset="0"/>
              </a:rPr>
              <a:t>Psikolog pendidikan: mengajar </a:t>
            </a:r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 informasi penelitian ilmiah + improvisasi + spontanitas</a:t>
            </a:r>
          </a:p>
          <a:p>
            <a:pPr eaLnBrk="1" hangingPunct="1"/>
            <a:endParaRPr lang="id-ID" alt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Sebagai ilmu, psikologi pendidikan bertujuan utk menyajikan hasil2 penelitian yg dapat diterapkan secara efektif dalam situasi mengajar.</a:t>
            </a:r>
          </a:p>
          <a:p>
            <a:pPr eaLnBrk="1" hangingPunct="1"/>
            <a:endParaRPr lang="id-ID" alt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id-ID" alt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Tapi cara mengajar itu tetap sebuah seni, krn akan terus membuat keputusan penting bds pd ketrampilan &amp; pengalaman pribadi.</a:t>
            </a:r>
            <a:endParaRPr lang="id-ID" altLang="en-US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23528" y="1298106"/>
            <a:ext cx="7886700" cy="593408"/>
          </a:xfrm>
        </p:spPr>
        <p:txBody>
          <a:bodyPr/>
          <a:lstStyle/>
          <a:p>
            <a:pPr eaLnBrk="1" hangingPunct="1"/>
            <a:r>
              <a:rPr lang="id-ID" altLang="en-US" b="1" dirty="0">
                <a:solidFill>
                  <a:srgbClr val="0070C0"/>
                </a:solidFill>
              </a:rPr>
              <a:t>2. Pengajaran yang Efektif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91514"/>
            <a:ext cx="7886700" cy="3814358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id-ID" dirty="0">
                <a:latin typeface="Book Antiqua" panose="02040602050305030304" pitchFamily="18" charset="0"/>
              </a:rPr>
              <a:t> Kompleksitas pengajaran + keberagaman individu siswa </a:t>
            </a:r>
            <a:r>
              <a:rPr lang="id-ID" dirty="0">
                <a:latin typeface="Book Antiqua" panose="02040602050305030304" pitchFamily="18" charset="0"/>
                <a:sym typeface="Wingdings" pitchFamily="2" charset="2"/>
              </a:rPr>
              <a:t> </a:t>
            </a:r>
            <a:r>
              <a:rPr lang="id-ID" dirty="0">
                <a:latin typeface="Book Antiqua" panose="02040602050305030304" pitchFamily="18" charset="0"/>
              </a:rPr>
              <a:t>pengajaran yg efektif itu bukan “one siza fits all”.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id-ID" dirty="0">
                <a:latin typeface="Book Antiqua" panose="02040602050305030304" pitchFamily="18" charset="0"/>
              </a:rPr>
              <a:t>Guru harus menguasai berbagai perspektif dan strategi serta fleksibel dalam penerapannya.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id-ID" dirty="0">
                <a:latin typeface="Book Antiqua" panose="02040602050305030304" pitchFamily="18" charset="0"/>
              </a:rPr>
              <a:t>2 kunci utama pengajaran efektif: </a:t>
            </a:r>
          </a:p>
          <a:p>
            <a:pPr marL="735013" indent="-3810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d-ID" dirty="0">
                <a:latin typeface="Book Antiqua" panose="02040602050305030304" pitchFamily="18" charset="0"/>
              </a:rPr>
              <a:t>a. Pengetahuan &amp; ketrampilan yg profesional</a:t>
            </a:r>
          </a:p>
          <a:p>
            <a:pPr marL="735013" indent="-3810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d-ID" dirty="0">
                <a:latin typeface="Book Antiqua" panose="02040602050305030304" pitchFamily="18" charset="0"/>
              </a:rPr>
              <a:t>b. Komitmen &amp; motivasi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501062" cy="628650"/>
          </a:xfrm>
        </p:spPr>
        <p:txBody>
          <a:bodyPr/>
          <a:lstStyle/>
          <a:p>
            <a:pPr eaLnBrk="1" hangingPunct="1"/>
            <a:r>
              <a:rPr lang="id-ID" altLang="en-US" sz="3600" b="1" dirty="0"/>
              <a:t>Ketrampilan &amp; Pengetahuan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68" y="2132856"/>
            <a:ext cx="8337550" cy="3508995"/>
          </a:xfrm>
        </p:spPr>
        <p:txBody>
          <a:bodyPr>
            <a:normAutofit fontScale="92500"/>
          </a:bodyPr>
          <a:lstStyle/>
          <a:p>
            <a:pPr marL="354013" indent="-354013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id-ID" sz="3800" b="1" dirty="0">
                <a:latin typeface="Book Antiqua" panose="02040602050305030304" pitchFamily="18" charset="0"/>
              </a:rPr>
              <a:t>Penguasaan materi pelajaran. </a:t>
            </a:r>
          </a:p>
          <a:p>
            <a:pPr marL="735013" indent="-3810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id-ID" sz="3800" dirty="0">
                <a:latin typeface="Book Antiqua" panose="02040602050305030304" pitchFamily="18" charset="0"/>
              </a:rPr>
              <a:t>Pemahaman konsep yg baik, fleksibel, dan mendalam ttg materi</a:t>
            </a:r>
          </a:p>
          <a:p>
            <a:pPr marL="735013" indent="-3810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id-ID" sz="3800" dirty="0">
                <a:latin typeface="Book Antiqua" panose="02040602050305030304" pitchFamily="18" charset="0"/>
              </a:rPr>
              <a:t>Mempunyai arahan yg baik pada tiap materi yang diajarkan &amp; punya ketrampilan dasar mengajar yg kuat.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337550" cy="4680519"/>
          </a:xfrm>
        </p:spPr>
        <p:txBody>
          <a:bodyPr>
            <a:normAutofit fontScale="70000" lnSpcReduction="20000"/>
          </a:bodyPr>
          <a:lstStyle/>
          <a:p>
            <a:pPr marL="354013" indent="-354013" eaLnBrk="1" fontAlgn="auto" hangingPunct="1">
              <a:spcAft>
                <a:spcPts val="0"/>
              </a:spcAft>
              <a:buFont typeface="+mj-lt"/>
              <a:buAutoNum type="alphaLcPeriod" startAt="2"/>
              <a:defRPr/>
            </a:pPr>
            <a:r>
              <a:rPr lang="id-ID" sz="3800" b="1" dirty="0">
                <a:latin typeface="Book Antiqua" panose="02040602050305030304" pitchFamily="18" charset="0"/>
              </a:rPr>
              <a:t>Strategi Pembelajaran</a:t>
            </a:r>
          </a:p>
          <a:p>
            <a:pPr marL="735013" eaLnBrk="1" hangingPunct="1">
              <a:defRPr/>
            </a:pPr>
            <a:r>
              <a:rPr lang="id-ID" sz="3800" i="1" dirty="0">
                <a:latin typeface="Book Antiqua" panose="02040602050305030304" pitchFamily="18" charset="0"/>
              </a:rPr>
              <a:t>Pendekatan para konstruktif</a:t>
            </a:r>
            <a:r>
              <a:rPr lang="id-ID" sz="3800" dirty="0">
                <a:latin typeface="Book Antiqua" panose="02040602050305030304" pitchFamily="18" charset="0"/>
                <a:sym typeface="Wingdings" pitchFamily="2" charset="2"/>
              </a:rPr>
              <a:t> berpusat pada si pembelajar  siswa scr aktif membangun pengetahuan scr aktif mll bimbingan guru siswa didukung utk mengeksplorasi dunia, menemukan pengetahuan, refleksi &amp;berpikir kritis.</a:t>
            </a:r>
            <a:endParaRPr lang="en-US" sz="3800" dirty="0">
              <a:latin typeface="Book Antiqua" panose="02040602050305030304" pitchFamily="18" charset="0"/>
              <a:sym typeface="Wingdings" pitchFamily="2" charset="2"/>
            </a:endParaRPr>
          </a:p>
          <a:p>
            <a:pPr marL="563563" indent="0" eaLnBrk="1" hangingPunct="1">
              <a:buNone/>
              <a:defRPr/>
            </a:pPr>
            <a:endParaRPr lang="id-ID" sz="3800" dirty="0">
              <a:latin typeface="Book Antiqua" panose="02040602050305030304" pitchFamily="18" charset="0"/>
            </a:endParaRPr>
          </a:p>
          <a:p>
            <a:pPr marL="735013" eaLnBrk="1" hangingPunct="1">
              <a:defRPr/>
            </a:pPr>
            <a:r>
              <a:rPr lang="id-ID" sz="3800" i="1" dirty="0">
                <a:latin typeface="Book Antiqua" panose="02040602050305030304" pitchFamily="18" charset="0"/>
              </a:rPr>
              <a:t>Pendekatan pembelajaran langsung</a:t>
            </a:r>
            <a:r>
              <a:rPr lang="id-ID" sz="3800" dirty="0">
                <a:latin typeface="Book Antiqua" panose="02040602050305030304" pitchFamily="18" charset="0"/>
                <a:sym typeface="Wingdings" pitchFamily="2" charset="2"/>
              </a:rPr>
              <a:t> terstruktur &amp; berpusat pada guru  guru mengarahkan dan mengontrol, harapan guru tinggi thd kemajuan siswa, banyak waktu yg dihabiskan siswa pd tugas akademik (tujuan: memaksimalkan waktu blj siswa)</a:t>
            </a:r>
            <a:endParaRPr lang="id-ID" sz="3800" dirty="0">
              <a:latin typeface="Book Antiqua" panose="02040602050305030304" pitchFamily="18" charset="0"/>
            </a:endParaRPr>
          </a:p>
          <a:p>
            <a:pPr marL="735013" indent="-3810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id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8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268760"/>
            <a:ext cx="8408987" cy="4608512"/>
          </a:xfrm>
        </p:spPr>
        <p:txBody>
          <a:bodyPr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 startAt="3"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Penentuan tuj</a:t>
            </a:r>
            <a:r>
              <a:rPr lang="en-US" sz="2400" b="1" dirty="0" err="1">
                <a:latin typeface="Book Antiqua" panose="02040602050305030304" pitchFamily="18" charset="0"/>
              </a:rPr>
              <a:t>uan</a:t>
            </a:r>
            <a:r>
              <a:rPr lang="id-ID" sz="2400" b="1" dirty="0">
                <a:latin typeface="Book Antiqua" panose="02040602050305030304" pitchFamily="18" charset="0"/>
              </a:rPr>
              <a:t> &amp; ketrampilan merencanakan pembelajaran. 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Menetapkan tujuan yg tinggi dalam mengajar dan mengatur rencana utk dpt meraih tujuan tsb.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Mengembangkan kriteria khusus utk keberhasilan, membuat rencana pengajaran, mengatur pelajaran untuk mengoptimalkan balajar siswa.</a:t>
            </a:r>
          </a:p>
          <a:p>
            <a:pPr marL="719138" eaLnBrk="1" hangingPunct="1">
              <a:defRPr/>
            </a:pPr>
            <a:r>
              <a:rPr lang="id-ID" sz="2400" dirty="0">
                <a:latin typeface="Book Antiqua" panose="02040602050305030304" pitchFamily="18" charset="0"/>
              </a:rPr>
              <a:t>Berpikir bagaimana cara membuat proses belajar itu menantang dan menyenangkan.</a:t>
            </a:r>
          </a:p>
          <a:p>
            <a:pPr marL="719138"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 marL="361950" indent="-361950">
              <a:buFont typeface="+mj-lt"/>
              <a:buAutoNum type="alphaLcPeriod" startAt="4"/>
              <a:defRPr/>
            </a:pPr>
            <a:r>
              <a:rPr lang="id-ID" sz="2400" b="1" dirty="0">
                <a:latin typeface="Book Antiqua" panose="02040602050305030304" pitchFamily="18" charset="0"/>
              </a:rPr>
              <a:t>Praktik mengajar yg sesuai dg perkembangan</a:t>
            </a:r>
          </a:p>
          <a:p>
            <a:pPr marL="723900" indent="-361950" eaLnBrk="1" hangingPunct="1">
              <a:tabLst>
                <a:tab pos="723900" algn="l"/>
              </a:tabLst>
              <a:defRPr/>
            </a:pPr>
            <a:r>
              <a:rPr lang="id-ID" sz="2400" dirty="0">
                <a:latin typeface="Book Antiqua" panose="02040602050305030304" pitchFamily="18" charset="0"/>
              </a:rPr>
              <a:t>Guru yg kompeten memiliki pemahaman yg bagus terhadap perkembangan anak dan tahu bagaimana membuat materi pengajaran yg sesuai tingkat perkembangan mereka.</a:t>
            </a:r>
          </a:p>
          <a:p>
            <a:pPr marL="719138" eaLnBrk="1" hangingPunct="1">
              <a:defRPr/>
            </a:pPr>
            <a:endParaRPr lang="id-ID" sz="2400" dirty="0">
              <a:latin typeface="Book Antiqua" panose="02040602050305030304" pitchFamily="18" charset="0"/>
            </a:endParaRPr>
          </a:p>
          <a:p>
            <a:pPr marL="381000" indent="-3810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id-ID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-mat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math" id="{791D1D60-2FA4-45A1-A7C9-F60F36FD8196}" vid="{9D589615-A033-4B7A-B4AC-3868A58B3A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Theme-math</Template>
  <TotalTime>1364</TotalTime>
  <Words>1372</Words>
  <Application>Microsoft Office PowerPoint</Application>
  <PresentationFormat>Tampilan Layar (4:3)</PresentationFormat>
  <Paragraphs>153</Paragraphs>
  <Slides>23</Slides>
  <Notes>22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23</vt:i4>
      </vt:variant>
    </vt:vector>
  </HeadingPairs>
  <TitlesOfParts>
    <vt:vector size="29" baseType="lpstr">
      <vt:lpstr>Agency FB</vt:lpstr>
      <vt:lpstr>Arial</vt:lpstr>
      <vt:lpstr>Book Antiqua</vt:lpstr>
      <vt:lpstr>Calibri</vt:lpstr>
      <vt:lpstr>Wingdings</vt:lpstr>
      <vt:lpstr>Theme-math</vt:lpstr>
      <vt:lpstr>Psikologi pendidikan </vt:lpstr>
      <vt:lpstr>1. Mengeksplorasi Psi Pendidikan</vt:lpstr>
      <vt:lpstr>Presentasi PowerPoint</vt:lpstr>
      <vt:lpstr>Pendekatan Behavior</vt:lpstr>
      <vt:lpstr>Teaching: Art and Science</vt:lpstr>
      <vt:lpstr>2. Pengajaran yang Efektif</vt:lpstr>
      <vt:lpstr>Ketrampilan &amp; Pengetahuan Professional</vt:lpstr>
      <vt:lpstr>Presentasi PowerPoint</vt:lpstr>
      <vt:lpstr>Presentasi PowerPoint</vt:lpstr>
      <vt:lpstr>Presentasi PowerPoint</vt:lpstr>
      <vt:lpstr>Presentasi PowerPoint</vt:lpstr>
      <vt:lpstr>Komitmen &amp; Motivasi</vt:lpstr>
      <vt:lpstr>3. Penelitian dlm Psi Pendidikan (mengapa itu penting?) </vt:lpstr>
      <vt:lpstr>Metode Penelitian</vt:lpstr>
      <vt:lpstr>1. Penelitian Deskriptif</vt:lpstr>
      <vt:lpstr>2. Penelitian Korelasi </vt:lpstr>
      <vt:lpstr>3. Penelitian Eksperimental</vt:lpstr>
      <vt:lpstr>Presentasi PowerPoint</vt:lpstr>
      <vt:lpstr>Penelitian Evaluasi Program, Penelitian Terapan &amp; Guru sbg Peneliti</vt:lpstr>
      <vt:lpstr>Penelitian Evaluasi Program, Penelitian Terapan &amp; Guru sbg Peneliti</vt:lpstr>
      <vt:lpstr>Penelitian Evaluasi Program, Penelitian Terapan &amp; Guru sbg Peneliti</vt:lpstr>
      <vt:lpstr>Presentasi PowerPoint</vt:lpstr>
      <vt:lpstr>Tugas Perkuliahan Hari ini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pendidikan</dc:title>
  <dc:creator>nina bobo</dc:creator>
  <cp:lastModifiedBy>nina bobo</cp:lastModifiedBy>
  <cp:revision>88</cp:revision>
  <dcterms:created xsi:type="dcterms:W3CDTF">2013-01-28T04:31:03Z</dcterms:created>
  <dcterms:modified xsi:type="dcterms:W3CDTF">2023-10-24T17:11:10Z</dcterms:modified>
</cp:coreProperties>
</file>