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83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  <p:sldId id="321" r:id="rId39"/>
    <p:sldId id="322" r:id="rId40"/>
    <p:sldId id="323" r:id="rId41"/>
    <p:sldId id="324" r:id="rId42"/>
    <p:sldId id="325" r:id="rId43"/>
    <p:sldId id="326" r:id="rId44"/>
    <p:sldId id="327" r:id="rId45"/>
    <p:sldId id="328" r:id="rId46"/>
    <p:sldId id="329" r:id="rId47"/>
    <p:sldId id="330" r:id="rId48"/>
    <p:sldId id="331" r:id="rId49"/>
    <p:sldId id="332" r:id="rId50"/>
    <p:sldId id="279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D6883-EDF4-4F40-8490-8D1FD00BA69F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22038-431B-4147-BD8E-C7A0CC420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3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9220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24095160-7E14-4E95-A347-43D1F7DD5683}" type="slidenum">
              <a:rPr lang="id-ID" altLang="en-US">
                <a:latin typeface="Calibri" panose="020F0502020204030204" pitchFamily="34" charset="0"/>
              </a:rPr>
              <a:pPr/>
              <a:t>2</a:t>
            </a:fld>
            <a:endParaRPr lang="id-ID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85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62436BA5-6906-4C57-BBA2-997E91F9AA70}" type="slidenum">
              <a:rPr lang="en-GB" altLang="en-US">
                <a:latin typeface="Times New Roman" panose="02020603050405020304" pitchFamily="18" charset="0"/>
              </a:rPr>
              <a:pPr/>
              <a:t>11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6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6F9F8325-49BB-45A1-8F92-32F7666A2235}" type="slidenum">
              <a:rPr lang="en-GB" altLang="en-US">
                <a:latin typeface="Times New Roman" panose="02020603050405020304" pitchFamily="18" charset="0"/>
              </a:rPr>
              <a:pPr/>
              <a:t>12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13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6EB2CA99-260F-4504-83E7-5BC355B521CB}" type="slidenum">
              <a:rPr lang="en-GB" altLang="en-US">
                <a:latin typeface="Times New Roman" panose="02020603050405020304" pitchFamily="18" charset="0"/>
              </a:rPr>
              <a:pPr/>
              <a:t>16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6847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67B35F70-7A4C-41FA-8BB8-9CC6FE418E85}" type="slidenum">
              <a:rPr lang="en-GB" altLang="en-US">
                <a:latin typeface="Times New Roman" panose="02020603050405020304" pitchFamily="18" charset="0"/>
              </a:rPr>
              <a:pPr/>
              <a:t>17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379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9EDA34FD-2D1A-4BC4-83CD-7799AD0616F8}" type="slidenum">
              <a:rPr lang="en-GB" altLang="en-US">
                <a:latin typeface="Times New Roman" panose="02020603050405020304" pitchFamily="18" charset="0"/>
              </a:rPr>
              <a:pPr/>
              <a:t>18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289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A25F7F69-09E0-44D1-9F59-FF7C13CDC50E}" type="slidenum">
              <a:rPr lang="en-GB" altLang="en-US">
                <a:latin typeface="Times New Roman" panose="02020603050405020304" pitchFamily="18" charset="0"/>
              </a:rPr>
              <a:pPr/>
              <a:t>19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3828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07AC838E-CC4D-4876-B455-C03EF932D41E}" type="slidenum">
              <a:rPr lang="en-GB" altLang="en-US">
                <a:latin typeface="Times New Roman" panose="02020603050405020304" pitchFamily="18" charset="0"/>
              </a:rPr>
              <a:pPr/>
              <a:t>20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4940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DB7AADD7-B1E1-4C12-AE89-9123A85A2FDF}" type="slidenum">
              <a:rPr lang="en-GB" altLang="en-US">
                <a:latin typeface="Times New Roman" panose="02020603050405020304" pitchFamily="18" charset="0"/>
              </a:rPr>
              <a:pPr/>
              <a:t>21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530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9D288002-6EE1-4CBF-8533-EDE3C8E103D7}" type="slidenum">
              <a:rPr lang="en-GB" altLang="en-US">
                <a:latin typeface="Times New Roman" panose="02020603050405020304" pitchFamily="18" charset="0"/>
              </a:rPr>
              <a:pPr/>
              <a:t>22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223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23B427E6-1CEE-4FA8-A35B-C0F4AD3511E9}" type="slidenum">
              <a:rPr lang="en-GB" altLang="en-US">
                <a:latin typeface="Times New Roman" panose="02020603050405020304" pitchFamily="18" charset="0"/>
              </a:rPr>
              <a:pPr/>
              <a:t>23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333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3D4DA3BD-A8FA-48C3-BF04-08ECC95E689C}" type="slidenum">
              <a:rPr lang="en-GB" altLang="en-US">
                <a:latin typeface="Times New Roman" panose="02020603050405020304" pitchFamily="18" charset="0"/>
              </a:rPr>
              <a:pPr/>
              <a:t>3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336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C04E96CA-BA85-4EC9-B3BE-1EC9218DCB85}" type="slidenum">
              <a:rPr lang="en-GB" altLang="en-US">
                <a:latin typeface="Times New Roman" panose="02020603050405020304" pitchFamily="18" charset="0"/>
              </a:rPr>
              <a:pPr/>
              <a:t>24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4771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92D7EAAE-ED8B-48C2-BFB1-D4F6525F2760}" type="slidenum">
              <a:rPr lang="en-GB" altLang="en-US">
                <a:latin typeface="Times New Roman" panose="02020603050405020304" pitchFamily="18" charset="0"/>
              </a:rPr>
              <a:pPr/>
              <a:t>25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7206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26A47F38-D6B4-4543-83F0-9A8E28E8E61C}" type="slidenum">
              <a:rPr lang="en-GB" altLang="en-US">
                <a:latin typeface="Times New Roman" panose="02020603050405020304" pitchFamily="18" charset="0"/>
              </a:rPr>
              <a:pPr/>
              <a:t>44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64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137C5092-958F-45A1-8491-2F306ED36F2A}" type="slidenum">
              <a:rPr lang="en-GB" altLang="en-US">
                <a:latin typeface="Times New Roman" panose="02020603050405020304" pitchFamily="18" charset="0"/>
              </a:rPr>
              <a:pPr/>
              <a:t>4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55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08E68793-DDC0-434F-86B0-1DA0C8EA3C07}" type="slidenum">
              <a:rPr lang="en-GB" altLang="en-US">
                <a:latin typeface="Times New Roman" panose="02020603050405020304" pitchFamily="18" charset="0"/>
              </a:rPr>
              <a:pPr/>
              <a:t>5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046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2893433C-EA34-4826-9D6F-721C2054993E}" type="slidenum">
              <a:rPr lang="en-GB" altLang="en-US">
                <a:latin typeface="Times New Roman" panose="02020603050405020304" pitchFamily="18" charset="0"/>
              </a:rPr>
              <a:pPr/>
              <a:t>6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38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487BC8B9-A078-4E15-B262-0C3C8C697D90}" type="slidenum">
              <a:rPr lang="en-GB" altLang="en-US">
                <a:latin typeface="Times New Roman" panose="02020603050405020304" pitchFamily="18" charset="0"/>
              </a:rPr>
              <a:pPr/>
              <a:t>7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42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55E02503-B996-494F-B775-5EC236AB79AD}" type="slidenum">
              <a:rPr lang="en-GB" altLang="en-US">
                <a:latin typeface="Times New Roman" panose="02020603050405020304" pitchFamily="18" charset="0"/>
              </a:rPr>
              <a:pPr/>
              <a:t>8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531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C34B03F4-80AE-494F-B526-CB5AFA56717D}" type="slidenum">
              <a:rPr lang="en-GB" altLang="en-US">
                <a:latin typeface="Times New Roman" panose="02020603050405020304" pitchFamily="18" charset="0"/>
              </a:rPr>
              <a:pPr/>
              <a:t>9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141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CB605F4A-7265-4649-8450-FBE1887A73B1}" type="slidenum">
              <a:rPr lang="en-GB" altLang="en-US">
                <a:latin typeface="Times New Roman" panose="02020603050405020304" pitchFamily="18" charset="0"/>
              </a:rPr>
              <a:pPr/>
              <a:t>10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802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9529E-E87D-44E9-9FC0-0B82305DA102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EF3C-3ADE-4D3B-B6FC-0A08F2B9D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83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9529E-E87D-44E9-9FC0-0B82305DA102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EF3C-3ADE-4D3B-B6FC-0A08F2B9D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2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esaunggul.ac.id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5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1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DOKUMENTASI KLINIS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>
            <a:normAutofit fontScale="92500" lnSpcReduction="10000"/>
          </a:bodyPr>
          <a:lstStyle/>
          <a:p>
            <a:r>
              <a:rPr lang="sv-SE" sz="3200" b="1" dirty="0">
                <a:latin typeface="Arial" charset="0"/>
              </a:rPr>
              <a:t>PERATURAN YANG TERKAIT DENGAN RM</a:t>
            </a:r>
            <a:br>
              <a:rPr lang="sv-SE" sz="3200" b="1" dirty="0">
                <a:latin typeface="Arial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678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>
            <a:extLst>
              <a:ext uri="{FF2B5EF4-FFF2-40B4-BE49-F238E27FC236}">
                <a16:creationId xmlns:a16="http://schemas.microsoft.com/office/drawing/2014/main" id="{44D57383-D311-4583-B4EB-CDDA31D38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257175" indent="-257175" algn="ctr" defTabSz="6858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3200" b="1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(1)	ISI REKAM MEDIS RAWAT JALAN</a:t>
            </a:r>
            <a:endParaRPr lang="en-GB" sz="3200" b="1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1FDC2B0-7940-4AAF-82D1-E51E191C1C9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 lnSpcReduction="10000"/>
          </a:bodyPr>
          <a:lstStyle/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 rekam medis untuk pasien rawat jalan untuk sarana pelayanan kesehatan sekurang-kurangnya memuat: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identitas pasien;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Tanggal dan waktu;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 anamnese mencakup sekurang-kurangnya keluhan dan riwayat penyakit;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 pemeriksaan fisik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Diagnosis;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Rencana penatalaksanaan;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Pengobatan dan atau tindakan;  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 lain yang telah diberikan pada pasien;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 pasien kasus gigi dilengkapi dengan odontogram klini</a:t>
            </a:r>
            <a:r>
              <a:rPr lang="id-ID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Persetujuan tindakan bila diperlukan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"/>
              <a:defRPr/>
            </a:pPr>
            <a:endParaRPr lang="en-GB" altLang="en-US" sz="28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6" name="Footer Placeholder 4">
            <a:extLst>
              <a:ext uri="{FF2B5EF4-FFF2-40B4-BE49-F238E27FC236}">
                <a16:creationId xmlns:a16="http://schemas.microsoft.com/office/drawing/2014/main" id="{2B3FCDD3-4C10-4823-A37C-4DA7637D261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25606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2F2DD0-FB3B-4607-8B30-60A6CD4AB440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386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>
            <a:extLst>
              <a:ext uri="{FF2B5EF4-FFF2-40B4-BE49-F238E27FC236}">
                <a16:creationId xmlns:a16="http://schemas.microsoft.com/office/drawing/2014/main" id="{E017A92D-A126-4589-8412-44C56A5B6D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 rtlCol="0">
            <a:normAutofit fontScale="90000"/>
          </a:bodyPr>
          <a:lstStyle/>
          <a:p>
            <a:pPr marL="257175" indent="-257175" algn="ctr" defTabSz="6858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2800" b="1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(2) ISI REKAM MEDIS RAWAT INAP DAN PERAWATAN SATU HARI</a:t>
            </a:r>
            <a:endParaRPr lang="en-GB" sz="2800" b="1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AF7BC5A5-A651-46D9-97FC-E359021D8F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5029200"/>
          </a:xfrm>
        </p:spPr>
        <p:txBody>
          <a:bodyPr rtlCol="0">
            <a:normAutofit/>
          </a:bodyPr>
          <a:lstStyle/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sekurang-kurangnya memuat: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identitas pasien;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Tanggal dan waktu;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Hasil anamnese mencakup se&lt;&lt; keluhan &amp; riwayat penyakit;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Hasil pemeriksaan fisik dan penunjang medis;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Diagnosis;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Rencana penatalaksanaan;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Pengobatan dan atau tindakan;  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Persetujuan tindakan bila diperlukan;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Catatan observasi klinis dan pengobatan;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Ringkasan pulang (discharge summary);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nama dan tanda tangan dokter dan dokter gigi dan tenaga kesehatan tertentu yang memberikan pelayanan kesehatan;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Pelayanan lain yg.dilakukan o.tenaga kesehatan tertentu;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U.pasien kasus gigi dilengkapi dengan odontogram klinik.</a:t>
            </a: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460" name="Footer Placeholder 4">
            <a:extLst>
              <a:ext uri="{FF2B5EF4-FFF2-40B4-BE49-F238E27FC236}">
                <a16:creationId xmlns:a16="http://schemas.microsoft.com/office/drawing/2014/main" id="{422CE76D-651B-47BF-8280-BF40A4F51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27654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3D569D-CDCF-43FB-BB2B-AE889FE9D09A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78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1026">
            <a:extLst>
              <a:ext uri="{FF2B5EF4-FFF2-40B4-BE49-F238E27FC236}">
                <a16:creationId xmlns:a16="http://schemas.microsoft.com/office/drawing/2014/main" id="{5C61DCBE-9CA2-402B-AC52-B7D388074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(3) ISI REKAM MEDIS PASIEN GAWAT DARURAT</a:t>
            </a:r>
            <a:endParaRPr lang="en-GB" sz="2400" b="1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5365" name="Rectangle 1027">
            <a:extLst>
              <a:ext uri="{FF2B5EF4-FFF2-40B4-BE49-F238E27FC236}">
                <a16:creationId xmlns:a16="http://schemas.microsoft.com/office/drawing/2014/main" id="{9E4A0B71-CB63-4584-93EB-D83CE273D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5257800"/>
          </a:xfrm>
        </p:spPr>
        <p:txBody>
          <a:bodyPr rtlCol="0">
            <a:normAutofit/>
          </a:bodyPr>
          <a:lstStyle/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sekurang-kurangnya memuat: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identitas pasien;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kondisi saat pasien tiba di saryankes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Identitas pengantar pasien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Tanggal dan waktu;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Hasil anamnese mencakup se&lt;&lt;&lt;keluhan &amp; riwayat penyakit;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Hasil pemeriksaan fisik dan penunjang medik;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Diagnosis;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Pengobatan dan atau tindakan; 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Ringkasan kondisi pasien seb.meninggalkan yan UGD dan rencana tindak lanjut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nama dan tanda tangan dokter dan dokter gigi dan tenaga kesehatan tertentu yang memberikan pelayanan kesehatan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Sarana tramsportasi yang digunakan bagi pasien yang akan dipindahkan ke saryankes lain; dan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Pelayanan lain yang telah diberikan pada pasien;</a:t>
            </a:r>
          </a:p>
        </p:txBody>
      </p:sp>
      <p:sp>
        <p:nvSpPr>
          <p:cNvPr id="20484" name="Footer Placeholder 4">
            <a:extLst>
              <a:ext uri="{FF2B5EF4-FFF2-40B4-BE49-F238E27FC236}">
                <a16:creationId xmlns:a16="http://schemas.microsoft.com/office/drawing/2014/main" id="{E363833B-9970-47AF-86A9-24F52102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2970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00FC48-0129-4CC9-A6C6-2761D911B29A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748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57175" indent="-257175" algn="ctr" defTabSz="685800"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(4) ISI REKAM MEDIS PASIEN DALAM KEADAAN BENCANA</a:t>
            </a:r>
            <a:endParaRPr lang="en-GB" altLang="en-US" sz="3200" b="1" dirty="0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eaLnBrk="1" hangingPunct="1">
              <a:buFontTx/>
              <a:buNone/>
            </a:pP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Sekurang-kurangnya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berisi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Isi RM UGD +</a:t>
            </a:r>
          </a:p>
          <a:p>
            <a:pPr marL="609600" indent="-609600" algn="l" eaLnBrk="1" hangingPunct="1">
              <a:buFontTx/>
              <a:buAutoNum type="alphaLcPeriod"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bencana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lokasi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dimana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ditemukan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609600" indent="-609600" algn="l" eaLnBrk="1" hangingPunct="1">
              <a:buFontTx/>
              <a:buAutoNum type="alphaLcPeriod"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kegawatan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bencana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masal;dan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hangingPunct="1">
              <a:buFontTx/>
              <a:buAutoNum type="alphaLcPeriod"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menemukan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GB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8" name="Footer Placeholder 4">
            <a:extLst>
              <a:ext uri="{FF2B5EF4-FFF2-40B4-BE49-F238E27FC236}">
                <a16:creationId xmlns:a16="http://schemas.microsoft.com/office/drawing/2014/main" id="{8A5B8097-B5D2-45E8-BEF1-AC3ABBBA86E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31750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B79CDB-8581-4339-8833-DBEE0E5DE26D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322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257175" indent="-257175" algn="ctr" defTabSz="685800"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ISI REKAM MEDIS LAIN</a:t>
            </a:r>
            <a:endParaRPr lang="en-GB" altLang="en-US" sz="3200" b="1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772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(5) Isi RM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gigi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spesialis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dikembangkan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kebutuhan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(6)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ambulans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pengobatan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massal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dicatat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ketentuan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sebagaimana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diatur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ayat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(3= UGD)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disimpan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saryankes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merawatnya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532" name="Footer Placeholder 4">
            <a:extLst>
              <a:ext uri="{FF2B5EF4-FFF2-40B4-BE49-F238E27FC236}">
                <a16:creationId xmlns:a16="http://schemas.microsoft.com/office/drawing/2014/main" id="{469C21A9-B67C-4DC8-966A-E3341959ABA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32774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412E92-3DFD-4511-ADBE-E7F21D677F45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833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57175" indent="-257175" algn="ctr" defTabSz="685800"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 II	Pasal 2-4	: </a:t>
            </a:r>
            <a:b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JENIS DAN ISI REKAM MEDIS</a:t>
            </a:r>
            <a:endParaRPr lang="en-GB" altLang="en-US" sz="3200" b="1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1DDEA1C-35DE-42E5-A1C9-2A7EC918B0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Pasal</a:t>
            </a: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4: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(1)   Ringkasan pulang harus dibuat oleh dokter dan dokter gigi yang melakukan perawatan pasien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(2)  Isi Ringkasan Pulang sekurang-kurangnya berisi: 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identitas pasien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D/ masuk dan indikasi pasien dirawat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ringkasan hasil pemeriksaan fisik dan penunjang , D.akhir, pengobatan dan tindak lanjut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nama dan tandatangan dokter atau dokter gigi yang memberikan pelayanan.</a:t>
            </a:r>
          </a:p>
          <a:p>
            <a:pPr marL="990600" lvl="1" indent="-533400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en-US" sz="200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990600" lvl="1" indent="-533400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altLang="en-US" sz="200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6" name="Footer Placeholder 4">
            <a:extLst>
              <a:ext uri="{FF2B5EF4-FFF2-40B4-BE49-F238E27FC236}">
                <a16:creationId xmlns:a16="http://schemas.microsoft.com/office/drawing/2014/main" id="{77B8F64F-60D9-42F4-A43D-A6E1EC0DB48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33798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FEE891-D7D4-4869-A512-96479D80DA23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934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>
            <a:extLst>
              <a:ext uri="{FF2B5EF4-FFF2-40B4-BE49-F238E27FC236}">
                <a16:creationId xmlns:a16="http://schemas.microsoft.com/office/drawing/2014/main" id="{259629B3-7A82-4EDF-8DD5-A3F7942E6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257175" indent="-257175" algn="ctr" defTabSz="6858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BAB III	</a:t>
            </a:r>
            <a:r>
              <a:rPr lang="en-US" sz="3200" b="1" dirty="0" err="1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5-7	: </a:t>
            </a:r>
            <a:b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TATA CARA PENYELENGGARAAN</a:t>
            </a:r>
            <a:endParaRPr lang="en-GB" sz="3200" b="1" dirty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Pasal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5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(1)  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dokter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dokter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gigi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menjalankan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praktik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kedokteran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wajib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membuat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(2)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segera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dilengkapi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  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seluruhnya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setelah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menerima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(3)</a:t>
            </a:r>
            <a:r>
              <a:rPr lang="en-US" altLang="en-US" sz="2400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Pembuatan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RM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dilaksanakan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pendokumentasian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pemeriksaan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pengobatan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tindakan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lain yang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telah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pasien</a:t>
            </a:r>
            <a:endParaRPr lang="en-US" altLang="en-US" sz="2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(4)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kedalam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	  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dibubuhi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waktu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tanda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tangan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dokter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dokter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gigi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tenaga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kesehatan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tertentu</a:t>
            </a:r>
            <a:r>
              <a:rPr lang="en-US" altLang="en-US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bersangkutan</a:t>
            </a:r>
            <a:endParaRPr lang="en-US" altLang="en-US" sz="2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80" name="Footer Placeholder 4">
            <a:extLst>
              <a:ext uri="{FF2B5EF4-FFF2-40B4-BE49-F238E27FC236}">
                <a16:creationId xmlns:a16="http://schemas.microsoft.com/office/drawing/2014/main" id="{27C395EC-F81F-449B-98BE-FA4051BA377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34822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B780FC-779E-4653-8C38-3005F5E8528E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810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>
            <a:extLst>
              <a:ext uri="{FF2B5EF4-FFF2-40B4-BE49-F238E27FC236}">
                <a16:creationId xmlns:a16="http://schemas.microsoft.com/office/drawing/2014/main" id="{C2DBBB61-D82E-48F0-8798-B39C1A765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III	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5-7	: </a:t>
            </a:r>
            <a:b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TATA CARA PENYELENGGARAAN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C60843E4-CC74-404E-8676-3CD5C1B283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(5)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terjadi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kesalahan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pencatatan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pembetulan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(6)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Pembetulan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(5)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dengan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cara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pencoretan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tanpa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menghilangkan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catatan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dibetulkan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dibubuhi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paraf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oleh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dokter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dokter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gigi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tenaga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tertentu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bersangkutan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6:Dokter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dokter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gigi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tenaga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tertentu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bertanggung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jawab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atas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catatan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/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dokumen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dibuat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7: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Sarana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pelayanan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wajib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menyediakan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fasilitas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diperlukan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rangka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penyelenggaraan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medis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411480" indent="-283464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4" name="Footer Placeholder 4">
            <a:extLst>
              <a:ext uri="{FF2B5EF4-FFF2-40B4-BE49-F238E27FC236}">
                <a16:creationId xmlns:a16="http://schemas.microsoft.com/office/drawing/2014/main" id="{E8EFF6D0-B590-49A0-99D4-301E38B3D66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36870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ACF25D-76B4-4AFE-BCDE-343A3A8A66A8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121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>
            <a:extLst>
              <a:ext uri="{FF2B5EF4-FFF2-40B4-BE49-F238E27FC236}">
                <a16:creationId xmlns:a16="http://schemas.microsoft.com/office/drawing/2014/main" id="{FE5BDCFE-57F1-4108-A038-70EB90953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9144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IV	Pasal 8-11	: </a:t>
            </a:r>
            <a:b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PENYIMPANAN, PEMUSNAHAN DNA KERAHASIAAN</a:t>
            </a:r>
            <a:endParaRPr lang="en-GB" sz="2800" b="1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3769DF4A-7BC0-41D0-B85C-961019C58F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 rtlCol="0">
            <a:normAutofit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8;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arenBoth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RM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R.inap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di RS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wajib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disimpan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sekurang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–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kurangnya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jangka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waktu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5 (lima)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tahun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terhitung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dari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tanggal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terakhir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berobat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dipulangkan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arenBoth" startAt="2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Setelah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batas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waktu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5 (lima)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tahun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dilampaui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dimusnahkan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kecuali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ringkasan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pulang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persetujuan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tindakan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medik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arenBoth" startAt="2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ringkasan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pulang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persetujuan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tindakan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medik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harus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disimpan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jangka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waktu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10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tahun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terhitung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dari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tanggal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dibuatnya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ringkasan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tersebut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arenBoth" startAt="2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penyimpanan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ringkasan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pulang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dilaksanakan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oleh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petugas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ditunjuk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oleh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pimpinan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sarana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pelayanan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6628" name="Footer Placeholder 4">
            <a:extLst>
              <a:ext uri="{FF2B5EF4-FFF2-40B4-BE49-F238E27FC236}">
                <a16:creationId xmlns:a16="http://schemas.microsoft.com/office/drawing/2014/main" id="{EC11530A-6218-4F4B-A49B-98A4439CE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3891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2D2519-AE82-4877-B3C3-4B2D88EB5B73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27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>
            <a:extLst>
              <a:ext uri="{FF2B5EF4-FFF2-40B4-BE49-F238E27FC236}">
                <a16:creationId xmlns:a16="http://schemas.microsoft.com/office/drawing/2014/main" id="{C58D9855-AB6A-447D-9551-DF0A5A9B6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IV	Pasal 8-11	: </a:t>
            </a:r>
            <a:b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PENYIMPANAN, PEMUSNAHAN DNA KERAHASIAAN</a:t>
            </a:r>
            <a:endParaRPr lang="en-GB" sz="2800" b="1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9:</a:t>
            </a:r>
          </a:p>
          <a:p>
            <a:pPr algn="l" eaLnBrk="1" hangingPunct="1"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(1)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saryankes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non RS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disimpan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sekurang-kurangnya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terhitung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tanggal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terakhir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berobat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(2)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batas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(1)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dilampaui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RM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dimusnahkan</a:t>
            </a:r>
            <a:endParaRPr lang="en-GB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2" name="Footer Placeholder 4">
            <a:extLst>
              <a:ext uri="{FF2B5EF4-FFF2-40B4-BE49-F238E27FC236}">
                <a16:creationId xmlns:a16="http://schemas.microsoft.com/office/drawing/2014/main" id="{B00A7430-4C89-49E0-AC67-18D59FB4447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40966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81361E-7068-4F61-8CA4-E6C670880A46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50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5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KEMAMPUAN AKHIR YANG DIHARAPKAN</a:t>
            </a:r>
          </a:p>
        </p:txBody>
      </p:sp>
      <p:sp>
        <p:nvSpPr>
          <p:cNvPr id="3076" name="Content Placeholder 5">
            <a:extLst>
              <a:ext uri="{FF2B5EF4-FFF2-40B4-BE49-F238E27FC236}">
                <a16:creationId xmlns:a16="http://schemas.microsoft.com/office/drawing/2014/main" id="{93868707-1229-470C-A827-0DFBA6623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524000"/>
            <a:ext cx="8229600" cy="4602163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Memahami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Permenkes 269/MENKES/PER/III/2008 tentang rekam medis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Memahami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Undang-undang RI Nomor 44 Tahun 2009 tentang rumah sakit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Memahami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UU RI No.36 tahun 2014 tentang tenaga kesehatan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Memahami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Permenkes No.290/MENKES/PER/III/2008 tentang persetujuan tindakan kedoktera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</a:p>
          <a:p>
            <a:pPr algn="l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Permenkes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RI No 36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tahun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2012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Rahasia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l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id-ID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352581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>
            <a:extLst>
              <a:ext uri="{FF2B5EF4-FFF2-40B4-BE49-F238E27FC236}">
                <a16:creationId xmlns:a16="http://schemas.microsoft.com/office/drawing/2014/main" id="{DDD3F28D-D011-4571-B3D2-3769B184D0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1487" y="570229"/>
            <a:ext cx="8229600" cy="1477962"/>
          </a:xfrm>
        </p:spPr>
        <p:txBody>
          <a:bodyPr/>
          <a:lstStyle/>
          <a:p>
            <a:r>
              <a:rPr lang="en-US" sz="3200" dirty="0"/>
              <a:t>BAB IV	</a:t>
            </a:r>
            <a:r>
              <a:rPr lang="en-US" sz="3200" dirty="0" err="1"/>
              <a:t>Pasal</a:t>
            </a:r>
            <a:r>
              <a:rPr lang="en-US" sz="3200" dirty="0"/>
              <a:t> 8-11	: </a:t>
            </a:r>
            <a:br>
              <a:rPr lang="en-US" sz="3200" dirty="0"/>
            </a:br>
            <a:r>
              <a:rPr lang="en-US" sz="3200" dirty="0"/>
              <a:t>PENYIMPANAN, PEMUSNAHAN DNA KERAHASIAAN</a:t>
            </a:r>
            <a:endParaRPr lang="en-GB" sz="3200" dirty="0"/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altLang="en-US" sz="2400" dirty="0" err="1"/>
              <a:t>Pasal</a:t>
            </a:r>
            <a:r>
              <a:rPr lang="en-US" altLang="en-US" sz="2400" dirty="0"/>
              <a:t> 10</a:t>
            </a:r>
          </a:p>
          <a:p>
            <a:pPr algn="just"/>
            <a:r>
              <a:rPr lang="en-US" altLang="en-US" sz="2400" dirty="0" err="1"/>
              <a:t>Informasi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identitas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pasien</a:t>
            </a:r>
            <a:r>
              <a:rPr lang="en-US" altLang="en-US" sz="2400" dirty="0"/>
              <a:t>, diagnosis, </a:t>
            </a:r>
            <a:r>
              <a:rPr lang="en-US" altLang="en-US" sz="2400" dirty="0" err="1"/>
              <a:t>riwayat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penyakit</a:t>
            </a:r>
            <a:r>
              <a:rPr lang="en-US" altLang="en-US" sz="2400" dirty="0"/>
              <a:t>; </a:t>
            </a:r>
            <a:r>
              <a:rPr lang="en-US" altLang="en-US" sz="2400" dirty="0" err="1"/>
              <a:t>riwayat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pemeriksaan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pengobatan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pasien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dijaga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kerahasiaanya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dokter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dokter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gigi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tenaga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kesehatan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petugas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pengelola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pimpinan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saryankes</a:t>
            </a:r>
            <a:r>
              <a:rPr lang="en-US" altLang="en-US" sz="2400" dirty="0"/>
              <a:t>.</a:t>
            </a:r>
          </a:p>
          <a:p>
            <a:pPr algn="l"/>
            <a:endParaRPr lang="en-US" alt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6" name="Footer Placeholder 4">
            <a:extLst>
              <a:ext uri="{FF2B5EF4-FFF2-40B4-BE49-F238E27FC236}">
                <a16:creationId xmlns:a16="http://schemas.microsoft.com/office/drawing/2014/main" id="{2D4F092A-F461-46E3-982D-F28C4AEF91B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GB"/>
              <a:t>Lilywi</a:t>
            </a:r>
          </a:p>
        </p:txBody>
      </p:sp>
      <p:sp>
        <p:nvSpPr>
          <p:cNvPr id="43014" name="Slide Number Placeholder 5"/>
          <p:cNvSpPr>
            <a:spLocks noGrp="1" noChangeArrowheads="1"/>
          </p:cNvSpPr>
          <p:nvPr>
            <p:ph type="sldNum" sz="quarter" idx="4294967295"/>
          </p:nvPr>
        </p:nvSpPr>
        <p:spPr/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fld id="{E4CC23B0-5024-496C-B7BF-C24A7D5EC45C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320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>
            <a:extLst>
              <a:ext uri="{FF2B5EF4-FFF2-40B4-BE49-F238E27FC236}">
                <a16:creationId xmlns:a16="http://schemas.microsoft.com/office/drawing/2014/main" id="{2DE3E779-BCC6-4F32-B60D-D015D4B30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IV	Pasal 8-11	: </a:t>
            </a:r>
            <a:b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PENYIMPANAN, PEMUSNAHAN DNA KERAHASIAAN</a:t>
            </a:r>
            <a:endParaRPr lang="en-GB" sz="2800" b="1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DD0803C3-6F32-4138-A81A-48715B4202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 rtlCol="0">
            <a:normAutofit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arenBoth" startAt="2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diagnosis,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riwayat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riwayat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pemeriksaan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pengobatan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kepentingan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Memenuhi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aparatur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penegak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rangkapenegakan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perintah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pengadilan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persetujuan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lembaga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ketentuan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perundang-undangan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90600" lvl="1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kepentingan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pendidikan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audit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sepanjang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menyebutkan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arenBoth" startAt="2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RM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(2)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tertulis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pimpinan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saryankes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700" name="Footer Placeholder 4">
            <a:extLst>
              <a:ext uri="{FF2B5EF4-FFF2-40B4-BE49-F238E27FC236}">
                <a16:creationId xmlns:a16="http://schemas.microsoft.com/office/drawing/2014/main" id="{AC1F67A9-B781-491A-A6E8-4071708B397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45062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6922B8-0BAE-47E4-A0D2-DC602DB87F8D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28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>
            <a:extLst>
              <a:ext uri="{FF2B5EF4-FFF2-40B4-BE49-F238E27FC236}">
                <a16:creationId xmlns:a16="http://schemas.microsoft.com/office/drawing/2014/main" id="{0CD776E2-1DD2-41C1-98BA-4F7061F932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IV	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8-11	: </a:t>
            </a:r>
            <a:b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PENYIMPANAN, PEMUSNAHAN DNA KERAHASIAAN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2EF29F9-24C7-4C86-BEEE-C51BAC0E1D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11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(1)  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Penjelasan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gigi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yang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merawat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ijin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tertulis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pasien.atau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perundang-undangan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(2) 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Pimpinan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mejelaskan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tertulis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pemohon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tanpa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izin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perundang-undangan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4" name="Footer Placeholder 4">
            <a:extLst>
              <a:ext uri="{FF2B5EF4-FFF2-40B4-BE49-F238E27FC236}">
                <a16:creationId xmlns:a16="http://schemas.microsoft.com/office/drawing/2014/main" id="{D962A936-089D-487F-84ED-DD3CB69810A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47110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9487CB-5DFF-49AB-8E6B-8FF8713D6D96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401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>
            <a:extLst>
              <a:ext uri="{FF2B5EF4-FFF2-40B4-BE49-F238E27FC236}">
                <a16:creationId xmlns:a16="http://schemas.microsoft.com/office/drawing/2014/main" id="{29A1EAED-EE89-4860-A5E6-26C5930F8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848600" cy="13716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V	Pasal 12-14: </a:t>
            </a:r>
            <a:b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KEPEMILIKAN, PEMANFAATAN</a:t>
            </a:r>
            <a:r>
              <a:rPr lang="en-GB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DAN TANGGUNG JAWAB</a:t>
            </a:r>
            <a:endParaRPr lang="en-GB" sz="2800" b="1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86000"/>
            <a:ext cx="8610600" cy="3733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Pasal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12</a:t>
            </a:r>
          </a:p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 (1)  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Berkas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milik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sarana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(2)  Isi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milik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(3) Isi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(2)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bentuk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ringkasan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medis</a:t>
            </a:r>
            <a:endParaRPr lang="en-US" altLang="en-US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609600" indent="-609600" algn="l" eaLnBrk="1" hangingPunct="1"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(4)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Ringkasan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(3)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dicatat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dicopy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oleh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orang yang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diberi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kuasa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atas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persetujuan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tertulis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keluarga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berhak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itu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1748" name="Footer Placeholder 4">
            <a:extLst>
              <a:ext uri="{FF2B5EF4-FFF2-40B4-BE49-F238E27FC236}">
                <a16:creationId xmlns:a16="http://schemas.microsoft.com/office/drawing/2014/main" id="{7DB3318C-4B26-451B-9DC7-1852345F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49158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C971F4-C3E3-47CF-AB37-1FA26DE50521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776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>
            <a:extLst>
              <a:ext uri="{FF2B5EF4-FFF2-40B4-BE49-F238E27FC236}">
                <a16:creationId xmlns:a16="http://schemas.microsoft.com/office/drawing/2014/main" id="{3F76F734-968D-45D1-A3CF-02224F20C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848600" cy="9144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V	Pasal 12-14: </a:t>
            </a:r>
            <a:b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KEPEMILIKAN, PEMANFAATAN</a:t>
            </a:r>
            <a:r>
              <a:rPr lang="en-GB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DAN TANGGUNG JAWAB</a:t>
            </a:r>
            <a:endParaRPr lang="en-GB" sz="2800" b="1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6D7506CF-C8D3-469F-9A40-C188E40150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001000" cy="4419600"/>
          </a:xfrm>
        </p:spPr>
        <p:txBody>
          <a:bodyPr rtlCol="0">
            <a:normAutofit fontScale="92500" lnSpcReduction="10000"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13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Pemanfaatan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a.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pemeliharaan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pengobatan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bukti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penegakan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gigidan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penegakan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etika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etika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gigi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c.   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keperluan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pendidikan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d.   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pembayaran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14 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Pimpinan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saryankes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bertanggung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jawab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hilang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rusak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pemalsuan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orang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berhak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72" name="Footer Placeholder 4">
            <a:extLst>
              <a:ext uri="{FF2B5EF4-FFF2-40B4-BE49-F238E27FC236}">
                <a16:creationId xmlns:a16="http://schemas.microsoft.com/office/drawing/2014/main" id="{2B4D3E2E-E366-4EF1-8009-64D6D91AB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120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CFFD70-3371-4DCD-A54F-0440F6888BA2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51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>
            <a:extLst>
              <a:ext uri="{FF2B5EF4-FFF2-40B4-BE49-F238E27FC236}">
                <a16:creationId xmlns:a16="http://schemas.microsoft.com/office/drawing/2014/main" id="{4419D4C2-4EED-4312-990F-9D235123DC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08050"/>
            <a:ext cx="7848600" cy="5334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VI	</a:t>
            </a:r>
            <a:r>
              <a:rPr lang="en-US" sz="24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24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15 PENGORGANISASIAN</a:t>
            </a:r>
            <a:endParaRPr lang="en-GB" sz="24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419100" y="1557338"/>
            <a:ext cx="8229600" cy="762000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15:Pengelolaan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dilaksanakan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tata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endParaRPr lang="en-US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6" name="Footer Placeholder 4">
            <a:extLst>
              <a:ext uri="{FF2B5EF4-FFF2-40B4-BE49-F238E27FC236}">
                <a16:creationId xmlns:a16="http://schemas.microsoft.com/office/drawing/2014/main" id="{70059977-9676-4264-995C-B3C86FB9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3254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F76FB3-EEBA-471E-A933-8944A185C37E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5" name="Rectangle 4"/>
          <p:cNvSpPr>
            <a:spLocks noChangeArrowheads="1"/>
          </p:cNvSpPr>
          <p:nvPr/>
        </p:nvSpPr>
        <p:spPr bwMode="auto">
          <a:xfrm>
            <a:off x="609600" y="2081213"/>
            <a:ext cx="784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 VII	Pasal 16-17</a:t>
            </a:r>
            <a:b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PEMBINAAN DAN PENGAWASAN</a:t>
            </a:r>
            <a:endParaRPr lang="en-GB" altLang="en-US" sz="2400" b="1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256" name="Rectangle 5"/>
          <p:cNvSpPr>
            <a:spLocks noChangeArrowheads="1"/>
          </p:cNvSpPr>
          <p:nvPr/>
        </p:nvSpPr>
        <p:spPr bwMode="auto">
          <a:xfrm>
            <a:off x="685800" y="2971800"/>
            <a:ext cx="7924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(1)  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Kepala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Dinas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Propinsi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Kepala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Dinas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abupaten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Kota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terkait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pembinaan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pengawasan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pelaksanaan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tugas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masing-masing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 	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Pembinaan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pengawasan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(1)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diarahkan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mutu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endParaRPr lang="en-US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298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>
            <a:extLst>
              <a:ext uri="{FF2B5EF4-FFF2-40B4-BE49-F238E27FC236}">
                <a16:creationId xmlns:a16="http://schemas.microsoft.com/office/drawing/2014/main" id="{96C16E54-3BC9-4A05-B4D6-8382E1CEA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012825"/>
            <a:ext cx="7848600" cy="9144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VII	</a:t>
            </a:r>
            <a:r>
              <a:rPr lang="en-US" sz="24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24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16-17</a:t>
            </a:r>
            <a:br>
              <a:rPr lang="en-US" sz="24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PEMBINAAN DAN PENGAWASAN</a:t>
            </a:r>
            <a:endParaRPr lang="en-GB" sz="24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458200" cy="4953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 </a:t>
            </a:r>
            <a:endParaRPr lang="en-US" altLang="en-US" sz="28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4820" name="Footer Placeholder 4">
            <a:extLst>
              <a:ext uri="{FF2B5EF4-FFF2-40B4-BE49-F238E27FC236}">
                <a16:creationId xmlns:a16="http://schemas.microsoft.com/office/drawing/2014/main" id="{91B5E410-9608-475E-AFE3-9D45FE11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5302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303524-B1C5-4373-BA9C-C039FB40A443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3" name="Rectangle 5"/>
          <p:cNvSpPr>
            <a:spLocks noChangeArrowheads="1"/>
          </p:cNvSpPr>
          <p:nvPr/>
        </p:nvSpPr>
        <p:spPr bwMode="auto">
          <a:xfrm>
            <a:off x="304800" y="1916113"/>
            <a:ext cx="8458200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  </a:t>
            </a: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Pasal 17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AutoNum type="arabicParenBoth"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Dalam rangka pembinaan dan pengawasan Menteri, Kepala Dinas Kesehatan Propinsi, Kepala Dinas Kesehatan kabupaten/ Kota dapat mengambil tindakan administratif sesuai kewenangan masing-masing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AutoNum type="arabicParenBoth"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Tindakan administratif (1) dapat berupa teguran lisan, teguran tertulis sampai dengan pencabutan izin</a:t>
            </a:r>
          </a:p>
        </p:txBody>
      </p:sp>
      <p:sp>
        <p:nvSpPr>
          <p:cNvPr id="55304" name="Rectangle 7"/>
          <p:cNvSpPr>
            <a:spLocks noChangeArrowheads="1"/>
          </p:cNvSpPr>
          <p:nvPr/>
        </p:nvSpPr>
        <p:spPr bwMode="auto">
          <a:xfrm>
            <a:off x="457200" y="40386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 VIII	Pasal 18:KETENTUAN PERALIHAN</a:t>
            </a:r>
            <a:endParaRPr lang="en-GB" altLang="en-US" sz="2400" b="1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305" name="Rectangle 8"/>
          <p:cNvSpPr>
            <a:spLocks noChangeArrowheads="1"/>
          </p:cNvSpPr>
          <p:nvPr/>
        </p:nvSpPr>
        <p:spPr bwMode="auto">
          <a:xfrm>
            <a:off x="381000" y="4652963"/>
            <a:ext cx="845820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Pasal 18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 Dokter, dokter gigi dan saryankes  harus menyesuaikan dengan ketentuansebagaimana diatur dalam peraturan ini paling lambat 1(satu) tahun, sejak tanggal ditetapkan</a:t>
            </a:r>
          </a:p>
        </p:txBody>
      </p:sp>
    </p:spTree>
    <p:extLst>
      <p:ext uri="{BB962C8B-B14F-4D97-AF65-F5344CB8AC3E}">
        <p14:creationId xmlns:p14="http://schemas.microsoft.com/office/powerpoint/2010/main" val="18605190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>
            <a:extLst>
              <a:ext uri="{FF2B5EF4-FFF2-40B4-BE49-F238E27FC236}">
                <a16:creationId xmlns:a16="http://schemas.microsoft.com/office/drawing/2014/main" id="{2236CF1F-5FBC-4A2B-9570-E84523308D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8382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BAB IX	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19-20</a:t>
            </a:r>
            <a:b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KETENTUAN PENUTUP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632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458200" cy="4953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 </a:t>
            </a:r>
            <a:endParaRPr lang="en-US" altLang="en-US" sz="28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5844" name="Footer Placeholder 4">
            <a:extLst>
              <a:ext uri="{FF2B5EF4-FFF2-40B4-BE49-F238E27FC236}">
                <a16:creationId xmlns:a16="http://schemas.microsoft.com/office/drawing/2014/main" id="{65A502BF-EEEC-4DD3-A730-1BA9AAF14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632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7BD816-BEFC-4376-97C3-AA258C1E7864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7" name="Rectangle 4"/>
          <p:cNvSpPr>
            <a:spLocks noChangeArrowheads="1"/>
          </p:cNvSpPr>
          <p:nvPr/>
        </p:nvSpPr>
        <p:spPr bwMode="auto">
          <a:xfrm>
            <a:off x="342900" y="1295400"/>
            <a:ext cx="84582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Pasal 19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	Pada saat permen ini berlaku, PERMENKES 749a/ Menkes/Per.XII/1989 tentang RM dicabut dan dinyatakan tidak berlaku lagi.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Pasal 20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Peraturan ini mulai berlaku pada tanggal ditetapkan.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Agar setiap orang mengetahuinya ,memerintahkan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pengundangan Peraturan Menteri ini dengan penempatanya dalam  Berita Negara Republik Indonesia.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Ditetapkan di : Jakarta, tanggal : 12 Maret 2008  MENKES RI : dr.Siti Fadilah Supari, Sp.JP.(K)</a:t>
            </a:r>
          </a:p>
        </p:txBody>
      </p:sp>
    </p:spTree>
    <p:extLst>
      <p:ext uri="{BB962C8B-B14F-4D97-AF65-F5344CB8AC3E}">
        <p14:creationId xmlns:p14="http://schemas.microsoft.com/office/powerpoint/2010/main" val="1458210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>
            <a:extLst>
              <a:ext uri="{FF2B5EF4-FFF2-40B4-BE49-F238E27FC236}">
                <a16:creationId xmlns:a16="http://schemas.microsoft.com/office/drawing/2014/main" id="{BDF2FA4E-E89C-4EBB-9DD0-3C7ED6A10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42938"/>
            <a:ext cx="8305800" cy="1703387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2012</a:t>
            </a:r>
            <a:br>
              <a:rPr lang="en-US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00250"/>
            <a:ext cx="7848600" cy="3643313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Calibri" panose="020F0502020204030204" pitchFamily="34" charset="0"/>
                <a:cs typeface="Calibri" panose="020F0502020204030204" pitchFamily="34" charset="0"/>
              </a:rPr>
              <a:t>Isi: BAB I-VI Pasal 1-16</a:t>
            </a:r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Calibri" panose="020F0502020204030204" pitchFamily="34" charset="0"/>
                <a:cs typeface="Calibri" panose="020F0502020204030204" pitchFamily="34" charset="0"/>
              </a:rPr>
              <a:t>Ditetapkan di Jakarta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Calibri" panose="020F0502020204030204" pitchFamily="34" charset="0"/>
                <a:cs typeface="Calibri" panose="020F0502020204030204" pitchFamily="34" charset="0"/>
              </a:rPr>
              <a:t>Pada tanggal  10 Agustus 2012</a:t>
            </a:r>
          </a:p>
        </p:txBody>
      </p:sp>
      <p:sp>
        <p:nvSpPr>
          <p:cNvPr id="36866" name="Footer Placeholder 4">
            <a:extLst>
              <a:ext uri="{FF2B5EF4-FFF2-40B4-BE49-F238E27FC236}">
                <a16:creationId xmlns:a16="http://schemas.microsoft.com/office/drawing/2014/main" id="{1C7F707E-9E27-406C-BC58-0343A1C58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734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B3469C-FE82-4113-A898-695776430B1A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448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>
            <a:extLst>
              <a:ext uri="{FF2B5EF4-FFF2-40B4-BE49-F238E27FC236}">
                <a16:creationId xmlns:a16="http://schemas.microsoft.com/office/drawing/2014/main" id="{240C5C4F-A242-4AC6-96A7-721B03C82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37587" cy="968375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8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8372" name="Rectangle 3"/>
          <p:cNvSpPr>
            <a:spLocks noGrp="1" noChangeArrowheads="1"/>
          </p:cNvSpPr>
          <p:nvPr>
            <p:ph idx="1"/>
          </p:nvPr>
        </p:nvSpPr>
        <p:spPr>
          <a:xfrm>
            <a:off x="889793" y="1143000"/>
            <a:ext cx="7772400" cy="45402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Pasal1. 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Pengertian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al.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kesehatanseseorang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menjalankan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pekerjaann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profesinya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	Yang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dimaksud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segala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sesuatu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diketahui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orang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orang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pekerjaan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lapangan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TUJUAN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	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u.memberi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kepastian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perlindungan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penjagaan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penyimpanan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890" name="Footer Placeholder 4">
            <a:extLst>
              <a:ext uri="{FF2B5EF4-FFF2-40B4-BE49-F238E27FC236}">
                <a16:creationId xmlns:a16="http://schemas.microsoft.com/office/drawing/2014/main" id="{25769AF1-D212-4856-95B6-472D7B72D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8374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3A30D7-1CE9-45B4-B5F1-284D4BAAEE50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76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8D2C4C3F-FF7C-4C0B-A1C6-37C14AC8B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086600" cy="1077913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PERATURAN YANG TERKAIT DENGAN REKAM MEDIS</a:t>
            </a:r>
            <a:endParaRPr lang="en-GB" sz="3200" b="1" dirty="0">
              <a:solidFill>
                <a:schemeClr val="tx2">
                  <a:satMod val="200000"/>
                </a:schemeClr>
              </a:solidFill>
              <a:latin typeface="Arial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FBCFA55-DC3C-456D-9ED8-5E8D58409D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181975" cy="4967288"/>
          </a:xfrm>
        </p:spPr>
        <p:txBody>
          <a:bodyPr rtlCol="0">
            <a:normAutofit fontScale="92500" lnSpcReduction="20000"/>
          </a:bodyPr>
          <a:lstStyle/>
          <a:p>
            <a:pPr marL="533400" indent="-53340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Beberapa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peraturan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lihat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modul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)</a:t>
            </a:r>
          </a:p>
          <a:p>
            <a:pPr marL="533400" indent="-533400" algn="l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cs typeface="Calibri" panose="020F0502020204030204" pitchFamily="34" charset="0"/>
            </a:endParaRP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UU RI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KESEHATAN  No.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36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.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2009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cs typeface="Calibri" panose="020F0502020204030204" pitchFamily="34" charset="0"/>
            </a:endParaRP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UU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RI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Rumah sakit no.44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. 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2009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UU RI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Praktik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No.29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2004</a:t>
            </a: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UU RI No..36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. 2014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.  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Didalam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bab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II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pasal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2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dinyatakan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jenis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tenaga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kesehatan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Permenkes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 RI No 36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tahun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2012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Rahasia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</a:p>
          <a:p>
            <a:pPr marL="582613" indent="-514350" algn="just">
              <a:lnSpc>
                <a:spcPct val="90000"/>
              </a:lnSpc>
              <a:buSzPct val="100000"/>
              <a:buFont typeface="+mj-lt"/>
              <a:buAutoNum type="arabicPeriod" startAt="6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Permenkes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RI No. 269/MENKES/PER/III/ 2008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</a:t>
            </a:r>
          </a:p>
          <a:p>
            <a:pPr marL="582613" indent="-514350" algn="just">
              <a:lnSpc>
                <a:spcPct val="90000"/>
              </a:lnSpc>
              <a:buFontTx/>
              <a:buAutoNum type="arabicPeriod" startAt="6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Permenkes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RI : No.290 / MENKES/PER/III/2008 </a:t>
            </a:r>
          </a:p>
          <a:p>
            <a:pPr marL="533400" indent="-533400"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Persetujuan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Tindakan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Kedokteran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cs typeface="Calibri" panose="020F0502020204030204" pitchFamily="34" charset="0"/>
            </a:endParaRPr>
          </a:p>
          <a:p>
            <a:pPr marL="582613" indent="-514350"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cs typeface="Calibri" panose="020F0502020204030204" pitchFamily="34" charset="0"/>
            </a:endParaRPr>
          </a:p>
          <a:p>
            <a:pPr marL="533400" indent="-53340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anose="020F0502020204030204" pitchFamily="34" charset="0"/>
              </a:rPr>
              <a:t>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0244" name="Footer Placeholder 4">
            <a:extLst>
              <a:ext uri="{FF2B5EF4-FFF2-40B4-BE49-F238E27FC236}">
                <a16:creationId xmlns:a16="http://schemas.microsoft.com/office/drawing/2014/main" id="{28D4ACA6-C3EF-4A77-8A5A-8CE904040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1024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567DA5-42B6-4535-B0E6-6340F7BC924B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2267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>
            <a:extLst>
              <a:ext uri="{FF2B5EF4-FFF2-40B4-BE49-F238E27FC236}">
                <a16:creationId xmlns:a16="http://schemas.microsoft.com/office/drawing/2014/main" id="{E742C7EB-52E3-4F8B-B473-DB2E797AE5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6413" y="914400"/>
            <a:ext cx="8637587" cy="6858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EA0763EF-6F27-4221-A647-47DE2E981F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772400" cy="4464050"/>
          </a:xfrm>
        </p:spPr>
        <p:txBody>
          <a:bodyPr rtlCol="0"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3: RUANG LINGKUP RAHASIA KEDOKTERAN</a:t>
            </a:r>
          </a:p>
          <a:p>
            <a:pPr marL="365760" indent="-283464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Rahasia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kedokteran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mencakup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data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informasi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mengenai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Identitas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640080" lvl="1" indent="-237744" eaLnBrk="1" fontAlgn="auto" hangingPunct="1"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meliputi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hasil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anamnesis,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pem.fisik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pem.penunjang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penegakkan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diagnosis,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pengobatan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tindakan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kedokteran;dan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2.  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Data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informasi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dapat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bersumber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dari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 </a:t>
            </a: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keluarga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pengantar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surat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keterangan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konsultasi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rujukan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atau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sumber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lainnya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914" name="Footer Placeholder 4">
            <a:extLst>
              <a:ext uri="{FF2B5EF4-FFF2-40B4-BE49-F238E27FC236}">
                <a16:creationId xmlns:a16="http://schemas.microsoft.com/office/drawing/2014/main" id="{F053765F-78C0-41FC-B24E-E537EAA07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59398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9FCE45-49A3-463C-A79F-BAFE9CC3DE29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305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>
            <a:extLst>
              <a:ext uri="{FF2B5EF4-FFF2-40B4-BE49-F238E27FC236}">
                <a16:creationId xmlns:a16="http://schemas.microsoft.com/office/drawing/2014/main" id="{451ECA35-7559-4669-8E42-E8DDBBFD6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37588" cy="8382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19CEF543-8979-4C93-B3C2-984F6DFA4D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724400"/>
          </a:xfrm>
        </p:spPr>
        <p:txBody>
          <a:bodyPr rtlCol="0">
            <a:normAutofit fontScale="92500" lnSpcReduction="20000"/>
          </a:bodyPr>
          <a:lstStyle/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BAB III; KEWAJIBAN MENYIMPAN RAHASIA KEDOKTERAN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Pasal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itchFamily="34" charset="0"/>
                <a:cs typeface="Calibri" panose="020F0502020204030204" pitchFamily="34" charset="0"/>
              </a:rPr>
              <a:t> 4 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(1) 	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pihak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terlibat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wajib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menyimpan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 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Pihak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sebagaimana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dimaksud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(1)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meliputi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a.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gigi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tenaga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lain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akses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Pimpinan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fasilitas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c. Tenaga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berkaitan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pembiayaan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d. Tenaga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akses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fasilitas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e.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korporasi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fasyankes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f.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Mahasiswa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siswa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bertugas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pemeriksaan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perawatan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manajemen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di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fasyankes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(3)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wajiban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menyimpan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berlaku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selamanya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walaupun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meninggal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itchFamily="34" charset="0"/>
              <a:cs typeface="Calibri" panose="020F0502020204030204" pitchFamily="34" charset="0"/>
            </a:endParaRPr>
          </a:p>
        </p:txBody>
      </p:sp>
      <p:sp>
        <p:nvSpPr>
          <p:cNvPr id="39938" name="Footer Placeholder 4">
            <a:extLst>
              <a:ext uri="{FF2B5EF4-FFF2-40B4-BE49-F238E27FC236}">
                <a16:creationId xmlns:a16="http://schemas.microsoft.com/office/drawing/2014/main" id="{B669C6BD-1ADE-4248-A2EC-F0D9362EA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0422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A1DE2F-BAAB-4BAA-8334-074FBCC0091D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38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>
            <a:extLst>
              <a:ext uri="{FF2B5EF4-FFF2-40B4-BE49-F238E27FC236}">
                <a16:creationId xmlns:a16="http://schemas.microsoft.com/office/drawing/2014/main" id="{79BB6E9E-CE22-4FAB-A7A6-D6E39F839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7848600" cy="1066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1444" name="Rectangle 3"/>
          <p:cNvSpPr>
            <a:spLocks noGrp="1" noChangeArrowheads="1"/>
          </p:cNvSpPr>
          <p:nvPr>
            <p:ph idx="1"/>
          </p:nvPr>
        </p:nvSpPr>
        <p:spPr>
          <a:xfrm>
            <a:off x="1116013" y="1971675"/>
            <a:ext cx="7086600" cy="2914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BAB IV PEMBUKAAN RAHASIA KEDOKTERAN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(1). u.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kepentingan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memenuhi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aparatur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penegak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dl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rangka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penegakan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ketentuan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perundang-undangan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(2)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terbatas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2" name="Footer Placeholder 4">
            <a:extLst>
              <a:ext uri="{FF2B5EF4-FFF2-40B4-BE49-F238E27FC236}">
                <a16:creationId xmlns:a16="http://schemas.microsoft.com/office/drawing/2014/main" id="{146A5431-8565-4022-8663-0F1771072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144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BE4E5E-9987-4B8C-8AF6-1F03D5D61253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9681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>
            <a:extLst>
              <a:ext uri="{FF2B5EF4-FFF2-40B4-BE49-F238E27FC236}">
                <a16:creationId xmlns:a16="http://schemas.microsoft.com/office/drawing/2014/main" id="{287EADB4-A3FB-48A5-8FC1-C24AB1DB5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836613"/>
            <a:ext cx="7848600" cy="8112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CF415F50-7F2D-4B6D-9531-8A914278DB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077200" cy="4572000"/>
          </a:xfrm>
        </p:spPr>
        <p:txBody>
          <a:bodyPr rtlCol="0">
            <a:normAutofit/>
          </a:bodyPr>
          <a:lstStyle/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6.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(1)  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Pembukaan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rahasia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u.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pemeliharaan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kesh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pengobatan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penyembuhan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perawatan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p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keperluan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administrasi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pembayaran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asuransi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atau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jaminan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pembiayaan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kesh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(2)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Dilakukan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dg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persetujuan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p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(3)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Baik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secara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tertulis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maupun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informasi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elektronik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(4)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Persetujuan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telah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diberikan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pada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saat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pendaftaran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pasien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di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fasyankes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(5)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Bila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p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tdk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cakap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u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memberi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persetujuan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dapat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diberikan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oleh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keluarga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terdekata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atau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pengampunya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986" name="Footer Placeholder 4">
            <a:extLst>
              <a:ext uri="{FF2B5EF4-FFF2-40B4-BE49-F238E27FC236}">
                <a16:creationId xmlns:a16="http://schemas.microsoft.com/office/drawing/2014/main" id="{05DEBCF7-6A10-4A70-A18D-6D399A6C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2470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01244C-68B1-403E-90E2-65353357667B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3503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>
            <a:extLst>
              <a:ext uri="{FF2B5EF4-FFF2-40B4-BE49-F238E27FC236}">
                <a16:creationId xmlns:a16="http://schemas.microsoft.com/office/drawing/2014/main" id="{47A2D9D9-12A9-4037-89BC-EFA397FAAA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692150"/>
            <a:ext cx="7848600" cy="8128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349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077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7.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Pembukaan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u.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kepentingan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u.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memenuhi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aparatur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rangka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penegak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hukum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 psl5)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dilakukanpada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penyelidikan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penyidikan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penuntutan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sidang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pengadilan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1)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berupa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visum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repertum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ahli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saksi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ringkasan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1)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tertulis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pihak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yg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berweang</a:t>
            </a:r>
            <a:endParaRPr lang="en-US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perintah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pengadilan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sidang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pengadilan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seluruhnya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0" name="Footer Placeholder 4">
            <a:extLst>
              <a:ext uri="{FF2B5EF4-FFF2-40B4-BE49-F238E27FC236}">
                <a16:creationId xmlns:a16="http://schemas.microsoft.com/office/drawing/2014/main" id="{98F573C1-FEE6-4F2D-8E2D-A4CE15B7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3494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AF5EC2-6199-4919-991C-BCFD1F336BF3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095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>
            <a:extLst>
              <a:ext uri="{FF2B5EF4-FFF2-40B4-BE49-F238E27FC236}">
                <a16:creationId xmlns:a16="http://schemas.microsoft.com/office/drawing/2014/main" id="{37B2C9E1-B0B2-4B4A-98D4-3431ABA6D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692150"/>
            <a:ext cx="7848600" cy="884238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451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0772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8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Pembukaan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5)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tertulis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Keluarga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tersekat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memperoleh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kecuali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dinyatakan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arenBoth"/>
            </a:pP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Pernyataan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penerimaan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034" name="Footer Placeholder 4">
            <a:extLst>
              <a:ext uri="{FF2B5EF4-FFF2-40B4-BE49-F238E27FC236}">
                <a16:creationId xmlns:a16="http://schemas.microsoft.com/office/drawing/2014/main" id="{CED4C85A-B305-47D0-B343-A729CE808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4518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3D7165-C07D-4D29-862E-522EAD21CDE1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984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>
            <a:extLst>
              <a:ext uri="{FF2B5EF4-FFF2-40B4-BE49-F238E27FC236}">
                <a16:creationId xmlns:a16="http://schemas.microsoft.com/office/drawing/2014/main" id="{FC070527-720C-40E4-AB6E-E11F06B658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692150"/>
            <a:ext cx="7848600" cy="865188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217FC4A-BAFD-4A5A-9DA2-8FF86D1F35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077200" cy="47244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 9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Pembukaan rahasia berdasarkan ketentuan peraturan perundang-undangan (passal5) dilakukan tanpa persetujuan pasien dalam rangka kepentingan penegakan etik atau disiplin, serta kepentingan umum.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atas permintaan tertulis Majelis Kehormatan Etik Profesi atau Majelis Kehormatan Disiplin Kedokteran Indonesia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Dilakukan tanpa membuka identitas pasien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Kepentingan umum meliputi:</a:t>
            </a:r>
          </a:p>
          <a:p>
            <a:pPr marL="9144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lphaLcPeriod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 medis</a:t>
            </a:r>
          </a:p>
          <a:p>
            <a:pPr marL="9144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lphaLcPeriod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Ancaman KLB/ wabah penyakit menular</a:t>
            </a:r>
          </a:p>
          <a:p>
            <a:pPr marL="9144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lphaLcPeriod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Penelitian kesh u.kepentingan negara</a:t>
            </a:r>
          </a:p>
          <a:p>
            <a:pPr marL="9144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lphaLcPeriod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Pendidikan atau penggunaan informasiyg akan digunaka dimasa yad</a:t>
            </a:r>
          </a:p>
          <a:p>
            <a:pPr marL="9144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lphaLcPeriod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Ancaman keselamatan orang lain sec.individual atau masy.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 b dan e) identitas pasien dapat dibuka kpd institusi ata pihak yg berwenang u. melakukan tindak lanjut sesuai peraturan perundang-undangan.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endParaRPr lang="en-GB" altLang="en-US" sz="20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058" name="Footer Placeholder 4">
            <a:extLst>
              <a:ext uri="{FF2B5EF4-FFF2-40B4-BE49-F238E27FC236}">
                <a16:creationId xmlns:a16="http://schemas.microsoft.com/office/drawing/2014/main" id="{FDA99955-DCF8-4DE7-85B6-0AA17CC7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5542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E27725-C32A-427A-AF67-2B256CC0BCFA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0758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>
            <a:extLst>
              <a:ext uri="{FF2B5EF4-FFF2-40B4-BE49-F238E27FC236}">
                <a16:creationId xmlns:a16="http://schemas.microsoft.com/office/drawing/2014/main" id="{D8B5F323-F265-44B5-A856-AE04CB631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692150"/>
            <a:ext cx="7848600" cy="1066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BEC3B58-52E6-45B7-A7A2-8901423EEF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077200" cy="4343400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 10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24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-45720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A50021"/>
              </a:buClr>
              <a:buFont typeface="Wingdings" panose="05000000000000000000" pitchFamily="2" charset="2"/>
              <a:buAutoNum type="arabicParenBoth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Pembukaan atau pengungkapkan rahasia kedokteran dilakukan oleh penanggungjawabpelay.pasien</a:t>
            </a:r>
          </a:p>
          <a:p>
            <a:pPr marL="457200" lvl="1" indent="-45720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A50021"/>
              </a:buClr>
              <a:buFont typeface="Wingdings" panose="05000000000000000000" pitchFamily="2" charset="2"/>
              <a:buAutoNum type="arabicParenBoth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 hal pasien ditangani/ dirawat oleh tim, maka ketua tim yg berwenang membuka rahasi kedokteran</a:t>
            </a:r>
          </a:p>
          <a:p>
            <a:pPr marL="457200" lvl="1" indent="-45720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A50021"/>
              </a:buClr>
              <a:buFont typeface="Wingdings" panose="05000000000000000000" pitchFamily="2" charset="2"/>
              <a:buAutoNum type="arabicParenBoth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 hal ketua tim(2) berhalagan maka pembukaan rahasia kedokteran dapat dilakukan leh salah satu anggota tim yang ditunjuk</a:t>
            </a:r>
          </a:p>
          <a:p>
            <a:pPr marL="457200" lvl="1" indent="-45720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A50021"/>
              </a:buClr>
              <a:buFont typeface="Wingdings" panose="05000000000000000000" pitchFamily="2" charset="2"/>
              <a:buAutoNum type="arabicParenBoth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 hal penanggung jawab yan pasien tidak ada maka pimpinan fasyankes dapat membuka rahasia kedokteran</a:t>
            </a:r>
          </a:p>
        </p:txBody>
      </p:sp>
      <p:sp>
        <p:nvSpPr>
          <p:cNvPr id="46082" name="Footer Placeholder 4">
            <a:extLst>
              <a:ext uri="{FF2B5EF4-FFF2-40B4-BE49-F238E27FC236}">
                <a16:creationId xmlns:a16="http://schemas.microsoft.com/office/drawing/2014/main" id="{EFE6821D-C675-4D8A-A232-17C0C72F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656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884832-0119-4BD7-854A-2FFD1D079E51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3628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38DDC231-E4C3-4D97-AF4C-2E61D1F4E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765175"/>
            <a:ext cx="7848600" cy="1066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0F4F8EE8-30F0-482E-9A49-37870C4859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077200" cy="47244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 11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28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Penanggun jawab yan pasien atau pimpinan fasyankes dapat menolak membuka rahasia kedokteran apabila permintaan tsb. Bertentangan dengan ketantuan peraturan perundang-undangan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28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 12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Pembukaan rahasia kedokteran harus didasarkan pada data dan informasi yang benar dan dapat dipertanggungjawabkan.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28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28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sz="28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06" name="Footer Placeholder 4">
            <a:extLst>
              <a:ext uri="{FF2B5EF4-FFF2-40B4-BE49-F238E27FC236}">
                <a16:creationId xmlns:a16="http://schemas.microsoft.com/office/drawing/2014/main" id="{343B02E1-71F5-4038-AEF3-3F8B92FCA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7590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036BC2-F1A9-4E14-8A48-6D35E157D111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1279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>
            <a:extLst>
              <a:ext uri="{FF2B5EF4-FFF2-40B4-BE49-F238E27FC236}">
                <a16:creationId xmlns:a16="http://schemas.microsoft.com/office/drawing/2014/main" id="{2C7E9D93-C19E-428E-AF42-E558AAD656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549275"/>
            <a:ext cx="7848600" cy="8636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C9D6515-CFC9-4955-B139-0C403BD9A3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7188" y="1143000"/>
            <a:ext cx="8077200" cy="4891088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13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keluarga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terdekat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meninggal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dunia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menuntut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tenaga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fasyankes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menginformasikannya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massa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dianggap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melepaskan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kedokterannya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AutoNum type="arabicParenBoth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Penginformasian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massa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(1)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kewenangan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tenaga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fasyankes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membuka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mengungkap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yg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bersangkutan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jawab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14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sv-SE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 hal pihak pasien menggugat tenaga kesehatan dan/atau fasilitas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tenaga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fasilitas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digugat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berhak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membuka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rangka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pembelaannya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sidang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pengadilan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130" name="Footer Placeholder 4">
            <a:extLst>
              <a:ext uri="{FF2B5EF4-FFF2-40B4-BE49-F238E27FC236}">
                <a16:creationId xmlns:a16="http://schemas.microsoft.com/office/drawing/2014/main" id="{67E47333-CF20-4C0D-AB46-DA10AD99F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8614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8D159C-88AD-44B0-B4F8-992C82B16A9B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08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381000"/>
            <a:ext cx="7848600" cy="5410200"/>
          </a:xfrm>
        </p:spPr>
        <p:txBody>
          <a:bodyPr/>
          <a:lstStyle/>
          <a:p>
            <a:pPr marL="257175" indent="-257175" defTabSz="685800" eaLnBrk="1" hangingPunct="1">
              <a:buFontTx/>
              <a:buNone/>
            </a:pPr>
            <a:endParaRPr lang="en-US" altLang="en-US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57175" indent="-257175" algn="ctr" defTabSz="685800" eaLnBrk="1" hangingPunct="1">
              <a:buFontTx/>
              <a:buNone/>
            </a:pPr>
            <a:r>
              <a:rPr lang="en-US" alt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8. JUKNIS PENYELENGGARAN REKAM MEDIS:   No.78/ </a:t>
            </a:r>
            <a:r>
              <a:rPr lang="en-US" alt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Yan.Med</a:t>
            </a:r>
            <a:r>
              <a:rPr lang="en-US" alt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./ </a:t>
            </a:r>
            <a:r>
              <a:rPr lang="en-US" alt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RS.Umdik</a:t>
            </a:r>
            <a:r>
              <a:rPr lang="en-US" alt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/ YMU/I/91 </a:t>
            </a:r>
          </a:p>
          <a:p>
            <a:pPr marL="257175" indent="-257175" algn="just" defTabSz="685800" eaLnBrk="1" hangingPunct="1"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tanggal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31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Januari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1991 </a:t>
            </a:r>
          </a:p>
          <a:p>
            <a:pPr marL="257175" indent="-257175" algn="just" defTabSz="685800" eaLnBrk="1" hangingPunct="1"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tentang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:</a:t>
            </a:r>
          </a:p>
          <a:p>
            <a:pPr marL="257175" indent="-257175" algn="just" defTabSz="685800" eaLnBrk="1" hangingPunct="1"/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Petunjuk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teknis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penyelenggaraan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marL="257175" indent="-257175" algn="just" defTabSz="685800" eaLnBrk="1" hangingPunct="1"/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Penjelasan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Permenkes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749a.</a:t>
            </a:r>
          </a:p>
          <a:p>
            <a:pPr marL="257175" indent="-257175" algn="just" defTabSz="685800" eaLnBrk="1" hangingPunct="1"/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Selanjutnya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revisi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1994, 1997, 200</a:t>
            </a:r>
            <a:r>
              <a:rPr lang="id-ID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6</a:t>
            </a:r>
            <a:endParaRPr lang="en-US" altLang="en-US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57175" indent="-257175" algn="just" defTabSz="685800" eaLnBrk="1" hangingPunct="1"/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Petunjuk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teknis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penyelenggaraan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Permenkes</a:t>
            </a:r>
            <a:r>
              <a:rPr lang="en-US" altLang="en-US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 269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belum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keluar</a:t>
            </a:r>
            <a:endParaRPr lang="en-US" altLang="en-US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57175" indent="-257175" algn="just" defTabSz="685800" eaLnBrk="1" hangingPunct="1">
              <a:buFontTx/>
              <a:buNone/>
            </a:pPr>
            <a:endParaRPr lang="en-US" altLang="en-US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2291" name="Footer Placeholder 4">
            <a:extLst>
              <a:ext uri="{FF2B5EF4-FFF2-40B4-BE49-F238E27FC236}">
                <a16:creationId xmlns:a16="http://schemas.microsoft.com/office/drawing/2014/main" id="{585A7679-4E85-46C8-85F8-99643F07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1331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A8B819-C56A-4779-96A0-228D82424189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0411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>
            <a:extLst>
              <a:ext uri="{FF2B5EF4-FFF2-40B4-BE49-F238E27FC236}">
                <a16:creationId xmlns:a16="http://schemas.microsoft.com/office/drawing/2014/main" id="{835211F6-F113-4B38-A526-95FC33757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692150"/>
            <a:ext cx="7848600" cy="73977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GB" sz="24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8539B91E-F8F4-4895-981E-0337F26104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5750" y="1285875"/>
            <a:ext cx="8077200" cy="4724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b="1">
                <a:solidFill>
                  <a:schemeClr val="tx1">
                    <a:lumMod val="75000"/>
                    <a:lumOff val="25000"/>
                  </a:schemeClr>
                </a:solidFill>
              </a:rPr>
              <a:t>BAB V PEMBINAAN DAN PENGAWASAN  </a:t>
            </a:r>
            <a:r>
              <a:rPr lang="en-US" altLang="en-US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 15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Kementerian Kesehatan, Konsil Kedokteran Indonesia, Dinas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Kesehatan Provinsi, Dinas Kesehatan Kabupaten/Kota, dan organisasi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fi-FI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profesi terkait membina dan mengawasi pelaksanaan Peraturan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Menteri ini sesuai dengan fungsi dan tugas masing-masing.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(2) Dalam rangka melakukan pembinaan dan pengawasan, Menteri,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Ketua Konsil Kedokteran Indonesia, Kepala Dinas Kesehatan Provinsi,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dan Kepala Dinas Kesehatan Kabupaten/Kota dapat mengambil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tindakan administratif sesuai dengan kewenangan masing-masing.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(3) Tindakan administratif sebagaimana dimaksud pada ayat (2) dapat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berupa teguran lisan, teguran tertulis, atau pencabutan surat tanda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registrasi, izin praktik tenaga kesehatan dan/atau izin fasilitas</a:t>
            </a:r>
          </a:p>
          <a:p>
            <a:pPr algn="just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pelayanan kesehatan.</a:t>
            </a: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154" name="Footer Placeholder 4">
            <a:extLst>
              <a:ext uri="{FF2B5EF4-FFF2-40B4-BE49-F238E27FC236}">
                <a16:creationId xmlns:a16="http://schemas.microsoft.com/office/drawing/2014/main" id="{A02B4CB3-BC97-4B9E-9A38-B4BA539C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69638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6BF3CF-1A7A-453E-8755-DD8512D219B6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GB" altLang="en-US" sz="14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6670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1B5C9-24CD-4060-9A0C-E36A7113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PERMENKES NO.36 TH.2012 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Times New Roman" pitchFamily="18" charset="0"/>
              </a:rPr>
              <a:t>TENTANG RAHASIA KEDOKTERAN</a:t>
            </a:r>
            <a:endParaRPr lang="en-US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0660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en-US" altLang="en-US" b="1">
                <a:latin typeface="Calibri" panose="020F0502020204030204" pitchFamily="34" charset="0"/>
              </a:rPr>
              <a:t>Ditetapkan di Jakarta</a:t>
            </a:r>
          </a:p>
          <a:p>
            <a:pPr algn="ctr" eaLnBrk="1" hangingPunct="1"/>
            <a:r>
              <a:rPr lang="en-US" altLang="en-US" b="1">
                <a:latin typeface="Calibri" panose="020F0502020204030204" pitchFamily="34" charset="0"/>
              </a:rPr>
              <a:t>pada tanggal 10 Agustus 2012</a:t>
            </a:r>
          </a:p>
          <a:p>
            <a:pPr algn="ctr" eaLnBrk="1" hangingPunct="1"/>
            <a:r>
              <a:rPr lang="en-US" altLang="en-US" b="1">
                <a:latin typeface="Calibri" panose="020F0502020204030204" pitchFamily="34" charset="0"/>
              </a:rPr>
              <a:t>MENTERI KESEHATAN RI</a:t>
            </a:r>
          </a:p>
          <a:p>
            <a:pPr algn="ctr" eaLnBrk="1" hangingPunct="1"/>
            <a:r>
              <a:rPr lang="en-US" altLang="en-US" b="1">
                <a:latin typeface="Calibri" panose="020F0502020204030204" pitchFamily="34" charset="0"/>
              </a:rPr>
              <a:t>NAFSIAH MBOI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latin typeface="Calibri" panose="020F0502020204030204" pitchFamily="34" charset="0"/>
                <a:cs typeface="Calibri" panose="020F0502020204030204" pitchFamily="34" charset="0"/>
              </a:rPr>
              <a:t>Diundangkan 12 September 2012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latin typeface="Calibri" panose="020F0502020204030204" pitchFamily="34" charset="0"/>
                <a:cs typeface="Calibri" panose="020F0502020204030204" pitchFamily="34" charset="0"/>
              </a:rPr>
              <a:t>MENTERI HUKUM DAN HAK ASASI MANUSIA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latin typeface="Calibri" panose="020F0502020204030204" pitchFamily="34" charset="0"/>
                <a:cs typeface="Calibri" panose="020F0502020204030204" pitchFamily="34" charset="0"/>
              </a:rPr>
              <a:t>AMIR SAMSUDIN</a:t>
            </a:r>
          </a:p>
          <a:p>
            <a:pPr algn="ctr" eaLnBrk="1" hangingPunct="1"/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180" name="Footer Placeholder 3">
            <a:extLst>
              <a:ext uri="{FF2B5EF4-FFF2-40B4-BE49-F238E27FC236}">
                <a16:creationId xmlns:a16="http://schemas.microsoft.com/office/drawing/2014/main" id="{BD59A0D7-9AEA-4B8B-996B-A5DDA355102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0662" name="Slide Number Placeholder 4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BF92E7-E71A-4D9D-95C6-60E6470EA8D1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1165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6670F9D5-403E-4722-8AF0-2C1868C885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1909763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UNDANG-UNDANG REPUBLIK INDONESIA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NOMOR 36 TAHUN 2014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TENTANG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TENAGA KESEHATAN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9EB03FF-60B1-488F-80AD-949C779785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7700" y="2057400"/>
            <a:ext cx="7848600" cy="44958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Isi: BAB I s/d XVI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24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PASAL 1 s/d 93</a:t>
            </a:r>
            <a:endParaRPr lang="en-US" altLang="en-US" sz="24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Ditetapkan Di Jakarta, 17 Oktober 2014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PRESIDEN REPUBLIK INDONESIA,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DR. H. SUSILO BAMBANG YUDHOYONO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Diundangkan Di Jakarta,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Pada Tanggal 17 Oktober 2014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MEN HUKDAN HAM: AMIR SYAMSUDIN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LEMBARAN NEGARA REPUBLIK INDONESIA TAHUN 2014 NOMOR 298</a:t>
            </a:r>
            <a:endParaRPr lang="en-US" altLang="en-US" sz="2400" b="1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204" name="Footer Placeholder 4">
            <a:extLst>
              <a:ext uri="{FF2B5EF4-FFF2-40B4-BE49-F238E27FC236}">
                <a16:creationId xmlns:a16="http://schemas.microsoft.com/office/drawing/2014/main" id="{BE6CC135-A37A-415A-A295-A5E0C6FB3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168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9DD1B9-546B-4182-A3C1-31A13F2DC77A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7163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>
            <a:extLst>
              <a:ext uri="{FF2B5EF4-FFF2-40B4-BE49-F238E27FC236}">
                <a16:creationId xmlns:a16="http://schemas.microsoft.com/office/drawing/2014/main" id="{6D1EBA64-B4A9-4575-933F-D875A487DA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3388" y="549275"/>
            <a:ext cx="8305800" cy="1447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UU RI NOMOR 36 TAHUN 2014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TENTANG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TENAGA KESEHATAN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C5DCF7B-274C-40DA-B6DA-C98AFED6DD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7700" y="2057400"/>
            <a:ext cx="7848600" cy="4495800"/>
          </a:xfrm>
        </p:spPr>
        <p:txBody>
          <a:bodyPr rtlCol="0"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BAB III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nn-N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KUALIFIKASI DAN PENGELOMPOKAN TENAGA KESEHATAN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Pasal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8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Tenaga di bidang kesehatan terdiri atas: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Asisten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2228" name="Footer Placeholder 4">
            <a:extLst>
              <a:ext uri="{FF2B5EF4-FFF2-40B4-BE49-F238E27FC236}">
                <a16:creationId xmlns:a16="http://schemas.microsoft.com/office/drawing/2014/main" id="{663AC059-A718-4E86-BB67-2885B43A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2710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0E4BE5-CAD0-4C2C-B82E-5CF1E9A3D95D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9850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>
            <a:extLst>
              <a:ext uri="{FF2B5EF4-FFF2-40B4-BE49-F238E27FC236}">
                <a16:creationId xmlns:a16="http://schemas.microsoft.com/office/drawing/2014/main" id="{A8D88CBF-5629-4F03-A471-4A2E57136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3388" y="549275"/>
            <a:ext cx="8305800" cy="1447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UU RI NOMOR 36 TAHUN 2014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TENTANG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TENAGA KESEHATAN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7893" name="Rectangle 3">
            <a:extLst>
              <a:ext uri="{FF2B5EF4-FFF2-40B4-BE49-F238E27FC236}">
                <a16:creationId xmlns:a16="http://schemas.microsoft.com/office/drawing/2014/main" id="{BDFC8674-CA75-4431-B60D-8EA7A1B342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7700" y="2057400"/>
            <a:ext cx="7848600" cy="4495800"/>
          </a:xfrm>
        </p:spPr>
        <p:txBody>
          <a:bodyPr rtlCol="0">
            <a:normAutofit lnSpcReduction="10000"/>
          </a:bodyPr>
          <a:lstStyle/>
          <a:p>
            <a:pPr marL="411480" indent="-283464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BAB I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Pasal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1 :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Ketentuan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Umum</a:t>
            </a: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411480" indent="-283464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1.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Tenaga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setiap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orang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mengabdikan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diri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bidang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serta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memiliki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pengetahuan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/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ketrampilan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melalui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pendidikan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bidang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jenis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tertentu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memerlukan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kewenangan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upaya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marL="411480" indent="-283464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2. Saran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ialah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tempa</a:t>
            </a: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digunakan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menyelenggarakan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upaya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411480" indent="-283464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3.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Upaya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adalah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setiap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upaya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kegiatan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memelihara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san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meningkatkan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dilakukan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oleh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pemerintan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/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oleh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masyarakat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</p:txBody>
      </p:sp>
      <p:sp>
        <p:nvSpPr>
          <p:cNvPr id="53252" name="Footer Placeholder 4">
            <a:extLst>
              <a:ext uri="{FF2B5EF4-FFF2-40B4-BE49-F238E27FC236}">
                <a16:creationId xmlns:a16="http://schemas.microsoft.com/office/drawing/2014/main" id="{457D6326-00E0-4D52-BCCC-E62AC7A8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3734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24AEE7-8B01-42C5-9743-7FF0EBBCF189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6314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>
            <a:extLst>
              <a:ext uri="{FF2B5EF4-FFF2-40B4-BE49-F238E27FC236}">
                <a16:creationId xmlns:a16="http://schemas.microsoft.com/office/drawing/2014/main" id="{D25D6C0B-2BBB-41FF-B66B-D300E97AE4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3388" y="765175"/>
            <a:ext cx="8305800" cy="1447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UU RI NOMOR 36 TAHUN 2014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TENTANG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TENAGA KESEHATAN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75780" name="Rectangle 3"/>
          <p:cNvSpPr>
            <a:spLocks noGrp="1" noChangeArrowheads="1"/>
          </p:cNvSpPr>
          <p:nvPr>
            <p:ph idx="1"/>
          </p:nvPr>
        </p:nvSpPr>
        <p:spPr>
          <a:xfrm>
            <a:off x="647700" y="2057400"/>
            <a:ext cx="78486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dirty="0" err="1">
                <a:solidFill>
                  <a:schemeClr val="tx1"/>
                </a:solidFill>
              </a:rPr>
              <a:t>Pasal</a:t>
            </a:r>
            <a:r>
              <a:rPr lang="en-US" altLang="en-US" sz="2400" b="1" dirty="0">
                <a:solidFill>
                  <a:schemeClr val="tx1"/>
                </a:solidFill>
              </a:rPr>
              <a:t> 11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(1) Tenaga </a:t>
            </a:r>
            <a:r>
              <a:rPr lang="en-US" altLang="en-US" sz="2400" dirty="0" err="1">
                <a:solidFill>
                  <a:schemeClr val="tx1"/>
                </a:solidFill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dikelompokkan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</a:rPr>
              <a:t>: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a.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b.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psikologi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klinis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c.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keperawatan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d.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kebidanan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e.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kefarmasian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f.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masyarakat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g.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lingkungan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</p:txBody>
      </p:sp>
      <p:sp>
        <p:nvSpPr>
          <p:cNvPr id="54276" name="Footer Placeholder 4">
            <a:extLst>
              <a:ext uri="{FF2B5EF4-FFF2-40B4-BE49-F238E27FC236}">
                <a16:creationId xmlns:a16="http://schemas.microsoft.com/office/drawing/2014/main" id="{67A1A373-1119-447E-93C0-4CCEE265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5782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53D5A7-29B8-476B-B599-06EF8B442BC9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1130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>
            <a:extLst>
              <a:ext uri="{FF2B5EF4-FFF2-40B4-BE49-F238E27FC236}">
                <a16:creationId xmlns:a16="http://schemas.microsoft.com/office/drawing/2014/main" id="{8551F2FC-15B6-467E-9445-E1642B5AD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3388" y="549275"/>
            <a:ext cx="8305800" cy="1447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UU RI NOMOR 36 TAHUN 2014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TENTANG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TENAGA KESEHATAN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76804" name="Rectangle 3"/>
          <p:cNvSpPr>
            <a:spLocks noGrp="1" noChangeArrowheads="1"/>
          </p:cNvSpPr>
          <p:nvPr>
            <p:ph idx="1"/>
          </p:nvPr>
        </p:nvSpPr>
        <p:spPr>
          <a:xfrm>
            <a:off x="647700" y="2057400"/>
            <a:ext cx="78486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dirty="0" err="1">
                <a:solidFill>
                  <a:schemeClr val="tx1"/>
                </a:solidFill>
              </a:rPr>
              <a:t>Pasal</a:t>
            </a:r>
            <a:r>
              <a:rPr lang="en-US" altLang="en-US" sz="2400" b="1" dirty="0">
                <a:solidFill>
                  <a:schemeClr val="tx1"/>
                </a:solidFill>
              </a:rPr>
              <a:t> 11  </a:t>
            </a:r>
            <a:r>
              <a:rPr lang="en-US" altLang="en-US" sz="2400" b="1" dirty="0" err="1">
                <a:solidFill>
                  <a:schemeClr val="tx1"/>
                </a:solidFill>
              </a:rPr>
              <a:t>Sambungan</a:t>
            </a:r>
            <a:r>
              <a:rPr lang="en-US" altLang="en-US" sz="2400" b="1" dirty="0">
                <a:solidFill>
                  <a:schemeClr val="tx1"/>
                </a:solidFill>
              </a:rPr>
              <a:t> ..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h.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gizi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</a:rPr>
              <a:t>i</a:t>
            </a:r>
            <a:r>
              <a:rPr lang="en-US" altLang="en-US" sz="2400" dirty="0">
                <a:solidFill>
                  <a:schemeClr val="tx1"/>
                </a:solidFill>
              </a:rPr>
              <a:t>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keterapian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fisik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j.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keteknisian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k.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teknik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biomedika</a:t>
            </a:r>
            <a:r>
              <a:rPr lang="en-US" altLang="en-US" sz="24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l.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tradisional</a:t>
            </a:r>
            <a:r>
              <a:rPr lang="en-US" altLang="en-US" sz="2400" dirty="0">
                <a:solidFill>
                  <a:schemeClr val="tx1"/>
                </a:solidFill>
              </a:rPr>
              <a:t>; </a:t>
            </a:r>
            <a:r>
              <a:rPr lang="en-US" altLang="en-US" sz="2400" dirty="0" err="1">
                <a:solidFill>
                  <a:schemeClr val="tx1"/>
                </a:solidFill>
              </a:rPr>
              <a:t>dan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400" dirty="0">
                <a:solidFill>
                  <a:schemeClr val="tx1"/>
                </a:solidFill>
              </a:rPr>
              <a:t>m.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kesehatan</a:t>
            </a:r>
            <a:r>
              <a:rPr lang="en-US" altLang="en-US" sz="2400" dirty="0">
                <a:solidFill>
                  <a:schemeClr val="tx1"/>
                </a:solidFill>
              </a:rPr>
              <a:t> lain.</a:t>
            </a:r>
            <a:endParaRPr lang="en-US" altLang="en-US" sz="2400" dirty="0">
              <a:solidFill>
                <a:schemeClr val="tx1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55300" name="Footer Placeholder 4">
            <a:extLst>
              <a:ext uri="{FF2B5EF4-FFF2-40B4-BE49-F238E27FC236}">
                <a16:creationId xmlns:a16="http://schemas.microsoft.com/office/drawing/2014/main" id="{08B07B52-FED8-41F1-8831-598D1CE1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680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F72405-D1C3-4C8A-928F-DC938768927F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6608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B5F9C-9F99-4099-B956-02943340A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127317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UU RI NOMOR 36 TAHUN 2014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TENTANG</a:t>
            </a:r>
            <a:b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satMod val="130000"/>
                  </a:schemeClr>
                </a:solidFill>
              </a:rPr>
              <a:t>TENAGA KESEHATAN</a:t>
            </a:r>
            <a:endParaRPr lang="en-US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782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42938" y="1784350"/>
            <a:ext cx="8286750" cy="48593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nn-NO" altLang="en-US" dirty="0">
                <a:solidFill>
                  <a:schemeClr val="tx1"/>
                </a:solidFill>
              </a:rPr>
              <a:t>kelompok tenaga keteknisian medis </a:t>
            </a:r>
            <a:r>
              <a:rPr lang="en-US" altLang="en-US" dirty="0" err="1">
                <a:solidFill>
                  <a:schemeClr val="tx1"/>
                </a:solidFill>
              </a:rPr>
              <a:t>ayat</a:t>
            </a:r>
            <a:r>
              <a:rPr lang="en-US" altLang="en-US" dirty="0">
                <a:solidFill>
                  <a:schemeClr val="tx1"/>
                </a:solidFill>
              </a:rPr>
              <a:t> (1) </a:t>
            </a:r>
            <a:r>
              <a:rPr lang="en-US" altLang="en-US" dirty="0" err="1">
                <a:solidFill>
                  <a:schemeClr val="tx1"/>
                </a:solidFill>
              </a:rPr>
              <a:t>huruf</a:t>
            </a:r>
            <a:r>
              <a:rPr lang="en-US" altLang="en-US" dirty="0">
                <a:solidFill>
                  <a:schemeClr val="tx1"/>
                </a:solidFill>
              </a:rPr>
              <a:t> j </a:t>
            </a: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perekam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medis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informasi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kesehatan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teknik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kardiovaskuler</a:t>
            </a:r>
            <a:r>
              <a:rPr lang="en-US" altLang="en-US" dirty="0">
                <a:solidFill>
                  <a:schemeClr val="tx1"/>
                </a:solidFill>
              </a:rPr>
              <a:t>,</a:t>
            </a: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teknisi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pelayanan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darah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refraksionis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optisien</a:t>
            </a:r>
            <a:r>
              <a:rPr lang="en-US" altLang="en-US" dirty="0">
                <a:solidFill>
                  <a:schemeClr val="tx1"/>
                </a:solidFill>
              </a:rPr>
              <a:t>/</a:t>
            </a:r>
            <a:r>
              <a:rPr lang="en-US" altLang="en-US" dirty="0" err="1">
                <a:solidFill>
                  <a:schemeClr val="tx1"/>
                </a:solidFill>
              </a:rPr>
              <a:t>optometris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teknisi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gigi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penata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anestesi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terapis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gigi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dan</a:t>
            </a:r>
            <a:endParaRPr lang="en-US" alt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dirty="0" err="1">
                <a:solidFill>
                  <a:schemeClr val="tx1"/>
                </a:solidFill>
              </a:rPr>
              <a:t>mulut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dan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audiologis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6324" name="Footer Placeholder 3">
            <a:extLst>
              <a:ext uri="{FF2B5EF4-FFF2-40B4-BE49-F238E27FC236}">
                <a16:creationId xmlns:a16="http://schemas.microsoft.com/office/drawing/2014/main" id="{185A6631-7394-41AA-8ECF-90372D86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783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C0D0CA-EA13-4375-B897-00BE6AE41F1E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1336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>
            <a:extLst>
              <a:ext uri="{FF2B5EF4-FFF2-40B4-BE49-F238E27FC236}">
                <a16:creationId xmlns:a16="http://schemas.microsoft.com/office/drawing/2014/main" id="{9282164D-977C-409B-864E-C7CB9439F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1487" y="844072"/>
            <a:ext cx="8229600" cy="72692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UU No 29/24 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Praktik</a:t>
            </a: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Kedokteran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A428E525-15B6-401D-B6C7-58AB15E4E1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46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drg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menjalankan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praktik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kedokteran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wajib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segera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dilengkapi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selesai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menerima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catatan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dibubuhi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tandatangan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petugas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pemberi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GB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348" name="Footer Placeholder 4">
            <a:extLst>
              <a:ext uri="{FF2B5EF4-FFF2-40B4-BE49-F238E27FC236}">
                <a16:creationId xmlns:a16="http://schemas.microsoft.com/office/drawing/2014/main" id="{27FC917D-C4D5-478E-B988-422952ED8A6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8854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1D105A-8B68-4D93-83D8-FB222AE6AAEF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110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:a16="http://schemas.microsoft.com/office/drawing/2014/main" id="{72DE7773-3068-459D-A35C-AF012EEC7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UU No 29/2004 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Praktik</a:t>
            </a:r>
            <a:r>
              <a:rPr lang="en-US" sz="2800" b="1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Kedokteran</a:t>
            </a:r>
            <a:endParaRPr lang="en-GB" sz="2800" b="1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B73C3961-008C-47EE-8849-BA3F26F7C5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47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milik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gigi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milik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disimpan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dijaga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kerahasiaannya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drg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pimpinan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Ketentuan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lanjut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diatur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Permenkes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79 (a)</a:t>
            </a:r>
          </a:p>
          <a:p>
            <a:pPr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Pidana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denda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50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juta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sengaja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46 (1)</a:t>
            </a:r>
            <a:endParaRPr lang="en-GB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372" name="Footer Placeholder 4">
            <a:extLst>
              <a:ext uri="{FF2B5EF4-FFF2-40B4-BE49-F238E27FC236}">
                <a16:creationId xmlns:a16="http://schemas.microsoft.com/office/drawing/2014/main" id="{4BB461A8-F304-4DFA-B13D-453147AF1DA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79878" name="Slide Number Placeholder 5"/>
          <p:cNvSpPr>
            <a:spLocks noGrp="1" noChangeArrowheads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3E0A98-3931-45B3-BB11-F58AB5D86A32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594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7467600" cy="5638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en-US" altLang="en-US" sz="24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Surat </a:t>
            </a:r>
            <a:r>
              <a:rPr lang="en-US" altLang="en-US" sz="2400" u="sng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Edaran</a:t>
            </a:r>
            <a:r>
              <a:rPr lang="en-US" altLang="en-US" sz="24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u="sng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Dirjen</a:t>
            </a:r>
            <a:r>
              <a:rPr lang="en-US" altLang="en-US" sz="24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u="sng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Yanmed</a:t>
            </a:r>
            <a:r>
              <a:rPr lang="en-US" altLang="en-US" sz="24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no. HK.00.6.1.5.01160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Formulir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RM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Pemusnahan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Arsip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Rumah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Sakit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tertanggal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21 </a:t>
            </a:r>
            <a:r>
              <a:rPr lang="en-US" altLang="en-U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Maret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1995</a:t>
            </a:r>
          </a:p>
        </p:txBody>
      </p:sp>
      <p:sp>
        <p:nvSpPr>
          <p:cNvPr id="13315" name="Footer Placeholder 4">
            <a:extLst>
              <a:ext uri="{FF2B5EF4-FFF2-40B4-BE49-F238E27FC236}">
                <a16:creationId xmlns:a16="http://schemas.microsoft.com/office/drawing/2014/main" id="{2105FC1E-3196-48AF-BECD-D187E7CE9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1536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5A94ED-CF87-4232-8868-3B978A433EDF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9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7544" y="2492897"/>
            <a:ext cx="8208912" cy="720079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2800" dirty="0" err="1"/>
              <a:t>Terima</a:t>
            </a:r>
            <a:r>
              <a:rPr lang="en-US" sz="2800" dirty="0"/>
              <a:t> </a:t>
            </a:r>
            <a:r>
              <a:rPr lang="en-US" sz="2800" dirty="0" err="1"/>
              <a:t>Kasih</a:t>
            </a:r>
            <a:endParaRPr lang="en-US" sz="2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6BB5345-5C84-4985-825D-9ECDE7240D8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524000"/>
          </a:xfrm>
        </p:spPr>
        <p:txBody>
          <a:bodyPr rtlCol="0">
            <a:normAutofit fontScale="90000"/>
          </a:bodyPr>
          <a:lstStyle/>
          <a:p>
            <a:pPr marL="257175" indent="-257175" algn="ctr" defTabSz="6858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Tx/>
              <a:buChar char="•"/>
              <a:defRPr/>
            </a:pPr>
            <a:r>
              <a:rPr lang="en-US" sz="3200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PERATURAN MENTERI KESEHATAN RI No.269/MENKES/PER/III/2008</a:t>
            </a:r>
            <a:br>
              <a:rPr lang="en-US" sz="3200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12 </a:t>
            </a:r>
            <a:r>
              <a:rPr lang="en-US" sz="3200" dirty="0" err="1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Maret</a:t>
            </a:r>
            <a:r>
              <a:rPr lang="en-US" sz="3200" dirty="0">
                <a:solidFill>
                  <a:schemeClr val="tx2">
                    <a:satMod val="200000"/>
                  </a:schemeClr>
                </a:solidFill>
                <a:latin typeface="Arial" charset="0"/>
                <a:cs typeface="Times New Roman" pitchFamily="18" charset="0"/>
              </a:rPr>
              <a:t> 2008</a:t>
            </a:r>
            <a:endParaRPr lang="en-GB" sz="3200" dirty="0">
              <a:solidFill>
                <a:schemeClr val="tx2">
                  <a:satMod val="200000"/>
                </a:schemeClr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17412" name="Picture 5" descr="C:\Program Files\Common Files\Microsoft Shared\Clipart\cagcat50\bs00554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2057400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1371600" y="3124200"/>
            <a:ext cx="6248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7175" indent="-257175" defTabSz="6858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 defTabSz="6858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 defTabSz="6858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 defTabSz="6858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 defTabSz="6858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6858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6858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6858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6858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Tx/>
              <a:buFontTx/>
              <a:buChar char="•"/>
            </a:pP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TENTANG REKAM MEDIS</a:t>
            </a:r>
            <a:endParaRPr lang="en-GB" altLang="en-US" sz="3200" b="1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58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1447800"/>
          </a:xfrm>
        </p:spPr>
        <p:txBody>
          <a:bodyPr/>
          <a:lstStyle/>
          <a:p>
            <a:pPr marL="257175" indent="-257175" algn="ctr" defTabSz="685800"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PERATURAN MENTERI KESEHATAN RI No.269/MENKES/PER/III/2008</a:t>
            </a:r>
            <a:b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12 Maret 2008</a:t>
            </a:r>
            <a:r>
              <a:rPr lang="en-GB" altLang="en-US" sz="28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B0903819-023E-40A7-BB44-B33881EC38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848600" cy="4648200"/>
          </a:xfrm>
        </p:spPr>
        <p:txBody>
          <a:bodyPr rtlCol="0">
            <a:normAutofit lnSpcReduction="10000"/>
          </a:bodyPr>
          <a:lstStyle/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I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1	: KETENTUAN UMUM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II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2-4	: JENIS &amp; ISI RM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III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5-7	: TATA CARA 					         PENYELENGGARAAN 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IV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8-11	: PENYIMPANAN, 			PEMUSNAHAN DNA KERAHASIAAN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V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12-14: KEPEMILIKAN, 	PEMANFAATAN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DAN TANGGUNG JAWAB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VI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15	: PENGORGANISASIAN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VII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21	: PEMBINAAN DAN 					  PENGAWASAN		  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VIII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18	:KETENTUAN PERALIHAN</a:t>
            </a:r>
          </a:p>
          <a:p>
            <a:pPr marL="411480" indent="-283464" algn="l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BAB IX	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Pasal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Times New Roman" pitchFamily="18" charset="0"/>
              </a:rPr>
              <a:t> 19-20: KETENTUAN PENUTUP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5364" name="Footer Placeholder 4">
            <a:extLst>
              <a:ext uri="{FF2B5EF4-FFF2-40B4-BE49-F238E27FC236}">
                <a16:creationId xmlns:a16="http://schemas.microsoft.com/office/drawing/2014/main" id="{7DDE7DB2-9B04-4EB0-B72D-597087F3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19462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ADE9F9-9929-4FD0-9BCA-2A1482C30137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74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92163"/>
          </a:xfrm>
        </p:spPr>
        <p:txBody>
          <a:bodyPr/>
          <a:lstStyle/>
          <a:p>
            <a:pPr marL="257175" indent="-257175" algn="ctr" defTabSz="685800"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BAB I Pasal 1	: KETENTUAN UMUM</a:t>
            </a:r>
            <a:endParaRPr lang="en-GB" altLang="en-US" sz="3200" b="1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406746A8-A24B-4F7E-9D77-EEF6FB6DEA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3879850"/>
          </a:xfrm>
        </p:spPr>
        <p:txBody>
          <a:bodyPr rtlCol="0">
            <a:normAutofit fontScale="92500" lnSpcReduction="10000"/>
          </a:bodyPr>
          <a:lstStyle/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berkas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berisikan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pemeriksaan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pengobatan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tindak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lain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dokter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gigi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Tenaga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tertentu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Catatan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Tx/>
              <a:buAutoNum type="alphaLcPeriod"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Profesi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8" name="Footer Placeholder 4">
            <a:extLst>
              <a:ext uri="{FF2B5EF4-FFF2-40B4-BE49-F238E27FC236}">
                <a16:creationId xmlns:a16="http://schemas.microsoft.com/office/drawing/2014/main" id="{96320181-8093-41A7-AC32-74BB821DF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21510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0591AC-7E8D-423F-A13C-DB3DC14C333D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0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id="{D98099D8-06E4-4E08-A366-05DB23A03A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549275"/>
            <a:ext cx="7848600" cy="914400"/>
          </a:xfrm>
        </p:spPr>
        <p:txBody>
          <a:bodyPr rtlCol="0">
            <a:normAutofit fontScale="90000"/>
          </a:bodyPr>
          <a:lstStyle/>
          <a:p>
            <a:pPr marL="257175" indent="-257175" algn="ctr" defTabSz="6858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BAB II	</a:t>
            </a:r>
            <a:r>
              <a:rPr lang="en-US" sz="3200" b="1" dirty="0" err="1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Pasal</a:t>
            </a:r>
            <a: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2-4	: </a:t>
            </a:r>
            <a:b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JENIS DAN ISI REKAM MEDIS</a:t>
            </a:r>
            <a:endParaRPr lang="en-GB" sz="3200" b="1" dirty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62FAF85-E575-4706-A300-3FF50E1762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(1)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tertulis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lengkap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jelas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elektronik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Penyelenggaraan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dg.menggunakan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elektronik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</a:t>
            </a:r>
            <a:r>
              <a:rPr lang="id-ID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lebiih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lanjut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peraturan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tersendiri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Pasal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3.:</a:t>
            </a: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(1)	Isi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R.jalan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	Isi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r.inap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perawatan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hari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(3)	Isi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gawat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darurat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l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(4)  Isi RM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keadaan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bencana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(3) +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12" name="Footer Placeholder 4">
            <a:extLst>
              <a:ext uri="{FF2B5EF4-FFF2-40B4-BE49-F238E27FC236}">
                <a16:creationId xmlns:a16="http://schemas.microsoft.com/office/drawing/2014/main" id="{425584A1-3C85-4367-8664-C32097026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/>
              <a:t>Lilywi</a:t>
            </a:r>
          </a:p>
        </p:txBody>
      </p:sp>
      <p:sp>
        <p:nvSpPr>
          <p:cNvPr id="23558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D5CB83-0274-4EEB-90D1-E3DEC01EF2C7}" type="slidenum">
              <a:rPr lang="en-GB" altLang="en-US" sz="1200">
                <a:solidFill>
                  <a:srgbClr val="B5A788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200">
              <a:solidFill>
                <a:srgbClr val="B5A788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7341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25</TotalTime>
  <Words>2539</Words>
  <Application>Microsoft Office PowerPoint</Application>
  <PresentationFormat>On-screen Show (4:3)</PresentationFormat>
  <Paragraphs>491</Paragraphs>
  <Slides>50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0" baseType="lpstr">
      <vt:lpstr>Arial</vt:lpstr>
      <vt:lpstr>Calibri</vt:lpstr>
      <vt:lpstr>Comic Sans MS</vt:lpstr>
      <vt:lpstr>Courier New</vt:lpstr>
      <vt:lpstr>Times New Roman</vt:lpstr>
      <vt:lpstr>Trebuchet MS</vt:lpstr>
      <vt:lpstr>Wingdings</vt:lpstr>
      <vt:lpstr>Wingdings 2</vt:lpstr>
      <vt:lpstr>Wingdings 3</vt:lpstr>
      <vt:lpstr>0-Blanko-PPT-sesi-2-14 baru (1)</vt:lpstr>
      <vt:lpstr>Lily Widjaja, SKM.,MM.</vt:lpstr>
      <vt:lpstr>KEMAMPUAN AKHIR YANG DIHARAPKAN</vt:lpstr>
      <vt:lpstr>PERATURAN YANG TERKAIT DENGAN REKAM MEDIS</vt:lpstr>
      <vt:lpstr>PowerPoint Presentation</vt:lpstr>
      <vt:lpstr>PowerPoint Presentation</vt:lpstr>
      <vt:lpstr>PERATURAN MENTERI KESEHATAN RI No.269/MENKES/PER/III/2008 12 Maret 2008</vt:lpstr>
      <vt:lpstr>PERATURAN MENTERI KESEHATAN RI No.269/MENKES/PER/III/2008 12 Maret 2008 </vt:lpstr>
      <vt:lpstr>BAB I Pasal 1 : KETENTUAN UMUM</vt:lpstr>
      <vt:lpstr>BAB II Pasal 2-4 :  JENIS DAN ISI REKAM MEDIS</vt:lpstr>
      <vt:lpstr>(1) ISI REKAM MEDIS RAWAT JALAN</vt:lpstr>
      <vt:lpstr>(2) ISI REKAM MEDIS RAWAT INAP DAN PERAWATAN SATU HARI</vt:lpstr>
      <vt:lpstr>(3) ISI REKAM MEDIS PASIEN GAWAT DARURAT</vt:lpstr>
      <vt:lpstr>(4) ISI REKAM MEDIS PASIEN DALAM KEADAAN BENCANA</vt:lpstr>
      <vt:lpstr>ISI REKAM MEDIS LAIN</vt:lpstr>
      <vt:lpstr>BAB II Pasal 2-4 :  JENIS DAN ISI REKAM MEDIS</vt:lpstr>
      <vt:lpstr>BAB III Pasal 5-7 :  TATA CARA PENYELENGGARAAN</vt:lpstr>
      <vt:lpstr>BAB III Pasal 5-7 :  TATA CARA PENYELENGGARAAN</vt:lpstr>
      <vt:lpstr>BAB IV Pasal 8-11 :  PENYIMPANAN, PEMUSNAHAN DNA KERAHASIAAN</vt:lpstr>
      <vt:lpstr>BAB IV Pasal 8-11 :  PENYIMPANAN, PEMUSNAHAN DNA KERAHASIAAN</vt:lpstr>
      <vt:lpstr>BAB IV Pasal 8-11 :  PENYIMPANAN, PEMUSNAHAN DNA KERAHASIAAN</vt:lpstr>
      <vt:lpstr>BAB IV Pasal 8-11 :  PENYIMPANAN, PEMUSNAHAN DNA KERAHASIAAN</vt:lpstr>
      <vt:lpstr>BAB IV Pasal 8-11 :  PENYIMPANAN, PEMUSNAHAN DNA KERAHASIAAN</vt:lpstr>
      <vt:lpstr>BAB V Pasal 12-14:  KEPEMILIKAN, PEMANFAATAN  DAN TANGGUNG JAWAB</vt:lpstr>
      <vt:lpstr>BAB V Pasal 12-14:  KEPEMILIKAN, PEMANFAATAN  DAN TANGGUNG JAWAB</vt:lpstr>
      <vt:lpstr>BAB VI Pasal 15 PENGORGANISASIAN</vt:lpstr>
      <vt:lpstr>BAB VII Pasal 16-17 PEMBINAAN DAN PENGAWASAN</vt:lpstr>
      <vt:lpstr>BAB IX Pasal 19-20  KETENTUAN PENUTUP</vt:lpstr>
      <vt:lpstr>PERMENKES NO.36 2012 TENTANG RAHASIA KEDOKTERAN</vt:lpstr>
      <vt:lpstr>PERMENKES NO.36 TH.2012  TENTANG RAHASIA KEDOKTERAN</vt:lpstr>
      <vt:lpstr>PERMENKES NO.36 TH.2012  TENTANG RAHASIA KEDOKTERAN</vt:lpstr>
      <vt:lpstr>PERMENKES NO.36 TH.2012  TENTANG RAHASIA KEDOKTERAN</vt:lpstr>
      <vt:lpstr>PERMENKES NO.36 TH.2012  TENTANG RAHASIA KEDOKTERAN</vt:lpstr>
      <vt:lpstr>PERMENKES NO.36 TH.2012  TENTANG RAHASIA KEDOKTERAN</vt:lpstr>
      <vt:lpstr>PERMENKES NO.36 TH.2012 TENTANG RAHASIA KEDOKTERAN</vt:lpstr>
      <vt:lpstr>PERMENKES NO.36 TH.2012 TENTANG RAHASIA KEDOKTERAN</vt:lpstr>
      <vt:lpstr>PERMENKES NO.36 TH.2012  TENTANG RAHASIA KEDOKTERAN</vt:lpstr>
      <vt:lpstr>PERMENKES NO.36 TH.2012  TENTANG RAHASIA KEDOKTERAN</vt:lpstr>
      <vt:lpstr>PERMENKES NO.36 TH.2012 TENTANG RAHASIA KEDOKTERAN</vt:lpstr>
      <vt:lpstr>PERMENKES NO.36 TH.2012 TENTANG RAHASIA KEDOKTERAN</vt:lpstr>
      <vt:lpstr>PERMENKES NO.36 TH.2012  TENTANG RAHASIA KEDOKTERAN</vt:lpstr>
      <vt:lpstr>PERMENKES NO.36 TH.2012  TENTANG RAHASIA KEDOKTERAN</vt:lpstr>
      <vt:lpstr>UNDANG-UNDANG REPUBLIK INDONESIA NOMOR 36 TAHUN 2014 TENTANG TENAGA KESEHATAN</vt:lpstr>
      <vt:lpstr>UU RI NOMOR 36 TAHUN 2014 TENTANG TENAGA KESEHATAN</vt:lpstr>
      <vt:lpstr>UU RI NOMOR 36 TAHUN 2014 TENTANG TENAGA KESEHATAN</vt:lpstr>
      <vt:lpstr>UU RI NOMOR 36 TAHUN 2014 TENTANG TENAGA KESEHATAN</vt:lpstr>
      <vt:lpstr>UU RI NOMOR 36 TAHUN 2014 TENTANG TENAGA KESEHATAN</vt:lpstr>
      <vt:lpstr>UU RI NOMOR 36 TAHUN 2014 TENTANG TENAGA KESEHATAN</vt:lpstr>
      <vt:lpstr>UU No 29/24 Praktik Kedokteran</vt:lpstr>
      <vt:lpstr>UU No 29/2004 Praktik Kedokteran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5</cp:revision>
  <dcterms:created xsi:type="dcterms:W3CDTF">2019-09-17T08:28:18Z</dcterms:created>
  <dcterms:modified xsi:type="dcterms:W3CDTF">2020-03-15T07:48:57Z</dcterms:modified>
</cp:coreProperties>
</file>