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4" r:id="rId4"/>
    <p:sldId id="273" r:id="rId5"/>
    <p:sldId id="257" r:id="rId6"/>
    <p:sldId id="269" r:id="rId7"/>
    <p:sldId id="270" r:id="rId8"/>
    <p:sldId id="271" r:id="rId9"/>
    <p:sldId id="272" r:id="rId10"/>
    <p:sldId id="258" r:id="rId11"/>
    <p:sldId id="274" r:id="rId12"/>
    <p:sldId id="275" r:id="rId13"/>
    <p:sldId id="265" r:id="rId14"/>
    <p:sldId id="266" r:id="rId15"/>
    <p:sldId id="259" r:id="rId16"/>
    <p:sldId id="260" r:id="rId17"/>
    <p:sldId id="261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0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93790-C88B-4AA4-B89C-F8F64BACE6F1}" type="datetimeFigureOut">
              <a:rPr lang="en-US" smtClean="0"/>
              <a:pPr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E452-774C-42DB-8A21-E145725BB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PROSES DAN STRATEGI </a:t>
            </a:r>
            <a:br>
              <a:rPr lang="en-US" dirty="0" smtClean="0"/>
            </a:br>
            <a:r>
              <a:rPr lang="en-US" dirty="0" smtClean="0"/>
              <a:t>DIFUSI DAN DISEMINASI INOVASI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Agus</a:t>
            </a:r>
            <a:r>
              <a:rPr lang="en-US" dirty="0" smtClean="0"/>
              <a:t> </a:t>
            </a:r>
            <a:r>
              <a:rPr lang="en-US" dirty="0" err="1" smtClean="0"/>
              <a:t>Suyatna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pakat.jpg"/>
          <p:cNvPicPr>
            <a:picLocks noChangeAspect="1"/>
          </p:cNvPicPr>
          <p:nvPr/>
        </p:nvPicPr>
        <p:blipFill>
          <a:blip r:embed="rId2">
            <a:lum bright="40000" contrast="-40000"/>
          </a:blip>
          <a:stretch>
            <a:fillRect/>
          </a:stretch>
        </p:blipFill>
        <p:spPr>
          <a:xfrm>
            <a:off x="357158" y="1160045"/>
            <a:ext cx="8593638" cy="5697955"/>
          </a:xfrm>
          <a:prstGeom prst="rect">
            <a:avLst/>
          </a:prstGeom>
          <a:ln>
            <a:solidFill>
              <a:srgbClr val="000099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3600" b="1" dirty="0" smtClean="0">
                <a:solidFill>
                  <a:schemeClr val="tx1"/>
                </a:solidFill>
              </a:rPr>
              <a:t>TIPE KEPUTUSAN INOVASI</a:t>
            </a:r>
            <a:br>
              <a:rPr lang="en-US" sz="3600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2" indent="-742950">
              <a:buFont typeface="+mj-lt"/>
              <a:buAutoNum type="arabicPeriod"/>
            </a:pPr>
            <a:r>
              <a:rPr lang="en-US" sz="4000" b="1" dirty="0" err="1" smtClean="0"/>
              <a:t>Opsional</a:t>
            </a:r>
            <a:r>
              <a:rPr lang="en-US" sz="4000" dirty="0" smtClean="0"/>
              <a:t> </a:t>
            </a:r>
            <a:r>
              <a:rPr lang="en-US" sz="3500" dirty="0" smtClean="0"/>
              <a:t>(</a:t>
            </a:r>
            <a:r>
              <a:rPr lang="en-US" sz="3500" dirty="0" err="1" smtClean="0"/>
              <a:t>ditentukan</a:t>
            </a:r>
            <a:r>
              <a:rPr lang="en-US" sz="3500" dirty="0" smtClean="0"/>
              <a:t> </a:t>
            </a:r>
            <a:r>
              <a:rPr lang="en-US" sz="3500" dirty="0" err="1" smtClean="0"/>
              <a:t>individu</a:t>
            </a:r>
            <a:r>
              <a:rPr lang="en-US" sz="3500" dirty="0" smtClean="0"/>
              <a:t> </a:t>
            </a:r>
            <a:r>
              <a:rPr lang="en-US" sz="3500" dirty="0" err="1" smtClean="0"/>
              <a:t>secara</a:t>
            </a:r>
            <a:r>
              <a:rPr lang="en-US" sz="3500" dirty="0" smtClean="0"/>
              <a:t> </a:t>
            </a:r>
            <a:r>
              <a:rPr lang="en-US" sz="3500" dirty="0" err="1" smtClean="0"/>
              <a:t>mandiri</a:t>
            </a:r>
            <a:r>
              <a:rPr lang="en-US" sz="3500" dirty="0" smtClean="0"/>
              <a:t>)</a:t>
            </a:r>
            <a:endParaRPr lang="en-US" sz="4000" dirty="0" smtClean="0"/>
          </a:p>
          <a:p>
            <a:pPr marL="742950" lvl="2" indent="-742950">
              <a:buFont typeface="+mj-lt"/>
              <a:buAutoNum type="arabicPeriod"/>
            </a:pPr>
            <a:r>
              <a:rPr lang="en-US" sz="4000" b="1" dirty="0" err="1" smtClean="0"/>
              <a:t>Kolektif</a:t>
            </a:r>
            <a:r>
              <a:rPr lang="en-US" sz="4000" dirty="0" smtClean="0"/>
              <a:t> </a:t>
            </a:r>
            <a:r>
              <a:rPr lang="en-US" sz="3500" dirty="0" smtClean="0"/>
              <a:t>(</a:t>
            </a:r>
            <a:r>
              <a:rPr lang="en-US" sz="3500" dirty="0" err="1" smtClean="0"/>
              <a:t>kesepakatan</a:t>
            </a:r>
            <a:r>
              <a:rPr lang="en-US" sz="3500" dirty="0" smtClean="0"/>
              <a:t> </a:t>
            </a:r>
            <a:r>
              <a:rPr lang="en-US" sz="3500" dirty="0" err="1" smtClean="0"/>
              <a:t>antar</a:t>
            </a:r>
            <a:r>
              <a:rPr lang="en-US" sz="3500" dirty="0" smtClean="0"/>
              <a:t> </a:t>
            </a:r>
            <a:r>
              <a:rPr lang="en-US" sz="3500" dirty="0" err="1" smtClean="0"/>
              <a:t>anggota</a:t>
            </a:r>
            <a:r>
              <a:rPr lang="en-US" sz="3500" dirty="0" smtClean="0"/>
              <a:t> </a:t>
            </a:r>
            <a:r>
              <a:rPr lang="en-US" sz="3500" dirty="0" err="1" smtClean="0"/>
              <a:t>sistem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r>
              <a:rPr lang="en-US" sz="3500" dirty="0" smtClean="0"/>
              <a:t>)</a:t>
            </a:r>
            <a:endParaRPr lang="en-US" sz="4000" dirty="0" smtClean="0"/>
          </a:p>
          <a:p>
            <a:pPr marL="742950" lvl="2" indent="-742950">
              <a:buFont typeface="+mj-lt"/>
              <a:buAutoNum type="arabicPeriod"/>
            </a:pPr>
            <a:r>
              <a:rPr lang="en-US" sz="4000" b="1" dirty="0" err="1" smtClean="0"/>
              <a:t>Otoritas</a:t>
            </a:r>
            <a:r>
              <a:rPr lang="en-US" sz="4000" dirty="0" smtClean="0"/>
              <a:t> </a:t>
            </a:r>
            <a:r>
              <a:rPr lang="en-US" sz="3600" dirty="0" smtClean="0"/>
              <a:t>(</a:t>
            </a:r>
            <a:r>
              <a:rPr lang="en-US" sz="3600" dirty="0" err="1" smtClean="0"/>
              <a:t>keputusan</a:t>
            </a:r>
            <a:r>
              <a:rPr lang="en-US" sz="3600" dirty="0" smtClean="0"/>
              <a:t> </a:t>
            </a:r>
            <a:r>
              <a:rPr lang="en-US" sz="3600" dirty="0" err="1" smtClean="0"/>
              <a:t>yg</a:t>
            </a:r>
            <a:r>
              <a:rPr lang="en-US" sz="3600" dirty="0" smtClean="0"/>
              <a:t> </a:t>
            </a:r>
            <a:r>
              <a:rPr lang="en-US" sz="3600" dirty="0" err="1" smtClean="0"/>
              <a:t>berwenang</a:t>
            </a:r>
            <a:r>
              <a:rPr lang="en-US" sz="3600" dirty="0" smtClean="0"/>
              <a:t>)</a:t>
            </a:r>
            <a:endParaRPr lang="en-US" sz="4000" dirty="0" smtClean="0"/>
          </a:p>
          <a:p>
            <a:pPr marL="742950" lvl="2" indent="-742950">
              <a:buFont typeface="+mj-lt"/>
              <a:buAutoNum type="arabicPeriod"/>
            </a:pPr>
            <a:r>
              <a:rPr lang="en-US" sz="4000" b="1" dirty="0" err="1" smtClean="0"/>
              <a:t>Kontingensi</a:t>
            </a:r>
            <a:r>
              <a:rPr lang="en-US" sz="4000" dirty="0" smtClean="0"/>
              <a:t> </a:t>
            </a:r>
            <a:r>
              <a:rPr lang="en-US" sz="3600" dirty="0" smtClean="0"/>
              <a:t>(</a:t>
            </a:r>
            <a:r>
              <a:rPr lang="en-US" sz="3600" dirty="0" err="1" smtClean="0"/>
              <a:t>didahului</a:t>
            </a:r>
            <a:r>
              <a:rPr lang="en-US" sz="3600" dirty="0" smtClean="0"/>
              <a:t> </a:t>
            </a:r>
            <a:r>
              <a:rPr lang="en-US" sz="3600" dirty="0" err="1" smtClean="0"/>
              <a:t>keputusan</a:t>
            </a:r>
            <a:r>
              <a:rPr lang="en-US" sz="3600" dirty="0" smtClean="0"/>
              <a:t> </a:t>
            </a:r>
            <a:r>
              <a:rPr lang="en-US" sz="3600" dirty="0" err="1" smtClean="0"/>
              <a:t>yg</a:t>
            </a:r>
            <a:r>
              <a:rPr lang="en-US" sz="3600" dirty="0" smtClean="0"/>
              <a:t> lain </a:t>
            </a:r>
            <a:r>
              <a:rPr lang="en-US" sz="3600" dirty="0" err="1" smtClean="0"/>
              <a:t>sebagai</a:t>
            </a:r>
            <a:r>
              <a:rPr lang="en-US" sz="3600" dirty="0" smtClean="0"/>
              <a:t> </a:t>
            </a:r>
            <a:r>
              <a:rPr lang="en-US" sz="3600" dirty="0" err="1" smtClean="0"/>
              <a:t>syarat</a:t>
            </a:r>
            <a:r>
              <a:rPr lang="en-US" sz="3600" dirty="0" smtClean="0"/>
              <a:t>)</a:t>
            </a:r>
            <a:endParaRPr lang="id-ID" sz="4000" dirty="0" smtClean="0"/>
          </a:p>
          <a:p>
            <a:pPr marL="342900" lvl="2" indent="-342900"/>
            <a:endParaRPr lang="id-ID" sz="4000" dirty="0" smtClean="0"/>
          </a:p>
          <a:p>
            <a:pPr marL="342900" lvl="2" indent="-342900"/>
            <a:endParaRPr lang="id-ID" sz="4000" dirty="0" smtClean="0"/>
          </a:p>
          <a:p>
            <a:pPr marL="342900" lvl="2" indent="-342900"/>
            <a:endParaRPr lang="id-ID" sz="40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Proses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Beorientasi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Lavidge</a:t>
            </a:r>
            <a:r>
              <a:rPr lang="en-US" dirty="0" smtClean="0"/>
              <a:t> &amp; Steiner (1961):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mengetahui</a:t>
            </a:r>
            <a:r>
              <a:rPr lang="en-US" dirty="0" smtClean="0"/>
              <a:t>, </a:t>
            </a:r>
            <a:r>
              <a:rPr lang="en-US" dirty="0" err="1" smtClean="0"/>
              <a:t>menyukai</a:t>
            </a:r>
            <a:r>
              <a:rPr lang="en-US" dirty="0" smtClean="0"/>
              <a:t>, </a:t>
            </a:r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mempercayai</a:t>
            </a:r>
            <a:r>
              <a:rPr lang="en-US" dirty="0" smtClean="0"/>
              <a:t>, </a:t>
            </a:r>
            <a:r>
              <a:rPr lang="en-US" dirty="0" err="1" smtClean="0"/>
              <a:t>membeli</a:t>
            </a:r>
            <a:endParaRPr lang="en-US" dirty="0" smtClean="0"/>
          </a:p>
          <a:p>
            <a:r>
              <a:rPr lang="en-US" dirty="0" smtClean="0"/>
              <a:t>Colley (1961):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, </a:t>
            </a:r>
            <a:r>
              <a:rPr lang="en-US" dirty="0" err="1" smtClean="0"/>
              <a:t>mempercayai</a:t>
            </a:r>
            <a:r>
              <a:rPr lang="en-US" dirty="0" smtClean="0"/>
              <a:t>,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 smtClean="0"/>
          </a:p>
          <a:p>
            <a:r>
              <a:rPr lang="en-US" dirty="0" smtClean="0"/>
              <a:t>Rogers (1962):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menaruh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, </a:t>
            </a:r>
            <a:r>
              <a:rPr lang="en-US" dirty="0" err="1" smtClean="0"/>
              <a:t>menilai</a:t>
            </a:r>
            <a:r>
              <a:rPr lang="en-US" dirty="0" smtClean="0"/>
              <a:t>, </a:t>
            </a:r>
            <a:r>
              <a:rPr lang="en-US" dirty="0" err="1" smtClean="0"/>
              <a:t>mencoba</a:t>
            </a:r>
            <a:r>
              <a:rPr lang="en-US" dirty="0" smtClean="0"/>
              <a:t>, </a:t>
            </a:r>
            <a:r>
              <a:rPr lang="en-US" dirty="0" err="1" smtClean="0"/>
              <a:t>menerima</a:t>
            </a:r>
            <a:endParaRPr lang="en-US" dirty="0" smtClean="0"/>
          </a:p>
          <a:p>
            <a:r>
              <a:rPr lang="en-US" dirty="0" smtClean="0"/>
              <a:t>Robertson (1971):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, </a:t>
            </a:r>
            <a:r>
              <a:rPr lang="en-US" dirty="0" err="1" smtClean="0"/>
              <a:t>menyikapi</a:t>
            </a:r>
            <a:r>
              <a:rPr lang="en-US" dirty="0" smtClean="0"/>
              <a:t>, </a:t>
            </a:r>
            <a:r>
              <a:rPr lang="en-US" dirty="0" err="1" smtClean="0"/>
              <a:t>mengesahkan</a:t>
            </a:r>
            <a:r>
              <a:rPr lang="en-US" dirty="0" smtClean="0"/>
              <a:t>, </a:t>
            </a:r>
            <a:r>
              <a:rPr lang="en-US" dirty="0" err="1" smtClean="0"/>
              <a:t>mencoba</a:t>
            </a:r>
            <a:r>
              <a:rPr lang="en-US" dirty="0" smtClean="0"/>
              <a:t>, </a:t>
            </a:r>
            <a:r>
              <a:rPr lang="en-US" dirty="0" err="1" smtClean="0"/>
              <a:t>menerima</a:t>
            </a:r>
            <a:r>
              <a:rPr lang="en-US" dirty="0" smtClean="0"/>
              <a:t>, </a:t>
            </a:r>
            <a:r>
              <a:rPr lang="en-US" dirty="0" err="1" smtClean="0"/>
              <a:t>disonansi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40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Proses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Beorientasi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Rogers &amp; Shoemakers (1971):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persesuai</a:t>
            </a:r>
            <a:r>
              <a:rPr lang="en-US" dirty="0" smtClean="0"/>
              <a:t> (</a:t>
            </a:r>
            <a:r>
              <a:rPr lang="en-US" dirty="0" err="1" smtClean="0"/>
              <a:t>sikap</a:t>
            </a:r>
            <a:r>
              <a:rPr lang="en-US" dirty="0" smtClean="0"/>
              <a:t>), </a:t>
            </a:r>
            <a:r>
              <a:rPr lang="en-US" dirty="0" err="1" smtClean="0"/>
              <a:t>keputusan</a:t>
            </a:r>
            <a:r>
              <a:rPr lang="en-US" dirty="0" smtClean="0"/>
              <a:t> (</a:t>
            </a:r>
            <a:r>
              <a:rPr lang="en-US" dirty="0" err="1" smtClean="0"/>
              <a:t>menerima</a:t>
            </a:r>
            <a:r>
              <a:rPr lang="en-US" dirty="0" smtClean="0"/>
              <a:t>/</a:t>
            </a:r>
            <a:r>
              <a:rPr lang="en-US" dirty="0" err="1" smtClean="0"/>
              <a:t>menolak</a:t>
            </a:r>
            <a:r>
              <a:rPr lang="en-US" dirty="0" smtClean="0"/>
              <a:t>), </a:t>
            </a:r>
            <a:r>
              <a:rPr lang="en-US" dirty="0" err="1" smtClean="0"/>
              <a:t>konfirmasi</a:t>
            </a:r>
            <a:endParaRPr lang="en-US" dirty="0" smtClean="0"/>
          </a:p>
          <a:p>
            <a:r>
              <a:rPr lang="en-US" dirty="0" err="1" smtClean="0"/>
              <a:t>Klonglan</a:t>
            </a:r>
            <a:r>
              <a:rPr lang="en-US" dirty="0" smtClean="0"/>
              <a:t> &amp; Coward (1970): </a:t>
            </a:r>
            <a:r>
              <a:rPr lang="en-US" dirty="0" err="1" smtClean="0"/>
              <a:t>Menyadari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(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r>
              <a:rPr lang="en-US" dirty="0" smtClean="0"/>
              <a:t>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r>
              <a:rPr lang="en-US" dirty="0" smtClean="0"/>
              <a:t>), </a:t>
            </a:r>
            <a:r>
              <a:rPr lang="en-US" dirty="0" err="1" smtClean="0"/>
              <a:t>mencoba</a:t>
            </a:r>
            <a:r>
              <a:rPr lang="en-US" dirty="0" smtClean="0"/>
              <a:t> (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/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), </a:t>
            </a:r>
            <a:r>
              <a:rPr lang="en-US" dirty="0" err="1" smtClean="0"/>
              <a:t>menggunakan</a:t>
            </a:r>
            <a:endParaRPr lang="en-US" dirty="0" smtClean="0"/>
          </a:p>
          <a:p>
            <a:r>
              <a:rPr lang="en-US" dirty="0" err="1" smtClean="0"/>
              <a:t>Zaltman</a:t>
            </a:r>
            <a:r>
              <a:rPr lang="en-US" dirty="0" smtClean="0"/>
              <a:t> &amp; Brooker (1971): </a:t>
            </a:r>
            <a:r>
              <a:rPr lang="en-US" dirty="0" err="1" smtClean="0"/>
              <a:t>Persepsi</a:t>
            </a:r>
            <a:r>
              <a:rPr lang="en-US" dirty="0" smtClean="0"/>
              <a:t>, </a:t>
            </a:r>
            <a:r>
              <a:rPr lang="en-US" dirty="0" err="1" smtClean="0"/>
              <a:t>memotivasi</a:t>
            </a:r>
            <a:r>
              <a:rPr lang="en-US" dirty="0" smtClean="0"/>
              <a:t>, </a:t>
            </a:r>
            <a:r>
              <a:rPr lang="en-US" dirty="0" err="1" smtClean="0"/>
              <a:t>menyikapi</a:t>
            </a:r>
            <a:r>
              <a:rPr lang="en-US" dirty="0" smtClean="0"/>
              <a:t>, </a:t>
            </a:r>
            <a:r>
              <a:rPr lang="en-US" dirty="0" err="1" smtClean="0"/>
              <a:t>legitimasi</a:t>
            </a:r>
            <a:r>
              <a:rPr lang="en-US" dirty="0" smtClean="0"/>
              <a:t>, </a:t>
            </a:r>
            <a:r>
              <a:rPr lang="en-US" dirty="0" err="1" smtClean="0"/>
              <a:t>mencoba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(</a:t>
            </a:r>
            <a:r>
              <a:rPr lang="en-US" dirty="0" err="1" smtClean="0"/>
              <a:t>menolak</a:t>
            </a:r>
            <a:r>
              <a:rPr lang="en-US" dirty="0" smtClean="0"/>
              <a:t>/</a:t>
            </a:r>
            <a:r>
              <a:rPr lang="en-US" dirty="0" err="1" smtClean="0"/>
              <a:t>menerima</a:t>
            </a:r>
            <a:r>
              <a:rPr lang="en-US" dirty="0" smtClean="0"/>
              <a:t>), </a:t>
            </a:r>
            <a:r>
              <a:rPr lang="en-US" dirty="0" err="1" smtClean="0"/>
              <a:t>resolusi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87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PROSES INOVASI DALAM ORGANISASI</a:t>
            </a:r>
            <a:br>
              <a:rPr lang="en-US" dirty="0" smtClean="0"/>
            </a:br>
            <a:r>
              <a:rPr lang="en-US" sz="2700" dirty="0" smtClean="0"/>
              <a:t>(</a:t>
            </a:r>
            <a:r>
              <a:rPr lang="en-US" sz="2700" dirty="0" err="1" smtClean="0"/>
              <a:t>Zaltman</a:t>
            </a:r>
            <a:r>
              <a:rPr lang="en-US" sz="2700" dirty="0" smtClean="0"/>
              <a:t>, Duncan &amp; </a:t>
            </a:r>
            <a:r>
              <a:rPr lang="en-US" sz="2700" dirty="0" err="1" smtClean="0"/>
              <a:t>Holbek</a:t>
            </a:r>
            <a:r>
              <a:rPr lang="en-US" sz="2700" dirty="0" smtClean="0"/>
              <a:t>, 1973)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Permulaan</a:t>
            </a:r>
            <a:r>
              <a:rPr lang="en-US" dirty="0" smtClean="0"/>
              <a:t> (</a:t>
            </a:r>
            <a:r>
              <a:rPr lang="en-US" i="1" dirty="0" smtClean="0"/>
              <a:t>Initiation Stage</a:t>
            </a:r>
            <a:r>
              <a:rPr lang="en-US" dirty="0" smtClean="0"/>
              <a:t>)</a:t>
            </a:r>
          </a:p>
          <a:p>
            <a:pPr marL="1169988" lvl="1" indent="-360363">
              <a:buFont typeface="+mj-lt"/>
              <a:buAutoNum type="alphaLcPeriod"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endParaRPr lang="en-US" dirty="0" smtClean="0"/>
          </a:p>
          <a:p>
            <a:pPr marL="1169988" lvl="1" indent="-360363">
              <a:buFont typeface="+mj-lt"/>
              <a:buAutoNum type="alphaLcPeriod"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marL="1570038" lvl="2" indent="-360363"/>
            <a:r>
              <a:rPr lang="en-US" dirty="0" smtClean="0"/>
              <a:t>Terbuka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marL="1570038" lvl="2" indent="-360363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/>
          </a:p>
          <a:p>
            <a:pPr marL="1169988" lvl="2" indent="-360363">
              <a:buNone/>
            </a:pPr>
            <a:r>
              <a:rPr lang="en-US" sz="2800" dirty="0"/>
              <a:t>c. 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/>
              <a:t>pengambilan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(</a:t>
            </a:r>
            <a:r>
              <a:rPr lang="en-US" i="1" dirty="0" smtClean="0"/>
              <a:t>implementation Stage</a:t>
            </a:r>
            <a:r>
              <a:rPr lang="en-US" dirty="0" smtClean="0"/>
              <a:t>)</a:t>
            </a:r>
          </a:p>
          <a:p>
            <a:pPr marL="1169988" lvl="1" indent="-360363">
              <a:buFont typeface="+mj-lt"/>
              <a:buAutoNum type="alphaLcPeriod"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 smtClean="0"/>
          </a:p>
          <a:p>
            <a:pPr marL="1169988" lvl="1" indent="-360363">
              <a:buFont typeface="+mj-lt"/>
              <a:buAutoNum type="alphaLcPeriod"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FAKTOR YG MEMPENGARUHI PROSES </a:t>
            </a:r>
            <a:r>
              <a:rPr lang="en-US" sz="3200" dirty="0" smtClean="0"/>
              <a:t>INOVASI PENDIDIKAN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(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STRATEGI DALAM INOVASI PENDIDIKAN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401080" cy="5286412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err="1" smtClean="0"/>
              <a:t>Fasilitatif</a:t>
            </a:r>
            <a:r>
              <a:rPr lang="en-US" sz="3600" dirty="0" smtClean="0"/>
              <a:t> (</a:t>
            </a:r>
            <a:r>
              <a:rPr lang="en-US" sz="3600" i="1" dirty="0" smtClean="0"/>
              <a:t>facilitative strategies</a:t>
            </a:r>
            <a:r>
              <a:rPr lang="en-US" sz="3600" dirty="0" smtClean="0"/>
              <a:t>)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dirty="0" err="1" smtClean="0"/>
              <a:t>Pendidikan</a:t>
            </a:r>
            <a:r>
              <a:rPr lang="en-US" sz="3600" dirty="0" smtClean="0"/>
              <a:t> (</a:t>
            </a:r>
            <a:r>
              <a:rPr lang="en-US" sz="3600" i="1" dirty="0" smtClean="0"/>
              <a:t>re-educative strategies</a:t>
            </a:r>
            <a:r>
              <a:rPr lang="en-US" sz="3600" dirty="0" smtClean="0"/>
              <a:t>)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dirty="0" err="1" smtClean="0"/>
              <a:t>Bujukan</a:t>
            </a:r>
            <a:r>
              <a:rPr lang="en-US" sz="3600" dirty="0" smtClean="0"/>
              <a:t> (</a:t>
            </a:r>
            <a:r>
              <a:rPr lang="en-US" sz="3600" i="1" dirty="0" smtClean="0"/>
              <a:t>persuasive strategies</a:t>
            </a:r>
            <a:r>
              <a:rPr lang="en-US" sz="3600" dirty="0" smtClean="0"/>
              <a:t>)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dirty="0" err="1" smtClean="0"/>
              <a:t>Paksaan</a:t>
            </a:r>
            <a:r>
              <a:rPr lang="en-US" sz="3600" dirty="0" smtClean="0"/>
              <a:t> (</a:t>
            </a:r>
            <a:r>
              <a:rPr lang="en-US" sz="3600" i="1" dirty="0" smtClean="0"/>
              <a:t>power strategies</a:t>
            </a:r>
            <a:r>
              <a:rPr lang="en-US" sz="3600" dirty="0" smtClean="0"/>
              <a:t>)</a:t>
            </a:r>
          </a:p>
          <a:p>
            <a:endParaRPr lang="id-ID" sz="4000" dirty="0"/>
          </a:p>
        </p:txBody>
      </p:sp>
      <p:pic>
        <p:nvPicPr>
          <p:cNvPr id="4" name="Picture 3" descr="bujuk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4214818"/>
            <a:ext cx="1502546" cy="1000132"/>
          </a:xfrm>
          <a:prstGeom prst="rect">
            <a:avLst/>
          </a:prstGeom>
        </p:spPr>
      </p:pic>
      <p:pic>
        <p:nvPicPr>
          <p:cNvPr id="5" name="Picture 4" descr="pendidik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857232"/>
            <a:ext cx="1714512" cy="1141375"/>
          </a:xfrm>
          <a:prstGeom prst="rect">
            <a:avLst/>
          </a:prstGeom>
        </p:spPr>
      </p:pic>
      <p:pic>
        <p:nvPicPr>
          <p:cNvPr id="6" name="Picture 5" descr="pendidikan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2357430"/>
            <a:ext cx="1746612" cy="1785950"/>
          </a:xfrm>
          <a:prstGeom prst="rect">
            <a:avLst/>
          </a:prstGeom>
        </p:spPr>
      </p:pic>
      <p:pic>
        <p:nvPicPr>
          <p:cNvPr id="7" name="Picture 6" descr="paks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140" y="5411404"/>
            <a:ext cx="1792444" cy="1232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PETUNJUK PENERAPAN STRATEGI INOVASI PENDIDIKAN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Gunakan</a:t>
            </a:r>
            <a:r>
              <a:rPr lang="en-US" dirty="0" smtClean="0"/>
              <a:t> data/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401080" cy="1143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Langkah-langkah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(R&amp;D) </a:t>
            </a:r>
            <a:r>
              <a:rPr lang="en-US" sz="3200" dirty="0" err="1" smtClean="0"/>
              <a:t>menurut</a:t>
            </a:r>
            <a:r>
              <a:rPr lang="en-US" sz="3200" dirty="0" smtClean="0"/>
              <a:t> Borg </a:t>
            </a:r>
            <a:r>
              <a:rPr lang="en-US" sz="3200" dirty="0" err="1" smtClean="0"/>
              <a:t>dan</a:t>
            </a:r>
            <a:r>
              <a:rPr lang="en-US" sz="3200" dirty="0" smtClean="0"/>
              <a:t> Gall (1983 : 772)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5257800"/>
          </a:xfrm>
        </p:spPr>
        <p:txBody>
          <a:bodyPr>
            <a:normAutofit fontScale="77500" lnSpcReduction="20000"/>
          </a:bodyPr>
          <a:lstStyle/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(</a:t>
            </a:r>
            <a:r>
              <a:rPr lang="en-US" i="1" dirty="0" smtClean="0"/>
              <a:t>research and information collecting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(</a:t>
            </a:r>
            <a:r>
              <a:rPr lang="en-US" i="1" dirty="0" smtClean="0"/>
              <a:t>planning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 (</a:t>
            </a:r>
            <a:r>
              <a:rPr lang="en-US" i="1" dirty="0" smtClean="0"/>
              <a:t>develop preliminary form of product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 (</a:t>
            </a:r>
            <a:r>
              <a:rPr lang="en-US" i="1" dirty="0" smtClean="0"/>
              <a:t>preliminary field testing</a:t>
            </a:r>
            <a:r>
              <a:rPr lang="en-US" dirty="0" smtClean="0"/>
              <a:t> 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i="1" dirty="0" smtClean="0"/>
              <a:t>main product revision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i="1" dirty="0" smtClean="0"/>
              <a:t>main field testing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(</a:t>
            </a:r>
            <a:r>
              <a:rPr lang="en-US" i="1" dirty="0" err="1" smtClean="0"/>
              <a:t>operationale</a:t>
            </a:r>
            <a:r>
              <a:rPr lang="en-US" i="1" dirty="0" smtClean="0"/>
              <a:t> product revision</a:t>
            </a:r>
            <a:r>
              <a:rPr lang="en-US" dirty="0" smtClean="0"/>
              <a:t> 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(</a:t>
            </a:r>
            <a:r>
              <a:rPr lang="en-US" i="1" dirty="0" smtClean="0"/>
              <a:t>operational</a:t>
            </a:r>
            <a:r>
              <a:rPr lang="en-US" dirty="0" smtClean="0"/>
              <a:t> </a:t>
            </a:r>
            <a:r>
              <a:rPr lang="en-US" i="1" dirty="0" smtClean="0"/>
              <a:t>field testing</a:t>
            </a:r>
            <a:r>
              <a:rPr lang="en-US" dirty="0" smtClean="0"/>
              <a:t>)</a:t>
            </a:r>
          </a:p>
          <a:p>
            <a:pPr marL="360363" indent="-360363">
              <a:buFont typeface="+mj-lt"/>
              <a:buAutoNum type="arabicPeriod"/>
            </a:pP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(</a:t>
            </a:r>
            <a:r>
              <a:rPr lang="en-US" i="1" dirty="0" smtClean="0"/>
              <a:t>final product revision</a:t>
            </a:r>
            <a:r>
              <a:rPr lang="en-US" dirty="0" smtClean="0"/>
              <a:t>)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err="1" smtClean="0"/>
              <a:t>Desiminasi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pendistribusian</a:t>
            </a:r>
            <a:r>
              <a:rPr lang="en-US" dirty="0" smtClean="0"/>
              <a:t> (</a:t>
            </a:r>
            <a:r>
              <a:rPr lang="en-US" i="1" dirty="0" smtClean="0"/>
              <a:t>Dissemination and distribution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401080" cy="1143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Langkah-langkah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(R&amp;D) </a:t>
            </a:r>
            <a:r>
              <a:rPr lang="en-US" sz="3200" dirty="0" smtClean="0"/>
              <a:t>Model ADDIE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5257800"/>
          </a:xfrm>
        </p:spPr>
        <p:txBody>
          <a:bodyPr>
            <a:normAutofit/>
          </a:bodyPr>
          <a:lstStyle/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ANALYSE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DESIGN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DEVELOP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IMPLEMENTATION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EVALUATION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2037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401080" cy="1143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Langkah-langkah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(R&amp;D) </a:t>
            </a:r>
            <a:r>
              <a:rPr lang="en-US" sz="3200" dirty="0" smtClean="0"/>
              <a:t>Model 4D (</a:t>
            </a:r>
            <a:r>
              <a:rPr lang="en-US" sz="3200" b="1" dirty="0" err="1" smtClean="0"/>
              <a:t>Thiagarajan</a:t>
            </a:r>
            <a:r>
              <a:rPr lang="en-US" sz="3200" b="1" dirty="0" smtClean="0"/>
              <a:t>, 1974)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5257800"/>
          </a:xfrm>
        </p:spPr>
        <p:txBody>
          <a:bodyPr>
            <a:normAutofit/>
          </a:bodyPr>
          <a:lstStyle/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DEFINE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DESIGN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DEVELOP</a:t>
            </a:r>
          </a:p>
          <a:p>
            <a:pPr marL="360363" lvl="0" indent="-360363">
              <a:buFont typeface="+mj-lt"/>
              <a:buAutoNum type="arabicPeriod"/>
            </a:pPr>
            <a:r>
              <a:rPr lang="en-US" dirty="0" smtClean="0"/>
              <a:t>DISSEMINATE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28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5043510"/>
          </a:xfrm>
        </p:spPr>
        <p:txBody>
          <a:bodyPr>
            <a:normAutofit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Difusi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 err="1" smtClean="0"/>
              <a:t>Tujuan</a:t>
            </a:r>
            <a:r>
              <a:rPr lang="en-US" smtClean="0"/>
              <a:t>: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smtClean="0"/>
              <a:t>Pengertian-pengertian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504351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Difusi</a:t>
            </a:r>
            <a:endParaRPr lang="en-US" b="1" dirty="0" smtClean="0"/>
          </a:p>
          <a:p>
            <a:pPr indent="17463">
              <a:buNone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inovasi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saluran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endParaRPr lang="en-US" sz="2400" dirty="0" smtClean="0"/>
          </a:p>
          <a:p>
            <a:r>
              <a:rPr lang="en-US" b="1" dirty="0" err="1" smtClean="0"/>
              <a:t>Diseminasi</a:t>
            </a:r>
            <a:endParaRPr lang="en-US" b="1" dirty="0" smtClean="0"/>
          </a:p>
          <a:p>
            <a:pPr indent="17463">
              <a:buNone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penyebaran</a:t>
            </a:r>
            <a:r>
              <a:rPr lang="en-US" sz="2400" dirty="0" smtClean="0"/>
              <a:t> </a:t>
            </a:r>
            <a:r>
              <a:rPr lang="en-US" sz="2400" dirty="0" err="1" smtClean="0"/>
              <a:t>inovasi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direncanakan</a:t>
            </a:r>
            <a:r>
              <a:rPr lang="en-US" sz="2400" dirty="0" smtClean="0"/>
              <a:t>, </a:t>
            </a:r>
            <a:r>
              <a:rPr lang="en-US" sz="2400" dirty="0" err="1" smtClean="0"/>
              <a:t>diarahkan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dikelola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pelaksanaannya</a:t>
            </a:r>
            <a:endParaRPr lang="en-US" sz="2400" dirty="0" smtClean="0"/>
          </a:p>
          <a:p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keputusan</a:t>
            </a:r>
            <a:r>
              <a:rPr lang="en-US" b="1" dirty="0" smtClean="0"/>
              <a:t> </a:t>
            </a:r>
            <a:r>
              <a:rPr lang="en-US" b="1" dirty="0" err="1" smtClean="0"/>
              <a:t>inovasi</a:t>
            </a:r>
            <a:endParaRPr lang="en-US" b="1" dirty="0" smtClean="0"/>
          </a:p>
          <a:p>
            <a:pPr indent="17463">
              <a:buNone/>
            </a:pPr>
            <a:r>
              <a:rPr lang="en-US" sz="2600" dirty="0" smtClean="0"/>
              <a:t>Proses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dilalui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dialami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unit </a:t>
            </a:r>
            <a:r>
              <a:rPr lang="en-US" sz="2600" dirty="0" err="1" smtClean="0"/>
              <a:t>pengambil</a:t>
            </a:r>
            <a:r>
              <a:rPr lang="en-US" sz="2600" dirty="0" smtClean="0"/>
              <a:t> </a:t>
            </a:r>
            <a:r>
              <a:rPr lang="en-US" sz="2600" dirty="0" err="1" smtClean="0"/>
              <a:t>keputusan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smtClean="0"/>
              <a:t>lain </a:t>
            </a:r>
            <a:r>
              <a:rPr lang="en-US" sz="2600" dirty="0" err="1" smtClean="0"/>
              <a:t>sejak</a:t>
            </a:r>
            <a:r>
              <a:rPr lang="en-US" sz="2600" dirty="0" smtClean="0"/>
              <a:t> </a:t>
            </a:r>
            <a:r>
              <a:rPr lang="en-US" sz="2600" dirty="0" err="1" smtClean="0"/>
              <a:t>mengetahui</a:t>
            </a:r>
            <a:r>
              <a:rPr lang="en-US" sz="2600" dirty="0" smtClean="0"/>
              <a:t> </a:t>
            </a:r>
            <a:r>
              <a:rPr lang="en-US" sz="2600" dirty="0" err="1" smtClean="0"/>
              <a:t>inovasi</a:t>
            </a:r>
            <a:r>
              <a:rPr lang="en-US" sz="2600" dirty="0" smtClean="0"/>
              <a:t> </a:t>
            </a:r>
            <a:r>
              <a:rPr lang="en-US" sz="2600" dirty="0" err="1" smtClean="0"/>
              <a:t>sampai</a:t>
            </a:r>
            <a:r>
              <a:rPr lang="en-US" sz="2600" dirty="0" smtClean="0"/>
              <a:t> </a:t>
            </a:r>
            <a:r>
              <a:rPr lang="en-US" sz="2600" dirty="0" err="1" smtClean="0"/>
              <a:t>memutuskan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menolak</a:t>
            </a:r>
            <a:r>
              <a:rPr lang="en-US" sz="2600" dirty="0" smtClean="0"/>
              <a:t>/</a:t>
            </a:r>
            <a:r>
              <a:rPr lang="en-US" sz="2600" dirty="0" err="1" smtClean="0"/>
              <a:t>menerima</a:t>
            </a:r>
            <a:r>
              <a:rPr lang="en-US" sz="2600" dirty="0" smtClean="0"/>
              <a:t> </a:t>
            </a:r>
            <a:r>
              <a:rPr lang="en-US" sz="2600" dirty="0" err="1" smtClean="0"/>
              <a:t>inovasi</a:t>
            </a:r>
            <a:endParaRPr lang="en-US" sz="2600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indent="17463">
              <a:buNone/>
            </a:pPr>
            <a:r>
              <a:rPr lang="en-US" sz="2600" dirty="0" err="1" smtClean="0"/>
              <a:t>Serangkaian</a:t>
            </a:r>
            <a:r>
              <a:rPr lang="en-US" sz="2600" dirty="0" smtClean="0"/>
              <a:t> </a:t>
            </a:r>
            <a:r>
              <a:rPr lang="en-US" sz="2600" dirty="0" err="1" smtClean="0"/>
              <a:t>aktivitas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dilakukan</a:t>
            </a:r>
            <a:r>
              <a:rPr lang="en-US" sz="2600" dirty="0" smtClean="0"/>
              <a:t> </a:t>
            </a:r>
            <a:r>
              <a:rPr lang="en-US" sz="2600" dirty="0" err="1" smtClean="0"/>
              <a:t>seseorang</a:t>
            </a:r>
            <a:r>
              <a:rPr lang="en-US" sz="2600" dirty="0" smtClean="0"/>
              <a:t> </a:t>
            </a:r>
            <a:r>
              <a:rPr lang="en-US" sz="2600" dirty="0" err="1" smtClean="0"/>
              <a:t>mulai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mengenal</a:t>
            </a:r>
            <a:r>
              <a:rPr lang="en-US" sz="2600" dirty="0" smtClean="0"/>
              <a:t> </a:t>
            </a:r>
            <a:r>
              <a:rPr lang="en-US" sz="2600" dirty="0" err="1" smtClean="0"/>
              <a:t>inovasi</a:t>
            </a:r>
            <a:r>
              <a:rPr lang="en-US" sz="2600" dirty="0" smtClean="0"/>
              <a:t> </a:t>
            </a:r>
            <a:r>
              <a:rPr lang="en-US" sz="2600" dirty="0" err="1" smtClean="0"/>
              <a:t>sampai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menerapkannya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Difusi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(Rogers)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Inovasi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Waktu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80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ah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61" y="1428736"/>
            <a:ext cx="8803143" cy="50720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PROSES KEPUTUSAN INOVASI </a:t>
            </a:r>
            <a:r>
              <a:rPr lang="en-US" sz="3100" dirty="0" smtClean="0"/>
              <a:t>(Roger &amp; Shoemaker 1971)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sz="3200" dirty="0" err="1" smtClean="0"/>
              <a:t>Tahap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(</a:t>
            </a:r>
            <a:r>
              <a:rPr lang="en-US" sz="3200" i="1" dirty="0" smtClean="0"/>
              <a:t>knowledge</a:t>
            </a:r>
            <a:r>
              <a:rPr lang="en-US" sz="3200" dirty="0" smtClean="0"/>
              <a:t>)</a:t>
            </a:r>
          </a:p>
        </p:txBody>
      </p:sp>
      <p:sp>
        <p:nvSpPr>
          <p:cNvPr id="9218" name="AutoShape 2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ju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1285860"/>
            <a:ext cx="8429684" cy="42148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PROSES KEPUTUSAN INOVASI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2"/>
            </a:pPr>
            <a:r>
              <a:rPr lang="en-US" sz="3200" dirty="0" err="1" smtClean="0"/>
              <a:t>Tahap</a:t>
            </a:r>
            <a:r>
              <a:rPr lang="en-US" sz="3200" dirty="0" smtClean="0"/>
              <a:t> </a:t>
            </a:r>
            <a:r>
              <a:rPr lang="en-US" sz="3200" dirty="0" err="1" smtClean="0"/>
              <a:t>bujukan</a:t>
            </a:r>
            <a:r>
              <a:rPr lang="en-US" sz="3200" dirty="0" smtClean="0"/>
              <a:t> (</a:t>
            </a:r>
            <a:r>
              <a:rPr lang="en-US" sz="3200" i="1" dirty="0" err="1" smtClean="0"/>
              <a:t>Persuation</a:t>
            </a:r>
            <a:r>
              <a:rPr lang="en-US" sz="3200" dirty="0" smtClean="0"/>
              <a:t>)</a:t>
            </a:r>
          </a:p>
        </p:txBody>
      </p:sp>
      <p:sp>
        <p:nvSpPr>
          <p:cNvPr id="9218" name="AutoShape 2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bujuk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4429132"/>
            <a:ext cx="3048000" cy="2162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utusk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214422"/>
            <a:ext cx="7836709" cy="52149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PROSES KEPUTUSAN INOVASI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3"/>
            </a:pPr>
            <a:r>
              <a:rPr lang="en-US" sz="3200" dirty="0" err="1" smtClean="0"/>
              <a:t>Tahap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 (</a:t>
            </a:r>
            <a:r>
              <a:rPr lang="en-US" sz="3200" i="1" dirty="0" smtClean="0"/>
              <a:t>Decision</a:t>
            </a:r>
            <a:r>
              <a:rPr lang="en-US" sz="3200" dirty="0" smtClean="0"/>
              <a:t>)</a:t>
            </a:r>
          </a:p>
        </p:txBody>
      </p:sp>
      <p:sp>
        <p:nvSpPr>
          <p:cNvPr id="9218" name="AutoShape 2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plementas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142962"/>
            <a:ext cx="8001056" cy="53340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PROSES KEPUTUSAN INOVASI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4"/>
            </a:pPr>
            <a:r>
              <a:rPr lang="en-US" sz="3200" dirty="0" err="1" smtClean="0">
                <a:solidFill>
                  <a:schemeClr val="bg1"/>
                </a:solidFill>
              </a:rPr>
              <a:t>Tahap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implementasi</a:t>
            </a:r>
            <a:r>
              <a:rPr lang="en-US" sz="3200" dirty="0" smtClean="0">
                <a:solidFill>
                  <a:schemeClr val="bg1"/>
                </a:solidFill>
              </a:rPr>
              <a:t> (</a:t>
            </a:r>
            <a:r>
              <a:rPr lang="en-US" sz="3200" i="1" dirty="0" smtClean="0">
                <a:solidFill>
                  <a:schemeClr val="bg1"/>
                </a:solidFill>
              </a:rPr>
              <a:t>Implementation</a:t>
            </a:r>
            <a:r>
              <a:rPr lang="en-US" sz="32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218" name="AutoShape 2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onfirmas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816183"/>
            <a:ext cx="6572296" cy="6041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PROSES KEPUTUSAN INOVASI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714380"/>
          </a:xfrm>
        </p:spPr>
        <p:txBody>
          <a:bodyPr>
            <a:normAutofit/>
          </a:bodyPr>
          <a:lstStyle/>
          <a:p>
            <a:pPr marL="971550" lvl="1" indent="-514350" algn="ctr">
              <a:buFont typeface="+mj-lt"/>
              <a:buAutoNum type="arabicPeriod" startAt="5"/>
            </a:pPr>
            <a:r>
              <a:rPr lang="en-US" sz="3200" dirty="0" err="1" smtClean="0"/>
              <a:t>Tahap</a:t>
            </a:r>
            <a:r>
              <a:rPr lang="en-US" sz="3200" dirty="0" smtClean="0"/>
              <a:t> </a:t>
            </a:r>
            <a:r>
              <a:rPr lang="en-US" sz="3200" dirty="0" err="1" smtClean="0"/>
              <a:t>konfirmasi</a:t>
            </a:r>
            <a:r>
              <a:rPr lang="en-US" sz="3200" dirty="0" smtClean="0"/>
              <a:t> (</a:t>
            </a:r>
            <a:r>
              <a:rPr lang="en-US" sz="3200" i="1" dirty="0" smtClean="0"/>
              <a:t>Confirmation</a:t>
            </a:r>
            <a:r>
              <a:rPr lang="en-US" sz="3200" dirty="0" smtClean="0"/>
              <a:t>)</a:t>
            </a:r>
          </a:p>
        </p:txBody>
      </p:sp>
      <p:sp>
        <p:nvSpPr>
          <p:cNvPr id="9218" name="AutoShape 2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Hasil gambar untuk gambar orang membujuk"/>
          <p:cNvSpPr>
            <a:spLocks noChangeAspect="1" noChangeArrowheads="1"/>
          </p:cNvSpPr>
          <p:nvPr/>
        </p:nvSpPr>
        <p:spPr bwMode="auto">
          <a:xfrm>
            <a:off x="155575" y="-533400"/>
            <a:ext cx="2228850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618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PROSES DAN STRATEGI  DIFUSI DAN DISEMINASI INOVASI</vt:lpstr>
      <vt:lpstr>Tujuan: </vt:lpstr>
      <vt:lpstr>Pengertian-pengertian</vt:lpstr>
      <vt:lpstr>Elemen Difusi Inovasi (Rogers)</vt:lpstr>
      <vt:lpstr>MODEL PROSES KEPUTUSAN INOVASI (Roger &amp; Shoemaker 1971)</vt:lpstr>
      <vt:lpstr>MODEL PROSES KEPUTUSAN INOVASI</vt:lpstr>
      <vt:lpstr>MODEL PROSES KEPUTUSAN INOVASI</vt:lpstr>
      <vt:lpstr>MODEL PROSES KEPUTUSAN INOVASI</vt:lpstr>
      <vt:lpstr>MODEL PROSES KEPUTUSAN INOVASI</vt:lpstr>
      <vt:lpstr>TIPE KEPUTUSAN INOVASI </vt:lpstr>
      <vt:lpstr>Model Proses Inovasi Pendidikan Beorientasi Individu</vt:lpstr>
      <vt:lpstr>Model Proses Inovasi Pendidikan Beorientasi Individu</vt:lpstr>
      <vt:lpstr>PROSES INOVASI DALAM ORGANISASI (Zaltman, Duncan &amp; Holbek, 1973)</vt:lpstr>
      <vt:lpstr>FAKTOR YG MEMPENGARUHI PROSES INOVASI PENDIDIKAN</vt:lpstr>
      <vt:lpstr>STRATEGI DALAM INOVASI PENDIDIKAN</vt:lpstr>
      <vt:lpstr>PETUNJUK PENERAPAN STRATEGI INOVASI PENDIDIKAN</vt:lpstr>
      <vt:lpstr>Langkah-langkah Penelitian Pengembangan (R&amp;D) menurut Borg dan Gall (1983 : 772) </vt:lpstr>
      <vt:lpstr>Langkah-langkah Penelitian Pengembangan (R&amp;D) Model ADDIE</vt:lpstr>
      <vt:lpstr>Langkah-langkah Penelitian Pengembangan (R&amp;D) Model 4D (Thiagarajan, 1974)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DAN STRATEGI  DIFUSI DAN DISEMINASI INOVASI</dc:title>
  <dc:creator>Agus Suyatna</dc:creator>
  <cp:lastModifiedBy>asus</cp:lastModifiedBy>
  <cp:revision>12</cp:revision>
  <dcterms:created xsi:type="dcterms:W3CDTF">2014-09-12T01:09:52Z</dcterms:created>
  <dcterms:modified xsi:type="dcterms:W3CDTF">2020-10-16T09:20:30Z</dcterms:modified>
</cp:coreProperties>
</file>