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3"/>
  </p:notesMasterIdLst>
  <p:sldIdLst>
    <p:sldId id="256" r:id="rId2"/>
    <p:sldId id="310" r:id="rId3"/>
    <p:sldId id="291" r:id="rId4"/>
    <p:sldId id="292" r:id="rId5"/>
    <p:sldId id="293" r:id="rId6"/>
    <p:sldId id="294" r:id="rId7"/>
    <p:sldId id="295" r:id="rId8"/>
    <p:sldId id="296" r:id="rId9"/>
    <p:sldId id="297" r:id="rId10"/>
    <p:sldId id="298" r:id="rId11"/>
    <p:sldId id="299" r:id="rId12"/>
    <p:sldId id="300" r:id="rId13"/>
    <p:sldId id="301" r:id="rId14"/>
    <p:sldId id="302" r:id="rId15"/>
    <p:sldId id="303" r:id="rId16"/>
    <p:sldId id="304" r:id="rId17"/>
    <p:sldId id="305" r:id="rId18"/>
    <p:sldId id="306" r:id="rId19"/>
    <p:sldId id="307" r:id="rId20"/>
    <p:sldId id="308" r:id="rId21"/>
    <p:sldId id="309"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A0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81" d="100"/>
          <a:sy n="81" d="100"/>
        </p:scale>
        <p:origin x="-30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6919083-ECFF-4D05-BDD7-F102B857C4F7}" type="datetimeFigureOut">
              <a:rPr lang="en-US" smtClean="0"/>
              <a:t>3/19/2021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726B18-3ED3-42C3-AA07-8D96C2666EAA}" type="slidenum">
              <a:rPr lang="en-US" smtClean="0"/>
              <a:t>‹#›</a:t>
            </a:fld>
            <a:endParaRPr lang="en-US"/>
          </a:p>
        </p:txBody>
      </p:sp>
    </p:spTree>
    <p:extLst>
      <p:ext uri="{BB962C8B-B14F-4D97-AF65-F5344CB8AC3E}">
        <p14:creationId xmlns:p14="http://schemas.microsoft.com/office/powerpoint/2010/main" val="10315502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726B18-3ED3-42C3-AA07-8D96C2666EAA}" type="slidenum">
              <a:rPr lang="en-US" smtClean="0"/>
              <a:t>1</a:t>
            </a:fld>
            <a:endParaRPr lang="en-US"/>
          </a:p>
        </p:txBody>
      </p:sp>
    </p:spTree>
    <p:extLst>
      <p:ext uri="{BB962C8B-B14F-4D97-AF65-F5344CB8AC3E}">
        <p14:creationId xmlns:p14="http://schemas.microsoft.com/office/powerpoint/2010/main" val="28249610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6"/>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8" y="2404535"/>
            <a:ext cx="7766937"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8" y="4050836"/>
            <a:ext cx="7766937"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1"/>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1"/>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5" y="609600"/>
            <a:ext cx="809413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43" y="3632201"/>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1"/>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2" y="2886557"/>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9"/>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5" y="609600"/>
            <a:ext cx="809413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4" y="4013201"/>
            <a:ext cx="8596668"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9"/>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2" y="2886557"/>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4" y="4013201"/>
            <a:ext cx="8596668"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9"/>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601"/>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49"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9"/>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5" y="2160589"/>
            <a:ext cx="4184036"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4" y="2160591"/>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52"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52"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4"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8"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1"/>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3"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9" y="514926"/>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3"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3/19/2021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41"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41" y="5367339"/>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6"/>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1"/>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91"/>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2" y="6041364"/>
            <a:ext cx="91194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3/19/2021</a:t>
            </a:fld>
            <a:endParaRPr lang="en-US" dirty="0"/>
          </a:p>
        </p:txBody>
      </p:sp>
      <p:sp>
        <p:nvSpPr>
          <p:cNvPr id="5" name="Footer Placeholder 4"/>
          <p:cNvSpPr>
            <a:spLocks noGrp="1"/>
          </p:cNvSpPr>
          <p:nvPr>
            <p:ph type="ftr" sz="quarter" idx="3"/>
          </p:nvPr>
        </p:nvSpPr>
        <p:spPr>
          <a:xfrm>
            <a:off x="677340" y="6041364"/>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4"/>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5374" y="2744504"/>
            <a:ext cx="6902837" cy="1646302"/>
          </a:xfrm>
        </p:spPr>
        <p:txBody>
          <a:bodyPr/>
          <a:lstStyle/>
          <a:p>
            <a:r>
              <a:rPr lang="id-ID" sz="4800" b="1" dirty="0" smtClean="0"/>
              <a:t/>
            </a:r>
            <a:br>
              <a:rPr lang="id-ID" sz="4800" b="1" dirty="0" smtClean="0"/>
            </a:br>
            <a:r>
              <a:rPr lang="id-ID" sz="4800" b="1" dirty="0"/>
              <a:t/>
            </a:r>
            <a:br>
              <a:rPr lang="id-ID" sz="4800" b="1" dirty="0"/>
            </a:br>
            <a:r>
              <a:rPr lang="id-ID" sz="4800" b="1" dirty="0" smtClean="0"/>
              <a:t/>
            </a:r>
            <a:br>
              <a:rPr lang="id-ID" sz="4800" b="1" dirty="0" smtClean="0"/>
            </a:br>
            <a:r>
              <a:rPr lang="id-ID" sz="4800" b="1" dirty="0" smtClean="0"/>
              <a:t>METODE GEORESISTIVITAS DAN ELEKTROMAGNETIK</a:t>
            </a:r>
            <a:br>
              <a:rPr lang="id-ID" sz="4800" b="1" dirty="0" smtClean="0"/>
            </a:br>
            <a:r>
              <a:rPr lang="id-ID" sz="4800" b="1" dirty="0"/>
              <a:t/>
            </a:r>
            <a:br>
              <a:rPr lang="id-ID" sz="4800" b="1" dirty="0"/>
            </a:br>
            <a:r>
              <a:rPr lang="id-ID" sz="2800" b="1" dirty="0">
                <a:solidFill>
                  <a:srgbClr val="C00000"/>
                </a:solidFill>
              </a:rPr>
              <a:t>METODE IP (Induksi Polarisasi)</a:t>
            </a:r>
            <a:br>
              <a:rPr lang="id-ID" sz="2800" b="1" dirty="0">
                <a:solidFill>
                  <a:srgbClr val="C00000"/>
                </a:solidFill>
              </a:rPr>
            </a:br>
            <a:endParaRPr lang="id-ID" sz="2800" b="1" dirty="0">
              <a:solidFill>
                <a:srgbClr val="C00000"/>
              </a:solidFill>
            </a:endParaRPr>
          </a:p>
        </p:txBody>
      </p:sp>
      <p:sp>
        <p:nvSpPr>
          <p:cNvPr id="3" name="Subtitle 2"/>
          <p:cNvSpPr>
            <a:spLocks noGrp="1"/>
          </p:cNvSpPr>
          <p:nvPr>
            <p:ph type="subTitle" idx="1"/>
          </p:nvPr>
        </p:nvSpPr>
        <p:spPr>
          <a:xfrm>
            <a:off x="539260" y="5154903"/>
            <a:ext cx="7766937" cy="1096899"/>
          </a:xfrm>
        </p:spPr>
        <p:txBody>
          <a:bodyPr>
            <a:normAutofit/>
          </a:bodyPr>
          <a:lstStyle/>
          <a:p>
            <a:pPr algn="l"/>
            <a:r>
              <a:rPr lang="id-ID" sz="2800" dirty="0" smtClean="0">
                <a:solidFill>
                  <a:srgbClr val="FF0000"/>
                </a:solidFill>
              </a:rPr>
              <a:t>FEBRIA ANITA, M.SC</a:t>
            </a:r>
            <a:endParaRPr lang="id-ID" sz="2800" dirty="0">
              <a:solidFill>
                <a:srgbClr val="FF0000"/>
              </a:solidFill>
            </a:endParaRPr>
          </a:p>
        </p:txBody>
      </p:sp>
      <p:pic>
        <p:nvPicPr>
          <p:cNvPr id="16" name="Picture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59311" y="37322"/>
            <a:ext cx="3428190" cy="1392234"/>
          </a:xfrm>
          <a:prstGeom prst="rect">
            <a:avLst/>
          </a:prstGeom>
        </p:spPr>
      </p:pic>
      <p:grpSp>
        <p:nvGrpSpPr>
          <p:cNvPr id="17" name="Group 16"/>
          <p:cNvGrpSpPr/>
          <p:nvPr/>
        </p:nvGrpSpPr>
        <p:grpSpPr>
          <a:xfrm>
            <a:off x="8716227" y="6067129"/>
            <a:ext cx="3275448" cy="651118"/>
            <a:chOff x="11554482" y="5550871"/>
            <a:chExt cx="437221" cy="1202655"/>
          </a:xfrm>
        </p:grpSpPr>
        <p:sp>
          <p:nvSpPr>
            <p:cNvPr id="18" name="Rectangle 17"/>
            <p:cNvSpPr/>
            <p:nvPr/>
          </p:nvSpPr>
          <p:spPr>
            <a:xfrm>
              <a:off x="11554482" y="5550871"/>
              <a:ext cx="437221" cy="682179"/>
            </a:xfrm>
            <a:prstGeom prst="rect">
              <a:avLst/>
            </a:prstGeom>
            <a:noFill/>
          </p:spPr>
          <p:txBody>
            <a:bodyPr wrap="none" lIns="91440" tIns="45720" rIns="91440" bIns="45720">
              <a:spAutoFit/>
            </a:bodyPr>
            <a:lstStyle/>
            <a:p>
              <a:pPr algn="r"/>
              <a:r>
                <a:rPr lang="id-ID"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FAKULTAS TEKNIK DAN SAINS</a:t>
              </a:r>
              <a:endParaRPr lang="en-US"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19" name="Rectangle 18"/>
            <p:cNvSpPr/>
            <p:nvPr/>
          </p:nvSpPr>
          <p:spPr>
            <a:xfrm>
              <a:off x="11744946" y="6241892"/>
              <a:ext cx="246757" cy="511634"/>
            </a:xfrm>
            <a:prstGeom prst="rect">
              <a:avLst/>
            </a:prstGeom>
            <a:solidFill>
              <a:schemeClr val="accent3"/>
            </a:solidFill>
            <a:ln>
              <a:noFill/>
            </a:ln>
          </p:spPr>
          <p:txBody>
            <a:bodyPr wrap="none" lIns="91440" tIns="45720" rIns="91440" bIns="45720">
              <a:spAutoFit/>
            </a:bodyPr>
            <a:lstStyle/>
            <a:p>
              <a:pPr algn="r"/>
              <a:r>
                <a:rPr lang="en-US" sz="12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PROGRAM STUDI</a:t>
              </a:r>
              <a:r>
                <a:rPr lang="id-ID" sz="12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FISIKA</a:t>
              </a:r>
              <a:endParaRPr lang="en-US" sz="12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grpSp>
    </p:spTree>
    <p:extLst>
      <p:ext uri="{BB962C8B-B14F-4D97-AF65-F5344CB8AC3E}">
        <p14:creationId xmlns:p14="http://schemas.microsoft.com/office/powerpoint/2010/main" val="32176053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92697"/>
            <a:ext cx="7877908" cy="5433467"/>
          </a:xfrm>
        </p:spPr>
        <p:style>
          <a:lnRef idx="2">
            <a:schemeClr val="accent1">
              <a:shade val="50000"/>
            </a:schemeClr>
          </a:lnRef>
          <a:fillRef idx="1">
            <a:schemeClr val="accent1"/>
          </a:fillRef>
          <a:effectRef idx="0">
            <a:schemeClr val="accent1"/>
          </a:effectRef>
          <a:fontRef idx="minor">
            <a:schemeClr val="lt1"/>
          </a:fontRef>
        </p:style>
        <p:txBody>
          <a:bodyPr>
            <a:normAutofit lnSpcReduction="10000"/>
          </a:bodyPr>
          <a:lstStyle/>
          <a:p>
            <a:pPr>
              <a:buFont typeface="Wingdings" pitchFamily="2" charset="2"/>
              <a:buChar char="Ø"/>
            </a:pPr>
            <a:r>
              <a:rPr lang="id-ID" sz="3200" dirty="0"/>
              <a:t>Sedangkan pada bagian B menggambarkan mineral logam yang mempunyai jaring pembatas yang saling berlawanan. </a:t>
            </a:r>
            <a:endParaRPr lang="id-ID" sz="3200" dirty="0" smtClean="0"/>
          </a:p>
          <a:p>
            <a:pPr>
              <a:buFont typeface="Wingdings" pitchFamily="2" charset="2"/>
              <a:buChar char="Ø"/>
            </a:pPr>
            <a:r>
              <a:rPr lang="id-ID" sz="3200" dirty="0" smtClean="0"/>
              <a:t>Peristiwa </a:t>
            </a:r>
            <a:r>
              <a:rPr lang="id-ID" sz="3200" dirty="0"/>
              <a:t>ini dinamakan elektrolisis dimana ketika arus mengalir dan sebuah elektron berpindah tempat di antara logam dan larutan ion-ion pada bidang batas, dalam proses kimiafisika efek tersebut dinamakan polarisasi elektroda atau electrode polarization.</a:t>
            </a:r>
          </a:p>
        </p:txBody>
      </p:sp>
    </p:spTree>
    <p:extLst>
      <p:ext uri="{BB962C8B-B14F-4D97-AF65-F5344CB8AC3E}">
        <p14:creationId xmlns:p14="http://schemas.microsoft.com/office/powerpoint/2010/main" val="29109046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548681"/>
            <a:ext cx="7514492" cy="5577483"/>
          </a:xfrm>
        </p:spPr>
        <p:style>
          <a:lnRef idx="3">
            <a:schemeClr val="lt1"/>
          </a:lnRef>
          <a:fillRef idx="1">
            <a:schemeClr val="accent1"/>
          </a:fillRef>
          <a:effectRef idx="1">
            <a:schemeClr val="accent1"/>
          </a:effectRef>
          <a:fontRef idx="minor">
            <a:schemeClr val="lt1"/>
          </a:fontRef>
        </p:style>
        <p:txBody>
          <a:bodyPr>
            <a:normAutofit fontScale="92500" lnSpcReduction="20000"/>
          </a:bodyPr>
          <a:lstStyle/>
          <a:p>
            <a:pPr marL="0" indent="0">
              <a:buNone/>
            </a:pPr>
            <a:r>
              <a:rPr lang="id-ID" dirty="0" smtClean="0"/>
              <a:t>2.</a:t>
            </a:r>
            <a:r>
              <a:rPr lang="id-ID" b="1" dirty="0"/>
              <a:t> </a:t>
            </a:r>
            <a:r>
              <a:rPr lang="id-ID" sz="3200" b="1" dirty="0"/>
              <a:t>Efek polarisasi </a:t>
            </a:r>
            <a:r>
              <a:rPr lang="id-ID" sz="3200" b="1" dirty="0" smtClean="0"/>
              <a:t>membran</a:t>
            </a:r>
          </a:p>
          <a:p>
            <a:pPr algn="just">
              <a:buFont typeface="Wingdings" pitchFamily="2" charset="2"/>
              <a:buChar char="Ø"/>
            </a:pPr>
            <a:r>
              <a:rPr lang="id-ID" sz="3200" dirty="0"/>
              <a:t>Polarisasi membran sering terjadi pada mineral lempung yang mana mempunyai pori-pori yang kecil, selain itu polarisasi membran juga terjadi karena adanya kontak permukaan antara mineral lempung dengan air dalam medium. </a:t>
            </a:r>
            <a:endParaRPr lang="id-ID" sz="3200" dirty="0" smtClean="0"/>
          </a:p>
          <a:p>
            <a:pPr algn="just">
              <a:buFont typeface="Wingdings" pitchFamily="2" charset="2"/>
              <a:buChar char="Ø"/>
            </a:pPr>
            <a:r>
              <a:rPr lang="id-ID" sz="3200" dirty="0" smtClean="0"/>
              <a:t>Karakteristik </a:t>
            </a:r>
            <a:r>
              <a:rPr lang="id-ID" sz="3200" dirty="0"/>
              <a:t>mineral lempung adalah memiliki muatan negatif murni yang cukup besar di permukaan sehingga menyebabkan berkumpulnya awan ion positif disekitar permukaan mineral lempung dan meluas pada larutan</a:t>
            </a:r>
          </a:p>
        </p:txBody>
      </p:sp>
    </p:spTree>
    <p:extLst>
      <p:ext uri="{BB962C8B-B14F-4D97-AF65-F5344CB8AC3E}">
        <p14:creationId xmlns:p14="http://schemas.microsoft.com/office/powerpoint/2010/main" val="37750046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548681"/>
            <a:ext cx="8628185" cy="5577483"/>
          </a:xfrm>
        </p:spPr>
        <p:style>
          <a:lnRef idx="1">
            <a:schemeClr val="accent1"/>
          </a:lnRef>
          <a:fillRef idx="2">
            <a:schemeClr val="accent1"/>
          </a:fillRef>
          <a:effectRef idx="1">
            <a:schemeClr val="accent1"/>
          </a:effectRef>
          <a:fontRef idx="minor">
            <a:schemeClr val="dk1"/>
          </a:fontRef>
        </p:style>
        <p:txBody>
          <a:bodyPr/>
          <a:lstStyle/>
          <a:p>
            <a:pPr marL="0" indent="0">
              <a:buNone/>
            </a:pPr>
            <a:r>
              <a:rPr lang="id-ID" dirty="0"/>
              <a:t>Skema polarisasi membrane</a:t>
            </a:r>
          </a:p>
        </p:txBody>
      </p:sp>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0113" t="14168" r="15184" b="27420"/>
          <a:stretch/>
        </p:blipFill>
        <p:spPr bwMode="auto">
          <a:xfrm>
            <a:off x="755610" y="1650576"/>
            <a:ext cx="8644519" cy="3168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0421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404664"/>
            <a:ext cx="8417169" cy="6120680"/>
          </a:xfrm>
        </p:spPr>
        <p:style>
          <a:lnRef idx="1">
            <a:schemeClr val="accent1"/>
          </a:lnRef>
          <a:fillRef idx="2">
            <a:schemeClr val="accent1"/>
          </a:fillRef>
          <a:effectRef idx="1">
            <a:schemeClr val="accent1"/>
          </a:effectRef>
          <a:fontRef idx="minor">
            <a:schemeClr val="dk1"/>
          </a:fontRef>
        </p:style>
        <p:txBody>
          <a:bodyPr>
            <a:noAutofit/>
          </a:bodyPr>
          <a:lstStyle/>
          <a:p>
            <a:pPr algn="just"/>
            <a:r>
              <a:rPr lang="id-ID" sz="3200" dirty="0"/>
              <a:t>Penumpukan muatan ini akan menghambat jalannya arus listrik yang melaluinya sehingga terjadilah hambatan di sepanjang pori-pori batuan yang mengandung mineral</a:t>
            </a:r>
            <a:r>
              <a:rPr lang="id-ID" sz="3200" dirty="0" smtClean="0"/>
              <a:t>.</a:t>
            </a:r>
          </a:p>
          <a:p>
            <a:pPr algn="just"/>
            <a:r>
              <a:rPr lang="id-ID" sz="3200" dirty="0" smtClean="0"/>
              <a:t>Dengan </a:t>
            </a:r>
            <a:r>
              <a:rPr lang="id-ID" sz="3200" dirty="0"/>
              <a:t>terbentuknya hambatan-hambatan yang berupa membran-membran, maka mobilitas ion akan berkurang sehingga terbentuklah gradient konsentrasi ion-ion yang berlawanan dengan arus listrik yang melaluinya. </a:t>
            </a:r>
            <a:endParaRPr lang="id-ID" sz="3200" dirty="0" smtClean="0"/>
          </a:p>
          <a:p>
            <a:pPr algn="just"/>
            <a:r>
              <a:rPr lang="id-ID" sz="3200" dirty="0" smtClean="0"/>
              <a:t>Dimana </a:t>
            </a:r>
            <a:r>
              <a:rPr lang="id-ID" sz="3200" dirty="0"/>
              <a:t>gejala tersebut disebabkan oleh polarisasi membran.</a:t>
            </a:r>
          </a:p>
          <a:p>
            <a:pPr marL="0" indent="0">
              <a:buNone/>
            </a:pPr>
            <a:endParaRPr lang="id-ID" sz="3200" dirty="0"/>
          </a:p>
          <a:p>
            <a:endParaRPr lang="id-ID" sz="3200" dirty="0"/>
          </a:p>
        </p:txBody>
      </p:sp>
    </p:spTree>
    <p:extLst>
      <p:ext uri="{BB962C8B-B14F-4D97-AF65-F5344CB8AC3E}">
        <p14:creationId xmlns:p14="http://schemas.microsoft.com/office/powerpoint/2010/main" val="20252694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a:t>Pengukuran IP dapat dilakukan dengan 2 domain, yakni:</a:t>
            </a:r>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lstStyle/>
          <a:p>
            <a:pPr>
              <a:buFont typeface="Wingdings" pitchFamily="2" charset="2"/>
              <a:buChar char="Ø"/>
            </a:pPr>
            <a:r>
              <a:rPr lang="id-ID" sz="5400" i="1" dirty="0"/>
              <a:t>Frequency domain </a:t>
            </a:r>
            <a:endParaRPr lang="id-ID" sz="5400" dirty="0"/>
          </a:p>
          <a:p>
            <a:pPr>
              <a:buFont typeface="Wingdings" pitchFamily="2" charset="2"/>
              <a:buChar char="Ø"/>
            </a:pPr>
            <a:r>
              <a:rPr lang="id-ID" sz="5400" i="1" dirty="0"/>
              <a:t>Time domain</a:t>
            </a:r>
            <a:endParaRPr lang="id-ID" sz="5400" dirty="0"/>
          </a:p>
          <a:p>
            <a:endParaRPr lang="id-ID" dirty="0"/>
          </a:p>
        </p:txBody>
      </p:sp>
    </p:spTree>
    <p:extLst>
      <p:ext uri="{BB962C8B-B14F-4D97-AF65-F5344CB8AC3E}">
        <p14:creationId xmlns:p14="http://schemas.microsoft.com/office/powerpoint/2010/main" val="40801629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pPr algn="ctr"/>
            <a:r>
              <a:rPr lang="id-ID" dirty="0"/>
              <a:t>Frequency Domain</a:t>
            </a:r>
            <a:br>
              <a:rPr lang="id-ID" dirty="0"/>
            </a:br>
            <a:endParaRPr lang="id-ID" dirty="0"/>
          </a:p>
        </p:txBody>
      </p:sp>
      <p:sp>
        <p:nvSpPr>
          <p:cNvPr id="3" name="Content Placeholder 2"/>
          <p:cNvSpPr>
            <a:spLocks noGrp="1"/>
          </p:cNvSpPr>
          <p:nvPr>
            <p:ph idx="1"/>
          </p:nvPr>
        </p:nvSpPr>
        <p:spPr/>
        <p:style>
          <a:lnRef idx="3">
            <a:schemeClr val="lt1"/>
          </a:lnRef>
          <a:fillRef idx="1">
            <a:schemeClr val="accent1"/>
          </a:fillRef>
          <a:effectRef idx="1">
            <a:schemeClr val="accent1"/>
          </a:effectRef>
          <a:fontRef idx="minor">
            <a:schemeClr val="lt1"/>
          </a:fontRef>
        </p:style>
        <p:txBody>
          <a:bodyPr/>
          <a:lstStyle/>
          <a:p>
            <a:r>
              <a:rPr lang="id-ID" dirty="0" smtClean="0"/>
              <a:t>Prinsip</a:t>
            </a:r>
            <a:r>
              <a:rPr lang="id-ID" dirty="0"/>
              <a:t>: mengukur perbedaan respon batuan yang mengandung mineral konduktif/ tidak dengan pemberian impedansi pada 2 frekuensi yang berbeda (frekuensi rendah dan frekuensi tinggi)</a:t>
            </a:r>
          </a:p>
          <a:p>
            <a:pPr marL="0" indent="0">
              <a:buNone/>
            </a:pPr>
            <a:endParaRPr lang="id-ID" dirty="0" smtClean="0"/>
          </a:p>
          <a:p>
            <a:pPr marL="0" indent="0">
              <a:buNone/>
            </a:pPr>
            <a:endParaRPr lang="id-ID" dirty="0"/>
          </a:p>
        </p:txBody>
      </p:sp>
      <p:pic>
        <p:nvPicPr>
          <p:cNvPr id="5122"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8843" t="28079" r="37378" b="45355"/>
          <a:stretch/>
        </p:blipFill>
        <p:spPr bwMode="auto">
          <a:xfrm>
            <a:off x="1487488" y="3284985"/>
            <a:ext cx="9582885" cy="24520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665956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pPr algn="ctr"/>
            <a:r>
              <a:rPr lang="id-ID" dirty="0"/>
              <a:t>Respon yang diberikan:</a:t>
            </a:r>
            <a:br>
              <a:rPr lang="id-ID" dirty="0"/>
            </a:br>
            <a:endParaRPr lang="id-ID" dirty="0"/>
          </a:p>
        </p:txBody>
      </p:sp>
      <p:sp>
        <p:nvSpPr>
          <p:cNvPr id="3" name="Content Placeholder 2"/>
          <p:cNvSpPr>
            <a:spLocks noGrp="1"/>
          </p:cNvSpPr>
          <p:nvPr>
            <p:ph idx="1"/>
          </p:nvPr>
        </p:nvSpPr>
        <p:spPr/>
        <p:style>
          <a:lnRef idx="3">
            <a:schemeClr val="lt1"/>
          </a:lnRef>
          <a:fillRef idx="1">
            <a:schemeClr val="accent1"/>
          </a:fillRef>
          <a:effectRef idx="1">
            <a:schemeClr val="accent1"/>
          </a:effectRef>
          <a:fontRef idx="minor">
            <a:schemeClr val="lt1"/>
          </a:fontRef>
        </p:style>
        <p:txBody>
          <a:bodyPr>
            <a:normAutofit/>
          </a:bodyPr>
          <a:lstStyle/>
          <a:p>
            <a:pPr>
              <a:buFont typeface="Wingdings" pitchFamily="2" charset="2"/>
              <a:buChar char="Ø"/>
            </a:pPr>
            <a:r>
              <a:rPr lang="id-ID" sz="3200" dirty="0" smtClean="0"/>
              <a:t>Tidak </a:t>
            </a:r>
            <a:r>
              <a:rPr lang="id-ID" sz="3200" dirty="0"/>
              <a:t>terdapat mineral konduktif         :  nilai </a:t>
            </a:r>
            <a:r>
              <a:rPr lang="el-GR" sz="3200" dirty="0"/>
              <a:t>ρ </a:t>
            </a:r>
            <a:r>
              <a:rPr lang="id-ID" sz="3200" dirty="0"/>
              <a:t>selalu sama pada tiap freq</a:t>
            </a:r>
          </a:p>
          <a:p>
            <a:pPr>
              <a:buFont typeface="Wingdings" pitchFamily="2" charset="2"/>
              <a:buChar char="Ø"/>
            </a:pPr>
            <a:r>
              <a:rPr lang="id-ID" sz="3200" dirty="0"/>
              <a:t>Terdapat mineral konduktif : nilai </a:t>
            </a:r>
            <a:r>
              <a:rPr lang="el-GR" sz="3200" dirty="0"/>
              <a:t>ρ &lt; </a:t>
            </a:r>
            <a:r>
              <a:rPr lang="id-ID" sz="3200" dirty="0"/>
              <a:t>pada freq tinggi ; nilai </a:t>
            </a:r>
            <a:r>
              <a:rPr lang="el-GR" sz="3200" dirty="0"/>
              <a:t>ρ &gt; </a:t>
            </a:r>
            <a:r>
              <a:rPr lang="id-ID" sz="3200" dirty="0"/>
              <a:t>pada freq rendah</a:t>
            </a:r>
          </a:p>
          <a:p>
            <a:pPr>
              <a:buFont typeface="Wingdings" pitchFamily="2" charset="2"/>
              <a:buChar char="Ø"/>
            </a:pPr>
            <a:r>
              <a:rPr lang="id-ID" sz="3200" dirty="0"/>
              <a:t>Parameter nilai yang didapatkan : Resistivitas &amp; PFE</a:t>
            </a:r>
          </a:p>
          <a:p>
            <a:pPr>
              <a:buFont typeface="Wingdings" pitchFamily="2" charset="2"/>
              <a:buChar char="Ø"/>
            </a:pPr>
            <a:endParaRPr lang="id-ID" sz="3200" dirty="0"/>
          </a:p>
        </p:txBody>
      </p:sp>
    </p:spTree>
    <p:extLst>
      <p:ext uri="{BB962C8B-B14F-4D97-AF65-F5344CB8AC3E}">
        <p14:creationId xmlns:p14="http://schemas.microsoft.com/office/powerpoint/2010/main" val="11683607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pPr algn="ctr"/>
            <a:r>
              <a:rPr lang="id-ID" i="1" dirty="0"/>
              <a:t>Desain IP Frequency Domain</a:t>
            </a:r>
            <a:endParaRPr lang="id-ID" dirty="0"/>
          </a:p>
        </p:txBody>
      </p:sp>
      <p:sp>
        <p:nvSpPr>
          <p:cNvPr id="3" name="Content Placeholder 2"/>
          <p:cNvSpPr>
            <a:spLocks noGrp="1"/>
          </p:cNvSpPr>
          <p:nvPr>
            <p:ph idx="1"/>
          </p:nvPr>
        </p:nvSpPr>
        <p:spPr>
          <a:xfrm>
            <a:off x="609600" y="1600200"/>
            <a:ext cx="10972800" cy="4853136"/>
          </a:xfrm>
        </p:spPr>
        <p:style>
          <a:lnRef idx="3">
            <a:schemeClr val="lt1"/>
          </a:lnRef>
          <a:fillRef idx="1">
            <a:schemeClr val="accent1"/>
          </a:fillRef>
          <a:effectRef idx="1">
            <a:schemeClr val="accent1"/>
          </a:effectRef>
          <a:fontRef idx="minor">
            <a:schemeClr val="lt1"/>
          </a:fontRef>
        </p:style>
        <p:txBody>
          <a:bodyPr/>
          <a:lstStyle/>
          <a:p>
            <a:endParaRPr lang="id-ID" dirty="0"/>
          </a:p>
        </p:txBody>
      </p:sp>
      <p:pic>
        <p:nvPicPr>
          <p:cNvPr id="717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5075" t="29892" r="32358" b="13249"/>
          <a:stretch/>
        </p:blipFill>
        <p:spPr bwMode="auto">
          <a:xfrm>
            <a:off x="1199456" y="1916832"/>
            <a:ext cx="9505056" cy="4335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900549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pPr algn="ctr"/>
            <a:r>
              <a:rPr lang="id-ID" dirty="0"/>
              <a:t>Time Domain</a:t>
            </a:r>
            <a:br>
              <a:rPr lang="id-ID" dirty="0"/>
            </a:br>
            <a:endParaRPr lang="id-ID" dirty="0"/>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lstStyle/>
          <a:p>
            <a:r>
              <a:rPr lang="id-ID" dirty="0" smtClean="0"/>
              <a:t>Prinsip</a:t>
            </a:r>
            <a:r>
              <a:rPr lang="id-ID" dirty="0"/>
              <a:t>: mengukur waktu peluruhan muatan listrik pada batuan ketika arus listrik diinjeksikan dan ketika arus listrik dihentikan</a:t>
            </a:r>
          </a:p>
          <a:p>
            <a:endParaRPr lang="id-ID" dirty="0"/>
          </a:p>
        </p:txBody>
      </p:sp>
      <p:pic>
        <p:nvPicPr>
          <p:cNvPr id="819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9862" t="32609" r="37361" b="37862"/>
          <a:stretch/>
        </p:blipFill>
        <p:spPr bwMode="auto">
          <a:xfrm>
            <a:off x="1295467" y="2687990"/>
            <a:ext cx="10142960" cy="2952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919270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pPr algn="ctr"/>
            <a:r>
              <a:rPr lang="id-ID" dirty="0"/>
              <a:t>Respon yang diberikan</a:t>
            </a:r>
            <a:br>
              <a:rPr lang="id-ID" dirty="0"/>
            </a:br>
            <a:endParaRPr lang="id-ID" dirty="0"/>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lstStyle/>
          <a:p>
            <a:pPr>
              <a:buFont typeface="Wingdings" pitchFamily="2" charset="2"/>
              <a:buChar char="Ø"/>
            </a:pPr>
            <a:r>
              <a:rPr lang="id-ID" sz="3200" dirty="0" smtClean="0"/>
              <a:t>Tidak </a:t>
            </a:r>
            <a:r>
              <a:rPr lang="id-ID" sz="3200" dirty="0"/>
              <a:t>terdapat mineral konduktif     : waktu peluruhan relatif cepat</a:t>
            </a:r>
          </a:p>
          <a:p>
            <a:pPr>
              <a:buFont typeface="Wingdings" pitchFamily="2" charset="2"/>
              <a:buChar char="Ø"/>
            </a:pPr>
            <a:r>
              <a:rPr lang="id-ID" sz="3200" dirty="0"/>
              <a:t>Terdapat mineral konduktif               : waktu peluruhan relatif lebih lama</a:t>
            </a:r>
          </a:p>
          <a:p>
            <a:pPr>
              <a:buFont typeface="Wingdings" pitchFamily="2" charset="2"/>
              <a:buChar char="Ø"/>
            </a:pPr>
            <a:r>
              <a:rPr lang="id-ID" sz="3200" dirty="0"/>
              <a:t>Parameter nilai yang didapatkan </a:t>
            </a:r>
            <a:r>
              <a:rPr lang="id-ID" sz="3200" dirty="0" smtClean="0"/>
              <a:t>: Resistivitas </a:t>
            </a:r>
            <a:r>
              <a:rPr lang="id-ID" sz="3200" dirty="0"/>
              <a:t>&amp; Chargeability</a:t>
            </a:r>
          </a:p>
          <a:p>
            <a:endParaRPr lang="id-ID" dirty="0"/>
          </a:p>
        </p:txBody>
      </p:sp>
    </p:spTree>
    <p:extLst>
      <p:ext uri="{BB962C8B-B14F-4D97-AF65-F5344CB8AC3E}">
        <p14:creationId xmlns:p14="http://schemas.microsoft.com/office/powerpoint/2010/main" val="2864131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POKOK BAHASAN</a:t>
            </a:r>
            <a:endParaRPr lang="id-ID" dirty="0"/>
          </a:p>
        </p:txBody>
      </p:sp>
      <p:sp>
        <p:nvSpPr>
          <p:cNvPr id="3" name="Content Placeholder 2"/>
          <p:cNvSpPr>
            <a:spLocks noGrp="1"/>
          </p:cNvSpPr>
          <p:nvPr>
            <p:ph idx="1"/>
          </p:nvPr>
        </p:nvSpPr>
        <p:spPr/>
        <p:txBody>
          <a:bodyPr/>
          <a:lstStyle/>
          <a:p>
            <a:r>
              <a:rPr lang="id-ID" dirty="0"/>
              <a:t>-    Prinsip dasar Metode IP</a:t>
            </a:r>
          </a:p>
          <a:p>
            <a:r>
              <a:rPr lang="id-ID" dirty="0"/>
              <a:t>-    Prinsip Chargebilitas</a:t>
            </a:r>
          </a:p>
          <a:p>
            <a:r>
              <a:rPr lang="id-ID" dirty="0"/>
              <a:t>-    Perbedaan resistivitas dan IP</a:t>
            </a:r>
            <a:endParaRPr lang="id-ID" dirty="0"/>
          </a:p>
        </p:txBody>
      </p:sp>
    </p:spTree>
    <p:extLst>
      <p:ext uri="{BB962C8B-B14F-4D97-AF65-F5344CB8AC3E}">
        <p14:creationId xmlns:p14="http://schemas.microsoft.com/office/powerpoint/2010/main" val="36290006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pPr algn="ctr"/>
            <a:r>
              <a:rPr lang="id-ID" i="1" dirty="0"/>
              <a:t>Desain IP Time Domain</a:t>
            </a:r>
            <a:endParaRPr lang="id-ID" dirty="0"/>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lstStyle/>
          <a:p>
            <a:endParaRPr lang="id-ID"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3552" y="1700808"/>
            <a:ext cx="7584843" cy="4346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15818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404665"/>
            <a:ext cx="10972800" cy="5721499"/>
          </a:xfrm>
        </p:spPr>
        <p:style>
          <a:lnRef idx="1">
            <a:schemeClr val="accent2"/>
          </a:lnRef>
          <a:fillRef idx="2">
            <a:schemeClr val="accent2"/>
          </a:fillRef>
          <a:effectRef idx="1">
            <a:schemeClr val="accent2"/>
          </a:effectRef>
          <a:fontRef idx="minor">
            <a:schemeClr val="dk1"/>
          </a:fontRef>
        </p:style>
        <p:txBody>
          <a:bodyPr/>
          <a:lstStyle/>
          <a:p>
            <a:endParaRPr lang="id-ID"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574" y="1484785"/>
            <a:ext cx="7760583" cy="3899693"/>
          </a:xfrm>
          <a:prstGeom prst="rect">
            <a:avLst/>
          </a:prstGeom>
          <a:ln/>
        </p:spPr>
        <p:style>
          <a:lnRef idx="3">
            <a:schemeClr val="lt1"/>
          </a:lnRef>
          <a:fillRef idx="1">
            <a:schemeClr val="accent2"/>
          </a:fillRef>
          <a:effectRef idx="1">
            <a:schemeClr val="accent2"/>
          </a:effectRef>
          <a:fontRef idx="minor">
            <a:schemeClr val="lt1"/>
          </a:fontRef>
        </p:style>
      </p:pic>
    </p:spTree>
    <p:extLst>
      <p:ext uri="{BB962C8B-B14F-4D97-AF65-F5344CB8AC3E}">
        <p14:creationId xmlns:p14="http://schemas.microsoft.com/office/powerpoint/2010/main" val="1717593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normAutofit/>
          </a:bodyPr>
          <a:lstStyle/>
          <a:p>
            <a:pPr algn="ctr"/>
            <a:r>
              <a:rPr lang="id-ID" dirty="0" smtClean="0">
                <a:solidFill>
                  <a:schemeClr val="bg2">
                    <a:lumMod val="50000"/>
                    <a:lumOff val="50000"/>
                  </a:schemeClr>
                </a:solidFill>
                <a:effectLst/>
              </a:rPr>
              <a:t>Fenomena Induksi Polarisasi</a:t>
            </a:r>
            <a:endParaRPr lang="id-ID" dirty="0">
              <a:solidFill>
                <a:schemeClr val="bg2">
                  <a:lumMod val="50000"/>
                  <a:lumOff val="50000"/>
                </a:schemeClr>
              </a:solidFill>
            </a:endParaRPr>
          </a:p>
        </p:txBody>
      </p:sp>
      <p:sp>
        <p:nvSpPr>
          <p:cNvPr id="3" name="Content Placeholder 2"/>
          <p:cNvSpPr>
            <a:spLocks noGrp="1"/>
          </p:cNvSpPr>
          <p:nvPr>
            <p:ph idx="1"/>
          </p:nvPr>
        </p:nvSpPr>
        <p:spPr>
          <a:xfrm>
            <a:off x="609600" y="1600200"/>
            <a:ext cx="8850923" cy="4997152"/>
          </a:xfrm>
        </p:spPr>
        <p:style>
          <a:lnRef idx="1">
            <a:schemeClr val="accent1"/>
          </a:lnRef>
          <a:fillRef idx="2">
            <a:schemeClr val="accent1"/>
          </a:fillRef>
          <a:effectRef idx="1">
            <a:schemeClr val="accent1"/>
          </a:effectRef>
          <a:fontRef idx="minor">
            <a:schemeClr val="dk1"/>
          </a:fontRef>
        </p:style>
        <p:txBody>
          <a:bodyPr>
            <a:noAutofit/>
          </a:bodyPr>
          <a:lstStyle/>
          <a:p>
            <a:pPr algn="just"/>
            <a:r>
              <a:rPr lang="id-ID" sz="3200" dirty="0" smtClean="0"/>
              <a:t>Metode IP adalah salah satu metode geofisika yang relatif baru dan sedang berkembang pesat terutama dalam bidang pertambangan yaitu eksplorasi mineral ekonomis dan geofisika lingkungan</a:t>
            </a:r>
          </a:p>
          <a:p>
            <a:pPr algn="just"/>
            <a:r>
              <a:rPr lang="id-ID" sz="3200" dirty="0" smtClean="0"/>
              <a:t>Metode IP pada dasarnya adalah merupakan pengembangan dari metode geolistrik resistivity dan metode IP terbukti mampu menutupi kelemahan-kelemahan metode resistivity pada berbagai kasus</a:t>
            </a:r>
          </a:p>
          <a:p>
            <a:endParaRPr lang="id-ID" sz="3200" dirty="0"/>
          </a:p>
        </p:txBody>
      </p:sp>
    </p:spTree>
    <p:extLst>
      <p:ext uri="{BB962C8B-B14F-4D97-AF65-F5344CB8AC3E}">
        <p14:creationId xmlns:p14="http://schemas.microsoft.com/office/powerpoint/2010/main" val="1692159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normAutofit/>
          </a:bodyPr>
          <a:lstStyle/>
          <a:p>
            <a:pPr algn="ctr"/>
            <a:r>
              <a:rPr lang="id-ID" b="1" dirty="0" smtClean="0">
                <a:effectLst/>
              </a:rPr>
              <a:t>Fenomena Induksi Polarisasi</a:t>
            </a:r>
            <a:endParaRPr lang="id-ID" dirty="0"/>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a:bodyPr>
          <a:lstStyle/>
          <a:p>
            <a:r>
              <a:rPr lang="id-ID" sz="3200" dirty="0" smtClean="0"/>
              <a:t>Oleh karena metode IP merupakan pengembangan dari metode resistivity maka teknis dan cara pengambilan data atau pengukuran dilapangan tidak jauh berbeda.</a:t>
            </a:r>
            <a:endParaRPr lang="id-ID" sz="3200" dirty="0"/>
          </a:p>
        </p:txBody>
      </p:sp>
    </p:spTree>
    <p:extLst>
      <p:ext uri="{BB962C8B-B14F-4D97-AF65-F5344CB8AC3E}">
        <p14:creationId xmlns:p14="http://schemas.microsoft.com/office/powerpoint/2010/main" val="1816141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normAutofit/>
          </a:bodyPr>
          <a:lstStyle/>
          <a:p>
            <a:pPr algn="ctr"/>
            <a:r>
              <a:rPr lang="id-ID" b="1" dirty="0" smtClean="0">
                <a:effectLst/>
              </a:rPr>
              <a:t>Fenomena Induksi Polarisasi</a:t>
            </a:r>
            <a:endParaRPr lang="id-ID" dirty="0"/>
          </a:p>
        </p:txBody>
      </p:sp>
      <p:sp>
        <p:nvSpPr>
          <p:cNvPr id="3" name="Content Placeholder 2"/>
          <p:cNvSpPr>
            <a:spLocks noGrp="1"/>
          </p:cNvSpPr>
          <p:nvPr>
            <p:ph idx="1"/>
          </p:nvPr>
        </p:nvSpPr>
        <p:spPr>
          <a:xfrm>
            <a:off x="609600" y="1600200"/>
            <a:ext cx="8839200" cy="4997152"/>
          </a:xfrm>
        </p:spPr>
        <p:style>
          <a:lnRef idx="3">
            <a:schemeClr val="lt1"/>
          </a:lnRef>
          <a:fillRef idx="1">
            <a:schemeClr val="accent1"/>
          </a:fillRef>
          <a:effectRef idx="1">
            <a:schemeClr val="accent1"/>
          </a:effectRef>
          <a:fontRef idx="minor">
            <a:schemeClr val="lt1"/>
          </a:fontRef>
        </p:style>
        <p:txBody>
          <a:bodyPr>
            <a:noAutofit/>
          </a:bodyPr>
          <a:lstStyle/>
          <a:p>
            <a:pPr marL="0" indent="0" algn="just">
              <a:buNone/>
            </a:pPr>
            <a:r>
              <a:rPr lang="id-ID" dirty="0" smtClean="0"/>
              <a:t>Efek polarisasi terinduksi merupakan elemen dasar yang terjadi pada metode IP, dimana gejala polarisasi terinduksi dapat diilustrasikan sebagai berikut :</a:t>
            </a:r>
          </a:p>
          <a:p>
            <a:pPr marL="0" indent="0" algn="just">
              <a:buNone/>
            </a:pPr>
            <a:endParaRPr lang="id-ID" dirty="0" smtClean="0"/>
          </a:p>
          <a:p>
            <a:pPr algn="just">
              <a:buFont typeface="Wingdings" pitchFamily="2" charset="2"/>
              <a:buChar char="Ø"/>
            </a:pPr>
            <a:r>
              <a:rPr lang="id-ID" dirty="0" smtClean="0"/>
              <a:t>Jika suatu pengukuran tahanan jenis dengan konfigiurasi empat elektroda (standar), dimana pada elektroda arus (C1 dan C2) dialiri arus searah (DC) maka pada elektroda potensial (P1 dan P2) akan terukur beda potensial (</a:t>
            </a:r>
            <a:r>
              <a:rPr lang="el-GR" dirty="0" smtClean="0"/>
              <a:t>Δ</a:t>
            </a:r>
            <a:r>
              <a:rPr lang="id-ID" dirty="0" smtClean="0"/>
              <a:t>V). </a:t>
            </a:r>
          </a:p>
          <a:p>
            <a:pPr algn="just">
              <a:buFont typeface="Wingdings" pitchFamily="2" charset="2"/>
              <a:buChar char="Ø"/>
            </a:pPr>
            <a:r>
              <a:rPr lang="id-ID" dirty="0" smtClean="0"/>
              <a:t>Ketika aliran arus pada elektroda (C1 dan C2) dimatikan,      pada waktu t0 maka nilai beda potensial tidak langsung kembali menjadi nol, melainkan secara perlahan mengalami penurunan beda potensial menuju nol.</a:t>
            </a:r>
            <a:endParaRPr lang="id-ID" dirty="0"/>
          </a:p>
        </p:txBody>
      </p:sp>
    </p:spTree>
    <p:extLst>
      <p:ext uri="{BB962C8B-B14F-4D97-AF65-F5344CB8AC3E}">
        <p14:creationId xmlns:p14="http://schemas.microsoft.com/office/powerpoint/2010/main" val="2797730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6492" y="476673"/>
            <a:ext cx="9378462" cy="5649491"/>
          </a:xfrm>
        </p:spPr>
        <p:style>
          <a:lnRef idx="1">
            <a:schemeClr val="accent3"/>
          </a:lnRef>
          <a:fillRef idx="2">
            <a:schemeClr val="accent3"/>
          </a:fillRef>
          <a:effectRef idx="1">
            <a:schemeClr val="accent3"/>
          </a:effectRef>
          <a:fontRef idx="minor">
            <a:schemeClr val="dk1"/>
          </a:fontRef>
        </p:style>
        <p:txBody>
          <a:bodyPr/>
          <a:lstStyle/>
          <a:p>
            <a:pPr marL="0" indent="0">
              <a:buNone/>
            </a:pPr>
            <a:r>
              <a:rPr lang="id-ID" dirty="0" smtClean="0"/>
              <a:t>Grafik yang menggambarkan efek polarisasi terinduksi</a:t>
            </a:r>
            <a:endParaRPr lang="id-ID"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35521" b="33461"/>
          <a:stretch/>
        </p:blipFill>
        <p:spPr bwMode="auto">
          <a:xfrm>
            <a:off x="2255574" y="1844824"/>
            <a:ext cx="7441191" cy="3599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882534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5"/>
          </a:lnRef>
          <a:fillRef idx="3">
            <a:schemeClr val="accent5"/>
          </a:fillRef>
          <a:effectRef idx="3">
            <a:schemeClr val="accent5"/>
          </a:effectRef>
          <a:fontRef idx="minor">
            <a:schemeClr val="lt1"/>
          </a:fontRef>
        </p:style>
        <p:txBody>
          <a:bodyPr/>
          <a:lstStyle/>
          <a:p>
            <a:pPr algn="ctr"/>
            <a:r>
              <a:rPr lang="id-ID" dirty="0"/>
              <a:t>Kelebihan metode IP</a:t>
            </a:r>
          </a:p>
        </p:txBody>
      </p:sp>
      <p:sp>
        <p:nvSpPr>
          <p:cNvPr id="3" name="Content Placeholder 2"/>
          <p:cNvSpPr>
            <a:spLocks noGrp="1"/>
          </p:cNvSpPr>
          <p:nvPr>
            <p:ph idx="1"/>
          </p:nvPr>
        </p:nvSpPr>
        <p:spPr/>
        <p:style>
          <a:lnRef idx="3">
            <a:schemeClr val="lt1"/>
          </a:lnRef>
          <a:fillRef idx="1">
            <a:schemeClr val="accent1"/>
          </a:fillRef>
          <a:effectRef idx="1">
            <a:schemeClr val="accent1"/>
          </a:effectRef>
          <a:fontRef idx="minor">
            <a:schemeClr val="lt1"/>
          </a:fontRef>
        </p:style>
        <p:txBody>
          <a:bodyPr>
            <a:normAutofit lnSpcReduction="10000"/>
          </a:bodyPr>
          <a:lstStyle/>
          <a:p>
            <a:pPr>
              <a:buFont typeface="Wingdings" pitchFamily="2" charset="2"/>
              <a:buChar char="Ø"/>
            </a:pPr>
            <a:r>
              <a:rPr lang="id-ID" sz="3200" dirty="0" smtClean="0"/>
              <a:t>Metode IP dapat mendeteksi </a:t>
            </a:r>
            <a:r>
              <a:rPr lang="id-ID" sz="3200" dirty="0"/>
              <a:t>adanya mineral mineral sulfida yang letaknya tersebar dan tak teratur </a:t>
            </a:r>
            <a:r>
              <a:rPr lang="id-ID" sz="3200" i="1" dirty="0"/>
              <a:t>(disseminated). </a:t>
            </a:r>
            <a:endParaRPr lang="id-ID" sz="3200" i="1" dirty="0" smtClean="0"/>
          </a:p>
          <a:p>
            <a:pPr>
              <a:buFont typeface="Wingdings" pitchFamily="2" charset="2"/>
              <a:buChar char="Ø"/>
            </a:pPr>
            <a:r>
              <a:rPr lang="id-ID" sz="3200" dirty="0" smtClean="0"/>
              <a:t>Dengan </a:t>
            </a:r>
            <a:r>
              <a:rPr lang="id-ID" sz="3200" dirty="0"/>
              <a:t>demikian maka metode ini cocok sekali digunakan untuk melokalisir dan memperoleh cadangan mineral sulfida yang berasosiasi dengan bijih besi, emas, dan bijih logam yang lainnya</a:t>
            </a:r>
          </a:p>
        </p:txBody>
      </p:sp>
    </p:spTree>
    <p:extLst>
      <p:ext uri="{BB962C8B-B14F-4D97-AF65-F5344CB8AC3E}">
        <p14:creationId xmlns:p14="http://schemas.microsoft.com/office/powerpoint/2010/main" val="3775658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78098"/>
          </a:xfrm>
        </p:spPr>
        <p:txBody>
          <a:bodyPr>
            <a:normAutofit/>
          </a:bodyPr>
          <a:lstStyle/>
          <a:p>
            <a:r>
              <a:rPr lang="id-ID" b="1" dirty="0"/>
              <a:t>Sumber efek polarisasi</a:t>
            </a:r>
            <a:endParaRPr lang="id-ID" dirty="0"/>
          </a:p>
        </p:txBody>
      </p:sp>
      <p:sp>
        <p:nvSpPr>
          <p:cNvPr id="3" name="Content Placeholder 2"/>
          <p:cNvSpPr>
            <a:spLocks noGrp="1"/>
          </p:cNvSpPr>
          <p:nvPr>
            <p:ph idx="1"/>
          </p:nvPr>
        </p:nvSpPr>
        <p:spPr>
          <a:xfrm>
            <a:off x="609600" y="1052737"/>
            <a:ext cx="9120554" cy="5073427"/>
          </a:xfrm>
        </p:spPr>
        <p:style>
          <a:lnRef idx="1">
            <a:schemeClr val="accent1"/>
          </a:lnRef>
          <a:fillRef idx="2">
            <a:schemeClr val="accent1"/>
          </a:fillRef>
          <a:effectRef idx="1">
            <a:schemeClr val="accent1"/>
          </a:effectRef>
          <a:fontRef idx="minor">
            <a:schemeClr val="dk1"/>
          </a:fontRef>
        </p:style>
        <p:txBody>
          <a:bodyPr/>
          <a:lstStyle/>
          <a:p>
            <a:pPr marL="0" indent="0">
              <a:buNone/>
            </a:pPr>
            <a:r>
              <a:rPr lang="id-ID" b="1" dirty="0" smtClean="0"/>
              <a:t>1. polarisasi </a:t>
            </a:r>
            <a:r>
              <a:rPr lang="id-ID" b="1" dirty="0"/>
              <a:t>elektroda atau electrode </a:t>
            </a:r>
            <a:r>
              <a:rPr lang="id-ID" b="1" dirty="0" smtClean="0"/>
              <a:t>polarization</a:t>
            </a:r>
          </a:p>
          <a:p>
            <a:pPr marL="0" indent="0" algn="just">
              <a:buNone/>
            </a:pPr>
            <a:r>
              <a:rPr lang="id-ID" sz="2800" dirty="0"/>
              <a:t>menggambarkan pergerakan ion-ion ketika kedua sisinya dialirkan </a:t>
            </a:r>
            <a:r>
              <a:rPr lang="id-ID" sz="2800" dirty="0" smtClean="0"/>
              <a:t>arus</a:t>
            </a:r>
          </a:p>
          <a:p>
            <a:pPr marL="0" indent="0">
              <a:buNone/>
            </a:pPr>
            <a:endParaRPr lang="id-ID" b="1" dirty="0" smtClean="0"/>
          </a:p>
        </p:txBody>
      </p:sp>
      <p:pic>
        <p:nvPicPr>
          <p:cNvPr id="1028" name="Picture 4"/>
          <p:cNvPicPr>
            <a:picLocks noChangeAspect="1" noChangeArrowheads="1"/>
          </p:cNvPicPr>
          <p:nvPr/>
        </p:nvPicPr>
        <p:blipFill rotWithShape="1">
          <a:blip r:embed="rId2">
            <a:extLst>
              <a:ext uri="{28A0092B-C50C-407E-A947-70E740481C1C}">
                <a14:useLocalDpi xmlns:a14="http://schemas.microsoft.com/office/drawing/2010/main" val="0"/>
              </a:ext>
            </a:extLst>
          </a:blip>
          <a:srcRect l="5423" t="5971" r="29507" b="24395"/>
          <a:stretch/>
        </p:blipFill>
        <p:spPr bwMode="auto">
          <a:xfrm>
            <a:off x="2831637" y="2564904"/>
            <a:ext cx="6720747" cy="33712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96076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20689"/>
            <a:ext cx="8217877" cy="5505475"/>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just"/>
            <a:r>
              <a:rPr lang="id-ID" sz="3200" dirty="0"/>
              <a:t>Pada bagian A menggambarkan arus yang mengalir pada seluruh ruang pori-pori yang terisi larutan tanpa adanya sumbatan butiran mineral</a:t>
            </a:r>
            <a:r>
              <a:rPr lang="id-ID" sz="3200" dirty="0" smtClean="0"/>
              <a:t>.</a:t>
            </a:r>
          </a:p>
          <a:p>
            <a:pPr algn="just"/>
            <a:r>
              <a:rPr lang="id-ID" sz="3200" dirty="0" smtClean="0"/>
              <a:t>Terlihat </a:t>
            </a:r>
            <a:r>
              <a:rPr lang="id-ID" sz="3200" dirty="0"/>
              <a:t>ion-ion positif dan negatif menyebar berdasar arus yang melewatinya, dimana elektrolit positif (+) mengalir searah dengan arah arus sedangkan elektrolit negatif (-) mengalir berlawanan dengan arah arus. </a:t>
            </a:r>
          </a:p>
        </p:txBody>
      </p:sp>
    </p:spTree>
    <p:extLst>
      <p:ext uri="{BB962C8B-B14F-4D97-AF65-F5344CB8AC3E}">
        <p14:creationId xmlns:p14="http://schemas.microsoft.com/office/powerpoint/2010/main" val="198277082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TM02900688[[fn=Facet]]</Template>
  <TotalTime>835</TotalTime>
  <Words>585</Words>
  <Application>Microsoft Office PowerPoint</Application>
  <PresentationFormat>Custom</PresentationFormat>
  <Paragraphs>54</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Facet</vt:lpstr>
      <vt:lpstr>   METODE GEORESISTIVITAS DAN ELEKTROMAGNETIK  METODE IP (Induksi Polarisasi) </vt:lpstr>
      <vt:lpstr>POKOK BAHASAN</vt:lpstr>
      <vt:lpstr>Fenomena Induksi Polarisasi</vt:lpstr>
      <vt:lpstr>Fenomena Induksi Polarisasi</vt:lpstr>
      <vt:lpstr>Fenomena Induksi Polarisasi</vt:lpstr>
      <vt:lpstr>PowerPoint Presentation</vt:lpstr>
      <vt:lpstr>Kelebihan metode IP</vt:lpstr>
      <vt:lpstr>Sumber efek polarisasi</vt:lpstr>
      <vt:lpstr>PowerPoint Presentation</vt:lpstr>
      <vt:lpstr>PowerPoint Presentation</vt:lpstr>
      <vt:lpstr>PowerPoint Presentation</vt:lpstr>
      <vt:lpstr>PowerPoint Presentation</vt:lpstr>
      <vt:lpstr>PowerPoint Presentation</vt:lpstr>
      <vt:lpstr>Pengukuran IP dapat dilakukan dengan 2 domain, yakni:</vt:lpstr>
      <vt:lpstr>Frequency Domain </vt:lpstr>
      <vt:lpstr>Respon yang diberikan: </vt:lpstr>
      <vt:lpstr>Desain IP Frequency Domain</vt:lpstr>
      <vt:lpstr>Time Domain </vt:lpstr>
      <vt:lpstr>Respon yang diberikan </vt:lpstr>
      <vt:lpstr>Desain IP Time Domain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AUDIT SISTEM INFORMASI</dc:title>
  <dc:creator>Windows User</dc:creator>
  <cp:lastModifiedBy>ismail - [2010]</cp:lastModifiedBy>
  <cp:revision>27</cp:revision>
  <dcterms:created xsi:type="dcterms:W3CDTF">2019-04-08T14:20:26Z</dcterms:created>
  <dcterms:modified xsi:type="dcterms:W3CDTF">2021-03-19T04:55:44Z</dcterms:modified>
</cp:coreProperties>
</file>