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8288000" cy="10287000"/>
  <p:notesSz cx="6858000" cy="9144000"/>
  <p:embeddedFontLst>
    <p:embeddedFont>
      <p:font typeface="Jua" panose="020B0604020202020204" charset="-127"/>
      <p:regular r:id="rId23"/>
    </p:embeddedFont>
    <p:embeddedFont>
      <p:font typeface="Beth Ellen" panose="020B0604020202020204" charset="0"/>
      <p:regular r:id="rId24"/>
    </p:embeddedFont>
    <p:embeddedFont>
      <p:font typeface="Bobby Jones Soft" panose="020B0604020202020204" charset="0"/>
      <p:regular r:id="rId25"/>
    </p:embeddedFont>
    <p:embeddedFont>
      <p:font typeface="Canva Sans" panose="020B0604020202020204" charset="0"/>
      <p:regular r:id="rId26"/>
    </p:embeddedFont>
    <p:embeddedFont>
      <p:font typeface="Dekko" panose="020B0604020202020204" charset="0"/>
      <p:regular r:id="rId27"/>
    </p:embeddedFont>
    <p:embeddedFont>
      <p:font typeface="Gaegu" pitchFamily="2" charset="0"/>
      <p:regular r:id="rId28"/>
    </p:embeddedFont>
    <p:embeddedFont>
      <p:font typeface="Gaegu Bold" charset="0"/>
      <p:regular r:id="rId29"/>
    </p:embeddedFont>
    <p:embeddedFont>
      <p:font typeface="Glacial Indifference" panose="020B0604020202020204" charset="0"/>
      <p:regular r:id="rId30"/>
    </p:embeddedFont>
    <p:embeddedFont>
      <p:font typeface="Glacial Indifference Bold" panose="020B0604020202020204" charset="0"/>
      <p:regular r:id="rId31"/>
    </p:embeddedFont>
    <p:embeddedFont>
      <p:font typeface="Handy Casual" panose="020B0604020202020204" charset="0"/>
      <p:regular r:id="rId32"/>
    </p:embeddedFont>
    <p:embeddedFont>
      <p:font typeface="Happy Font TH" panose="020B0604020202020204" charset="-34"/>
      <p:regular r:id="rId33"/>
    </p:embeddedFont>
    <p:embeddedFont>
      <p:font typeface="More Sugar" panose="020B0604020202020204" charset="0"/>
      <p:regular r:id="rId34"/>
    </p:embeddedFont>
    <p:embeddedFont>
      <p:font typeface="Open Sans Bold" panose="020B0604020202020204" charset="0"/>
      <p:regular r:id="rId35"/>
    </p:embeddedFont>
    <p:embeddedFont>
      <p:font typeface="Quicksand 1 Semi-Bold" panose="020B0604020202020204" charset="0"/>
      <p:regular r:id="rId36"/>
    </p:embeddedFont>
    <p:embeddedFont>
      <p:font typeface="Quicksand 2 Bold" panose="020B0604020202020204" charset="0"/>
      <p:regular r:id="rId37"/>
    </p:embeddedFont>
    <p:embeddedFont>
      <p:font typeface="RUMBLE BRAVE" panose="020B0604020202020204"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jpeg"/></Relationships>
</file>

<file path=ppt/slides/_rels/slide1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71.svg"/><Relationship Id="rId7" Type="http://schemas.openxmlformats.org/officeDocument/2006/relationships/image" Target="../media/image59.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3.svg"/><Relationship Id="rId4" Type="http://schemas.openxmlformats.org/officeDocument/2006/relationships/image" Target="../media/image52.png"/><Relationship Id="rId9" Type="http://schemas.openxmlformats.org/officeDocument/2006/relationships/image" Target="../media/image72.png"/></Relationships>
</file>

<file path=ppt/slides/_rels/slide11.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75.png"/><Relationship Id="rId3" Type="http://schemas.openxmlformats.org/officeDocument/2006/relationships/image" Target="../media/image74.svg"/><Relationship Id="rId7" Type="http://schemas.openxmlformats.org/officeDocument/2006/relationships/image" Target="../media/image55.svg"/><Relationship Id="rId12" Type="http://schemas.openxmlformats.org/officeDocument/2006/relationships/image" Target="../media/image60.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 Id="rId14" Type="http://schemas.openxmlformats.org/officeDocument/2006/relationships/image" Target="../media/image76.png"/></Relationships>
</file>

<file path=ppt/slides/_rels/slide12.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13.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image" Target="../media/image77.jpeg"/><Relationship Id="rId1" Type="http://schemas.openxmlformats.org/officeDocument/2006/relationships/slideLayout" Target="../slideLayouts/slideLayout7.xml"/><Relationship Id="rId5" Type="http://schemas.openxmlformats.org/officeDocument/2006/relationships/image" Target="../media/image80.svg"/><Relationship Id="rId4" Type="http://schemas.openxmlformats.org/officeDocument/2006/relationships/image" Target="../media/image79.png"/></Relationships>
</file>

<file path=ppt/slides/_rels/slide1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svg"/><Relationship Id="rId7" Type="http://schemas.openxmlformats.org/officeDocument/2006/relationships/image" Target="../media/image86.sv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sv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svg"/></Relationships>
</file>

<file path=ppt/slides/_rels/slide15.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svg"/><Relationship Id="rId7" Type="http://schemas.openxmlformats.org/officeDocument/2006/relationships/image" Target="../media/image86.sv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svg"/><Relationship Id="rId10" Type="http://schemas.openxmlformats.org/officeDocument/2006/relationships/image" Target="../media/image91.png"/><Relationship Id="rId4" Type="http://schemas.openxmlformats.org/officeDocument/2006/relationships/image" Target="../media/image83.png"/><Relationship Id="rId9" Type="http://schemas.openxmlformats.org/officeDocument/2006/relationships/image" Target="../media/image88.svg"/></Relationships>
</file>

<file path=ppt/slides/_rels/slide16.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svg"/><Relationship Id="rId7" Type="http://schemas.openxmlformats.org/officeDocument/2006/relationships/image" Target="../media/image86.sv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svg"/><Relationship Id="rId10" Type="http://schemas.openxmlformats.org/officeDocument/2006/relationships/image" Target="../media/image92.png"/><Relationship Id="rId4" Type="http://schemas.openxmlformats.org/officeDocument/2006/relationships/image" Target="../media/image83.png"/><Relationship Id="rId9" Type="http://schemas.openxmlformats.org/officeDocument/2006/relationships/image" Target="../media/image88.svg"/></Relationships>
</file>

<file path=ppt/slides/_rels/slide1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svg"/><Relationship Id="rId7" Type="http://schemas.openxmlformats.org/officeDocument/2006/relationships/image" Target="../media/image86.sv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svg"/><Relationship Id="rId10" Type="http://schemas.openxmlformats.org/officeDocument/2006/relationships/image" Target="../media/image93.png"/><Relationship Id="rId4" Type="http://schemas.openxmlformats.org/officeDocument/2006/relationships/image" Target="../media/image83.png"/><Relationship Id="rId9" Type="http://schemas.openxmlformats.org/officeDocument/2006/relationships/image" Target="../media/image88.svg"/></Relationships>
</file>

<file path=ppt/slides/_rels/slide18.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svg"/><Relationship Id="rId7" Type="http://schemas.openxmlformats.org/officeDocument/2006/relationships/image" Target="../media/image86.sv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svg"/><Relationship Id="rId10" Type="http://schemas.openxmlformats.org/officeDocument/2006/relationships/image" Target="../media/image94.png"/><Relationship Id="rId4" Type="http://schemas.openxmlformats.org/officeDocument/2006/relationships/image" Target="../media/image83.png"/><Relationship Id="rId9" Type="http://schemas.openxmlformats.org/officeDocument/2006/relationships/image" Target="../media/image88.svg"/></Relationships>
</file>

<file path=ppt/slides/_rels/slide1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svg"/><Relationship Id="rId7" Type="http://schemas.openxmlformats.org/officeDocument/2006/relationships/image" Target="../media/image86.sv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svg"/><Relationship Id="rId10" Type="http://schemas.openxmlformats.org/officeDocument/2006/relationships/image" Target="../media/image95.png"/><Relationship Id="rId4" Type="http://schemas.openxmlformats.org/officeDocument/2006/relationships/image" Target="../media/image83.png"/><Relationship Id="rId9" Type="http://schemas.openxmlformats.org/officeDocument/2006/relationships/image" Target="../media/image88.svg"/></Relationships>
</file>

<file path=ppt/slides/_rels/slide2.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svg"/><Relationship Id="rId18" Type="http://schemas.openxmlformats.org/officeDocument/2006/relationships/image" Target="../media/image112.png"/><Relationship Id="rId3" Type="http://schemas.openxmlformats.org/officeDocument/2006/relationships/image" Target="../media/image97.svg"/><Relationship Id="rId21" Type="http://schemas.openxmlformats.org/officeDocument/2006/relationships/image" Target="../media/image115.svg"/><Relationship Id="rId7" Type="http://schemas.openxmlformats.org/officeDocument/2006/relationships/image" Target="../media/image101.svg"/><Relationship Id="rId12" Type="http://schemas.openxmlformats.org/officeDocument/2006/relationships/image" Target="../media/image106.png"/><Relationship Id="rId17" Type="http://schemas.openxmlformats.org/officeDocument/2006/relationships/image" Target="../media/image111.svg"/><Relationship Id="rId2" Type="http://schemas.openxmlformats.org/officeDocument/2006/relationships/image" Target="../media/image96.png"/><Relationship Id="rId16" Type="http://schemas.openxmlformats.org/officeDocument/2006/relationships/image" Target="../media/image110.png"/><Relationship Id="rId20"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105.svg"/><Relationship Id="rId24" Type="http://schemas.openxmlformats.org/officeDocument/2006/relationships/image" Target="../media/image118.png"/><Relationship Id="rId5" Type="http://schemas.openxmlformats.org/officeDocument/2006/relationships/image" Target="../media/image99.svg"/><Relationship Id="rId15" Type="http://schemas.openxmlformats.org/officeDocument/2006/relationships/image" Target="../media/image109.svg"/><Relationship Id="rId23" Type="http://schemas.openxmlformats.org/officeDocument/2006/relationships/image" Target="../media/image117.svg"/><Relationship Id="rId10" Type="http://schemas.openxmlformats.org/officeDocument/2006/relationships/image" Target="../media/image104.png"/><Relationship Id="rId19" Type="http://schemas.openxmlformats.org/officeDocument/2006/relationships/image" Target="../media/image113.svg"/><Relationship Id="rId4" Type="http://schemas.openxmlformats.org/officeDocument/2006/relationships/image" Target="../media/image98.png"/><Relationship Id="rId9" Type="http://schemas.openxmlformats.org/officeDocument/2006/relationships/image" Target="../media/image103.svg"/><Relationship Id="rId14" Type="http://schemas.openxmlformats.org/officeDocument/2006/relationships/image" Target="../media/image108.png"/><Relationship Id="rId22" Type="http://schemas.openxmlformats.org/officeDocument/2006/relationships/image" Target="../media/image116.png"/></Relationships>
</file>

<file path=ppt/slides/_rels/slide21.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svg"/></Relationships>
</file>

<file path=ppt/slides/_rels/slide5.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sv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svg"/><Relationship Id="rId7" Type="http://schemas.openxmlformats.org/officeDocument/2006/relationships/image" Target="../media/image55.svg"/><Relationship Id="rId12" Type="http://schemas.openxmlformats.org/officeDocument/2006/relationships/image" Target="../media/image60.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s>
</file>

<file path=ppt/slides/_rels/slide9.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3" Type="http://schemas.openxmlformats.org/officeDocument/2006/relationships/image" Target="../media/image63.svg"/><Relationship Id="rId7" Type="http://schemas.openxmlformats.org/officeDocument/2006/relationships/image" Target="../media/image67.svg"/><Relationship Id="rId12" Type="http://schemas.openxmlformats.org/officeDocument/2006/relationships/image" Target="../media/image58.png"/><Relationship Id="rId2" Type="http://schemas.openxmlformats.org/officeDocument/2006/relationships/image" Target="../media/image62.png"/><Relationship Id="rId16"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57.svg"/><Relationship Id="rId5" Type="http://schemas.openxmlformats.org/officeDocument/2006/relationships/image" Target="../media/image65.svg"/><Relationship Id="rId15" Type="http://schemas.openxmlformats.org/officeDocument/2006/relationships/image" Target="../media/image68.png"/><Relationship Id="rId10" Type="http://schemas.openxmlformats.org/officeDocument/2006/relationships/image" Target="../media/image56.png"/><Relationship Id="rId4" Type="http://schemas.openxmlformats.org/officeDocument/2006/relationships/image" Target="../media/image64.png"/><Relationship Id="rId9" Type="http://schemas.openxmlformats.org/officeDocument/2006/relationships/image" Target="../media/image55.svg"/><Relationship Id="rId1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E5E1"/>
        </a:solidFill>
        <a:effectLst/>
      </p:bgPr>
    </p:bg>
    <p:spTree>
      <p:nvGrpSpPr>
        <p:cNvPr id="1" name=""/>
        <p:cNvGrpSpPr/>
        <p:nvPr/>
      </p:nvGrpSpPr>
      <p:grpSpPr>
        <a:xfrm>
          <a:off x="0" y="0"/>
          <a:ext cx="0" cy="0"/>
          <a:chOff x="0" y="0"/>
          <a:chExt cx="0" cy="0"/>
        </a:xfrm>
      </p:grpSpPr>
      <p:sp>
        <p:nvSpPr>
          <p:cNvPr id="2" name="Freeform 2"/>
          <p:cNvSpPr/>
          <p:nvPr/>
        </p:nvSpPr>
        <p:spPr>
          <a:xfrm>
            <a:off x="-1841466" y="2327787"/>
            <a:ext cx="11364149" cy="6648027"/>
          </a:xfrm>
          <a:custGeom>
            <a:avLst/>
            <a:gdLst/>
            <a:ahLst/>
            <a:cxnLst/>
            <a:rect l="l" t="t" r="r" b="b"/>
            <a:pathLst>
              <a:path w="11364149" h="6648027">
                <a:moveTo>
                  <a:pt x="0" y="0"/>
                </a:moveTo>
                <a:lnTo>
                  <a:pt x="11364150" y="0"/>
                </a:lnTo>
                <a:lnTo>
                  <a:pt x="11364150" y="6648028"/>
                </a:lnTo>
                <a:lnTo>
                  <a:pt x="0" y="6648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2047800" y="921036"/>
            <a:ext cx="4526480" cy="6620081"/>
          </a:xfrm>
          <a:custGeom>
            <a:avLst/>
            <a:gdLst/>
            <a:ahLst/>
            <a:cxnLst/>
            <a:rect l="l" t="t" r="r" b="b"/>
            <a:pathLst>
              <a:path w="4526480" h="6620081">
                <a:moveTo>
                  <a:pt x="0" y="0"/>
                </a:moveTo>
                <a:lnTo>
                  <a:pt x="4526480" y="0"/>
                </a:lnTo>
                <a:lnTo>
                  <a:pt x="4526480" y="6620081"/>
                </a:lnTo>
                <a:lnTo>
                  <a:pt x="0" y="66200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092523" y="8975815"/>
            <a:ext cx="5941949" cy="4114800"/>
          </a:xfrm>
          <a:custGeom>
            <a:avLst/>
            <a:gdLst/>
            <a:ahLst/>
            <a:cxnLst/>
            <a:rect l="l" t="t" r="r" b="b"/>
            <a:pathLst>
              <a:path w="5941949" h="4114800">
                <a:moveTo>
                  <a:pt x="0" y="0"/>
                </a:moveTo>
                <a:lnTo>
                  <a:pt x="5941949" y="0"/>
                </a:lnTo>
                <a:lnTo>
                  <a:pt x="594194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5" name="Group 5"/>
          <p:cNvGrpSpPr/>
          <p:nvPr/>
        </p:nvGrpSpPr>
        <p:grpSpPr>
          <a:xfrm>
            <a:off x="15092523" y="8058939"/>
            <a:ext cx="399053" cy="399053"/>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A2BB"/>
            </a:solidFill>
          </p:spPr>
        </p:sp>
        <p:sp>
          <p:nvSpPr>
            <p:cNvPr id="7" name="TextBox 7"/>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grpSp>
        <p:nvGrpSpPr>
          <p:cNvPr id="8" name="Group 8"/>
          <p:cNvGrpSpPr/>
          <p:nvPr/>
        </p:nvGrpSpPr>
        <p:grpSpPr>
          <a:xfrm>
            <a:off x="10813036" y="2532689"/>
            <a:ext cx="399053" cy="399053"/>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42A"/>
            </a:solidFill>
          </p:spPr>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grpSp>
        <p:nvGrpSpPr>
          <p:cNvPr id="11" name="Group 11"/>
          <p:cNvGrpSpPr/>
          <p:nvPr/>
        </p:nvGrpSpPr>
        <p:grpSpPr>
          <a:xfrm>
            <a:off x="17059773" y="1928734"/>
            <a:ext cx="399053" cy="39905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42A"/>
            </a:solidFill>
          </p:spPr>
        </p:sp>
        <p:sp>
          <p:nvSpPr>
            <p:cNvPr id="13" name="TextBox 13"/>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sp>
        <p:nvSpPr>
          <p:cNvPr id="14" name="Freeform 14"/>
          <p:cNvSpPr/>
          <p:nvPr/>
        </p:nvSpPr>
        <p:spPr>
          <a:xfrm>
            <a:off x="17491548" y="4231076"/>
            <a:ext cx="1592905" cy="1590914"/>
          </a:xfrm>
          <a:custGeom>
            <a:avLst/>
            <a:gdLst/>
            <a:ahLst/>
            <a:cxnLst/>
            <a:rect l="l" t="t" r="r" b="b"/>
            <a:pathLst>
              <a:path w="1592905" h="1590914">
                <a:moveTo>
                  <a:pt x="0" y="0"/>
                </a:moveTo>
                <a:lnTo>
                  <a:pt x="1592904" y="0"/>
                </a:lnTo>
                <a:lnTo>
                  <a:pt x="1592904" y="1590914"/>
                </a:lnTo>
                <a:lnTo>
                  <a:pt x="0" y="1590914"/>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15" name="Freeform 15"/>
          <p:cNvSpPr/>
          <p:nvPr/>
        </p:nvSpPr>
        <p:spPr>
          <a:xfrm>
            <a:off x="9522684" y="3426317"/>
            <a:ext cx="3569589" cy="8229600"/>
          </a:xfrm>
          <a:custGeom>
            <a:avLst/>
            <a:gdLst/>
            <a:ahLst/>
            <a:cxnLst/>
            <a:rect l="l" t="t" r="r" b="b"/>
            <a:pathLst>
              <a:path w="3569589" h="8229600">
                <a:moveTo>
                  <a:pt x="0" y="0"/>
                </a:moveTo>
                <a:lnTo>
                  <a:pt x="3569589" y="0"/>
                </a:lnTo>
                <a:lnTo>
                  <a:pt x="3569589" y="8229600"/>
                </a:lnTo>
                <a:lnTo>
                  <a:pt x="0" y="8229600"/>
                </a:lnTo>
                <a:lnTo>
                  <a:pt x="0" y="0"/>
                </a:lnTo>
                <a:close/>
              </a:path>
            </a:pathLst>
          </a:custGeom>
          <a:blipFill>
            <a:blip r:embed="rId10"/>
            <a:stretch>
              <a:fillRect/>
            </a:stretch>
          </a:blipFill>
        </p:spPr>
      </p:sp>
      <p:sp>
        <p:nvSpPr>
          <p:cNvPr id="16" name="Freeform 16"/>
          <p:cNvSpPr/>
          <p:nvPr/>
        </p:nvSpPr>
        <p:spPr>
          <a:xfrm>
            <a:off x="2080420" y="34748"/>
            <a:ext cx="2810163" cy="1497583"/>
          </a:xfrm>
          <a:custGeom>
            <a:avLst/>
            <a:gdLst/>
            <a:ahLst/>
            <a:cxnLst/>
            <a:rect l="l" t="t" r="r" b="b"/>
            <a:pathLst>
              <a:path w="2810163" h="1497583">
                <a:moveTo>
                  <a:pt x="0" y="0"/>
                </a:moveTo>
                <a:lnTo>
                  <a:pt x="2810163" y="0"/>
                </a:lnTo>
                <a:lnTo>
                  <a:pt x="2810163" y="1497583"/>
                </a:lnTo>
                <a:lnTo>
                  <a:pt x="0" y="1497583"/>
                </a:lnTo>
                <a:lnTo>
                  <a:pt x="0" y="0"/>
                </a:lnTo>
                <a:close/>
              </a:path>
            </a:pathLst>
          </a:custGeom>
          <a:blipFill>
            <a:blip r:embed="rId11"/>
            <a:stretch>
              <a:fillRect/>
            </a:stretch>
          </a:blipFill>
          <a:ln cap="sq">
            <a:noFill/>
            <a:prstDash val="solid"/>
            <a:miter/>
          </a:ln>
        </p:spPr>
      </p:sp>
      <p:sp>
        <p:nvSpPr>
          <p:cNvPr id="17" name="Freeform 17"/>
          <p:cNvSpPr/>
          <p:nvPr/>
        </p:nvSpPr>
        <p:spPr>
          <a:xfrm>
            <a:off x="4890583" y="103699"/>
            <a:ext cx="2020784" cy="1428632"/>
          </a:xfrm>
          <a:custGeom>
            <a:avLst/>
            <a:gdLst/>
            <a:ahLst/>
            <a:cxnLst/>
            <a:rect l="l" t="t" r="r" b="b"/>
            <a:pathLst>
              <a:path w="2020784" h="1428632">
                <a:moveTo>
                  <a:pt x="0" y="0"/>
                </a:moveTo>
                <a:lnTo>
                  <a:pt x="2020784" y="0"/>
                </a:lnTo>
                <a:lnTo>
                  <a:pt x="2020784" y="1428632"/>
                </a:lnTo>
                <a:lnTo>
                  <a:pt x="0" y="1428632"/>
                </a:lnTo>
                <a:lnTo>
                  <a:pt x="0" y="0"/>
                </a:lnTo>
                <a:close/>
              </a:path>
            </a:pathLst>
          </a:custGeom>
          <a:blipFill>
            <a:blip r:embed="rId12"/>
            <a:stretch>
              <a:fillRect/>
            </a:stretch>
          </a:blipFill>
        </p:spPr>
      </p:sp>
      <p:sp>
        <p:nvSpPr>
          <p:cNvPr id="18" name="Freeform 18"/>
          <p:cNvSpPr/>
          <p:nvPr/>
        </p:nvSpPr>
        <p:spPr>
          <a:xfrm>
            <a:off x="292581" y="103699"/>
            <a:ext cx="1472239" cy="1472239"/>
          </a:xfrm>
          <a:custGeom>
            <a:avLst/>
            <a:gdLst/>
            <a:ahLst/>
            <a:cxnLst/>
            <a:rect l="l" t="t" r="r" b="b"/>
            <a:pathLst>
              <a:path w="1472239" h="1472239">
                <a:moveTo>
                  <a:pt x="0" y="0"/>
                </a:moveTo>
                <a:lnTo>
                  <a:pt x="1472238" y="0"/>
                </a:lnTo>
                <a:lnTo>
                  <a:pt x="1472238" y="1472239"/>
                </a:lnTo>
                <a:lnTo>
                  <a:pt x="0" y="1472239"/>
                </a:lnTo>
                <a:lnTo>
                  <a:pt x="0" y="0"/>
                </a:lnTo>
                <a:close/>
              </a:path>
            </a:pathLst>
          </a:custGeom>
          <a:blipFill>
            <a:blip r:embed="rId13"/>
            <a:stretch>
              <a:fillRect/>
            </a:stretch>
          </a:blipFill>
        </p:spPr>
      </p:sp>
      <p:sp>
        <p:nvSpPr>
          <p:cNvPr id="19" name="Freeform 19"/>
          <p:cNvSpPr/>
          <p:nvPr/>
        </p:nvSpPr>
        <p:spPr>
          <a:xfrm>
            <a:off x="6911367" y="34748"/>
            <a:ext cx="1517921" cy="1428632"/>
          </a:xfrm>
          <a:custGeom>
            <a:avLst/>
            <a:gdLst/>
            <a:ahLst/>
            <a:cxnLst/>
            <a:rect l="l" t="t" r="r" b="b"/>
            <a:pathLst>
              <a:path w="1517921" h="1428632">
                <a:moveTo>
                  <a:pt x="0" y="0"/>
                </a:moveTo>
                <a:lnTo>
                  <a:pt x="1517922" y="0"/>
                </a:lnTo>
                <a:lnTo>
                  <a:pt x="1517922" y="1428632"/>
                </a:lnTo>
                <a:lnTo>
                  <a:pt x="0" y="1428632"/>
                </a:lnTo>
                <a:lnTo>
                  <a:pt x="0" y="0"/>
                </a:lnTo>
                <a:close/>
              </a:path>
            </a:pathLst>
          </a:custGeom>
          <a:blipFill>
            <a:blip r:embed="rId14"/>
            <a:stretch>
              <a:fillRect/>
            </a:stretch>
          </a:blipFill>
        </p:spPr>
      </p:sp>
      <p:sp>
        <p:nvSpPr>
          <p:cNvPr id="20" name="TextBox 20"/>
          <p:cNvSpPr txBox="1"/>
          <p:nvPr/>
        </p:nvSpPr>
        <p:spPr>
          <a:xfrm>
            <a:off x="149694" y="4003033"/>
            <a:ext cx="8994306" cy="2189924"/>
          </a:xfrm>
          <a:prstGeom prst="rect">
            <a:avLst/>
          </a:prstGeom>
        </p:spPr>
        <p:txBody>
          <a:bodyPr lIns="0" tIns="0" rIns="0" bIns="0" rtlCol="0" anchor="t">
            <a:spAutoFit/>
          </a:bodyPr>
          <a:lstStyle/>
          <a:p>
            <a:pPr marL="0" lvl="0" indent="0" algn="ctr">
              <a:lnSpc>
                <a:spcPts val="5605"/>
              </a:lnSpc>
            </a:pPr>
            <a:r>
              <a:rPr lang="en-US" sz="6228" spc="-186">
                <a:solidFill>
                  <a:srgbClr val="683E38"/>
                </a:solidFill>
                <a:latin typeface="Bobby Jones Soft Bold"/>
              </a:rPr>
              <a:t>PENGEMBANGAN DAN PENYELENGGARAAN PEMBELAJARAN DIGITAL (P3D)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CC0F5"/>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028700" y="248475"/>
            <a:ext cx="16428391" cy="9009825"/>
            <a:chOff x="0" y="0"/>
            <a:chExt cx="21904522" cy="12013100"/>
          </a:xfrm>
        </p:grpSpPr>
        <p:sp>
          <p:nvSpPr>
            <p:cNvPr id="4" name="Freeform 4"/>
            <p:cNvSpPr/>
            <p:nvPr/>
          </p:nvSpPr>
          <p:spPr>
            <a:xfrm>
              <a:off x="0" y="0"/>
              <a:ext cx="14603015" cy="12013100"/>
            </a:xfrm>
            <a:custGeom>
              <a:avLst/>
              <a:gdLst/>
              <a:ahLst/>
              <a:cxnLst/>
              <a:rect l="l" t="t" r="r" b="b"/>
              <a:pathLst>
                <a:path w="14603015" h="12013100">
                  <a:moveTo>
                    <a:pt x="0" y="0"/>
                  </a:moveTo>
                  <a:lnTo>
                    <a:pt x="14603015" y="0"/>
                  </a:lnTo>
                  <a:lnTo>
                    <a:pt x="14603015" y="12013100"/>
                  </a:lnTo>
                  <a:lnTo>
                    <a:pt x="0" y="12013100"/>
                  </a:lnTo>
                  <a:lnTo>
                    <a:pt x="0" y="0"/>
                  </a:lnTo>
                  <a:close/>
                </a:path>
              </a:pathLst>
            </a:custGeom>
            <a:blipFill>
              <a:blip r:embed="rId4">
                <a:extLst>
                  <a:ext uri="{96DAC541-7B7A-43D3-8B79-37D633B846F1}">
                    <asvg:svgBlip xmlns:asvg="http://schemas.microsoft.com/office/drawing/2016/SVG/main" r:embed="rId5"/>
                  </a:ext>
                </a:extLst>
              </a:blip>
              <a:stretch>
                <a:fillRect r="-30390"/>
              </a:stretch>
            </a:blipFill>
          </p:spPr>
        </p:sp>
        <p:sp>
          <p:nvSpPr>
            <p:cNvPr id="5" name="Freeform 5"/>
            <p:cNvSpPr/>
            <p:nvPr/>
          </p:nvSpPr>
          <p:spPr>
            <a:xfrm>
              <a:off x="7301507" y="0"/>
              <a:ext cx="14603015" cy="12013100"/>
            </a:xfrm>
            <a:custGeom>
              <a:avLst/>
              <a:gdLst/>
              <a:ahLst/>
              <a:cxnLst/>
              <a:rect l="l" t="t" r="r" b="b"/>
              <a:pathLst>
                <a:path w="14603015" h="12013100">
                  <a:moveTo>
                    <a:pt x="0" y="0"/>
                  </a:moveTo>
                  <a:lnTo>
                    <a:pt x="14603015" y="0"/>
                  </a:lnTo>
                  <a:lnTo>
                    <a:pt x="14603015" y="12013100"/>
                  </a:lnTo>
                  <a:lnTo>
                    <a:pt x="0" y="12013100"/>
                  </a:lnTo>
                  <a:lnTo>
                    <a:pt x="0" y="0"/>
                  </a:lnTo>
                  <a:close/>
                </a:path>
              </a:pathLst>
            </a:custGeom>
            <a:blipFill>
              <a:blip r:embed="rId4">
                <a:extLst>
                  <a:ext uri="{96DAC541-7B7A-43D3-8B79-37D633B846F1}">
                    <asvg:svgBlip xmlns:asvg="http://schemas.microsoft.com/office/drawing/2016/SVG/main" r:embed="rId5"/>
                  </a:ext>
                </a:extLst>
              </a:blip>
              <a:stretch>
                <a:fillRect l="-30390"/>
              </a:stretch>
            </a:blipFill>
          </p:spPr>
        </p:sp>
      </p:gr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780103" y="3076770"/>
            <a:ext cx="6227442" cy="7705429"/>
          </a:xfrm>
          <a:custGeom>
            <a:avLst/>
            <a:gdLst/>
            <a:ahLst/>
            <a:cxnLst/>
            <a:rect l="l" t="t" r="r" b="b"/>
            <a:pathLst>
              <a:path w="6227442" h="7705429">
                <a:moveTo>
                  <a:pt x="0" y="0"/>
                </a:moveTo>
                <a:lnTo>
                  <a:pt x="6227442" y="0"/>
                </a:lnTo>
                <a:lnTo>
                  <a:pt x="6227442" y="7705429"/>
                </a:lnTo>
                <a:lnTo>
                  <a:pt x="0" y="7705429"/>
                </a:lnTo>
                <a:lnTo>
                  <a:pt x="0" y="0"/>
                </a:lnTo>
                <a:close/>
              </a:path>
            </a:pathLst>
          </a:custGeom>
          <a:blipFill>
            <a:blip r:embed="rId8"/>
            <a:stretch>
              <a:fillRect r="-23785"/>
            </a:stretch>
          </a:blipFill>
        </p:spPr>
      </p:sp>
      <p:sp>
        <p:nvSpPr>
          <p:cNvPr id="8" name="Freeform 8"/>
          <p:cNvSpPr/>
          <p:nvPr/>
        </p:nvSpPr>
        <p:spPr>
          <a:xfrm>
            <a:off x="4764550" y="2365808"/>
            <a:ext cx="8989951" cy="5859552"/>
          </a:xfrm>
          <a:custGeom>
            <a:avLst/>
            <a:gdLst/>
            <a:ahLst/>
            <a:cxnLst/>
            <a:rect l="l" t="t" r="r" b="b"/>
            <a:pathLst>
              <a:path w="8989951" h="5859552">
                <a:moveTo>
                  <a:pt x="0" y="0"/>
                </a:moveTo>
                <a:lnTo>
                  <a:pt x="8989951" y="0"/>
                </a:lnTo>
                <a:lnTo>
                  <a:pt x="8989951" y="5859552"/>
                </a:lnTo>
                <a:lnTo>
                  <a:pt x="0" y="5859552"/>
                </a:lnTo>
                <a:lnTo>
                  <a:pt x="0" y="0"/>
                </a:lnTo>
                <a:close/>
              </a:path>
            </a:pathLst>
          </a:custGeom>
          <a:blipFill>
            <a:blip r:embed="rId9"/>
            <a:stretch>
              <a:fillRect t="-2557" b="-2557"/>
            </a:stretch>
          </a:blipFill>
        </p:spPr>
      </p:sp>
      <p:sp>
        <p:nvSpPr>
          <p:cNvPr id="9" name="TextBox 9"/>
          <p:cNvSpPr txBox="1"/>
          <p:nvPr/>
        </p:nvSpPr>
        <p:spPr>
          <a:xfrm>
            <a:off x="2865198" y="886649"/>
            <a:ext cx="10889303" cy="1135171"/>
          </a:xfrm>
          <a:prstGeom prst="rect">
            <a:avLst/>
          </a:prstGeom>
        </p:spPr>
        <p:txBody>
          <a:bodyPr lIns="0" tIns="0" rIns="0" bIns="0" rtlCol="0" anchor="t">
            <a:spAutoFit/>
          </a:bodyPr>
          <a:lstStyle/>
          <a:p>
            <a:pPr algn="just">
              <a:lnSpc>
                <a:spcPts val="9356"/>
              </a:lnSpc>
              <a:spcBef>
                <a:spcPct val="0"/>
              </a:spcBef>
            </a:pPr>
            <a:r>
              <a:rPr lang="en-US" sz="6683">
                <a:solidFill>
                  <a:srgbClr val="FFD7E2"/>
                </a:solidFill>
                <a:latin typeface="Dekko"/>
              </a:rPr>
              <a:t>3. Abad Pertengahan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CC0F5"/>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028700" y="248475"/>
            <a:ext cx="16428391" cy="9009825"/>
            <a:chOff x="0" y="0"/>
            <a:chExt cx="21904522" cy="12013100"/>
          </a:xfrm>
        </p:grpSpPr>
        <p:sp>
          <p:nvSpPr>
            <p:cNvPr id="4" name="Freeform 4"/>
            <p:cNvSpPr/>
            <p:nvPr/>
          </p:nvSpPr>
          <p:spPr>
            <a:xfrm>
              <a:off x="0" y="0"/>
              <a:ext cx="14603015" cy="12013100"/>
            </a:xfrm>
            <a:custGeom>
              <a:avLst/>
              <a:gdLst/>
              <a:ahLst/>
              <a:cxnLst/>
              <a:rect l="l" t="t" r="r" b="b"/>
              <a:pathLst>
                <a:path w="14603015" h="12013100">
                  <a:moveTo>
                    <a:pt x="0" y="0"/>
                  </a:moveTo>
                  <a:lnTo>
                    <a:pt x="14603015" y="0"/>
                  </a:lnTo>
                  <a:lnTo>
                    <a:pt x="14603015" y="12013100"/>
                  </a:lnTo>
                  <a:lnTo>
                    <a:pt x="0" y="12013100"/>
                  </a:lnTo>
                  <a:lnTo>
                    <a:pt x="0" y="0"/>
                  </a:lnTo>
                  <a:close/>
                </a:path>
              </a:pathLst>
            </a:custGeom>
            <a:blipFill>
              <a:blip r:embed="rId4">
                <a:extLst>
                  <a:ext uri="{96DAC541-7B7A-43D3-8B79-37D633B846F1}">
                    <asvg:svgBlip xmlns:asvg="http://schemas.microsoft.com/office/drawing/2016/SVG/main" r:embed="rId5"/>
                  </a:ext>
                </a:extLst>
              </a:blip>
              <a:stretch>
                <a:fillRect r="-30390"/>
              </a:stretch>
            </a:blipFill>
          </p:spPr>
        </p:sp>
        <p:sp>
          <p:nvSpPr>
            <p:cNvPr id="5" name="Freeform 5"/>
            <p:cNvSpPr/>
            <p:nvPr/>
          </p:nvSpPr>
          <p:spPr>
            <a:xfrm>
              <a:off x="7301507" y="0"/>
              <a:ext cx="14603015" cy="12013100"/>
            </a:xfrm>
            <a:custGeom>
              <a:avLst/>
              <a:gdLst/>
              <a:ahLst/>
              <a:cxnLst/>
              <a:rect l="l" t="t" r="r" b="b"/>
              <a:pathLst>
                <a:path w="14603015" h="12013100">
                  <a:moveTo>
                    <a:pt x="0" y="0"/>
                  </a:moveTo>
                  <a:lnTo>
                    <a:pt x="14603015" y="0"/>
                  </a:lnTo>
                  <a:lnTo>
                    <a:pt x="14603015" y="12013100"/>
                  </a:lnTo>
                  <a:lnTo>
                    <a:pt x="0" y="12013100"/>
                  </a:lnTo>
                  <a:lnTo>
                    <a:pt x="0" y="0"/>
                  </a:lnTo>
                  <a:close/>
                </a:path>
              </a:pathLst>
            </a:custGeom>
            <a:blipFill>
              <a:blip r:embed="rId4">
                <a:extLst>
                  <a:ext uri="{96DAC541-7B7A-43D3-8B79-37D633B846F1}">
                    <asvg:svgBlip xmlns:asvg="http://schemas.microsoft.com/office/drawing/2016/SVG/main" r:embed="rId5"/>
                  </a:ext>
                </a:extLst>
              </a:blip>
              <a:stretch>
                <a:fillRect l="-30390"/>
              </a:stretch>
            </a:blipFill>
          </p:spPr>
        </p:sp>
      </p:grpSp>
      <p:sp>
        <p:nvSpPr>
          <p:cNvPr id="6" name="Freeform 6"/>
          <p:cNvSpPr/>
          <p:nvPr/>
        </p:nvSpPr>
        <p:spPr>
          <a:xfrm>
            <a:off x="9467094" y="8005648"/>
            <a:ext cx="7661990" cy="4165336"/>
          </a:xfrm>
          <a:custGeom>
            <a:avLst/>
            <a:gdLst/>
            <a:ahLst/>
            <a:cxnLst/>
            <a:rect l="l" t="t" r="r" b="b"/>
            <a:pathLst>
              <a:path w="7661990" h="4165336">
                <a:moveTo>
                  <a:pt x="0" y="0"/>
                </a:moveTo>
                <a:lnTo>
                  <a:pt x="7661990" y="0"/>
                </a:lnTo>
                <a:lnTo>
                  <a:pt x="7661990" y="4165337"/>
                </a:lnTo>
                <a:lnTo>
                  <a:pt x="0" y="41653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6615011" y="8569636"/>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2672381" y="3579923"/>
            <a:ext cx="6227442" cy="7705429"/>
          </a:xfrm>
          <a:custGeom>
            <a:avLst/>
            <a:gdLst/>
            <a:ahLst/>
            <a:cxnLst/>
            <a:rect l="l" t="t" r="r" b="b"/>
            <a:pathLst>
              <a:path w="6227442" h="7705429">
                <a:moveTo>
                  <a:pt x="0" y="0"/>
                </a:moveTo>
                <a:lnTo>
                  <a:pt x="6227442" y="0"/>
                </a:lnTo>
                <a:lnTo>
                  <a:pt x="6227442" y="7705429"/>
                </a:lnTo>
                <a:lnTo>
                  <a:pt x="0" y="7705429"/>
                </a:lnTo>
                <a:lnTo>
                  <a:pt x="0" y="0"/>
                </a:lnTo>
                <a:close/>
              </a:path>
            </a:pathLst>
          </a:custGeom>
          <a:blipFill>
            <a:blip r:embed="rId12"/>
            <a:stretch>
              <a:fillRect r="-23785"/>
            </a:stretch>
          </a:blipFill>
        </p:spPr>
      </p:sp>
      <p:sp>
        <p:nvSpPr>
          <p:cNvPr id="10" name="Freeform 10"/>
          <p:cNvSpPr/>
          <p:nvPr/>
        </p:nvSpPr>
        <p:spPr>
          <a:xfrm>
            <a:off x="11493188" y="2330092"/>
            <a:ext cx="4740484" cy="4846590"/>
          </a:xfrm>
          <a:custGeom>
            <a:avLst/>
            <a:gdLst/>
            <a:ahLst/>
            <a:cxnLst/>
            <a:rect l="l" t="t" r="r" b="b"/>
            <a:pathLst>
              <a:path w="4740484" h="4846590">
                <a:moveTo>
                  <a:pt x="0" y="0"/>
                </a:moveTo>
                <a:lnTo>
                  <a:pt x="4740484" y="0"/>
                </a:lnTo>
                <a:lnTo>
                  <a:pt x="4740484" y="4846591"/>
                </a:lnTo>
                <a:lnTo>
                  <a:pt x="0" y="4846591"/>
                </a:lnTo>
                <a:lnTo>
                  <a:pt x="0" y="0"/>
                </a:lnTo>
                <a:close/>
              </a:path>
            </a:pathLst>
          </a:custGeom>
          <a:blipFill>
            <a:blip r:embed="rId13"/>
            <a:stretch>
              <a:fillRect l="-15313" t="-6602" r="-11706"/>
            </a:stretch>
          </a:blipFill>
        </p:spPr>
      </p:sp>
      <p:sp>
        <p:nvSpPr>
          <p:cNvPr id="11" name="Freeform 11"/>
          <p:cNvSpPr/>
          <p:nvPr/>
        </p:nvSpPr>
        <p:spPr>
          <a:xfrm>
            <a:off x="2865198" y="2404973"/>
            <a:ext cx="8183959" cy="5477055"/>
          </a:xfrm>
          <a:custGeom>
            <a:avLst/>
            <a:gdLst/>
            <a:ahLst/>
            <a:cxnLst/>
            <a:rect l="l" t="t" r="r" b="b"/>
            <a:pathLst>
              <a:path w="8183959" h="5477055">
                <a:moveTo>
                  <a:pt x="0" y="0"/>
                </a:moveTo>
                <a:lnTo>
                  <a:pt x="8183959" y="0"/>
                </a:lnTo>
                <a:lnTo>
                  <a:pt x="8183959" y="5477054"/>
                </a:lnTo>
                <a:lnTo>
                  <a:pt x="0" y="5477054"/>
                </a:lnTo>
                <a:lnTo>
                  <a:pt x="0" y="0"/>
                </a:lnTo>
                <a:close/>
              </a:path>
            </a:pathLst>
          </a:custGeom>
          <a:blipFill>
            <a:blip r:embed="rId14"/>
            <a:stretch>
              <a:fillRect/>
            </a:stretch>
          </a:blipFill>
        </p:spPr>
      </p:sp>
      <p:sp>
        <p:nvSpPr>
          <p:cNvPr id="12" name="TextBox 12"/>
          <p:cNvSpPr txBox="1"/>
          <p:nvPr/>
        </p:nvSpPr>
        <p:spPr>
          <a:xfrm>
            <a:off x="2865198" y="886649"/>
            <a:ext cx="8183959" cy="1121964"/>
          </a:xfrm>
          <a:prstGeom prst="rect">
            <a:avLst/>
          </a:prstGeom>
        </p:spPr>
        <p:txBody>
          <a:bodyPr lIns="0" tIns="0" rIns="0" bIns="0" rtlCol="0" anchor="t">
            <a:spAutoFit/>
          </a:bodyPr>
          <a:lstStyle/>
          <a:p>
            <a:pPr algn="ctr">
              <a:lnSpc>
                <a:spcPts val="9356"/>
              </a:lnSpc>
              <a:spcBef>
                <a:spcPct val="0"/>
              </a:spcBef>
            </a:pPr>
            <a:r>
              <a:rPr lang="en-US" sz="6683">
                <a:solidFill>
                  <a:srgbClr val="FFD7E2"/>
                </a:solidFill>
                <a:latin typeface="Dekko"/>
              </a:rPr>
              <a:t>4. Zaman Renaissance</a:t>
            </a:r>
          </a:p>
        </p:txBody>
      </p:sp>
      <p:sp>
        <p:nvSpPr>
          <p:cNvPr id="13" name="TextBox 13"/>
          <p:cNvSpPr txBox="1"/>
          <p:nvPr/>
        </p:nvSpPr>
        <p:spPr>
          <a:xfrm>
            <a:off x="11049157" y="7365963"/>
            <a:ext cx="5184515" cy="589047"/>
          </a:xfrm>
          <a:prstGeom prst="rect">
            <a:avLst/>
          </a:prstGeom>
        </p:spPr>
        <p:txBody>
          <a:bodyPr lIns="0" tIns="0" rIns="0" bIns="0" rtlCol="0" anchor="t">
            <a:spAutoFit/>
          </a:bodyPr>
          <a:lstStyle/>
          <a:p>
            <a:pPr algn="ctr">
              <a:lnSpc>
                <a:spcPts val="4807"/>
              </a:lnSpc>
              <a:spcBef>
                <a:spcPct val="0"/>
              </a:spcBef>
            </a:pPr>
            <a:r>
              <a:rPr lang="en-US" sz="3434">
                <a:solidFill>
                  <a:srgbClr val="FFD7E2"/>
                </a:solidFill>
                <a:latin typeface="Dekko"/>
              </a:rPr>
              <a:t>Gambar William Shakespeare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1946313" y="7959861"/>
            <a:ext cx="22180626" cy="2959748"/>
            <a:chOff x="0" y="0"/>
            <a:chExt cx="5841811" cy="779522"/>
          </a:xfrm>
        </p:grpSpPr>
        <p:sp>
          <p:nvSpPr>
            <p:cNvPr id="4" name="Freeform 4"/>
            <p:cNvSpPr/>
            <p:nvPr/>
          </p:nvSpPr>
          <p:spPr>
            <a:xfrm>
              <a:off x="0" y="0"/>
              <a:ext cx="5841811" cy="779522"/>
            </a:xfrm>
            <a:custGeom>
              <a:avLst/>
              <a:gdLst/>
              <a:ahLst/>
              <a:cxnLst/>
              <a:rect l="l" t="t" r="r" b="b"/>
              <a:pathLst>
                <a:path w="5841811" h="779522">
                  <a:moveTo>
                    <a:pt x="0" y="0"/>
                  </a:moveTo>
                  <a:lnTo>
                    <a:pt x="5841811" y="0"/>
                  </a:lnTo>
                  <a:lnTo>
                    <a:pt x="5841811" y="779522"/>
                  </a:lnTo>
                  <a:lnTo>
                    <a:pt x="0" y="779522"/>
                  </a:lnTo>
                  <a:close/>
                </a:path>
              </a:pathLst>
            </a:custGeom>
            <a:solidFill>
              <a:srgbClr val="F3B240"/>
            </a:solidFill>
            <a:ln w="247650" cap="sq">
              <a:solidFill>
                <a:srgbClr val="BC9C22"/>
              </a:solidFill>
              <a:prstDash val="solid"/>
              <a:miter/>
            </a:ln>
          </p:spPr>
        </p:sp>
        <p:sp>
          <p:nvSpPr>
            <p:cNvPr id="5" name="TextBox 5"/>
            <p:cNvSpPr txBox="1"/>
            <p:nvPr/>
          </p:nvSpPr>
          <p:spPr>
            <a:xfrm>
              <a:off x="0" y="-38100"/>
              <a:ext cx="5841811" cy="817622"/>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3613765" y="4996621"/>
            <a:ext cx="11060469" cy="10316401"/>
          </a:xfrm>
          <a:custGeom>
            <a:avLst/>
            <a:gdLst/>
            <a:ahLst/>
            <a:cxnLst/>
            <a:rect l="l" t="t" r="r" b="b"/>
            <a:pathLst>
              <a:path w="11060469" h="10316401">
                <a:moveTo>
                  <a:pt x="0" y="0"/>
                </a:moveTo>
                <a:lnTo>
                  <a:pt x="11060470" y="0"/>
                </a:lnTo>
                <a:lnTo>
                  <a:pt x="11060470" y="10316402"/>
                </a:lnTo>
                <a:lnTo>
                  <a:pt x="0" y="103164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14210194" y="4996621"/>
            <a:ext cx="3813043" cy="9709138"/>
          </a:xfrm>
          <a:custGeom>
            <a:avLst/>
            <a:gdLst/>
            <a:ahLst/>
            <a:cxnLst/>
            <a:rect l="l" t="t" r="r" b="b"/>
            <a:pathLst>
              <a:path w="3813043" h="9709138">
                <a:moveTo>
                  <a:pt x="0" y="0"/>
                </a:moveTo>
                <a:lnTo>
                  <a:pt x="3813044" y="0"/>
                </a:lnTo>
                <a:lnTo>
                  <a:pt x="3813044" y="9709138"/>
                </a:lnTo>
                <a:lnTo>
                  <a:pt x="0" y="97091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flipH="1">
            <a:off x="-762522" y="5023444"/>
            <a:ext cx="5094059" cy="10262756"/>
          </a:xfrm>
          <a:custGeom>
            <a:avLst/>
            <a:gdLst/>
            <a:ahLst/>
            <a:cxnLst/>
            <a:rect l="l" t="t" r="r" b="b"/>
            <a:pathLst>
              <a:path w="5094059" h="10262756">
                <a:moveTo>
                  <a:pt x="5094059" y="0"/>
                </a:moveTo>
                <a:lnTo>
                  <a:pt x="0" y="0"/>
                </a:lnTo>
                <a:lnTo>
                  <a:pt x="0" y="10262756"/>
                </a:lnTo>
                <a:lnTo>
                  <a:pt x="5094059" y="10262756"/>
                </a:lnTo>
                <a:lnTo>
                  <a:pt x="5094059"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TextBox 9"/>
          <p:cNvSpPr txBox="1"/>
          <p:nvPr/>
        </p:nvSpPr>
        <p:spPr>
          <a:xfrm>
            <a:off x="233395" y="876300"/>
            <a:ext cx="17821210" cy="2752371"/>
          </a:xfrm>
          <a:prstGeom prst="rect">
            <a:avLst/>
          </a:prstGeom>
        </p:spPr>
        <p:txBody>
          <a:bodyPr lIns="0" tIns="0" rIns="0" bIns="0" rtlCol="0" anchor="t">
            <a:spAutoFit/>
          </a:bodyPr>
          <a:lstStyle/>
          <a:p>
            <a:pPr algn="ctr">
              <a:lnSpc>
                <a:spcPts val="11044"/>
              </a:lnSpc>
            </a:pPr>
            <a:r>
              <a:rPr lang="en-US" sz="7888">
                <a:solidFill>
                  <a:srgbClr val="000000"/>
                </a:solidFill>
                <a:latin typeface="Beth Ellen"/>
              </a:rPr>
              <a:t>Periode Baru atau Drama Modern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BEB"/>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srcRect l="15359" r="15359"/>
            <a:stretch>
              <a:fillRect/>
            </a:stretch>
          </p:blipFill>
          <p:spPr>
            <a:xfrm>
              <a:off x="0" y="0"/>
              <a:ext cx="24384000" cy="13716000"/>
            </a:xfrm>
            <a:prstGeom prst="rect">
              <a:avLst/>
            </a:prstGeom>
          </p:spPr>
        </p:pic>
      </p:grpSp>
      <p:grpSp>
        <p:nvGrpSpPr>
          <p:cNvPr id="4" name="Group 4"/>
          <p:cNvGrpSpPr/>
          <p:nvPr/>
        </p:nvGrpSpPr>
        <p:grpSpPr>
          <a:xfrm>
            <a:off x="-641622" y="8980269"/>
            <a:ext cx="19571243" cy="2003432"/>
            <a:chOff x="0" y="0"/>
            <a:chExt cx="5154566" cy="527653"/>
          </a:xfrm>
        </p:grpSpPr>
        <p:sp>
          <p:nvSpPr>
            <p:cNvPr id="5" name="Freeform 5"/>
            <p:cNvSpPr/>
            <p:nvPr/>
          </p:nvSpPr>
          <p:spPr>
            <a:xfrm>
              <a:off x="0" y="0"/>
              <a:ext cx="5154566" cy="527653"/>
            </a:xfrm>
            <a:custGeom>
              <a:avLst/>
              <a:gdLst/>
              <a:ahLst/>
              <a:cxnLst/>
              <a:rect l="l" t="t" r="r" b="b"/>
              <a:pathLst>
                <a:path w="5154566" h="527653">
                  <a:moveTo>
                    <a:pt x="0" y="0"/>
                  </a:moveTo>
                  <a:lnTo>
                    <a:pt x="5154566" y="0"/>
                  </a:lnTo>
                  <a:lnTo>
                    <a:pt x="5154566" y="527653"/>
                  </a:lnTo>
                  <a:lnTo>
                    <a:pt x="0" y="527653"/>
                  </a:lnTo>
                  <a:close/>
                </a:path>
              </a:pathLst>
            </a:custGeom>
            <a:solidFill>
              <a:srgbClr val="BF3D46"/>
            </a:solidFill>
          </p:spPr>
        </p:sp>
        <p:sp>
          <p:nvSpPr>
            <p:cNvPr id="6" name="TextBox 6"/>
            <p:cNvSpPr txBox="1"/>
            <p:nvPr/>
          </p:nvSpPr>
          <p:spPr>
            <a:xfrm>
              <a:off x="0" y="-38100"/>
              <a:ext cx="5154566" cy="565753"/>
            </a:xfrm>
            <a:prstGeom prst="rect">
              <a:avLst/>
            </a:prstGeom>
          </p:spPr>
          <p:txBody>
            <a:bodyPr lIns="71438" tIns="71438" rIns="71438" bIns="71438" rtlCol="0" anchor="ctr"/>
            <a:lstStyle/>
            <a:p>
              <a:pPr algn="ctr">
                <a:lnSpc>
                  <a:spcPts val="2756"/>
                </a:lnSpc>
                <a:spcBef>
                  <a:spcPct val="0"/>
                </a:spcBef>
              </a:pPr>
              <a:endParaRPr/>
            </a:p>
          </p:txBody>
        </p:sp>
      </p:grpSp>
      <p:grpSp>
        <p:nvGrpSpPr>
          <p:cNvPr id="7" name="Group 7"/>
          <p:cNvGrpSpPr/>
          <p:nvPr/>
        </p:nvGrpSpPr>
        <p:grpSpPr>
          <a:xfrm>
            <a:off x="1623279" y="6202028"/>
            <a:ext cx="4833725" cy="2311584"/>
            <a:chOff x="0" y="0"/>
            <a:chExt cx="1273080" cy="608812"/>
          </a:xfrm>
        </p:grpSpPr>
        <p:sp>
          <p:nvSpPr>
            <p:cNvPr id="8" name="Freeform 8"/>
            <p:cNvSpPr/>
            <p:nvPr/>
          </p:nvSpPr>
          <p:spPr>
            <a:xfrm>
              <a:off x="0" y="0"/>
              <a:ext cx="1273080" cy="608812"/>
            </a:xfrm>
            <a:custGeom>
              <a:avLst/>
              <a:gdLst/>
              <a:ahLst/>
              <a:cxnLst/>
              <a:rect l="l" t="t" r="r" b="b"/>
              <a:pathLst>
                <a:path w="1273080" h="608812">
                  <a:moveTo>
                    <a:pt x="64066" y="0"/>
                  </a:moveTo>
                  <a:lnTo>
                    <a:pt x="1209014" y="0"/>
                  </a:lnTo>
                  <a:cubicBezTo>
                    <a:pt x="1226005" y="0"/>
                    <a:pt x="1242301" y="6750"/>
                    <a:pt x="1254315" y="18764"/>
                  </a:cubicBezTo>
                  <a:cubicBezTo>
                    <a:pt x="1266330" y="30779"/>
                    <a:pt x="1273080" y="47075"/>
                    <a:pt x="1273080" y="64066"/>
                  </a:cubicBezTo>
                  <a:lnTo>
                    <a:pt x="1273080" y="544746"/>
                  </a:lnTo>
                  <a:cubicBezTo>
                    <a:pt x="1273080" y="580129"/>
                    <a:pt x="1244397" y="608812"/>
                    <a:pt x="1209014" y="608812"/>
                  </a:cubicBezTo>
                  <a:lnTo>
                    <a:pt x="64066" y="608812"/>
                  </a:lnTo>
                  <a:cubicBezTo>
                    <a:pt x="47075" y="608812"/>
                    <a:pt x="30779" y="602063"/>
                    <a:pt x="18764" y="590048"/>
                  </a:cubicBezTo>
                  <a:cubicBezTo>
                    <a:pt x="6750" y="578033"/>
                    <a:pt x="0" y="561738"/>
                    <a:pt x="0" y="544746"/>
                  </a:cubicBezTo>
                  <a:lnTo>
                    <a:pt x="0" y="64066"/>
                  </a:lnTo>
                  <a:cubicBezTo>
                    <a:pt x="0" y="28683"/>
                    <a:pt x="28683" y="0"/>
                    <a:pt x="64066" y="0"/>
                  </a:cubicBezTo>
                  <a:close/>
                </a:path>
              </a:pathLst>
            </a:custGeom>
            <a:solidFill>
              <a:srgbClr val="FFFFFF"/>
            </a:solidFill>
            <a:ln w="47625" cap="rnd">
              <a:solidFill>
                <a:srgbClr val="D15059"/>
              </a:solidFill>
              <a:prstDash val="solid"/>
              <a:round/>
            </a:ln>
          </p:spPr>
        </p:sp>
        <p:sp>
          <p:nvSpPr>
            <p:cNvPr id="9" name="TextBox 9"/>
            <p:cNvSpPr txBox="1"/>
            <p:nvPr/>
          </p:nvSpPr>
          <p:spPr>
            <a:xfrm>
              <a:off x="0" y="0"/>
              <a:ext cx="1273080" cy="608812"/>
            </a:xfrm>
            <a:prstGeom prst="rect">
              <a:avLst/>
            </a:prstGeom>
          </p:spPr>
          <p:txBody>
            <a:bodyPr lIns="50800" tIns="50800" rIns="50800" bIns="50800" rtlCol="0" anchor="ctr"/>
            <a:lstStyle/>
            <a:p>
              <a:pPr algn="ctr">
                <a:lnSpc>
                  <a:spcPts val="2511"/>
                </a:lnSpc>
              </a:pPr>
              <a:endParaRPr/>
            </a:p>
          </p:txBody>
        </p:sp>
      </p:grpSp>
      <p:grpSp>
        <p:nvGrpSpPr>
          <p:cNvPr id="10" name="Group 10"/>
          <p:cNvGrpSpPr/>
          <p:nvPr/>
        </p:nvGrpSpPr>
        <p:grpSpPr>
          <a:xfrm>
            <a:off x="1623279" y="3606090"/>
            <a:ext cx="4833725" cy="2311584"/>
            <a:chOff x="0" y="0"/>
            <a:chExt cx="1273080" cy="608812"/>
          </a:xfrm>
        </p:grpSpPr>
        <p:sp>
          <p:nvSpPr>
            <p:cNvPr id="11" name="Freeform 11"/>
            <p:cNvSpPr/>
            <p:nvPr/>
          </p:nvSpPr>
          <p:spPr>
            <a:xfrm>
              <a:off x="0" y="0"/>
              <a:ext cx="1273080" cy="608812"/>
            </a:xfrm>
            <a:custGeom>
              <a:avLst/>
              <a:gdLst/>
              <a:ahLst/>
              <a:cxnLst/>
              <a:rect l="l" t="t" r="r" b="b"/>
              <a:pathLst>
                <a:path w="1273080" h="608812">
                  <a:moveTo>
                    <a:pt x="64066" y="0"/>
                  </a:moveTo>
                  <a:lnTo>
                    <a:pt x="1209014" y="0"/>
                  </a:lnTo>
                  <a:cubicBezTo>
                    <a:pt x="1226005" y="0"/>
                    <a:pt x="1242301" y="6750"/>
                    <a:pt x="1254315" y="18764"/>
                  </a:cubicBezTo>
                  <a:cubicBezTo>
                    <a:pt x="1266330" y="30779"/>
                    <a:pt x="1273080" y="47075"/>
                    <a:pt x="1273080" y="64066"/>
                  </a:cubicBezTo>
                  <a:lnTo>
                    <a:pt x="1273080" y="544746"/>
                  </a:lnTo>
                  <a:cubicBezTo>
                    <a:pt x="1273080" y="580129"/>
                    <a:pt x="1244397" y="608812"/>
                    <a:pt x="1209014" y="608812"/>
                  </a:cubicBezTo>
                  <a:lnTo>
                    <a:pt x="64066" y="608812"/>
                  </a:lnTo>
                  <a:cubicBezTo>
                    <a:pt x="47075" y="608812"/>
                    <a:pt x="30779" y="602063"/>
                    <a:pt x="18764" y="590048"/>
                  </a:cubicBezTo>
                  <a:cubicBezTo>
                    <a:pt x="6750" y="578033"/>
                    <a:pt x="0" y="561738"/>
                    <a:pt x="0" y="544746"/>
                  </a:cubicBezTo>
                  <a:lnTo>
                    <a:pt x="0" y="64066"/>
                  </a:lnTo>
                  <a:cubicBezTo>
                    <a:pt x="0" y="28683"/>
                    <a:pt x="28683" y="0"/>
                    <a:pt x="64066" y="0"/>
                  </a:cubicBezTo>
                  <a:close/>
                </a:path>
              </a:pathLst>
            </a:custGeom>
            <a:solidFill>
              <a:srgbClr val="FFFFFF"/>
            </a:solidFill>
            <a:ln w="47625" cap="rnd">
              <a:solidFill>
                <a:srgbClr val="D15059"/>
              </a:solidFill>
              <a:prstDash val="solid"/>
              <a:round/>
            </a:ln>
          </p:spPr>
        </p:sp>
        <p:sp>
          <p:nvSpPr>
            <p:cNvPr id="12" name="TextBox 12"/>
            <p:cNvSpPr txBox="1"/>
            <p:nvPr/>
          </p:nvSpPr>
          <p:spPr>
            <a:xfrm>
              <a:off x="0" y="0"/>
              <a:ext cx="1273080" cy="608812"/>
            </a:xfrm>
            <a:prstGeom prst="rect">
              <a:avLst/>
            </a:prstGeom>
          </p:spPr>
          <p:txBody>
            <a:bodyPr lIns="50800" tIns="50800" rIns="50800" bIns="50800" rtlCol="0" anchor="ctr"/>
            <a:lstStyle/>
            <a:p>
              <a:pPr algn="ctr">
                <a:lnSpc>
                  <a:spcPts val="2511"/>
                </a:lnSpc>
              </a:pPr>
              <a:endParaRPr/>
            </a:p>
          </p:txBody>
        </p:sp>
      </p:grpSp>
      <p:grpSp>
        <p:nvGrpSpPr>
          <p:cNvPr id="13" name="Group 13"/>
          <p:cNvGrpSpPr/>
          <p:nvPr/>
        </p:nvGrpSpPr>
        <p:grpSpPr>
          <a:xfrm>
            <a:off x="6727138" y="6202028"/>
            <a:ext cx="4833725" cy="2311584"/>
            <a:chOff x="0" y="0"/>
            <a:chExt cx="1273080" cy="608812"/>
          </a:xfrm>
        </p:grpSpPr>
        <p:sp>
          <p:nvSpPr>
            <p:cNvPr id="14" name="Freeform 14"/>
            <p:cNvSpPr/>
            <p:nvPr/>
          </p:nvSpPr>
          <p:spPr>
            <a:xfrm>
              <a:off x="0" y="0"/>
              <a:ext cx="1273080" cy="608812"/>
            </a:xfrm>
            <a:custGeom>
              <a:avLst/>
              <a:gdLst/>
              <a:ahLst/>
              <a:cxnLst/>
              <a:rect l="l" t="t" r="r" b="b"/>
              <a:pathLst>
                <a:path w="1273080" h="608812">
                  <a:moveTo>
                    <a:pt x="64066" y="0"/>
                  </a:moveTo>
                  <a:lnTo>
                    <a:pt x="1209014" y="0"/>
                  </a:lnTo>
                  <a:cubicBezTo>
                    <a:pt x="1226005" y="0"/>
                    <a:pt x="1242301" y="6750"/>
                    <a:pt x="1254315" y="18764"/>
                  </a:cubicBezTo>
                  <a:cubicBezTo>
                    <a:pt x="1266330" y="30779"/>
                    <a:pt x="1273080" y="47075"/>
                    <a:pt x="1273080" y="64066"/>
                  </a:cubicBezTo>
                  <a:lnTo>
                    <a:pt x="1273080" y="544746"/>
                  </a:lnTo>
                  <a:cubicBezTo>
                    <a:pt x="1273080" y="580129"/>
                    <a:pt x="1244397" y="608812"/>
                    <a:pt x="1209014" y="608812"/>
                  </a:cubicBezTo>
                  <a:lnTo>
                    <a:pt x="64066" y="608812"/>
                  </a:lnTo>
                  <a:cubicBezTo>
                    <a:pt x="47075" y="608812"/>
                    <a:pt x="30779" y="602063"/>
                    <a:pt x="18764" y="590048"/>
                  </a:cubicBezTo>
                  <a:cubicBezTo>
                    <a:pt x="6750" y="578033"/>
                    <a:pt x="0" y="561738"/>
                    <a:pt x="0" y="544746"/>
                  </a:cubicBezTo>
                  <a:lnTo>
                    <a:pt x="0" y="64066"/>
                  </a:lnTo>
                  <a:cubicBezTo>
                    <a:pt x="0" y="28683"/>
                    <a:pt x="28683" y="0"/>
                    <a:pt x="64066" y="0"/>
                  </a:cubicBezTo>
                  <a:close/>
                </a:path>
              </a:pathLst>
            </a:custGeom>
            <a:solidFill>
              <a:srgbClr val="FFFFFF"/>
            </a:solidFill>
            <a:ln w="47625" cap="rnd">
              <a:solidFill>
                <a:srgbClr val="D15059"/>
              </a:solidFill>
              <a:prstDash val="solid"/>
              <a:round/>
            </a:ln>
          </p:spPr>
        </p:sp>
        <p:sp>
          <p:nvSpPr>
            <p:cNvPr id="15" name="TextBox 15"/>
            <p:cNvSpPr txBox="1"/>
            <p:nvPr/>
          </p:nvSpPr>
          <p:spPr>
            <a:xfrm>
              <a:off x="0" y="0"/>
              <a:ext cx="1273080" cy="608812"/>
            </a:xfrm>
            <a:prstGeom prst="rect">
              <a:avLst/>
            </a:prstGeom>
          </p:spPr>
          <p:txBody>
            <a:bodyPr lIns="50800" tIns="50800" rIns="50800" bIns="50800" rtlCol="0" anchor="ctr"/>
            <a:lstStyle/>
            <a:p>
              <a:pPr algn="ctr">
                <a:lnSpc>
                  <a:spcPts val="2511"/>
                </a:lnSpc>
              </a:pPr>
              <a:endParaRPr/>
            </a:p>
          </p:txBody>
        </p:sp>
      </p:grpSp>
      <p:grpSp>
        <p:nvGrpSpPr>
          <p:cNvPr id="16" name="Group 16"/>
          <p:cNvGrpSpPr/>
          <p:nvPr/>
        </p:nvGrpSpPr>
        <p:grpSpPr>
          <a:xfrm>
            <a:off x="6727138" y="3606090"/>
            <a:ext cx="4833725" cy="2311584"/>
            <a:chOff x="0" y="0"/>
            <a:chExt cx="1273080" cy="608812"/>
          </a:xfrm>
        </p:grpSpPr>
        <p:sp>
          <p:nvSpPr>
            <p:cNvPr id="17" name="Freeform 17"/>
            <p:cNvSpPr/>
            <p:nvPr/>
          </p:nvSpPr>
          <p:spPr>
            <a:xfrm>
              <a:off x="0" y="0"/>
              <a:ext cx="1273080" cy="608812"/>
            </a:xfrm>
            <a:custGeom>
              <a:avLst/>
              <a:gdLst/>
              <a:ahLst/>
              <a:cxnLst/>
              <a:rect l="l" t="t" r="r" b="b"/>
              <a:pathLst>
                <a:path w="1273080" h="608812">
                  <a:moveTo>
                    <a:pt x="64066" y="0"/>
                  </a:moveTo>
                  <a:lnTo>
                    <a:pt x="1209014" y="0"/>
                  </a:lnTo>
                  <a:cubicBezTo>
                    <a:pt x="1226005" y="0"/>
                    <a:pt x="1242301" y="6750"/>
                    <a:pt x="1254315" y="18764"/>
                  </a:cubicBezTo>
                  <a:cubicBezTo>
                    <a:pt x="1266330" y="30779"/>
                    <a:pt x="1273080" y="47075"/>
                    <a:pt x="1273080" y="64066"/>
                  </a:cubicBezTo>
                  <a:lnTo>
                    <a:pt x="1273080" y="544746"/>
                  </a:lnTo>
                  <a:cubicBezTo>
                    <a:pt x="1273080" y="580129"/>
                    <a:pt x="1244397" y="608812"/>
                    <a:pt x="1209014" y="608812"/>
                  </a:cubicBezTo>
                  <a:lnTo>
                    <a:pt x="64066" y="608812"/>
                  </a:lnTo>
                  <a:cubicBezTo>
                    <a:pt x="47075" y="608812"/>
                    <a:pt x="30779" y="602063"/>
                    <a:pt x="18764" y="590048"/>
                  </a:cubicBezTo>
                  <a:cubicBezTo>
                    <a:pt x="6750" y="578033"/>
                    <a:pt x="0" y="561738"/>
                    <a:pt x="0" y="544746"/>
                  </a:cubicBezTo>
                  <a:lnTo>
                    <a:pt x="0" y="64066"/>
                  </a:lnTo>
                  <a:cubicBezTo>
                    <a:pt x="0" y="28683"/>
                    <a:pt x="28683" y="0"/>
                    <a:pt x="64066" y="0"/>
                  </a:cubicBezTo>
                  <a:close/>
                </a:path>
              </a:pathLst>
            </a:custGeom>
            <a:solidFill>
              <a:srgbClr val="FFFFFF"/>
            </a:solidFill>
            <a:ln w="47625" cap="rnd">
              <a:solidFill>
                <a:srgbClr val="D15059"/>
              </a:solidFill>
              <a:prstDash val="solid"/>
              <a:round/>
            </a:ln>
          </p:spPr>
        </p:sp>
        <p:sp>
          <p:nvSpPr>
            <p:cNvPr id="18" name="TextBox 18"/>
            <p:cNvSpPr txBox="1"/>
            <p:nvPr/>
          </p:nvSpPr>
          <p:spPr>
            <a:xfrm>
              <a:off x="0" y="0"/>
              <a:ext cx="1273080" cy="608812"/>
            </a:xfrm>
            <a:prstGeom prst="rect">
              <a:avLst/>
            </a:prstGeom>
          </p:spPr>
          <p:txBody>
            <a:bodyPr lIns="50800" tIns="50800" rIns="50800" bIns="50800" rtlCol="0" anchor="ctr"/>
            <a:lstStyle/>
            <a:p>
              <a:pPr algn="ctr">
                <a:lnSpc>
                  <a:spcPts val="2511"/>
                </a:lnSpc>
              </a:pPr>
              <a:endParaRPr/>
            </a:p>
          </p:txBody>
        </p:sp>
      </p:grpSp>
      <p:grpSp>
        <p:nvGrpSpPr>
          <p:cNvPr id="19" name="Group 19"/>
          <p:cNvGrpSpPr/>
          <p:nvPr/>
        </p:nvGrpSpPr>
        <p:grpSpPr>
          <a:xfrm>
            <a:off x="11830996" y="6202028"/>
            <a:ext cx="4833725" cy="2311584"/>
            <a:chOff x="0" y="0"/>
            <a:chExt cx="1273080" cy="608812"/>
          </a:xfrm>
        </p:grpSpPr>
        <p:sp>
          <p:nvSpPr>
            <p:cNvPr id="20" name="Freeform 20"/>
            <p:cNvSpPr/>
            <p:nvPr/>
          </p:nvSpPr>
          <p:spPr>
            <a:xfrm>
              <a:off x="0" y="0"/>
              <a:ext cx="1273080" cy="608812"/>
            </a:xfrm>
            <a:custGeom>
              <a:avLst/>
              <a:gdLst/>
              <a:ahLst/>
              <a:cxnLst/>
              <a:rect l="l" t="t" r="r" b="b"/>
              <a:pathLst>
                <a:path w="1273080" h="608812">
                  <a:moveTo>
                    <a:pt x="64066" y="0"/>
                  </a:moveTo>
                  <a:lnTo>
                    <a:pt x="1209014" y="0"/>
                  </a:lnTo>
                  <a:cubicBezTo>
                    <a:pt x="1226005" y="0"/>
                    <a:pt x="1242301" y="6750"/>
                    <a:pt x="1254315" y="18764"/>
                  </a:cubicBezTo>
                  <a:cubicBezTo>
                    <a:pt x="1266330" y="30779"/>
                    <a:pt x="1273080" y="47075"/>
                    <a:pt x="1273080" y="64066"/>
                  </a:cubicBezTo>
                  <a:lnTo>
                    <a:pt x="1273080" y="544746"/>
                  </a:lnTo>
                  <a:cubicBezTo>
                    <a:pt x="1273080" y="580129"/>
                    <a:pt x="1244397" y="608812"/>
                    <a:pt x="1209014" y="608812"/>
                  </a:cubicBezTo>
                  <a:lnTo>
                    <a:pt x="64066" y="608812"/>
                  </a:lnTo>
                  <a:cubicBezTo>
                    <a:pt x="47075" y="608812"/>
                    <a:pt x="30779" y="602063"/>
                    <a:pt x="18764" y="590048"/>
                  </a:cubicBezTo>
                  <a:cubicBezTo>
                    <a:pt x="6750" y="578033"/>
                    <a:pt x="0" y="561738"/>
                    <a:pt x="0" y="544746"/>
                  </a:cubicBezTo>
                  <a:lnTo>
                    <a:pt x="0" y="64066"/>
                  </a:lnTo>
                  <a:cubicBezTo>
                    <a:pt x="0" y="28683"/>
                    <a:pt x="28683" y="0"/>
                    <a:pt x="64066" y="0"/>
                  </a:cubicBezTo>
                  <a:close/>
                </a:path>
              </a:pathLst>
            </a:custGeom>
            <a:solidFill>
              <a:srgbClr val="FFFFFF"/>
            </a:solidFill>
            <a:ln w="47625" cap="rnd">
              <a:solidFill>
                <a:srgbClr val="D15059"/>
              </a:solidFill>
              <a:prstDash val="solid"/>
              <a:round/>
            </a:ln>
          </p:spPr>
        </p:sp>
        <p:sp>
          <p:nvSpPr>
            <p:cNvPr id="21" name="TextBox 21"/>
            <p:cNvSpPr txBox="1"/>
            <p:nvPr/>
          </p:nvSpPr>
          <p:spPr>
            <a:xfrm>
              <a:off x="0" y="0"/>
              <a:ext cx="1273080" cy="608812"/>
            </a:xfrm>
            <a:prstGeom prst="rect">
              <a:avLst/>
            </a:prstGeom>
          </p:spPr>
          <p:txBody>
            <a:bodyPr lIns="50800" tIns="50800" rIns="50800" bIns="50800" rtlCol="0" anchor="ctr"/>
            <a:lstStyle/>
            <a:p>
              <a:pPr algn="ctr">
                <a:lnSpc>
                  <a:spcPts val="2511"/>
                </a:lnSpc>
              </a:pPr>
              <a:endParaRPr/>
            </a:p>
          </p:txBody>
        </p:sp>
      </p:grpSp>
      <p:grpSp>
        <p:nvGrpSpPr>
          <p:cNvPr id="22" name="Group 22"/>
          <p:cNvGrpSpPr/>
          <p:nvPr/>
        </p:nvGrpSpPr>
        <p:grpSpPr>
          <a:xfrm>
            <a:off x="11830996" y="3672038"/>
            <a:ext cx="4833725" cy="2311584"/>
            <a:chOff x="0" y="0"/>
            <a:chExt cx="1273080" cy="608812"/>
          </a:xfrm>
        </p:grpSpPr>
        <p:sp>
          <p:nvSpPr>
            <p:cNvPr id="23" name="Freeform 23"/>
            <p:cNvSpPr/>
            <p:nvPr/>
          </p:nvSpPr>
          <p:spPr>
            <a:xfrm>
              <a:off x="0" y="0"/>
              <a:ext cx="1273080" cy="608812"/>
            </a:xfrm>
            <a:custGeom>
              <a:avLst/>
              <a:gdLst/>
              <a:ahLst/>
              <a:cxnLst/>
              <a:rect l="l" t="t" r="r" b="b"/>
              <a:pathLst>
                <a:path w="1273080" h="608812">
                  <a:moveTo>
                    <a:pt x="64066" y="0"/>
                  </a:moveTo>
                  <a:lnTo>
                    <a:pt x="1209014" y="0"/>
                  </a:lnTo>
                  <a:cubicBezTo>
                    <a:pt x="1226005" y="0"/>
                    <a:pt x="1242301" y="6750"/>
                    <a:pt x="1254315" y="18764"/>
                  </a:cubicBezTo>
                  <a:cubicBezTo>
                    <a:pt x="1266330" y="30779"/>
                    <a:pt x="1273080" y="47075"/>
                    <a:pt x="1273080" y="64066"/>
                  </a:cubicBezTo>
                  <a:lnTo>
                    <a:pt x="1273080" y="544746"/>
                  </a:lnTo>
                  <a:cubicBezTo>
                    <a:pt x="1273080" y="580129"/>
                    <a:pt x="1244397" y="608812"/>
                    <a:pt x="1209014" y="608812"/>
                  </a:cubicBezTo>
                  <a:lnTo>
                    <a:pt x="64066" y="608812"/>
                  </a:lnTo>
                  <a:cubicBezTo>
                    <a:pt x="47075" y="608812"/>
                    <a:pt x="30779" y="602063"/>
                    <a:pt x="18764" y="590048"/>
                  </a:cubicBezTo>
                  <a:cubicBezTo>
                    <a:pt x="6750" y="578033"/>
                    <a:pt x="0" y="561738"/>
                    <a:pt x="0" y="544746"/>
                  </a:cubicBezTo>
                  <a:lnTo>
                    <a:pt x="0" y="64066"/>
                  </a:lnTo>
                  <a:cubicBezTo>
                    <a:pt x="0" y="28683"/>
                    <a:pt x="28683" y="0"/>
                    <a:pt x="64066" y="0"/>
                  </a:cubicBezTo>
                  <a:close/>
                </a:path>
              </a:pathLst>
            </a:custGeom>
            <a:solidFill>
              <a:srgbClr val="FFFFFF"/>
            </a:solidFill>
            <a:ln w="47625" cap="rnd">
              <a:solidFill>
                <a:srgbClr val="D15059"/>
              </a:solidFill>
              <a:prstDash val="solid"/>
              <a:round/>
            </a:ln>
          </p:spPr>
        </p:sp>
        <p:sp>
          <p:nvSpPr>
            <p:cNvPr id="24" name="TextBox 24"/>
            <p:cNvSpPr txBox="1"/>
            <p:nvPr/>
          </p:nvSpPr>
          <p:spPr>
            <a:xfrm>
              <a:off x="0" y="0"/>
              <a:ext cx="1273080" cy="608812"/>
            </a:xfrm>
            <a:prstGeom prst="rect">
              <a:avLst/>
            </a:prstGeom>
          </p:spPr>
          <p:txBody>
            <a:bodyPr lIns="50800" tIns="50800" rIns="50800" bIns="50800" rtlCol="0" anchor="ctr"/>
            <a:lstStyle/>
            <a:p>
              <a:pPr algn="ctr">
                <a:lnSpc>
                  <a:spcPts val="2511"/>
                </a:lnSpc>
              </a:pPr>
              <a:endParaRPr/>
            </a:p>
          </p:txBody>
        </p:sp>
      </p:grpSp>
      <p:pic>
        <p:nvPicPr>
          <p:cNvPr id="25" name="Picture 25"/>
          <p:cNvPicPr>
            <a:picLocks noChangeAspect="1"/>
          </p:cNvPicPr>
          <p:nvPr/>
        </p:nvPicPr>
        <p:blipFill>
          <a:blip r:embed="rId3"/>
          <a:srcRect/>
          <a:stretch>
            <a:fillRect/>
          </a:stretch>
        </p:blipFill>
        <p:spPr>
          <a:xfrm>
            <a:off x="1528108" y="1343025"/>
            <a:ext cx="2721727" cy="1796340"/>
          </a:xfrm>
          <a:prstGeom prst="rect">
            <a:avLst/>
          </a:prstGeom>
        </p:spPr>
      </p:pic>
      <p:sp>
        <p:nvSpPr>
          <p:cNvPr id="26" name="Freeform 26"/>
          <p:cNvSpPr/>
          <p:nvPr/>
        </p:nvSpPr>
        <p:spPr>
          <a:xfrm>
            <a:off x="15049875" y="1343025"/>
            <a:ext cx="2941794" cy="8264204"/>
          </a:xfrm>
          <a:custGeom>
            <a:avLst/>
            <a:gdLst/>
            <a:ahLst/>
            <a:cxnLst/>
            <a:rect l="l" t="t" r="r" b="b"/>
            <a:pathLst>
              <a:path w="2941794" h="8264204">
                <a:moveTo>
                  <a:pt x="0" y="0"/>
                </a:moveTo>
                <a:lnTo>
                  <a:pt x="2941794" y="0"/>
                </a:lnTo>
                <a:lnTo>
                  <a:pt x="2941794" y="8264204"/>
                </a:lnTo>
                <a:lnTo>
                  <a:pt x="0" y="82642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7" name="TextBox 27"/>
          <p:cNvSpPr txBox="1"/>
          <p:nvPr/>
        </p:nvSpPr>
        <p:spPr>
          <a:xfrm>
            <a:off x="3525372" y="1061771"/>
            <a:ext cx="11237256" cy="1278890"/>
          </a:xfrm>
          <a:prstGeom prst="rect">
            <a:avLst/>
          </a:prstGeom>
        </p:spPr>
        <p:txBody>
          <a:bodyPr lIns="0" tIns="0" rIns="0" bIns="0" rtlCol="0" anchor="t">
            <a:spAutoFit/>
          </a:bodyPr>
          <a:lstStyle/>
          <a:p>
            <a:pPr algn="ctr">
              <a:lnSpc>
                <a:spcPts val="10360"/>
              </a:lnSpc>
            </a:pPr>
            <a:r>
              <a:rPr lang="en-US" sz="7400">
                <a:solidFill>
                  <a:srgbClr val="790008"/>
                </a:solidFill>
                <a:latin typeface="Handy Casual"/>
              </a:rPr>
              <a:t>DIBAGI MENJADI 6 YAITU:</a:t>
            </a:r>
          </a:p>
        </p:txBody>
      </p:sp>
      <p:sp>
        <p:nvSpPr>
          <p:cNvPr id="28" name="TextBox 28"/>
          <p:cNvSpPr txBox="1"/>
          <p:nvPr/>
        </p:nvSpPr>
        <p:spPr>
          <a:xfrm>
            <a:off x="2197637" y="4006867"/>
            <a:ext cx="4104395" cy="1461429"/>
          </a:xfrm>
          <a:prstGeom prst="rect">
            <a:avLst/>
          </a:prstGeom>
        </p:spPr>
        <p:txBody>
          <a:bodyPr lIns="0" tIns="0" rIns="0" bIns="0" rtlCol="0" anchor="t">
            <a:spAutoFit/>
          </a:bodyPr>
          <a:lstStyle/>
          <a:p>
            <a:pPr algn="ctr">
              <a:lnSpc>
                <a:spcPts val="3973"/>
              </a:lnSpc>
            </a:pPr>
            <a:r>
              <a:rPr lang="en-US" sz="2838">
                <a:solidFill>
                  <a:srgbClr val="790008"/>
                </a:solidFill>
                <a:latin typeface="Open Sans Bold"/>
              </a:rPr>
              <a:t> 1. </a:t>
            </a:r>
          </a:p>
          <a:p>
            <a:pPr algn="ctr">
              <a:lnSpc>
                <a:spcPts val="3973"/>
              </a:lnSpc>
            </a:pPr>
            <a:r>
              <a:rPr lang="en-US" sz="2838">
                <a:solidFill>
                  <a:srgbClr val="790008"/>
                </a:solidFill>
                <a:latin typeface="Open Sans Bold"/>
              </a:rPr>
              <a:t>Masa </a:t>
            </a:r>
          </a:p>
          <a:p>
            <a:pPr algn="ctr">
              <a:lnSpc>
                <a:spcPts val="3973"/>
              </a:lnSpc>
            </a:pPr>
            <a:r>
              <a:rPr lang="en-US" sz="2838">
                <a:solidFill>
                  <a:srgbClr val="790008"/>
                </a:solidFill>
                <a:latin typeface="Open Sans Bold"/>
              </a:rPr>
              <a:t>Neoklasik</a:t>
            </a:r>
          </a:p>
        </p:txBody>
      </p:sp>
      <p:sp>
        <p:nvSpPr>
          <p:cNvPr id="29" name="TextBox 29"/>
          <p:cNvSpPr txBox="1"/>
          <p:nvPr/>
        </p:nvSpPr>
        <p:spPr>
          <a:xfrm>
            <a:off x="6882109" y="4028457"/>
            <a:ext cx="4523783" cy="1471930"/>
          </a:xfrm>
          <a:prstGeom prst="rect">
            <a:avLst/>
          </a:prstGeom>
        </p:spPr>
        <p:txBody>
          <a:bodyPr lIns="0" tIns="0" rIns="0" bIns="0" rtlCol="0" anchor="t">
            <a:spAutoFit/>
          </a:bodyPr>
          <a:lstStyle/>
          <a:p>
            <a:pPr algn="ctr">
              <a:lnSpc>
                <a:spcPts val="3919"/>
              </a:lnSpc>
            </a:pPr>
            <a:r>
              <a:rPr lang="en-US" sz="2799">
                <a:solidFill>
                  <a:srgbClr val="790008"/>
                </a:solidFill>
                <a:latin typeface="Open Sans Bold"/>
              </a:rPr>
              <a:t>2. </a:t>
            </a:r>
          </a:p>
          <a:p>
            <a:pPr algn="ctr">
              <a:lnSpc>
                <a:spcPts val="3919"/>
              </a:lnSpc>
            </a:pPr>
            <a:r>
              <a:rPr lang="en-US" sz="2799">
                <a:solidFill>
                  <a:srgbClr val="790008"/>
                </a:solidFill>
                <a:latin typeface="Open Sans Bold"/>
              </a:rPr>
              <a:t>Masa </a:t>
            </a:r>
          </a:p>
          <a:p>
            <a:pPr algn="ctr">
              <a:lnSpc>
                <a:spcPts val="3919"/>
              </a:lnSpc>
            </a:pPr>
            <a:r>
              <a:rPr lang="en-US" sz="2799">
                <a:solidFill>
                  <a:srgbClr val="790008"/>
                </a:solidFill>
                <a:latin typeface="Open Sans Bold"/>
              </a:rPr>
              <a:t>Romantik</a:t>
            </a:r>
          </a:p>
        </p:txBody>
      </p:sp>
      <p:sp>
        <p:nvSpPr>
          <p:cNvPr id="30" name="TextBox 30"/>
          <p:cNvSpPr txBox="1"/>
          <p:nvPr/>
        </p:nvSpPr>
        <p:spPr>
          <a:xfrm>
            <a:off x="11985967" y="4120498"/>
            <a:ext cx="4523783" cy="1471930"/>
          </a:xfrm>
          <a:prstGeom prst="rect">
            <a:avLst/>
          </a:prstGeom>
        </p:spPr>
        <p:txBody>
          <a:bodyPr lIns="0" tIns="0" rIns="0" bIns="0" rtlCol="0" anchor="t">
            <a:spAutoFit/>
          </a:bodyPr>
          <a:lstStyle/>
          <a:p>
            <a:pPr algn="ctr">
              <a:lnSpc>
                <a:spcPts val="3919"/>
              </a:lnSpc>
            </a:pPr>
            <a:r>
              <a:rPr lang="en-US" sz="2799">
                <a:solidFill>
                  <a:srgbClr val="790008"/>
                </a:solidFill>
                <a:latin typeface="Open Sans Bold"/>
              </a:rPr>
              <a:t>3. </a:t>
            </a:r>
          </a:p>
          <a:p>
            <a:pPr algn="ctr">
              <a:lnSpc>
                <a:spcPts val="3919"/>
              </a:lnSpc>
            </a:pPr>
            <a:r>
              <a:rPr lang="en-US" sz="2799">
                <a:solidFill>
                  <a:srgbClr val="790008"/>
                </a:solidFill>
                <a:latin typeface="Open Sans Bold"/>
              </a:rPr>
              <a:t>Masa </a:t>
            </a:r>
          </a:p>
          <a:p>
            <a:pPr algn="ctr">
              <a:lnSpc>
                <a:spcPts val="3919"/>
              </a:lnSpc>
            </a:pPr>
            <a:r>
              <a:rPr lang="en-US" sz="2799">
                <a:solidFill>
                  <a:srgbClr val="790008"/>
                </a:solidFill>
                <a:latin typeface="Open Sans Bold"/>
              </a:rPr>
              <a:t>Realisme</a:t>
            </a:r>
          </a:p>
        </p:txBody>
      </p:sp>
      <p:sp>
        <p:nvSpPr>
          <p:cNvPr id="31" name="TextBox 31"/>
          <p:cNvSpPr txBox="1"/>
          <p:nvPr/>
        </p:nvSpPr>
        <p:spPr>
          <a:xfrm>
            <a:off x="1778250" y="6646332"/>
            <a:ext cx="4523783" cy="1471930"/>
          </a:xfrm>
          <a:prstGeom prst="rect">
            <a:avLst/>
          </a:prstGeom>
        </p:spPr>
        <p:txBody>
          <a:bodyPr lIns="0" tIns="0" rIns="0" bIns="0" rtlCol="0" anchor="t">
            <a:spAutoFit/>
          </a:bodyPr>
          <a:lstStyle/>
          <a:p>
            <a:pPr algn="ctr">
              <a:lnSpc>
                <a:spcPts val="3919"/>
              </a:lnSpc>
            </a:pPr>
            <a:r>
              <a:rPr lang="en-US" sz="2799">
                <a:solidFill>
                  <a:srgbClr val="790008"/>
                </a:solidFill>
                <a:latin typeface="Open Sans Bold"/>
              </a:rPr>
              <a:t>4. </a:t>
            </a:r>
          </a:p>
          <a:p>
            <a:pPr algn="ctr">
              <a:lnSpc>
                <a:spcPts val="3919"/>
              </a:lnSpc>
            </a:pPr>
            <a:r>
              <a:rPr lang="en-US" sz="2799">
                <a:solidFill>
                  <a:srgbClr val="790008"/>
                </a:solidFill>
                <a:latin typeface="Open Sans Bold"/>
              </a:rPr>
              <a:t>Masa </a:t>
            </a:r>
          </a:p>
          <a:p>
            <a:pPr algn="ctr">
              <a:lnSpc>
                <a:spcPts val="3919"/>
              </a:lnSpc>
            </a:pPr>
            <a:r>
              <a:rPr lang="en-US" sz="2799">
                <a:solidFill>
                  <a:srgbClr val="790008"/>
                </a:solidFill>
                <a:latin typeface="Open Sans Bold"/>
              </a:rPr>
              <a:t>Simbolisme</a:t>
            </a:r>
          </a:p>
        </p:txBody>
      </p:sp>
      <p:sp>
        <p:nvSpPr>
          <p:cNvPr id="32" name="TextBox 32"/>
          <p:cNvSpPr txBox="1"/>
          <p:nvPr/>
        </p:nvSpPr>
        <p:spPr>
          <a:xfrm>
            <a:off x="6882109" y="6665382"/>
            <a:ext cx="4523783" cy="1471930"/>
          </a:xfrm>
          <a:prstGeom prst="rect">
            <a:avLst/>
          </a:prstGeom>
        </p:spPr>
        <p:txBody>
          <a:bodyPr lIns="0" tIns="0" rIns="0" bIns="0" rtlCol="0" anchor="t">
            <a:spAutoFit/>
          </a:bodyPr>
          <a:lstStyle/>
          <a:p>
            <a:pPr algn="ctr">
              <a:lnSpc>
                <a:spcPts val="3919"/>
              </a:lnSpc>
            </a:pPr>
            <a:r>
              <a:rPr lang="en-US" sz="2799">
                <a:solidFill>
                  <a:srgbClr val="790008"/>
                </a:solidFill>
                <a:latin typeface="Open Sans Bold"/>
              </a:rPr>
              <a:t>5. </a:t>
            </a:r>
          </a:p>
          <a:p>
            <a:pPr algn="ctr">
              <a:lnSpc>
                <a:spcPts val="3919"/>
              </a:lnSpc>
            </a:pPr>
            <a:r>
              <a:rPr lang="en-US" sz="2799">
                <a:solidFill>
                  <a:srgbClr val="790008"/>
                </a:solidFill>
                <a:latin typeface="Open Sans Bold"/>
              </a:rPr>
              <a:t>Masa </a:t>
            </a:r>
          </a:p>
          <a:p>
            <a:pPr algn="ctr">
              <a:lnSpc>
                <a:spcPts val="3919"/>
              </a:lnSpc>
            </a:pPr>
            <a:r>
              <a:rPr lang="en-US" sz="2799">
                <a:solidFill>
                  <a:srgbClr val="790008"/>
                </a:solidFill>
                <a:latin typeface="Open Sans Bold"/>
              </a:rPr>
              <a:t>Ekspresionisme</a:t>
            </a:r>
          </a:p>
        </p:txBody>
      </p:sp>
      <p:sp>
        <p:nvSpPr>
          <p:cNvPr id="33" name="TextBox 33"/>
          <p:cNvSpPr txBox="1"/>
          <p:nvPr/>
        </p:nvSpPr>
        <p:spPr>
          <a:xfrm>
            <a:off x="11985967" y="6736882"/>
            <a:ext cx="4523783" cy="1471930"/>
          </a:xfrm>
          <a:prstGeom prst="rect">
            <a:avLst/>
          </a:prstGeom>
        </p:spPr>
        <p:txBody>
          <a:bodyPr lIns="0" tIns="0" rIns="0" bIns="0" rtlCol="0" anchor="t">
            <a:spAutoFit/>
          </a:bodyPr>
          <a:lstStyle/>
          <a:p>
            <a:pPr algn="ctr">
              <a:lnSpc>
                <a:spcPts val="3919"/>
              </a:lnSpc>
            </a:pPr>
            <a:r>
              <a:rPr lang="en-US" sz="2799">
                <a:solidFill>
                  <a:srgbClr val="790008"/>
                </a:solidFill>
                <a:latin typeface="Open Sans Bold"/>
              </a:rPr>
              <a:t>6.</a:t>
            </a:r>
          </a:p>
          <a:p>
            <a:pPr algn="ctr">
              <a:lnSpc>
                <a:spcPts val="3919"/>
              </a:lnSpc>
            </a:pPr>
            <a:r>
              <a:rPr lang="en-US" sz="2799">
                <a:solidFill>
                  <a:srgbClr val="790008"/>
                </a:solidFill>
                <a:latin typeface="Open Sans Bold"/>
              </a:rPr>
              <a:t>Masa </a:t>
            </a:r>
          </a:p>
          <a:p>
            <a:pPr algn="ctr">
              <a:lnSpc>
                <a:spcPts val="3919"/>
              </a:lnSpc>
            </a:pPr>
            <a:r>
              <a:rPr lang="en-US" sz="2799">
                <a:solidFill>
                  <a:srgbClr val="790008"/>
                </a:solidFill>
                <a:latin typeface="Open Sans Bold"/>
              </a:rPr>
              <a:t>Absurdisme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05696"/>
        </a:solidFill>
        <a:effectLst/>
      </p:bgPr>
    </p:bg>
    <p:spTree>
      <p:nvGrpSpPr>
        <p:cNvPr id="1" name=""/>
        <p:cNvGrpSpPr/>
        <p:nvPr/>
      </p:nvGrpSpPr>
      <p:grpSpPr>
        <a:xfrm>
          <a:off x="0" y="0"/>
          <a:ext cx="0" cy="0"/>
          <a:chOff x="0" y="0"/>
          <a:chExt cx="0" cy="0"/>
        </a:xfrm>
      </p:grpSpPr>
      <p:sp>
        <p:nvSpPr>
          <p:cNvPr id="2" name="Freeform 2"/>
          <p:cNvSpPr/>
          <p:nvPr/>
        </p:nvSpPr>
        <p:spPr>
          <a:xfrm>
            <a:off x="-1778935" y="5143500"/>
            <a:ext cx="22912531" cy="12752941"/>
          </a:xfrm>
          <a:custGeom>
            <a:avLst/>
            <a:gdLst/>
            <a:ahLst/>
            <a:cxnLst/>
            <a:rect l="l" t="t" r="r" b="b"/>
            <a:pathLst>
              <a:path w="22912531" h="12752941">
                <a:moveTo>
                  <a:pt x="0" y="0"/>
                </a:moveTo>
                <a:lnTo>
                  <a:pt x="22912531" y="0"/>
                </a:lnTo>
                <a:lnTo>
                  <a:pt x="22912531" y="12752941"/>
                </a:lnTo>
                <a:lnTo>
                  <a:pt x="0" y="127529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15229551" y="4543788"/>
            <a:ext cx="5413619" cy="5049430"/>
          </a:xfrm>
          <a:custGeom>
            <a:avLst/>
            <a:gdLst/>
            <a:ahLst/>
            <a:cxnLst/>
            <a:rect l="l" t="t" r="r" b="b"/>
            <a:pathLst>
              <a:path w="5413619" h="5049430">
                <a:moveTo>
                  <a:pt x="5413619" y="0"/>
                </a:moveTo>
                <a:lnTo>
                  <a:pt x="0" y="0"/>
                </a:lnTo>
                <a:lnTo>
                  <a:pt x="0" y="5049430"/>
                </a:lnTo>
                <a:lnTo>
                  <a:pt x="5413619" y="5049430"/>
                </a:lnTo>
                <a:lnTo>
                  <a:pt x="5413619"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009650" y="378690"/>
            <a:ext cx="12318220" cy="8330196"/>
          </a:xfrm>
          <a:custGeom>
            <a:avLst/>
            <a:gdLst/>
            <a:ahLst/>
            <a:cxnLst/>
            <a:rect l="l" t="t" r="r" b="b"/>
            <a:pathLst>
              <a:path w="12318220" h="8330196">
                <a:moveTo>
                  <a:pt x="0" y="0"/>
                </a:moveTo>
                <a:lnTo>
                  <a:pt x="12318220" y="0"/>
                </a:lnTo>
                <a:lnTo>
                  <a:pt x="12318220" y="8330196"/>
                </a:lnTo>
                <a:lnTo>
                  <a:pt x="0" y="83301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6258251" y="1028700"/>
            <a:ext cx="2701209" cy="2603291"/>
          </a:xfrm>
          <a:custGeom>
            <a:avLst/>
            <a:gdLst/>
            <a:ahLst/>
            <a:cxnLst/>
            <a:rect l="l" t="t" r="r" b="b"/>
            <a:pathLst>
              <a:path w="2701209" h="2603291">
                <a:moveTo>
                  <a:pt x="0" y="0"/>
                </a:moveTo>
                <a:lnTo>
                  <a:pt x="2701210" y="0"/>
                </a:lnTo>
                <a:lnTo>
                  <a:pt x="2701210" y="2603291"/>
                </a:lnTo>
                <a:lnTo>
                  <a:pt x="0" y="26032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8874769" y="1028700"/>
            <a:ext cx="3802964" cy="3225298"/>
          </a:xfrm>
          <a:custGeom>
            <a:avLst/>
            <a:gdLst/>
            <a:ahLst/>
            <a:cxnLst/>
            <a:rect l="l" t="t" r="r" b="b"/>
            <a:pathLst>
              <a:path w="3802964" h="3225298">
                <a:moveTo>
                  <a:pt x="0" y="0"/>
                </a:moveTo>
                <a:lnTo>
                  <a:pt x="3802964" y="0"/>
                </a:lnTo>
                <a:lnTo>
                  <a:pt x="3802964" y="3225298"/>
                </a:lnTo>
                <a:lnTo>
                  <a:pt x="0" y="3225298"/>
                </a:lnTo>
                <a:lnTo>
                  <a:pt x="0" y="0"/>
                </a:lnTo>
                <a:close/>
              </a:path>
            </a:pathLst>
          </a:custGeom>
          <a:blipFill>
            <a:blip r:embed="rId10"/>
            <a:stretch>
              <a:fillRect/>
            </a:stretch>
          </a:blipFill>
        </p:spPr>
      </p:sp>
      <p:sp>
        <p:nvSpPr>
          <p:cNvPr id="7" name="TextBox 7"/>
          <p:cNvSpPr txBox="1"/>
          <p:nvPr/>
        </p:nvSpPr>
        <p:spPr>
          <a:xfrm>
            <a:off x="1492195" y="1737991"/>
            <a:ext cx="8185135" cy="6970895"/>
          </a:xfrm>
          <a:prstGeom prst="rect">
            <a:avLst/>
          </a:prstGeom>
        </p:spPr>
        <p:txBody>
          <a:bodyPr lIns="0" tIns="0" rIns="0" bIns="0" rtlCol="0" anchor="t">
            <a:spAutoFit/>
          </a:bodyPr>
          <a:lstStyle/>
          <a:p>
            <a:pPr algn="just">
              <a:lnSpc>
                <a:spcPts val="4911"/>
              </a:lnSpc>
            </a:pPr>
            <a:r>
              <a:rPr lang="en-US" sz="4465" spc="-187">
                <a:solidFill>
                  <a:srgbClr val="FFFFFF"/>
                </a:solidFill>
                <a:latin typeface="Gaegu"/>
              </a:rPr>
              <a:t>Drama yang muncul dan berkembang di masa neoklasik hanya ada dua bentuk drama yaitu tragedi dan komedi. </a:t>
            </a:r>
          </a:p>
          <a:p>
            <a:pPr algn="just">
              <a:lnSpc>
                <a:spcPts val="4911"/>
              </a:lnSpc>
            </a:pPr>
            <a:r>
              <a:rPr lang="en-US" sz="4465" spc="-187">
                <a:solidFill>
                  <a:srgbClr val="FFFFFF"/>
                </a:solidFill>
                <a:latin typeface="Gaegu"/>
              </a:rPr>
              <a:t>Pada masa ini terdapat konvensi bersama bahwa drama harus berisi nilai-nilai moral, karakter dalam drama harus bersifat universal, serta waktu, tempat, dan peristiwa harus dipertahankan. </a:t>
            </a:r>
          </a:p>
          <a:p>
            <a:pPr algn="just">
              <a:lnSpc>
                <a:spcPts val="4911"/>
              </a:lnSpc>
            </a:pPr>
            <a:endParaRPr lang="en-US" sz="4465" spc="-187">
              <a:solidFill>
                <a:srgbClr val="FFFFFF"/>
              </a:solidFill>
              <a:latin typeface="Gaegu"/>
            </a:endParaRPr>
          </a:p>
        </p:txBody>
      </p:sp>
      <p:sp>
        <p:nvSpPr>
          <p:cNvPr id="8" name="TextBox 8"/>
          <p:cNvSpPr txBox="1"/>
          <p:nvPr/>
        </p:nvSpPr>
        <p:spPr>
          <a:xfrm>
            <a:off x="1492195" y="985951"/>
            <a:ext cx="6835249" cy="719495"/>
          </a:xfrm>
          <a:prstGeom prst="rect">
            <a:avLst/>
          </a:prstGeom>
        </p:spPr>
        <p:txBody>
          <a:bodyPr lIns="0" tIns="0" rIns="0" bIns="0" rtlCol="0" anchor="t">
            <a:spAutoFit/>
          </a:bodyPr>
          <a:lstStyle/>
          <a:p>
            <a:pPr marL="906109" lvl="1" indent="-453055" algn="ctr">
              <a:lnSpc>
                <a:spcPts val="5875"/>
              </a:lnSpc>
              <a:spcBef>
                <a:spcPct val="0"/>
              </a:spcBef>
              <a:buAutoNum type="arabicPeriod"/>
            </a:pPr>
            <a:r>
              <a:rPr lang="en-US" sz="4196">
                <a:solidFill>
                  <a:srgbClr val="FFFFFF"/>
                </a:solidFill>
                <a:latin typeface="More Sugar"/>
              </a:rPr>
              <a:t>Masa Neoklasik</a:t>
            </a:r>
          </a:p>
        </p:txBody>
      </p:sp>
      <p:sp>
        <p:nvSpPr>
          <p:cNvPr id="9" name="TextBox 9"/>
          <p:cNvSpPr txBox="1"/>
          <p:nvPr/>
        </p:nvSpPr>
        <p:spPr>
          <a:xfrm>
            <a:off x="6510701" y="4247960"/>
            <a:ext cx="9162381" cy="429730"/>
          </a:xfrm>
          <a:prstGeom prst="rect">
            <a:avLst/>
          </a:prstGeom>
        </p:spPr>
        <p:txBody>
          <a:bodyPr lIns="0" tIns="0" rIns="0" bIns="0" rtlCol="0" anchor="t">
            <a:spAutoFit/>
          </a:bodyPr>
          <a:lstStyle/>
          <a:p>
            <a:pPr algn="ctr">
              <a:lnSpc>
                <a:spcPts val="3540"/>
              </a:lnSpc>
            </a:pPr>
            <a:r>
              <a:rPr lang="en-US" sz="2528">
                <a:solidFill>
                  <a:srgbClr val="000000"/>
                </a:solidFill>
                <a:latin typeface="Canva Sans"/>
              </a:rPr>
              <a:t>Gambar Moliere</a:t>
            </a:r>
          </a:p>
        </p:txBody>
      </p:sp>
      <p:sp>
        <p:nvSpPr>
          <p:cNvPr id="10" name="Freeform 10"/>
          <p:cNvSpPr/>
          <p:nvPr/>
        </p:nvSpPr>
        <p:spPr>
          <a:xfrm>
            <a:off x="11717504" y="1028700"/>
            <a:ext cx="4166235" cy="8229600"/>
          </a:xfrm>
          <a:custGeom>
            <a:avLst/>
            <a:gdLst/>
            <a:ahLst/>
            <a:cxnLst/>
            <a:rect l="l" t="t" r="r" b="b"/>
            <a:pathLst>
              <a:path w="4166235" h="8229600">
                <a:moveTo>
                  <a:pt x="0" y="0"/>
                </a:moveTo>
                <a:lnTo>
                  <a:pt x="4166235" y="0"/>
                </a:lnTo>
                <a:lnTo>
                  <a:pt x="4166235" y="8229600"/>
                </a:lnTo>
                <a:lnTo>
                  <a:pt x="0" y="8229600"/>
                </a:lnTo>
                <a:lnTo>
                  <a:pt x="0" y="0"/>
                </a:lnTo>
                <a:close/>
              </a:path>
            </a:pathLst>
          </a:custGeom>
          <a:blipFill>
            <a:blip r:embed="rId11"/>
            <a:stretch>
              <a:fillRect/>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17769"/>
        </a:solidFill>
        <a:effectLst/>
      </p:bgPr>
    </p:bg>
    <p:spTree>
      <p:nvGrpSpPr>
        <p:cNvPr id="1" name=""/>
        <p:cNvGrpSpPr/>
        <p:nvPr/>
      </p:nvGrpSpPr>
      <p:grpSpPr>
        <a:xfrm>
          <a:off x="0" y="0"/>
          <a:ext cx="0" cy="0"/>
          <a:chOff x="0" y="0"/>
          <a:chExt cx="0" cy="0"/>
        </a:xfrm>
      </p:grpSpPr>
      <p:sp>
        <p:nvSpPr>
          <p:cNvPr id="2" name="Freeform 2"/>
          <p:cNvSpPr/>
          <p:nvPr/>
        </p:nvSpPr>
        <p:spPr>
          <a:xfrm>
            <a:off x="-1778935" y="5143500"/>
            <a:ext cx="22912531" cy="12752941"/>
          </a:xfrm>
          <a:custGeom>
            <a:avLst/>
            <a:gdLst/>
            <a:ahLst/>
            <a:cxnLst/>
            <a:rect l="l" t="t" r="r" b="b"/>
            <a:pathLst>
              <a:path w="22912531" h="12752941">
                <a:moveTo>
                  <a:pt x="0" y="0"/>
                </a:moveTo>
                <a:lnTo>
                  <a:pt x="22912531" y="0"/>
                </a:lnTo>
                <a:lnTo>
                  <a:pt x="22912531" y="12752941"/>
                </a:lnTo>
                <a:lnTo>
                  <a:pt x="0" y="127529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15229551" y="4543788"/>
            <a:ext cx="5413619" cy="5049430"/>
          </a:xfrm>
          <a:custGeom>
            <a:avLst/>
            <a:gdLst/>
            <a:ahLst/>
            <a:cxnLst/>
            <a:rect l="l" t="t" r="r" b="b"/>
            <a:pathLst>
              <a:path w="5413619" h="5049430">
                <a:moveTo>
                  <a:pt x="5413619" y="0"/>
                </a:moveTo>
                <a:lnTo>
                  <a:pt x="0" y="0"/>
                </a:lnTo>
                <a:lnTo>
                  <a:pt x="0" y="5049430"/>
                </a:lnTo>
                <a:lnTo>
                  <a:pt x="5413619" y="5049430"/>
                </a:lnTo>
                <a:lnTo>
                  <a:pt x="5413619"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351591" y="333074"/>
            <a:ext cx="12318220" cy="8330196"/>
          </a:xfrm>
          <a:custGeom>
            <a:avLst/>
            <a:gdLst/>
            <a:ahLst/>
            <a:cxnLst/>
            <a:rect l="l" t="t" r="r" b="b"/>
            <a:pathLst>
              <a:path w="12318220" h="8330196">
                <a:moveTo>
                  <a:pt x="0" y="0"/>
                </a:moveTo>
                <a:lnTo>
                  <a:pt x="12318220" y="0"/>
                </a:lnTo>
                <a:lnTo>
                  <a:pt x="12318220" y="8330196"/>
                </a:lnTo>
                <a:lnTo>
                  <a:pt x="0" y="83301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6258251" y="1028700"/>
            <a:ext cx="2701209" cy="2603291"/>
          </a:xfrm>
          <a:custGeom>
            <a:avLst/>
            <a:gdLst/>
            <a:ahLst/>
            <a:cxnLst/>
            <a:rect l="l" t="t" r="r" b="b"/>
            <a:pathLst>
              <a:path w="2701209" h="2603291">
                <a:moveTo>
                  <a:pt x="0" y="0"/>
                </a:moveTo>
                <a:lnTo>
                  <a:pt x="2701210" y="0"/>
                </a:lnTo>
                <a:lnTo>
                  <a:pt x="2701210" y="2603291"/>
                </a:lnTo>
                <a:lnTo>
                  <a:pt x="0" y="26032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TextBox 6"/>
          <p:cNvSpPr txBox="1"/>
          <p:nvPr/>
        </p:nvSpPr>
        <p:spPr>
          <a:xfrm>
            <a:off x="6053501" y="4265421"/>
            <a:ext cx="8657879" cy="727972"/>
          </a:xfrm>
          <a:prstGeom prst="rect">
            <a:avLst/>
          </a:prstGeom>
        </p:spPr>
        <p:txBody>
          <a:bodyPr lIns="0" tIns="0" rIns="0" bIns="0" rtlCol="0" anchor="t">
            <a:spAutoFit/>
          </a:bodyPr>
          <a:lstStyle/>
          <a:p>
            <a:pPr algn="ctr">
              <a:lnSpc>
                <a:spcPts val="2925"/>
              </a:lnSpc>
            </a:pPr>
            <a:r>
              <a:rPr lang="en-US" sz="2089">
                <a:solidFill>
                  <a:srgbClr val="000000"/>
                </a:solidFill>
                <a:latin typeface="Canva Sans"/>
              </a:rPr>
              <a:t>Gambar</a:t>
            </a:r>
          </a:p>
          <a:p>
            <a:pPr algn="ctr">
              <a:lnSpc>
                <a:spcPts val="2925"/>
              </a:lnSpc>
            </a:pPr>
            <a:r>
              <a:rPr lang="en-US" sz="2089">
                <a:solidFill>
                  <a:srgbClr val="000000"/>
                </a:solidFill>
                <a:latin typeface="Canva Sans"/>
              </a:rPr>
              <a:t> Gotthol Ephraim Lessing</a:t>
            </a:r>
          </a:p>
        </p:txBody>
      </p:sp>
      <p:sp>
        <p:nvSpPr>
          <p:cNvPr id="7" name="TextBox 7"/>
          <p:cNvSpPr txBox="1"/>
          <p:nvPr/>
        </p:nvSpPr>
        <p:spPr>
          <a:xfrm>
            <a:off x="1028700" y="785021"/>
            <a:ext cx="7298744" cy="762470"/>
          </a:xfrm>
          <a:prstGeom prst="rect">
            <a:avLst/>
          </a:prstGeom>
        </p:spPr>
        <p:txBody>
          <a:bodyPr lIns="0" tIns="0" rIns="0" bIns="0" rtlCol="0" anchor="t">
            <a:spAutoFit/>
          </a:bodyPr>
          <a:lstStyle/>
          <a:p>
            <a:pPr algn="ctr">
              <a:lnSpc>
                <a:spcPts val="6274"/>
              </a:lnSpc>
              <a:spcBef>
                <a:spcPct val="0"/>
              </a:spcBef>
            </a:pPr>
            <a:r>
              <a:rPr lang="en-US" sz="4481">
                <a:solidFill>
                  <a:srgbClr val="FFFFFF"/>
                </a:solidFill>
                <a:latin typeface="More Sugar"/>
              </a:rPr>
              <a:t>2. Masa Romantik</a:t>
            </a:r>
          </a:p>
        </p:txBody>
      </p:sp>
      <p:sp>
        <p:nvSpPr>
          <p:cNvPr id="8" name="Freeform 8"/>
          <p:cNvSpPr/>
          <p:nvPr/>
        </p:nvSpPr>
        <p:spPr>
          <a:xfrm>
            <a:off x="7906129" y="1028700"/>
            <a:ext cx="4135683" cy="3144087"/>
          </a:xfrm>
          <a:custGeom>
            <a:avLst/>
            <a:gdLst/>
            <a:ahLst/>
            <a:cxnLst/>
            <a:rect l="l" t="t" r="r" b="b"/>
            <a:pathLst>
              <a:path w="4135683" h="3144087">
                <a:moveTo>
                  <a:pt x="0" y="0"/>
                </a:moveTo>
                <a:lnTo>
                  <a:pt x="4135683" y="0"/>
                </a:lnTo>
                <a:lnTo>
                  <a:pt x="4135683" y="3144087"/>
                </a:lnTo>
                <a:lnTo>
                  <a:pt x="0" y="3144087"/>
                </a:lnTo>
                <a:lnTo>
                  <a:pt x="0" y="0"/>
                </a:lnTo>
                <a:close/>
              </a:path>
            </a:pathLst>
          </a:custGeom>
          <a:blipFill>
            <a:blip r:embed="rId10"/>
            <a:stretch>
              <a:fillRect/>
            </a:stretch>
          </a:blipFill>
        </p:spPr>
      </p:sp>
      <p:sp>
        <p:nvSpPr>
          <p:cNvPr id="9" name="TextBox 9"/>
          <p:cNvSpPr txBox="1"/>
          <p:nvPr/>
        </p:nvSpPr>
        <p:spPr>
          <a:xfrm>
            <a:off x="1028700" y="1667547"/>
            <a:ext cx="8395792" cy="6349260"/>
          </a:xfrm>
          <a:prstGeom prst="rect">
            <a:avLst/>
          </a:prstGeom>
        </p:spPr>
        <p:txBody>
          <a:bodyPr lIns="0" tIns="0" rIns="0" bIns="0" rtlCol="0" anchor="t">
            <a:spAutoFit/>
          </a:bodyPr>
          <a:lstStyle/>
          <a:p>
            <a:pPr algn="just">
              <a:lnSpc>
                <a:spcPts val="4911"/>
              </a:lnSpc>
            </a:pPr>
            <a:r>
              <a:rPr lang="en-US" sz="4465" spc="-187">
                <a:solidFill>
                  <a:srgbClr val="FFFFFF"/>
                </a:solidFill>
                <a:latin typeface="Gaegu"/>
              </a:rPr>
              <a:t>Drama Romantik berkembang antara tahun 1800-1850 karena memudarnya gagasan neoklasik dan terjadinya peristiwa revolusi Perancis.</a:t>
            </a:r>
          </a:p>
          <a:p>
            <a:pPr algn="just">
              <a:lnSpc>
                <a:spcPts val="4911"/>
              </a:lnSpc>
            </a:pPr>
            <a:r>
              <a:rPr lang="en-US" sz="4465" spc="-187">
                <a:solidFill>
                  <a:srgbClr val="FFFFFF"/>
                </a:solidFill>
                <a:latin typeface="Gaegu"/>
              </a:rPr>
              <a:t>Lahirnya drama romantik ditandai dengan adanya prinsip kaum Romantik bahwa dalam menulis drama terdapat kebebasan dalam berkreativitas untuk memahami manusia dan semesta. </a:t>
            </a:r>
          </a:p>
          <a:p>
            <a:pPr algn="just">
              <a:lnSpc>
                <a:spcPts val="4911"/>
              </a:lnSpc>
            </a:pPr>
            <a:endParaRPr lang="en-US" sz="4465" spc="-187">
              <a:solidFill>
                <a:srgbClr val="FFFFFF"/>
              </a:solidFill>
              <a:latin typeface="Gaegu"/>
            </a:endParaRPr>
          </a:p>
        </p:txBody>
      </p:sp>
      <p:sp>
        <p:nvSpPr>
          <p:cNvPr id="10" name="Freeform 10"/>
          <p:cNvSpPr/>
          <p:nvPr/>
        </p:nvSpPr>
        <p:spPr>
          <a:xfrm>
            <a:off x="11506847" y="1028700"/>
            <a:ext cx="4166235" cy="8229600"/>
          </a:xfrm>
          <a:custGeom>
            <a:avLst/>
            <a:gdLst/>
            <a:ahLst/>
            <a:cxnLst/>
            <a:rect l="l" t="t" r="r" b="b"/>
            <a:pathLst>
              <a:path w="4166235" h="8229600">
                <a:moveTo>
                  <a:pt x="0" y="0"/>
                </a:moveTo>
                <a:lnTo>
                  <a:pt x="4166235" y="0"/>
                </a:lnTo>
                <a:lnTo>
                  <a:pt x="4166235" y="8229600"/>
                </a:lnTo>
                <a:lnTo>
                  <a:pt x="0" y="8229600"/>
                </a:lnTo>
                <a:lnTo>
                  <a:pt x="0" y="0"/>
                </a:lnTo>
                <a:close/>
              </a:path>
            </a:pathLst>
          </a:custGeom>
          <a:blipFill>
            <a:blip r:embed="rId11"/>
            <a:stretch>
              <a:fillRect/>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4224A"/>
        </a:solidFill>
        <a:effectLst/>
      </p:bgPr>
    </p:bg>
    <p:spTree>
      <p:nvGrpSpPr>
        <p:cNvPr id="1" name=""/>
        <p:cNvGrpSpPr/>
        <p:nvPr/>
      </p:nvGrpSpPr>
      <p:grpSpPr>
        <a:xfrm>
          <a:off x="0" y="0"/>
          <a:ext cx="0" cy="0"/>
          <a:chOff x="0" y="0"/>
          <a:chExt cx="0" cy="0"/>
        </a:xfrm>
      </p:grpSpPr>
      <p:sp>
        <p:nvSpPr>
          <p:cNvPr id="2" name="Freeform 2"/>
          <p:cNvSpPr/>
          <p:nvPr/>
        </p:nvSpPr>
        <p:spPr>
          <a:xfrm>
            <a:off x="-1778935" y="5143500"/>
            <a:ext cx="22912531" cy="12752941"/>
          </a:xfrm>
          <a:custGeom>
            <a:avLst/>
            <a:gdLst/>
            <a:ahLst/>
            <a:cxnLst/>
            <a:rect l="l" t="t" r="r" b="b"/>
            <a:pathLst>
              <a:path w="22912531" h="12752941">
                <a:moveTo>
                  <a:pt x="0" y="0"/>
                </a:moveTo>
                <a:lnTo>
                  <a:pt x="22912531" y="0"/>
                </a:lnTo>
                <a:lnTo>
                  <a:pt x="22912531" y="12752941"/>
                </a:lnTo>
                <a:lnTo>
                  <a:pt x="0" y="127529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15229551" y="4543788"/>
            <a:ext cx="5413619" cy="5049430"/>
          </a:xfrm>
          <a:custGeom>
            <a:avLst/>
            <a:gdLst/>
            <a:ahLst/>
            <a:cxnLst/>
            <a:rect l="l" t="t" r="r" b="b"/>
            <a:pathLst>
              <a:path w="5413619" h="5049430">
                <a:moveTo>
                  <a:pt x="5413619" y="0"/>
                </a:moveTo>
                <a:lnTo>
                  <a:pt x="0" y="0"/>
                </a:lnTo>
                <a:lnTo>
                  <a:pt x="0" y="5049430"/>
                </a:lnTo>
                <a:lnTo>
                  <a:pt x="5413619" y="5049430"/>
                </a:lnTo>
                <a:lnTo>
                  <a:pt x="5413619"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009650" y="378690"/>
            <a:ext cx="12318220" cy="8330196"/>
          </a:xfrm>
          <a:custGeom>
            <a:avLst/>
            <a:gdLst/>
            <a:ahLst/>
            <a:cxnLst/>
            <a:rect l="l" t="t" r="r" b="b"/>
            <a:pathLst>
              <a:path w="12318220" h="8330196">
                <a:moveTo>
                  <a:pt x="0" y="0"/>
                </a:moveTo>
                <a:lnTo>
                  <a:pt x="12318220" y="0"/>
                </a:lnTo>
                <a:lnTo>
                  <a:pt x="12318220" y="8330196"/>
                </a:lnTo>
                <a:lnTo>
                  <a:pt x="0" y="83301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6258251" y="1028700"/>
            <a:ext cx="2701209" cy="2603291"/>
          </a:xfrm>
          <a:custGeom>
            <a:avLst/>
            <a:gdLst/>
            <a:ahLst/>
            <a:cxnLst/>
            <a:rect l="l" t="t" r="r" b="b"/>
            <a:pathLst>
              <a:path w="2701209" h="2603291">
                <a:moveTo>
                  <a:pt x="0" y="0"/>
                </a:moveTo>
                <a:lnTo>
                  <a:pt x="2701210" y="0"/>
                </a:lnTo>
                <a:lnTo>
                  <a:pt x="2701210" y="2603291"/>
                </a:lnTo>
                <a:lnTo>
                  <a:pt x="0" y="26032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TextBox 6"/>
          <p:cNvSpPr txBox="1"/>
          <p:nvPr/>
        </p:nvSpPr>
        <p:spPr>
          <a:xfrm>
            <a:off x="6200000" y="4168496"/>
            <a:ext cx="9111132" cy="398158"/>
          </a:xfrm>
          <a:prstGeom prst="rect">
            <a:avLst/>
          </a:prstGeom>
        </p:spPr>
        <p:txBody>
          <a:bodyPr lIns="0" tIns="0" rIns="0" bIns="0" rtlCol="0" anchor="t">
            <a:spAutoFit/>
          </a:bodyPr>
          <a:lstStyle/>
          <a:p>
            <a:pPr algn="ctr">
              <a:lnSpc>
                <a:spcPts val="3254"/>
              </a:lnSpc>
            </a:pPr>
            <a:r>
              <a:rPr lang="en-US" sz="2324">
                <a:solidFill>
                  <a:srgbClr val="000000"/>
                </a:solidFill>
                <a:latin typeface="Canva Sans"/>
              </a:rPr>
              <a:t>Gambar Henrick Ibsen</a:t>
            </a:r>
          </a:p>
        </p:txBody>
      </p:sp>
      <p:sp>
        <p:nvSpPr>
          <p:cNvPr id="7" name="Freeform 7"/>
          <p:cNvSpPr/>
          <p:nvPr/>
        </p:nvSpPr>
        <p:spPr>
          <a:xfrm>
            <a:off x="9043176" y="1354912"/>
            <a:ext cx="3424781" cy="2861209"/>
          </a:xfrm>
          <a:custGeom>
            <a:avLst/>
            <a:gdLst/>
            <a:ahLst/>
            <a:cxnLst/>
            <a:rect l="l" t="t" r="r" b="b"/>
            <a:pathLst>
              <a:path w="3424781" h="2861209">
                <a:moveTo>
                  <a:pt x="0" y="0"/>
                </a:moveTo>
                <a:lnTo>
                  <a:pt x="3424780" y="0"/>
                </a:lnTo>
                <a:lnTo>
                  <a:pt x="3424780" y="2861209"/>
                </a:lnTo>
                <a:lnTo>
                  <a:pt x="0" y="2861209"/>
                </a:lnTo>
                <a:lnTo>
                  <a:pt x="0" y="0"/>
                </a:lnTo>
                <a:close/>
              </a:path>
            </a:pathLst>
          </a:custGeom>
          <a:blipFill>
            <a:blip r:embed="rId10"/>
            <a:stretch>
              <a:fillRect/>
            </a:stretch>
          </a:blipFill>
        </p:spPr>
      </p:sp>
      <p:sp>
        <p:nvSpPr>
          <p:cNvPr id="8" name="TextBox 8"/>
          <p:cNvSpPr txBox="1"/>
          <p:nvPr/>
        </p:nvSpPr>
        <p:spPr>
          <a:xfrm>
            <a:off x="1492195" y="1737991"/>
            <a:ext cx="8185135" cy="7592530"/>
          </a:xfrm>
          <a:prstGeom prst="rect">
            <a:avLst/>
          </a:prstGeom>
        </p:spPr>
        <p:txBody>
          <a:bodyPr lIns="0" tIns="0" rIns="0" bIns="0" rtlCol="0" anchor="t">
            <a:spAutoFit/>
          </a:bodyPr>
          <a:lstStyle/>
          <a:p>
            <a:pPr algn="just">
              <a:lnSpc>
                <a:spcPts val="4911"/>
              </a:lnSpc>
            </a:pPr>
            <a:r>
              <a:rPr lang="en-US" sz="4465" spc="-187">
                <a:solidFill>
                  <a:srgbClr val="FFFFFF"/>
                </a:solidFill>
                <a:latin typeface="Gaegu"/>
              </a:rPr>
              <a:t>Masa Realisme yang lahir pada pengunjung abad ke-19 yang merupakan seni teater modern di Barat. Penanda yang kuat adalah timbulnya gagasan untuk mementaskan lakon kehidupan di atas pentas dan menyajikannya seolah peristiwa itu terjadi secara nyata. Pengarang yang muncul di masa ini adalah </a:t>
            </a:r>
            <a:r>
              <a:rPr lang="en-US" sz="4465" spc="-187">
                <a:solidFill>
                  <a:srgbClr val="FFFFFF"/>
                </a:solidFill>
                <a:latin typeface="Gaegu Bold"/>
              </a:rPr>
              <a:t>Henrick Ibsen. </a:t>
            </a:r>
          </a:p>
          <a:p>
            <a:pPr algn="just">
              <a:lnSpc>
                <a:spcPts val="4911"/>
              </a:lnSpc>
            </a:pPr>
            <a:endParaRPr lang="en-US" sz="4465" spc="-187">
              <a:solidFill>
                <a:srgbClr val="FFFFFF"/>
              </a:solidFill>
              <a:latin typeface="Gaegu Bold"/>
            </a:endParaRPr>
          </a:p>
          <a:p>
            <a:pPr algn="just">
              <a:lnSpc>
                <a:spcPts val="4911"/>
              </a:lnSpc>
            </a:pPr>
            <a:endParaRPr lang="en-US" sz="4465" spc="-187">
              <a:solidFill>
                <a:srgbClr val="FFFFFF"/>
              </a:solidFill>
              <a:latin typeface="Gaegu Bold"/>
            </a:endParaRPr>
          </a:p>
        </p:txBody>
      </p:sp>
      <p:sp>
        <p:nvSpPr>
          <p:cNvPr id="9" name="Freeform 9"/>
          <p:cNvSpPr/>
          <p:nvPr/>
        </p:nvSpPr>
        <p:spPr>
          <a:xfrm>
            <a:off x="11506847" y="1028700"/>
            <a:ext cx="4166235" cy="8229600"/>
          </a:xfrm>
          <a:custGeom>
            <a:avLst/>
            <a:gdLst/>
            <a:ahLst/>
            <a:cxnLst/>
            <a:rect l="l" t="t" r="r" b="b"/>
            <a:pathLst>
              <a:path w="4166235" h="8229600">
                <a:moveTo>
                  <a:pt x="0" y="0"/>
                </a:moveTo>
                <a:lnTo>
                  <a:pt x="4166235" y="0"/>
                </a:lnTo>
                <a:lnTo>
                  <a:pt x="4166235" y="8229600"/>
                </a:lnTo>
                <a:lnTo>
                  <a:pt x="0" y="8229600"/>
                </a:lnTo>
                <a:lnTo>
                  <a:pt x="0" y="0"/>
                </a:lnTo>
                <a:close/>
              </a:path>
            </a:pathLst>
          </a:custGeom>
          <a:blipFill>
            <a:blip r:embed="rId11"/>
            <a:stretch>
              <a:fillRect/>
            </a:stretch>
          </a:blipFill>
        </p:spPr>
      </p:sp>
      <p:sp>
        <p:nvSpPr>
          <p:cNvPr id="10" name="TextBox 10"/>
          <p:cNvSpPr txBox="1"/>
          <p:nvPr/>
        </p:nvSpPr>
        <p:spPr>
          <a:xfrm>
            <a:off x="1028700" y="942975"/>
            <a:ext cx="7298744" cy="762470"/>
          </a:xfrm>
          <a:prstGeom prst="rect">
            <a:avLst/>
          </a:prstGeom>
        </p:spPr>
        <p:txBody>
          <a:bodyPr lIns="0" tIns="0" rIns="0" bIns="0" rtlCol="0" anchor="t">
            <a:spAutoFit/>
          </a:bodyPr>
          <a:lstStyle/>
          <a:p>
            <a:pPr algn="ctr">
              <a:lnSpc>
                <a:spcPts val="6274"/>
              </a:lnSpc>
              <a:spcBef>
                <a:spcPct val="0"/>
              </a:spcBef>
            </a:pPr>
            <a:r>
              <a:rPr lang="en-US" sz="4481">
                <a:solidFill>
                  <a:srgbClr val="FFFFFF"/>
                </a:solidFill>
                <a:latin typeface="More Sugar"/>
              </a:rPr>
              <a:t>3. Masa Realisme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E2A"/>
        </a:solidFill>
        <a:effectLst/>
      </p:bgPr>
    </p:bg>
    <p:spTree>
      <p:nvGrpSpPr>
        <p:cNvPr id="1" name=""/>
        <p:cNvGrpSpPr/>
        <p:nvPr/>
      </p:nvGrpSpPr>
      <p:grpSpPr>
        <a:xfrm>
          <a:off x="0" y="0"/>
          <a:ext cx="0" cy="0"/>
          <a:chOff x="0" y="0"/>
          <a:chExt cx="0" cy="0"/>
        </a:xfrm>
      </p:grpSpPr>
      <p:sp>
        <p:nvSpPr>
          <p:cNvPr id="2" name="Freeform 2"/>
          <p:cNvSpPr/>
          <p:nvPr/>
        </p:nvSpPr>
        <p:spPr>
          <a:xfrm>
            <a:off x="-1778935" y="5143500"/>
            <a:ext cx="22912531" cy="12752941"/>
          </a:xfrm>
          <a:custGeom>
            <a:avLst/>
            <a:gdLst/>
            <a:ahLst/>
            <a:cxnLst/>
            <a:rect l="l" t="t" r="r" b="b"/>
            <a:pathLst>
              <a:path w="22912531" h="12752941">
                <a:moveTo>
                  <a:pt x="0" y="0"/>
                </a:moveTo>
                <a:lnTo>
                  <a:pt x="22912531" y="0"/>
                </a:lnTo>
                <a:lnTo>
                  <a:pt x="22912531" y="12752941"/>
                </a:lnTo>
                <a:lnTo>
                  <a:pt x="0" y="127529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15229551" y="4543788"/>
            <a:ext cx="5413619" cy="5049430"/>
          </a:xfrm>
          <a:custGeom>
            <a:avLst/>
            <a:gdLst/>
            <a:ahLst/>
            <a:cxnLst/>
            <a:rect l="l" t="t" r="r" b="b"/>
            <a:pathLst>
              <a:path w="5413619" h="5049430">
                <a:moveTo>
                  <a:pt x="5413619" y="0"/>
                </a:moveTo>
                <a:lnTo>
                  <a:pt x="0" y="0"/>
                </a:lnTo>
                <a:lnTo>
                  <a:pt x="0" y="5049430"/>
                </a:lnTo>
                <a:lnTo>
                  <a:pt x="5413619" y="5049430"/>
                </a:lnTo>
                <a:lnTo>
                  <a:pt x="5413619"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009650" y="378690"/>
            <a:ext cx="12318220" cy="8330196"/>
          </a:xfrm>
          <a:custGeom>
            <a:avLst/>
            <a:gdLst/>
            <a:ahLst/>
            <a:cxnLst/>
            <a:rect l="l" t="t" r="r" b="b"/>
            <a:pathLst>
              <a:path w="12318220" h="8330196">
                <a:moveTo>
                  <a:pt x="0" y="0"/>
                </a:moveTo>
                <a:lnTo>
                  <a:pt x="12318220" y="0"/>
                </a:lnTo>
                <a:lnTo>
                  <a:pt x="12318220" y="8330196"/>
                </a:lnTo>
                <a:lnTo>
                  <a:pt x="0" y="83301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6258251" y="1028700"/>
            <a:ext cx="2701209" cy="2603291"/>
          </a:xfrm>
          <a:custGeom>
            <a:avLst/>
            <a:gdLst/>
            <a:ahLst/>
            <a:cxnLst/>
            <a:rect l="l" t="t" r="r" b="b"/>
            <a:pathLst>
              <a:path w="2701209" h="2603291">
                <a:moveTo>
                  <a:pt x="0" y="0"/>
                </a:moveTo>
                <a:lnTo>
                  <a:pt x="2701210" y="0"/>
                </a:lnTo>
                <a:lnTo>
                  <a:pt x="2701210" y="2603291"/>
                </a:lnTo>
                <a:lnTo>
                  <a:pt x="0" y="26032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TextBox 6"/>
          <p:cNvSpPr txBox="1"/>
          <p:nvPr/>
        </p:nvSpPr>
        <p:spPr>
          <a:xfrm>
            <a:off x="6561950" y="4451222"/>
            <a:ext cx="9111132" cy="754393"/>
          </a:xfrm>
          <a:prstGeom prst="rect">
            <a:avLst/>
          </a:prstGeom>
        </p:spPr>
        <p:txBody>
          <a:bodyPr lIns="0" tIns="0" rIns="0" bIns="0" rtlCol="0" anchor="t">
            <a:spAutoFit/>
          </a:bodyPr>
          <a:lstStyle/>
          <a:p>
            <a:pPr algn="ctr">
              <a:lnSpc>
                <a:spcPts val="3114"/>
              </a:lnSpc>
            </a:pPr>
            <a:r>
              <a:rPr lang="en-US" sz="2224">
                <a:solidFill>
                  <a:srgbClr val="000000"/>
                </a:solidFill>
                <a:latin typeface="Canva Sans"/>
              </a:rPr>
              <a:t>Gambar </a:t>
            </a:r>
          </a:p>
          <a:p>
            <a:pPr algn="ctr">
              <a:lnSpc>
                <a:spcPts val="2974"/>
              </a:lnSpc>
            </a:pPr>
            <a:r>
              <a:rPr lang="en-US" sz="2124">
                <a:solidFill>
                  <a:srgbClr val="000000"/>
                </a:solidFill>
                <a:latin typeface="Canva Sans"/>
              </a:rPr>
              <a:t>Frederico Garcia Lorca</a:t>
            </a:r>
          </a:p>
        </p:txBody>
      </p:sp>
      <p:sp>
        <p:nvSpPr>
          <p:cNvPr id="7" name="Freeform 7"/>
          <p:cNvSpPr/>
          <p:nvPr/>
        </p:nvSpPr>
        <p:spPr>
          <a:xfrm>
            <a:off x="9144000" y="1743887"/>
            <a:ext cx="3293038" cy="2754960"/>
          </a:xfrm>
          <a:custGeom>
            <a:avLst/>
            <a:gdLst/>
            <a:ahLst/>
            <a:cxnLst/>
            <a:rect l="l" t="t" r="r" b="b"/>
            <a:pathLst>
              <a:path w="3293038" h="2754960">
                <a:moveTo>
                  <a:pt x="0" y="0"/>
                </a:moveTo>
                <a:lnTo>
                  <a:pt x="3293038" y="0"/>
                </a:lnTo>
                <a:lnTo>
                  <a:pt x="3293038" y="2754960"/>
                </a:lnTo>
                <a:lnTo>
                  <a:pt x="0" y="2754960"/>
                </a:lnTo>
                <a:lnTo>
                  <a:pt x="0" y="0"/>
                </a:lnTo>
                <a:close/>
              </a:path>
            </a:pathLst>
          </a:custGeom>
          <a:blipFill>
            <a:blip r:embed="rId10"/>
            <a:stretch>
              <a:fillRect/>
            </a:stretch>
          </a:blipFill>
        </p:spPr>
      </p:sp>
      <p:sp>
        <p:nvSpPr>
          <p:cNvPr id="8" name="TextBox 8"/>
          <p:cNvSpPr txBox="1"/>
          <p:nvPr/>
        </p:nvSpPr>
        <p:spPr>
          <a:xfrm>
            <a:off x="1492195" y="1757041"/>
            <a:ext cx="8185135" cy="6502597"/>
          </a:xfrm>
          <a:prstGeom prst="rect">
            <a:avLst/>
          </a:prstGeom>
        </p:spPr>
        <p:txBody>
          <a:bodyPr lIns="0" tIns="0" rIns="0" bIns="0" rtlCol="0" anchor="t">
            <a:spAutoFit/>
          </a:bodyPr>
          <a:lstStyle/>
          <a:p>
            <a:pPr algn="just">
              <a:lnSpc>
                <a:spcPts val="4591"/>
              </a:lnSpc>
            </a:pPr>
            <a:r>
              <a:rPr lang="en-US" sz="4174" spc="-175">
                <a:solidFill>
                  <a:srgbClr val="FFFFFF"/>
                </a:solidFill>
                <a:latin typeface="Gaegu"/>
              </a:rPr>
              <a:t> Simbolisme adalah sebuah gaya yang menggunakan simbol-simbol untuk mengungkapkan makna lakon atau ekspresi dan emosi tertentu. Meksipun pada awalnya gaya ini muncul tahun 1180 di Perancis, namunbaru memegang peranan penting pada tahun 1900. Simbolisme tidak terlalu mempercayai kelima panca indra dan pemikiran rasional untuk memahami kenyataan. </a:t>
            </a:r>
          </a:p>
          <a:p>
            <a:pPr algn="just">
              <a:lnSpc>
                <a:spcPts val="4591"/>
              </a:lnSpc>
            </a:pPr>
            <a:endParaRPr lang="en-US" sz="4174" spc="-175">
              <a:solidFill>
                <a:srgbClr val="FFFFFF"/>
              </a:solidFill>
              <a:latin typeface="Gaegu"/>
            </a:endParaRPr>
          </a:p>
        </p:txBody>
      </p:sp>
      <p:sp>
        <p:nvSpPr>
          <p:cNvPr id="9" name="Freeform 9"/>
          <p:cNvSpPr/>
          <p:nvPr/>
        </p:nvSpPr>
        <p:spPr>
          <a:xfrm>
            <a:off x="11506847" y="1028700"/>
            <a:ext cx="4166235" cy="8229600"/>
          </a:xfrm>
          <a:custGeom>
            <a:avLst/>
            <a:gdLst/>
            <a:ahLst/>
            <a:cxnLst/>
            <a:rect l="l" t="t" r="r" b="b"/>
            <a:pathLst>
              <a:path w="4166235" h="8229600">
                <a:moveTo>
                  <a:pt x="0" y="0"/>
                </a:moveTo>
                <a:lnTo>
                  <a:pt x="4166235" y="0"/>
                </a:lnTo>
                <a:lnTo>
                  <a:pt x="4166235" y="8229600"/>
                </a:lnTo>
                <a:lnTo>
                  <a:pt x="0" y="8229600"/>
                </a:lnTo>
                <a:lnTo>
                  <a:pt x="0" y="0"/>
                </a:lnTo>
                <a:close/>
              </a:path>
            </a:pathLst>
          </a:custGeom>
          <a:blipFill>
            <a:blip r:embed="rId11"/>
            <a:stretch>
              <a:fillRect/>
            </a:stretch>
          </a:blipFill>
        </p:spPr>
      </p:sp>
      <p:sp>
        <p:nvSpPr>
          <p:cNvPr id="10" name="TextBox 10"/>
          <p:cNvSpPr txBox="1"/>
          <p:nvPr/>
        </p:nvSpPr>
        <p:spPr>
          <a:xfrm>
            <a:off x="1028700" y="942975"/>
            <a:ext cx="7298744" cy="762470"/>
          </a:xfrm>
          <a:prstGeom prst="rect">
            <a:avLst/>
          </a:prstGeom>
        </p:spPr>
        <p:txBody>
          <a:bodyPr lIns="0" tIns="0" rIns="0" bIns="0" rtlCol="0" anchor="t">
            <a:spAutoFit/>
          </a:bodyPr>
          <a:lstStyle/>
          <a:p>
            <a:pPr algn="ctr">
              <a:lnSpc>
                <a:spcPts val="6274"/>
              </a:lnSpc>
              <a:spcBef>
                <a:spcPct val="0"/>
              </a:spcBef>
            </a:pPr>
            <a:r>
              <a:rPr lang="en-US" sz="4481">
                <a:solidFill>
                  <a:srgbClr val="FFFFFF"/>
                </a:solidFill>
                <a:latin typeface="More Sugar"/>
              </a:rPr>
              <a:t>4. Masa Simbolisme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2B422"/>
        </a:solidFill>
        <a:effectLst/>
      </p:bgPr>
    </p:bg>
    <p:spTree>
      <p:nvGrpSpPr>
        <p:cNvPr id="1" name=""/>
        <p:cNvGrpSpPr/>
        <p:nvPr/>
      </p:nvGrpSpPr>
      <p:grpSpPr>
        <a:xfrm>
          <a:off x="0" y="0"/>
          <a:ext cx="0" cy="0"/>
          <a:chOff x="0" y="0"/>
          <a:chExt cx="0" cy="0"/>
        </a:xfrm>
      </p:grpSpPr>
      <p:sp>
        <p:nvSpPr>
          <p:cNvPr id="2" name="Freeform 2"/>
          <p:cNvSpPr/>
          <p:nvPr/>
        </p:nvSpPr>
        <p:spPr>
          <a:xfrm>
            <a:off x="-1778935" y="5143500"/>
            <a:ext cx="22912531" cy="12752941"/>
          </a:xfrm>
          <a:custGeom>
            <a:avLst/>
            <a:gdLst/>
            <a:ahLst/>
            <a:cxnLst/>
            <a:rect l="l" t="t" r="r" b="b"/>
            <a:pathLst>
              <a:path w="22912531" h="12752941">
                <a:moveTo>
                  <a:pt x="0" y="0"/>
                </a:moveTo>
                <a:lnTo>
                  <a:pt x="22912531" y="0"/>
                </a:lnTo>
                <a:lnTo>
                  <a:pt x="22912531" y="12752941"/>
                </a:lnTo>
                <a:lnTo>
                  <a:pt x="0" y="127529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15229551" y="4543788"/>
            <a:ext cx="5413619" cy="5049430"/>
          </a:xfrm>
          <a:custGeom>
            <a:avLst/>
            <a:gdLst/>
            <a:ahLst/>
            <a:cxnLst/>
            <a:rect l="l" t="t" r="r" b="b"/>
            <a:pathLst>
              <a:path w="5413619" h="5049430">
                <a:moveTo>
                  <a:pt x="5413619" y="0"/>
                </a:moveTo>
                <a:lnTo>
                  <a:pt x="0" y="0"/>
                </a:lnTo>
                <a:lnTo>
                  <a:pt x="0" y="5049430"/>
                </a:lnTo>
                <a:lnTo>
                  <a:pt x="5413619" y="5049430"/>
                </a:lnTo>
                <a:lnTo>
                  <a:pt x="5413619"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028700" y="333749"/>
            <a:ext cx="12318220" cy="8330196"/>
          </a:xfrm>
          <a:custGeom>
            <a:avLst/>
            <a:gdLst/>
            <a:ahLst/>
            <a:cxnLst/>
            <a:rect l="l" t="t" r="r" b="b"/>
            <a:pathLst>
              <a:path w="12318220" h="8330196">
                <a:moveTo>
                  <a:pt x="0" y="0"/>
                </a:moveTo>
                <a:lnTo>
                  <a:pt x="12318220" y="0"/>
                </a:lnTo>
                <a:lnTo>
                  <a:pt x="12318220" y="8330197"/>
                </a:lnTo>
                <a:lnTo>
                  <a:pt x="0" y="83301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6258251" y="1028700"/>
            <a:ext cx="2701209" cy="2603291"/>
          </a:xfrm>
          <a:custGeom>
            <a:avLst/>
            <a:gdLst/>
            <a:ahLst/>
            <a:cxnLst/>
            <a:rect l="l" t="t" r="r" b="b"/>
            <a:pathLst>
              <a:path w="2701209" h="2603291">
                <a:moveTo>
                  <a:pt x="0" y="0"/>
                </a:moveTo>
                <a:lnTo>
                  <a:pt x="2701210" y="0"/>
                </a:lnTo>
                <a:lnTo>
                  <a:pt x="2701210" y="2603291"/>
                </a:lnTo>
                <a:lnTo>
                  <a:pt x="0" y="26032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TextBox 6"/>
          <p:cNvSpPr txBox="1"/>
          <p:nvPr/>
        </p:nvSpPr>
        <p:spPr>
          <a:xfrm>
            <a:off x="6228575" y="4460747"/>
            <a:ext cx="9111132" cy="405143"/>
          </a:xfrm>
          <a:prstGeom prst="rect">
            <a:avLst/>
          </a:prstGeom>
        </p:spPr>
        <p:txBody>
          <a:bodyPr lIns="0" tIns="0" rIns="0" bIns="0" rtlCol="0" anchor="t">
            <a:spAutoFit/>
          </a:bodyPr>
          <a:lstStyle/>
          <a:p>
            <a:pPr algn="ctr">
              <a:lnSpc>
                <a:spcPts val="3394"/>
              </a:lnSpc>
            </a:pPr>
            <a:r>
              <a:rPr lang="en-US" sz="2424">
                <a:solidFill>
                  <a:srgbClr val="000000"/>
                </a:solidFill>
                <a:latin typeface="Canva Sans"/>
              </a:rPr>
              <a:t>Gambar Elmer Rice</a:t>
            </a:r>
          </a:p>
        </p:txBody>
      </p:sp>
      <p:sp>
        <p:nvSpPr>
          <p:cNvPr id="7" name="Freeform 7"/>
          <p:cNvSpPr/>
          <p:nvPr/>
        </p:nvSpPr>
        <p:spPr>
          <a:xfrm>
            <a:off x="9144000" y="1567585"/>
            <a:ext cx="3223265" cy="2931262"/>
          </a:xfrm>
          <a:custGeom>
            <a:avLst/>
            <a:gdLst/>
            <a:ahLst/>
            <a:cxnLst/>
            <a:rect l="l" t="t" r="r" b="b"/>
            <a:pathLst>
              <a:path w="3223265" h="2931262">
                <a:moveTo>
                  <a:pt x="0" y="0"/>
                </a:moveTo>
                <a:lnTo>
                  <a:pt x="3223265" y="0"/>
                </a:lnTo>
                <a:lnTo>
                  <a:pt x="3223265" y="2931262"/>
                </a:lnTo>
                <a:lnTo>
                  <a:pt x="0" y="2931262"/>
                </a:lnTo>
                <a:lnTo>
                  <a:pt x="0" y="0"/>
                </a:lnTo>
                <a:close/>
              </a:path>
            </a:pathLst>
          </a:custGeom>
          <a:blipFill>
            <a:blip r:embed="rId10"/>
            <a:stretch>
              <a:fillRect/>
            </a:stretch>
          </a:blipFill>
        </p:spPr>
      </p:sp>
      <p:sp>
        <p:nvSpPr>
          <p:cNvPr id="8" name="Freeform 8"/>
          <p:cNvSpPr/>
          <p:nvPr/>
        </p:nvSpPr>
        <p:spPr>
          <a:xfrm>
            <a:off x="11506847" y="1028700"/>
            <a:ext cx="4166235" cy="8229600"/>
          </a:xfrm>
          <a:custGeom>
            <a:avLst/>
            <a:gdLst/>
            <a:ahLst/>
            <a:cxnLst/>
            <a:rect l="l" t="t" r="r" b="b"/>
            <a:pathLst>
              <a:path w="4166235" h="8229600">
                <a:moveTo>
                  <a:pt x="0" y="0"/>
                </a:moveTo>
                <a:lnTo>
                  <a:pt x="4166235" y="0"/>
                </a:lnTo>
                <a:lnTo>
                  <a:pt x="4166235" y="8229600"/>
                </a:lnTo>
                <a:lnTo>
                  <a:pt x="0" y="8229600"/>
                </a:lnTo>
                <a:lnTo>
                  <a:pt x="0" y="0"/>
                </a:lnTo>
                <a:close/>
              </a:path>
            </a:pathLst>
          </a:custGeom>
          <a:blipFill>
            <a:blip r:embed="rId11"/>
            <a:stretch>
              <a:fillRect/>
            </a:stretch>
          </a:blipFill>
        </p:spPr>
      </p:sp>
      <p:sp>
        <p:nvSpPr>
          <p:cNvPr id="9" name="TextBox 9"/>
          <p:cNvSpPr txBox="1"/>
          <p:nvPr/>
        </p:nvSpPr>
        <p:spPr>
          <a:xfrm>
            <a:off x="1492195" y="1737991"/>
            <a:ext cx="8185135" cy="8214164"/>
          </a:xfrm>
          <a:prstGeom prst="rect">
            <a:avLst/>
          </a:prstGeom>
        </p:spPr>
        <p:txBody>
          <a:bodyPr lIns="0" tIns="0" rIns="0" bIns="0" rtlCol="0" anchor="t">
            <a:spAutoFit/>
          </a:bodyPr>
          <a:lstStyle/>
          <a:p>
            <a:pPr algn="just">
              <a:lnSpc>
                <a:spcPts val="4911"/>
              </a:lnSpc>
            </a:pPr>
            <a:r>
              <a:rPr lang="en-US" sz="4465" spc="-187">
                <a:solidFill>
                  <a:srgbClr val="FFFFFF"/>
                </a:solidFill>
                <a:latin typeface="Gaegu"/>
              </a:rPr>
              <a:t>Istilah ekspresionisme diambil dari gerakan seni rupa pada akhir abad ke-19. Sebagai gerakan teater, ekspresionisme baru muncul tahun 1910 di Jerman. </a:t>
            </a:r>
          </a:p>
          <a:p>
            <a:pPr algn="just">
              <a:lnSpc>
                <a:spcPts val="4911"/>
              </a:lnSpc>
            </a:pPr>
            <a:r>
              <a:rPr lang="en-US" sz="4465" spc="-187">
                <a:solidFill>
                  <a:srgbClr val="FFFFFF"/>
                </a:solidFill>
                <a:latin typeface="Gaegu"/>
              </a:rPr>
              <a:t>Aliran ini menolak anggapan bahwa drama hanya merupakan sesuatu yang tidak berkaitan dengan hati penulis atau masyarakatnya. Drama harus menyuarakan hati nurani. </a:t>
            </a:r>
          </a:p>
          <a:p>
            <a:pPr algn="just">
              <a:lnSpc>
                <a:spcPts val="4911"/>
              </a:lnSpc>
            </a:pPr>
            <a:endParaRPr lang="en-US" sz="4465" spc="-187">
              <a:solidFill>
                <a:srgbClr val="FFFFFF"/>
              </a:solidFill>
              <a:latin typeface="Gaegu"/>
            </a:endParaRPr>
          </a:p>
          <a:p>
            <a:pPr algn="just">
              <a:lnSpc>
                <a:spcPts val="4911"/>
              </a:lnSpc>
            </a:pPr>
            <a:endParaRPr lang="en-US" sz="4465" spc="-187">
              <a:solidFill>
                <a:srgbClr val="FFFFFF"/>
              </a:solidFill>
              <a:latin typeface="Gaegu"/>
            </a:endParaRPr>
          </a:p>
          <a:p>
            <a:pPr algn="just">
              <a:lnSpc>
                <a:spcPts val="4911"/>
              </a:lnSpc>
            </a:pPr>
            <a:endParaRPr lang="en-US" sz="4465" spc="-187">
              <a:solidFill>
                <a:srgbClr val="FFFFFF"/>
              </a:solidFill>
              <a:latin typeface="Gaegu"/>
            </a:endParaRPr>
          </a:p>
        </p:txBody>
      </p:sp>
      <p:sp>
        <p:nvSpPr>
          <p:cNvPr id="10" name="TextBox 10"/>
          <p:cNvSpPr txBox="1"/>
          <p:nvPr/>
        </p:nvSpPr>
        <p:spPr>
          <a:xfrm>
            <a:off x="1028700" y="942975"/>
            <a:ext cx="7298744" cy="762470"/>
          </a:xfrm>
          <a:prstGeom prst="rect">
            <a:avLst/>
          </a:prstGeom>
        </p:spPr>
        <p:txBody>
          <a:bodyPr lIns="0" tIns="0" rIns="0" bIns="0" rtlCol="0" anchor="t">
            <a:spAutoFit/>
          </a:bodyPr>
          <a:lstStyle/>
          <a:p>
            <a:pPr algn="ctr">
              <a:lnSpc>
                <a:spcPts val="6274"/>
              </a:lnSpc>
              <a:spcBef>
                <a:spcPct val="0"/>
              </a:spcBef>
            </a:pPr>
            <a:r>
              <a:rPr lang="en-US" sz="4481">
                <a:solidFill>
                  <a:srgbClr val="FFFFFF"/>
                </a:solidFill>
                <a:latin typeface="More Sugar"/>
              </a:rPr>
              <a:t>5. Masa Ekspresionisme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B22B4"/>
        </a:solidFill>
        <a:effectLst/>
      </p:bgPr>
    </p:bg>
    <p:spTree>
      <p:nvGrpSpPr>
        <p:cNvPr id="1" name=""/>
        <p:cNvGrpSpPr/>
        <p:nvPr/>
      </p:nvGrpSpPr>
      <p:grpSpPr>
        <a:xfrm>
          <a:off x="0" y="0"/>
          <a:ext cx="0" cy="0"/>
          <a:chOff x="0" y="0"/>
          <a:chExt cx="0" cy="0"/>
        </a:xfrm>
      </p:grpSpPr>
      <p:sp>
        <p:nvSpPr>
          <p:cNvPr id="2" name="Freeform 2"/>
          <p:cNvSpPr/>
          <p:nvPr/>
        </p:nvSpPr>
        <p:spPr>
          <a:xfrm>
            <a:off x="-1778935" y="5143500"/>
            <a:ext cx="22912531" cy="12752941"/>
          </a:xfrm>
          <a:custGeom>
            <a:avLst/>
            <a:gdLst/>
            <a:ahLst/>
            <a:cxnLst/>
            <a:rect l="l" t="t" r="r" b="b"/>
            <a:pathLst>
              <a:path w="22912531" h="12752941">
                <a:moveTo>
                  <a:pt x="0" y="0"/>
                </a:moveTo>
                <a:lnTo>
                  <a:pt x="22912531" y="0"/>
                </a:lnTo>
                <a:lnTo>
                  <a:pt x="22912531" y="12752941"/>
                </a:lnTo>
                <a:lnTo>
                  <a:pt x="0" y="127529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15229551" y="4543788"/>
            <a:ext cx="5413619" cy="5049430"/>
          </a:xfrm>
          <a:custGeom>
            <a:avLst/>
            <a:gdLst/>
            <a:ahLst/>
            <a:cxnLst/>
            <a:rect l="l" t="t" r="r" b="b"/>
            <a:pathLst>
              <a:path w="5413619" h="5049430">
                <a:moveTo>
                  <a:pt x="5413619" y="0"/>
                </a:moveTo>
                <a:lnTo>
                  <a:pt x="0" y="0"/>
                </a:lnTo>
                <a:lnTo>
                  <a:pt x="0" y="5049430"/>
                </a:lnTo>
                <a:lnTo>
                  <a:pt x="5413619" y="5049430"/>
                </a:lnTo>
                <a:lnTo>
                  <a:pt x="5413619"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009650" y="378690"/>
            <a:ext cx="12318220" cy="8330196"/>
          </a:xfrm>
          <a:custGeom>
            <a:avLst/>
            <a:gdLst/>
            <a:ahLst/>
            <a:cxnLst/>
            <a:rect l="l" t="t" r="r" b="b"/>
            <a:pathLst>
              <a:path w="12318220" h="8330196">
                <a:moveTo>
                  <a:pt x="0" y="0"/>
                </a:moveTo>
                <a:lnTo>
                  <a:pt x="12318220" y="0"/>
                </a:lnTo>
                <a:lnTo>
                  <a:pt x="12318220" y="8330196"/>
                </a:lnTo>
                <a:lnTo>
                  <a:pt x="0" y="83301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6258251" y="1028700"/>
            <a:ext cx="2701209" cy="2603291"/>
          </a:xfrm>
          <a:custGeom>
            <a:avLst/>
            <a:gdLst/>
            <a:ahLst/>
            <a:cxnLst/>
            <a:rect l="l" t="t" r="r" b="b"/>
            <a:pathLst>
              <a:path w="2701209" h="2603291">
                <a:moveTo>
                  <a:pt x="0" y="0"/>
                </a:moveTo>
                <a:lnTo>
                  <a:pt x="2701210" y="0"/>
                </a:lnTo>
                <a:lnTo>
                  <a:pt x="2701210" y="2603291"/>
                </a:lnTo>
                <a:lnTo>
                  <a:pt x="0" y="26032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TextBox 6"/>
          <p:cNvSpPr txBox="1"/>
          <p:nvPr/>
        </p:nvSpPr>
        <p:spPr>
          <a:xfrm>
            <a:off x="6561950" y="4451222"/>
            <a:ext cx="9111132" cy="398158"/>
          </a:xfrm>
          <a:prstGeom prst="rect">
            <a:avLst/>
          </a:prstGeom>
        </p:spPr>
        <p:txBody>
          <a:bodyPr lIns="0" tIns="0" rIns="0" bIns="0" rtlCol="0" anchor="t">
            <a:spAutoFit/>
          </a:bodyPr>
          <a:lstStyle/>
          <a:p>
            <a:pPr algn="ctr">
              <a:lnSpc>
                <a:spcPts val="3254"/>
              </a:lnSpc>
            </a:pPr>
            <a:r>
              <a:rPr lang="en-US" sz="2324">
                <a:solidFill>
                  <a:srgbClr val="000000"/>
                </a:solidFill>
                <a:latin typeface="Canva Sans"/>
              </a:rPr>
              <a:t>Gambar Samuel Backett</a:t>
            </a:r>
          </a:p>
        </p:txBody>
      </p:sp>
      <p:sp>
        <p:nvSpPr>
          <p:cNvPr id="7" name="Freeform 7"/>
          <p:cNvSpPr/>
          <p:nvPr/>
        </p:nvSpPr>
        <p:spPr>
          <a:xfrm>
            <a:off x="9543174" y="1814191"/>
            <a:ext cx="3148685" cy="2684125"/>
          </a:xfrm>
          <a:custGeom>
            <a:avLst/>
            <a:gdLst/>
            <a:ahLst/>
            <a:cxnLst/>
            <a:rect l="l" t="t" r="r" b="b"/>
            <a:pathLst>
              <a:path w="3148685" h="2684125">
                <a:moveTo>
                  <a:pt x="0" y="0"/>
                </a:moveTo>
                <a:lnTo>
                  <a:pt x="3148684" y="0"/>
                </a:lnTo>
                <a:lnTo>
                  <a:pt x="3148684" y="2684125"/>
                </a:lnTo>
                <a:lnTo>
                  <a:pt x="0" y="2684125"/>
                </a:lnTo>
                <a:lnTo>
                  <a:pt x="0" y="0"/>
                </a:lnTo>
                <a:close/>
              </a:path>
            </a:pathLst>
          </a:custGeom>
          <a:blipFill>
            <a:blip r:embed="rId10"/>
            <a:stretch>
              <a:fillRect/>
            </a:stretch>
          </a:blipFill>
        </p:spPr>
      </p:sp>
      <p:sp>
        <p:nvSpPr>
          <p:cNvPr id="8" name="Freeform 8"/>
          <p:cNvSpPr/>
          <p:nvPr/>
        </p:nvSpPr>
        <p:spPr>
          <a:xfrm>
            <a:off x="11506847" y="1028700"/>
            <a:ext cx="4166235" cy="8229600"/>
          </a:xfrm>
          <a:custGeom>
            <a:avLst/>
            <a:gdLst/>
            <a:ahLst/>
            <a:cxnLst/>
            <a:rect l="l" t="t" r="r" b="b"/>
            <a:pathLst>
              <a:path w="4166235" h="8229600">
                <a:moveTo>
                  <a:pt x="0" y="0"/>
                </a:moveTo>
                <a:lnTo>
                  <a:pt x="4166235" y="0"/>
                </a:lnTo>
                <a:lnTo>
                  <a:pt x="4166235" y="8229600"/>
                </a:lnTo>
                <a:lnTo>
                  <a:pt x="0" y="8229600"/>
                </a:lnTo>
                <a:lnTo>
                  <a:pt x="0" y="0"/>
                </a:lnTo>
                <a:close/>
              </a:path>
            </a:pathLst>
          </a:custGeom>
          <a:blipFill>
            <a:blip r:embed="rId11"/>
            <a:stretch>
              <a:fillRect/>
            </a:stretch>
          </a:blipFill>
        </p:spPr>
      </p:sp>
      <p:sp>
        <p:nvSpPr>
          <p:cNvPr id="9" name="TextBox 9"/>
          <p:cNvSpPr txBox="1"/>
          <p:nvPr/>
        </p:nvSpPr>
        <p:spPr>
          <a:xfrm>
            <a:off x="1642500" y="1747516"/>
            <a:ext cx="8385927" cy="6391147"/>
          </a:xfrm>
          <a:prstGeom prst="rect">
            <a:avLst/>
          </a:prstGeom>
        </p:spPr>
        <p:txBody>
          <a:bodyPr lIns="0" tIns="0" rIns="0" bIns="0" rtlCol="0" anchor="t">
            <a:spAutoFit/>
          </a:bodyPr>
          <a:lstStyle/>
          <a:p>
            <a:pPr algn="just">
              <a:lnSpc>
                <a:spcPts val="4505"/>
              </a:lnSpc>
            </a:pPr>
            <a:r>
              <a:rPr lang="en-US" sz="4096" spc="-172">
                <a:solidFill>
                  <a:srgbClr val="FFFFFF"/>
                </a:solidFill>
                <a:latin typeface="Gaegu"/>
              </a:rPr>
              <a:t>Absurdisme adalah gaya yang menyajikan satu lakon yang seolah tidak memiliki ikatan rasional antara peristiwa satu dengan yang lain, antara percakapan satu dengan yang lain. </a:t>
            </a:r>
          </a:p>
          <a:p>
            <a:pPr algn="just">
              <a:lnSpc>
                <a:spcPts val="4505"/>
              </a:lnSpc>
            </a:pPr>
            <a:r>
              <a:rPr lang="en-US" sz="4096" spc="-172">
                <a:solidFill>
                  <a:srgbClr val="FFFFFF"/>
                </a:solidFill>
                <a:latin typeface="Gaegu"/>
              </a:rPr>
              <a:t>Drama-drama yang yang kinidisebut absurd, pada mulanya dinamai dengan eksistensialisme. Drama absurdisme merupakan puncak perkembangan drama dunia. </a:t>
            </a:r>
          </a:p>
          <a:p>
            <a:pPr algn="just">
              <a:lnSpc>
                <a:spcPts val="4505"/>
              </a:lnSpc>
            </a:pPr>
            <a:endParaRPr lang="en-US" sz="4096" spc="-172">
              <a:solidFill>
                <a:srgbClr val="FFFFFF"/>
              </a:solidFill>
              <a:latin typeface="Gaegu"/>
            </a:endParaRPr>
          </a:p>
        </p:txBody>
      </p:sp>
      <p:sp>
        <p:nvSpPr>
          <p:cNvPr id="10" name="TextBox 10"/>
          <p:cNvSpPr txBox="1"/>
          <p:nvPr/>
        </p:nvSpPr>
        <p:spPr>
          <a:xfrm>
            <a:off x="1028700" y="942975"/>
            <a:ext cx="7298744" cy="762470"/>
          </a:xfrm>
          <a:prstGeom prst="rect">
            <a:avLst/>
          </a:prstGeom>
        </p:spPr>
        <p:txBody>
          <a:bodyPr lIns="0" tIns="0" rIns="0" bIns="0" rtlCol="0" anchor="t">
            <a:spAutoFit/>
          </a:bodyPr>
          <a:lstStyle/>
          <a:p>
            <a:pPr algn="ctr">
              <a:lnSpc>
                <a:spcPts val="6274"/>
              </a:lnSpc>
              <a:spcBef>
                <a:spcPct val="0"/>
              </a:spcBef>
            </a:pPr>
            <a:r>
              <a:rPr lang="en-US" sz="4481">
                <a:solidFill>
                  <a:srgbClr val="FFFFFF"/>
                </a:solidFill>
                <a:latin typeface="More Sugar"/>
              </a:rPr>
              <a:t>6. Masa Absurdisme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AE7E4"/>
        </a:solidFill>
        <a:effectLst/>
      </p:bgPr>
    </p:bg>
    <p:spTree>
      <p:nvGrpSpPr>
        <p:cNvPr id="1" name=""/>
        <p:cNvGrpSpPr/>
        <p:nvPr/>
      </p:nvGrpSpPr>
      <p:grpSpPr>
        <a:xfrm>
          <a:off x="0" y="0"/>
          <a:ext cx="0" cy="0"/>
          <a:chOff x="0" y="0"/>
          <a:chExt cx="0" cy="0"/>
        </a:xfrm>
      </p:grpSpPr>
      <p:grpSp>
        <p:nvGrpSpPr>
          <p:cNvPr id="2" name="Group 2"/>
          <p:cNvGrpSpPr/>
          <p:nvPr/>
        </p:nvGrpSpPr>
        <p:grpSpPr>
          <a:xfrm>
            <a:off x="-1017652" y="7930254"/>
            <a:ext cx="20624364" cy="3291035"/>
            <a:chOff x="0" y="0"/>
            <a:chExt cx="5431931" cy="866775"/>
          </a:xfrm>
        </p:grpSpPr>
        <p:sp>
          <p:nvSpPr>
            <p:cNvPr id="3" name="Freeform 3"/>
            <p:cNvSpPr/>
            <p:nvPr/>
          </p:nvSpPr>
          <p:spPr>
            <a:xfrm>
              <a:off x="0" y="0"/>
              <a:ext cx="5431931" cy="866775"/>
            </a:xfrm>
            <a:custGeom>
              <a:avLst/>
              <a:gdLst/>
              <a:ahLst/>
              <a:cxnLst/>
              <a:rect l="l" t="t" r="r" b="b"/>
              <a:pathLst>
                <a:path w="5431931" h="866775">
                  <a:moveTo>
                    <a:pt x="0" y="0"/>
                  </a:moveTo>
                  <a:lnTo>
                    <a:pt x="5431931" y="0"/>
                  </a:lnTo>
                  <a:lnTo>
                    <a:pt x="5431931" y="866775"/>
                  </a:lnTo>
                  <a:lnTo>
                    <a:pt x="0" y="866775"/>
                  </a:lnTo>
                  <a:close/>
                </a:path>
              </a:pathLst>
            </a:custGeom>
            <a:solidFill>
              <a:srgbClr val="017769"/>
            </a:solidFill>
            <a:ln w="247650" cap="sq">
              <a:solidFill>
                <a:srgbClr val="BC9C22"/>
              </a:solidFill>
              <a:prstDash val="solid"/>
              <a:miter/>
            </a:ln>
          </p:spPr>
        </p:sp>
        <p:sp>
          <p:nvSpPr>
            <p:cNvPr id="4" name="TextBox 4"/>
            <p:cNvSpPr txBox="1"/>
            <p:nvPr/>
          </p:nvSpPr>
          <p:spPr>
            <a:xfrm>
              <a:off x="0" y="-38100"/>
              <a:ext cx="5431931" cy="904875"/>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3982568" y="3869889"/>
            <a:ext cx="11084101" cy="12834222"/>
          </a:xfrm>
          <a:custGeom>
            <a:avLst/>
            <a:gdLst/>
            <a:ahLst/>
            <a:cxnLst/>
            <a:rect l="l" t="t" r="r" b="b"/>
            <a:pathLst>
              <a:path w="11084101" h="12834222">
                <a:moveTo>
                  <a:pt x="0" y="0"/>
                </a:moveTo>
                <a:lnTo>
                  <a:pt x="11084101" y="0"/>
                </a:lnTo>
                <a:lnTo>
                  <a:pt x="11084101" y="12834222"/>
                </a:lnTo>
                <a:lnTo>
                  <a:pt x="0" y="128342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5962132" y="4182944"/>
            <a:ext cx="6363736" cy="6591441"/>
          </a:xfrm>
          <a:custGeom>
            <a:avLst/>
            <a:gdLst/>
            <a:ahLst/>
            <a:cxnLst/>
            <a:rect l="l" t="t" r="r" b="b"/>
            <a:pathLst>
              <a:path w="6363736" h="6591441">
                <a:moveTo>
                  <a:pt x="0" y="0"/>
                </a:moveTo>
                <a:lnTo>
                  <a:pt x="6363736" y="0"/>
                </a:lnTo>
                <a:lnTo>
                  <a:pt x="6363736" y="6591441"/>
                </a:lnTo>
                <a:lnTo>
                  <a:pt x="0" y="65914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flipH="1">
            <a:off x="13004356" y="4055263"/>
            <a:ext cx="8112882" cy="7080334"/>
          </a:xfrm>
          <a:custGeom>
            <a:avLst/>
            <a:gdLst/>
            <a:ahLst/>
            <a:cxnLst/>
            <a:rect l="l" t="t" r="r" b="b"/>
            <a:pathLst>
              <a:path w="8112882" h="7080334">
                <a:moveTo>
                  <a:pt x="8112883" y="0"/>
                </a:moveTo>
                <a:lnTo>
                  <a:pt x="0" y="0"/>
                </a:lnTo>
                <a:lnTo>
                  <a:pt x="0" y="7080334"/>
                </a:lnTo>
                <a:lnTo>
                  <a:pt x="8112883" y="7080334"/>
                </a:lnTo>
                <a:lnTo>
                  <a:pt x="8112883"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TextBox 8"/>
          <p:cNvSpPr txBox="1"/>
          <p:nvPr/>
        </p:nvSpPr>
        <p:spPr>
          <a:xfrm>
            <a:off x="0" y="895350"/>
            <a:ext cx="17675714" cy="1153766"/>
          </a:xfrm>
          <a:prstGeom prst="rect">
            <a:avLst/>
          </a:prstGeom>
        </p:spPr>
        <p:txBody>
          <a:bodyPr lIns="0" tIns="0" rIns="0" bIns="0" rtlCol="0" anchor="t">
            <a:spAutoFit/>
          </a:bodyPr>
          <a:lstStyle/>
          <a:p>
            <a:pPr algn="ctr">
              <a:lnSpc>
                <a:spcPts val="9381"/>
              </a:lnSpc>
            </a:pPr>
            <a:r>
              <a:rPr lang="en-US" sz="6701" spc="1970">
                <a:solidFill>
                  <a:srgbClr val="552E33"/>
                </a:solidFill>
                <a:latin typeface="Beth Ellen"/>
              </a:rPr>
              <a:t>Sejarah Drama Dunia</a:t>
            </a:r>
          </a:p>
        </p:txBody>
      </p:sp>
      <p:sp>
        <p:nvSpPr>
          <p:cNvPr id="9" name="TextBox 9"/>
          <p:cNvSpPr txBox="1"/>
          <p:nvPr/>
        </p:nvSpPr>
        <p:spPr>
          <a:xfrm>
            <a:off x="2416209" y="2706523"/>
            <a:ext cx="14263103" cy="1348741"/>
          </a:xfrm>
          <a:prstGeom prst="rect">
            <a:avLst/>
          </a:prstGeom>
        </p:spPr>
        <p:txBody>
          <a:bodyPr lIns="0" tIns="0" rIns="0" bIns="0" rtlCol="0" anchor="t">
            <a:spAutoFit/>
          </a:bodyPr>
          <a:lstStyle/>
          <a:p>
            <a:pPr algn="ctr">
              <a:lnSpc>
                <a:spcPts val="5459"/>
              </a:lnSpc>
            </a:pPr>
            <a:r>
              <a:rPr lang="en-US" sz="3899">
                <a:solidFill>
                  <a:srgbClr val="552E33"/>
                </a:solidFill>
                <a:latin typeface="Happy Font TH"/>
              </a:rPr>
              <a:t>Oleh </a:t>
            </a:r>
          </a:p>
          <a:p>
            <a:pPr algn="ctr">
              <a:lnSpc>
                <a:spcPts val="5459"/>
              </a:lnSpc>
            </a:pPr>
            <a:r>
              <a:rPr lang="en-US" sz="3899">
                <a:solidFill>
                  <a:srgbClr val="552E33"/>
                </a:solidFill>
                <a:latin typeface="Happy Font TH"/>
              </a:rPr>
              <a:t>Zulfahita, S.Pd., M.Pd.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5A355"/>
        </a:solidFill>
        <a:effectLst/>
      </p:bgPr>
    </p:bg>
    <p:spTree>
      <p:nvGrpSpPr>
        <p:cNvPr id="1" name=""/>
        <p:cNvGrpSpPr/>
        <p:nvPr/>
      </p:nvGrpSpPr>
      <p:grpSpPr>
        <a:xfrm>
          <a:off x="0" y="0"/>
          <a:ext cx="0" cy="0"/>
          <a:chOff x="0" y="0"/>
          <a:chExt cx="0" cy="0"/>
        </a:xfrm>
      </p:grpSpPr>
      <p:grpSp>
        <p:nvGrpSpPr>
          <p:cNvPr id="2" name="Group 2"/>
          <p:cNvGrpSpPr/>
          <p:nvPr/>
        </p:nvGrpSpPr>
        <p:grpSpPr>
          <a:xfrm>
            <a:off x="12519459" y="5487694"/>
            <a:ext cx="5139823" cy="4082592"/>
            <a:chOff x="0" y="0"/>
            <a:chExt cx="6853097" cy="5443455"/>
          </a:xfrm>
        </p:grpSpPr>
        <p:sp>
          <p:nvSpPr>
            <p:cNvPr id="3" name="Freeform 3"/>
            <p:cNvSpPr/>
            <p:nvPr/>
          </p:nvSpPr>
          <p:spPr>
            <a:xfrm>
              <a:off x="0" y="1558881"/>
              <a:ext cx="6055337" cy="3884575"/>
            </a:xfrm>
            <a:custGeom>
              <a:avLst/>
              <a:gdLst/>
              <a:ahLst/>
              <a:cxnLst/>
              <a:rect l="l" t="t" r="r" b="b"/>
              <a:pathLst>
                <a:path w="6055337" h="3884575">
                  <a:moveTo>
                    <a:pt x="0" y="0"/>
                  </a:moveTo>
                  <a:lnTo>
                    <a:pt x="6055337" y="0"/>
                  </a:lnTo>
                  <a:lnTo>
                    <a:pt x="6055337" y="3884574"/>
                  </a:lnTo>
                  <a:lnTo>
                    <a:pt x="0" y="3884574"/>
                  </a:lnTo>
                  <a:lnTo>
                    <a:pt x="0" y="0"/>
                  </a:lnTo>
                  <a:close/>
                </a:path>
              </a:pathLst>
            </a:custGeom>
            <a:blipFill>
              <a:blip r:embed="rId2">
                <a:extLst>
                  <a:ext uri="{96DAC541-7B7A-43D3-8B79-37D633B846F1}">
                    <asvg:svgBlip xmlns:asvg="http://schemas.microsoft.com/office/drawing/2016/SVG/main" r:embed="rId3"/>
                  </a:ext>
                </a:extLst>
              </a:blip>
              <a:stretch>
                <a:fillRect t="-24421"/>
              </a:stretch>
            </a:blipFill>
          </p:spPr>
        </p:sp>
        <p:sp>
          <p:nvSpPr>
            <p:cNvPr id="4" name="Freeform 4"/>
            <p:cNvSpPr/>
            <p:nvPr/>
          </p:nvSpPr>
          <p:spPr>
            <a:xfrm>
              <a:off x="0" y="0"/>
              <a:ext cx="6055337" cy="3884575"/>
            </a:xfrm>
            <a:custGeom>
              <a:avLst/>
              <a:gdLst/>
              <a:ahLst/>
              <a:cxnLst/>
              <a:rect l="l" t="t" r="r" b="b"/>
              <a:pathLst>
                <a:path w="6055337" h="3884575">
                  <a:moveTo>
                    <a:pt x="0" y="0"/>
                  </a:moveTo>
                  <a:lnTo>
                    <a:pt x="6055337" y="0"/>
                  </a:lnTo>
                  <a:lnTo>
                    <a:pt x="6055337" y="3884575"/>
                  </a:lnTo>
                  <a:lnTo>
                    <a:pt x="0" y="3884575"/>
                  </a:lnTo>
                  <a:lnTo>
                    <a:pt x="0" y="0"/>
                  </a:lnTo>
                  <a:close/>
                </a:path>
              </a:pathLst>
            </a:custGeom>
            <a:blipFill>
              <a:blip r:embed="rId2">
                <a:extLst>
                  <a:ext uri="{96DAC541-7B7A-43D3-8B79-37D633B846F1}">
                    <asvg:svgBlip xmlns:asvg="http://schemas.microsoft.com/office/drawing/2016/SVG/main" r:embed="rId3"/>
                  </a:ext>
                </a:extLst>
              </a:blip>
              <a:stretch>
                <a:fillRect t="-24421"/>
              </a:stretch>
            </a:blipFill>
          </p:spPr>
        </p:sp>
        <p:sp>
          <p:nvSpPr>
            <p:cNvPr id="5" name="Freeform 5"/>
            <p:cNvSpPr/>
            <p:nvPr/>
          </p:nvSpPr>
          <p:spPr>
            <a:xfrm>
              <a:off x="797760" y="1558881"/>
              <a:ext cx="6055337" cy="3884575"/>
            </a:xfrm>
            <a:custGeom>
              <a:avLst/>
              <a:gdLst/>
              <a:ahLst/>
              <a:cxnLst/>
              <a:rect l="l" t="t" r="r" b="b"/>
              <a:pathLst>
                <a:path w="6055337" h="3884575">
                  <a:moveTo>
                    <a:pt x="0" y="0"/>
                  </a:moveTo>
                  <a:lnTo>
                    <a:pt x="6055337" y="0"/>
                  </a:lnTo>
                  <a:lnTo>
                    <a:pt x="6055337" y="3884574"/>
                  </a:lnTo>
                  <a:lnTo>
                    <a:pt x="0" y="3884574"/>
                  </a:lnTo>
                  <a:lnTo>
                    <a:pt x="0" y="0"/>
                  </a:lnTo>
                  <a:close/>
                </a:path>
              </a:pathLst>
            </a:custGeom>
            <a:blipFill>
              <a:blip r:embed="rId2">
                <a:extLst>
                  <a:ext uri="{96DAC541-7B7A-43D3-8B79-37D633B846F1}">
                    <asvg:svgBlip xmlns:asvg="http://schemas.microsoft.com/office/drawing/2016/SVG/main" r:embed="rId3"/>
                  </a:ext>
                </a:extLst>
              </a:blip>
              <a:stretch>
                <a:fillRect t="-24421"/>
              </a:stretch>
            </a:blipFill>
          </p:spPr>
        </p:sp>
        <p:sp>
          <p:nvSpPr>
            <p:cNvPr id="6" name="Freeform 6"/>
            <p:cNvSpPr/>
            <p:nvPr/>
          </p:nvSpPr>
          <p:spPr>
            <a:xfrm>
              <a:off x="797760" y="0"/>
              <a:ext cx="6055337" cy="3884575"/>
            </a:xfrm>
            <a:custGeom>
              <a:avLst/>
              <a:gdLst/>
              <a:ahLst/>
              <a:cxnLst/>
              <a:rect l="l" t="t" r="r" b="b"/>
              <a:pathLst>
                <a:path w="6055337" h="3884575">
                  <a:moveTo>
                    <a:pt x="0" y="0"/>
                  </a:moveTo>
                  <a:lnTo>
                    <a:pt x="6055337" y="0"/>
                  </a:lnTo>
                  <a:lnTo>
                    <a:pt x="6055337" y="3884575"/>
                  </a:lnTo>
                  <a:lnTo>
                    <a:pt x="0" y="3884575"/>
                  </a:lnTo>
                  <a:lnTo>
                    <a:pt x="0" y="0"/>
                  </a:lnTo>
                  <a:close/>
                </a:path>
              </a:pathLst>
            </a:custGeom>
            <a:blipFill>
              <a:blip r:embed="rId2">
                <a:extLst>
                  <a:ext uri="{96DAC541-7B7A-43D3-8B79-37D633B846F1}">
                    <asvg:svgBlip xmlns:asvg="http://schemas.microsoft.com/office/drawing/2016/SVG/main" r:embed="rId3"/>
                  </a:ext>
                </a:extLst>
              </a:blip>
              <a:stretch>
                <a:fillRect t="-24421"/>
              </a:stretch>
            </a:blipFill>
          </p:spPr>
        </p:sp>
      </p:grpSp>
      <p:grpSp>
        <p:nvGrpSpPr>
          <p:cNvPr id="7" name="Group 7"/>
          <p:cNvGrpSpPr/>
          <p:nvPr/>
        </p:nvGrpSpPr>
        <p:grpSpPr>
          <a:xfrm>
            <a:off x="2794345" y="1216173"/>
            <a:ext cx="9390491" cy="8134490"/>
            <a:chOff x="0" y="0"/>
            <a:chExt cx="12520655" cy="10845987"/>
          </a:xfrm>
        </p:grpSpPr>
        <p:sp>
          <p:nvSpPr>
            <p:cNvPr id="8" name="Freeform 8"/>
            <p:cNvSpPr/>
            <p:nvPr/>
          </p:nvSpPr>
          <p:spPr>
            <a:xfrm>
              <a:off x="0" y="0"/>
              <a:ext cx="12520655" cy="8032157"/>
            </a:xfrm>
            <a:custGeom>
              <a:avLst/>
              <a:gdLst/>
              <a:ahLst/>
              <a:cxnLst/>
              <a:rect l="l" t="t" r="r" b="b"/>
              <a:pathLst>
                <a:path w="12520655" h="8032157">
                  <a:moveTo>
                    <a:pt x="0" y="0"/>
                  </a:moveTo>
                  <a:lnTo>
                    <a:pt x="12520655" y="0"/>
                  </a:lnTo>
                  <a:lnTo>
                    <a:pt x="12520655" y="8032157"/>
                  </a:lnTo>
                  <a:lnTo>
                    <a:pt x="0" y="8032157"/>
                  </a:lnTo>
                  <a:lnTo>
                    <a:pt x="0" y="0"/>
                  </a:lnTo>
                  <a:close/>
                </a:path>
              </a:pathLst>
            </a:custGeom>
            <a:blipFill>
              <a:blip r:embed="rId2">
                <a:extLst>
                  <a:ext uri="{96DAC541-7B7A-43D3-8B79-37D633B846F1}">
                    <asvg:svgBlip xmlns:asvg="http://schemas.microsoft.com/office/drawing/2016/SVG/main" r:embed="rId3"/>
                  </a:ext>
                </a:extLst>
              </a:blip>
              <a:stretch>
                <a:fillRect t="-24421"/>
              </a:stretch>
            </a:blipFill>
          </p:spPr>
        </p:sp>
        <p:sp>
          <p:nvSpPr>
            <p:cNvPr id="9" name="Freeform 9"/>
            <p:cNvSpPr/>
            <p:nvPr/>
          </p:nvSpPr>
          <p:spPr>
            <a:xfrm>
              <a:off x="0" y="2813830"/>
              <a:ext cx="12520655" cy="8032157"/>
            </a:xfrm>
            <a:custGeom>
              <a:avLst/>
              <a:gdLst/>
              <a:ahLst/>
              <a:cxnLst/>
              <a:rect l="l" t="t" r="r" b="b"/>
              <a:pathLst>
                <a:path w="12520655" h="8032157">
                  <a:moveTo>
                    <a:pt x="0" y="0"/>
                  </a:moveTo>
                  <a:lnTo>
                    <a:pt x="12520655" y="0"/>
                  </a:lnTo>
                  <a:lnTo>
                    <a:pt x="12520655" y="8032157"/>
                  </a:lnTo>
                  <a:lnTo>
                    <a:pt x="0" y="8032157"/>
                  </a:lnTo>
                  <a:lnTo>
                    <a:pt x="0" y="0"/>
                  </a:lnTo>
                  <a:close/>
                </a:path>
              </a:pathLst>
            </a:custGeom>
            <a:blipFill>
              <a:blip r:embed="rId2">
                <a:extLst>
                  <a:ext uri="{96DAC541-7B7A-43D3-8B79-37D633B846F1}">
                    <asvg:svgBlip xmlns:asvg="http://schemas.microsoft.com/office/drawing/2016/SVG/main" r:embed="rId3"/>
                  </a:ext>
                </a:extLst>
              </a:blip>
              <a:stretch>
                <a:fillRect t="-24421"/>
              </a:stretch>
            </a:blipFill>
          </p:spPr>
        </p:sp>
      </p:grpSp>
      <p:sp>
        <p:nvSpPr>
          <p:cNvPr id="10" name="Freeform 10"/>
          <p:cNvSpPr/>
          <p:nvPr/>
        </p:nvSpPr>
        <p:spPr>
          <a:xfrm>
            <a:off x="5478258" y="810864"/>
            <a:ext cx="5139662" cy="810618"/>
          </a:xfrm>
          <a:custGeom>
            <a:avLst/>
            <a:gdLst/>
            <a:ahLst/>
            <a:cxnLst/>
            <a:rect l="l" t="t" r="r" b="b"/>
            <a:pathLst>
              <a:path w="5139662" h="810618">
                <a:moveTo>
                  <a:pt x="0" y="0"/>
                </a:moveTo>
                <a:lnTo>
                  <a:pt x="5139662" y="0"/>
                </a:lnTo>
                <a:lnTo>
                  <a:pt x="5139662" y="810618"/>
                </a:lnTo>
                <a:lnTo>
                  <a:pt x="0" y="8106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4498886" y="3117937"/>
            <a:ext cx="6454167" cy="133089"/>
          </a:xfrm>
          <a:custGeom>
            <a:avLst/>
            <a:gdLst/>
            <a:ahLst/>
            <a:cxnLst/>
            <a:rect l="l" t="t" r="r" b="b"/>
            <a:pathLst>
              <a:path w="6454167" h="133089">
                <a:moveTo>
                  <a:pt x="0" y="0"/>
                </a:moveTo>
                <a:lnTo>
                  <a:pt x="6454167" y="0"/>
                </a:lnTo>
                <a:lnTo>
                  <a:pt x="6454167" y="133089"/>
                </a:lnTo>
                <a:lnTo>
                  <a:pt x="0" y="133089"/>
                </a:lnTo>
                <a:lnTo>
                  <a:pt x="0" y="0"/>
                </a:lnTo>
                <a:close/>
              </a:path>
            </a:pathLst>
          </a:custGeom>
          <a:blipFill>
            <a:blip r:embed="rId6">
              <a:extLst>
                <a:ext uri="{96DAC541-7B7A-43D3-8B79-37D633B846F1}">
                  <asvg:svgBlip xmlns:asvg="http://schemas.microsoft.com/office/drawing/2016/SVG/main" r:embed="rId7"/>
                </a:ext>
              </a:extLst>
            </a:blip>
            <a:stretch>
              <a:fillRect t="-159779" b="-154632"/>
            </a:stretch>
          </a:blipFill>
        </p:spPr>
      </p:sp>
      <p:grpSp>
        <p:nvGrpSpPr>
          <p:cNvPr id="12" name="Group 12"/>
          <p:cNvGrpSpPr/>
          <p:nvPr/>
        </p:nvGrpSpPr>
        <p:grpSpPr>
          <a:xfrm>
            <a:off x="10343118" y="8090401"/>
            <a:ext cx="1500055" cy="1572513"/>
            <a:chOff x="0" y="0"/>
            <a:chExt cx="2000074" cy="2096685"/>
          </a:xfrm>
        </p:grpSpPr>
        <p:sp>
          <p:nvSpPr>
            <p:cNvPr id="13" name="Freeform 13"/>
            <p:cNvSpPr/>
            <p:nvPr/>
          </p:nvSpPr>
          <p:spPr>
            <a:xfrm>
              <a:off x="722795" y="0"/>
              <a:ext cx="1277278" cy="1254055"/>
            </a:xfrm>
            <a:custGeom>
              <a:avLst/>
              <a:gdLst/>
              <a:ahLst/>
              <a:cxnLst/>
              <a:rect l="l" t="t" r="r" b="b"/>
              <a:pathLst>
                <a:path w="1277278" h="1254055">
                  <a:moveTo>
                    <a:pt x="0" y="0"/>
                  </a:moveTo>
                  <a:lnTo>
                    <a:pt x="1277279" y="0"/>
                  </a:lnTo>
                  <a:lnTo>
                    <a:pt x="1277279" y="1254055"/>
                  </a:lnTo>
                  <a:lnTo>
                    <a:pt x="0" y="12540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a:off x="420299" y="1439085"/>
              <a:ext cx="604992" cy="657600"/>
            </a:xfrm>
            <a:custGeom>
              <a:avLst/>
              <a:gdLst/>
              <a:ahLst/>
              <a:cxnLst/>
              <a:rect l="l" t="t" r="r" b="b"/>
              <a:pathLst>
                <a:path w="604992" h="657600">
                  <a:moveTo>
                    <a:pt x="0" y="0"/>
                  </a:moveTo>
                  <a:lnTo>
                    <a:pt x="604992" y="0"/>
                  </a:lnTo>
                  <a:lnTo>
                    <a:pt x="604992" y="657600"/>
                  </a:lnTo>
                  <a:lnTo>
                    <a:pt x="0" y="6576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5"/>
            <p:cNvSpPr/>
            <p:nvPr/>
          </p:nvSpPr>
          <p:spPr>
            <a:xfrm>
              <a:off x="0" y="627028"/>
              <a:ext cx="420299" cy="388968"/>
            </a:xfrm>
            <a:custGeom>
              <a:avLst/>
              <a:gdLst/>
              <a:ahLst/>
              <a:cxnLst/>
              <a:rect l="l" t="t" r="r" b="b"/>
              <a:pathLst>
                <a:path w="420299" h="388968">
                  <a:moveTo>
                    <a:pt x="0" y="0"/>
                  </a:moveTo>
                  <a:lnTo>
                    <a:pt x="420299" y="0"/>
                  </a:lnTo>
                  <a:lnTo>
                    <a:pt x="420299" y="388968"/>
                  </a:lnTo>
                  <a:lnTo>
                    <a:pt x="0" y="38896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sp>
        <p:nvSpPr>
          <p:cNvPr id="16" name="Freeform 16"/>
          <p:cNvSpPr/>
          <p:nvPr/>
        </p:nvSpPr>
        <p:spPr>
          <a:xfrm>
            <a:off x="6021674" y="7787313"/>
            <a:ext cx="873104" cy="974051"/>
          </a:xfrm>
          <a:custGeom>
            <a:avLst/>
            <a:gdLst/>
            <a:ahLst/>
            <a:cxnLst/>
            <a:rect l="l" t="t" r="r" b="b"/>
            <a:pathLst>
              <a:path w="873104" h="974051">
                <a:moveTo>
                  <a:pt x="0" y="0"/>
                </a:moveTo>
                <a:lnTo>
                  <a:pt x="873104" y="0"/>
                </a:lnTo>
                <a:lnTo>
                  <a:pt x="873104" y="974051"/>
                </a:lnTo>
                <a:lnTo>
                  <a:pt x="0" y="97405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7" name="Freeform 17"/>
          <p:cNvSpPr/>
          <p:nvPr/>
        </p:nvSpPr>
        <p:spPr>
          <a:xfrm>
            <a:off x="17183729" y="8461834"/>
            <a:ext cx="796714" cy="888829"/>
          </a:xfrm>
          <a:custGeom>
            <a:avLst/>
            <a:gdLst/>
            <a:ahLst/>
            <a:cxnLst/>
            <a:rect l="l" t="t" r="r" b="b"/>
            <a:pathLst>
              <a:path w="796714" h="888829">
                <a:moveTo>
                  <a:pt x="0" y="0"/>
                </a:moveTo>
                <a:lnTo>
                  <a:pt x="796714" y="0"/>
                </a:lnTo>
                <a:lnTo>
                  <a:pt x="796714" y="888829"/>
                </a:lnTo>
                <a:lnTo>
                  <a:pt x="0" y="88882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8" name="Freeform 18"/>
          <p:cNvSpPr/>
          <p:nvPr/>
        </p:nvSpPr>
        <p:spPr>
          <a:xfrm>
            <a:off x="3317539" y="1949990"/>
            <a:ext cx="761638" cy="849698"/>
          </a:xfrm>
          <a:custGeom>
            <a:avLst/>
            <a:gdLst/>
            <a:ahLst/>
            <a:cxnLst/>
            <a:rect l="l" t="t" r="r" b="b"/>
            <a:pathLst>
              <a:path w="761638" h="849698">
                <a:moveTo>
                  <a:pt x="0" y="0"/>
                </a:moveTo>
                <a:lnTo>
                  <a:pt x="761638" y="0"/>
                </a:lnTo>
                <a:lnTo>
                  <a:pt x="761638" y="849698"/>
                </a:lnTo>
                <a:lnTo>
                  <a:pt x="0" y="84969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grpSp>
        <p:nvGrpSpPr>
          <p:cNvPr id="19" name="Group 19"/>
          <p:cNvGrpSpPr/>
          <p:nvPr/>
        </p:nvGrpSpPr>
        <p:grpSpPr>
          <a:xfrm>
            <a:off x="12657594" y="5927988"/>
            <a:ext cx="4541503" cy="687365"/>
            <a:chOff x="-328028" y="-1040"/>
            <a:chExt cx="5245625" cy="916487"/>
          </a:xfrm>
        </p:grpSpPr>
        <p:sp>
          <p:nvSpPr>
            <p:cNvPr id="20" name="TextBox 20"/>
            <p:cNvSpPr txBox="1"/>
            <p:nvPr/>
          </p:nvSpPr>
          <p:spPr>
            <a:xfrm>
              <a:off x="-328028" y="-1040"/>
              <a:ext cx="5245625" cy="644621"/>
            </a:xfrm>
            <a:prstGeom prst="rect">
              <a:avLst/>
            </a:prstGeom>
          </p:spPr>
          <p:txBody>
            <a:bodyPr wrap="square" lIns="0" tIns="0" rIns="0" bIns="0" rtlCol="0" anchor="t">
              <a:spAutoFit/>
            </a:bodyPr>
            <a:lstStyle/>
            <a:p>
              <a:pPr algn="ctr">
                <a:lnSpc>
                  <a:spcPts val="3887"/>
                </a:lnSpc>
              </a:pPr>
              <a:r>
                <a:rPr lang="en-US" sz="3200" b="1" dirty="0">
                  <a:solidFill>
                    <a:srgbClr val="E16F1F"/>
                  </a:solidFill>
                  <a:latin typeface="Jingleberry Bold"/>
                </a:rPr>
                <a:t>Link </a:t>
              </a:r>
              <a:r>
                <a:rPr lang="en-US" sz="3200" b="1" dirty="0" err="1">
                  <a:solidFill>
                    <a:srgbClr val="E16F1F"/>
                  </a:solidFill>
                  <a:latin typeface="Jingleberry Bold"/>
                </a:rPr>
                <a:t>Pengumpulan</a:t>
              </a:r>
              <a:r>
                <a:rPr lang="en-US" sz="3200" b="1" dirty="0">
                  <a:solidFill>
                    <a:srgbClr val="E16F1F"/>
                  </a:solidFill>
                  <a:latin typeface="Jingleberry Bold"/>
                </a:rPr>
                <a:t> </a:t>
              </a:r>
              <a:r>
                <a:rPr lang="en-US" sz="2800" b="1" dirty="0" err="1">
                  <a:solidFill>
                    <a:srgbClr val="E16F1F"/>
                  </a:solidFill>
                  <a:latin typeface="Jingleberry Bold"/>
                </a:rPr>
                <a:t>Jawaban</a:t>
              </a:r>
              <a:endParaRPr lang="en-US" sz="2800" b="1" dirty="0">
                <a:solidFill>
                  <a:srgbClr val="E16F1F"/>
                </a:solidFill>
                <a:latin typeface="Jingleberry Bold"/>
              </a:endParaRPr>
            </a:p>
          </p:txBody>
        </p:sp>
        <p:sp>
          <p:nvSpPr>
            <p:cNvPr id="21" name="Freeform 21"/>
            <p:cNvSpPr/>
            <p:nvPr/>
          </p:nvSpPr>
          <p:spPr>
            <a:xfrm>
              <a:off x="457631" y="850394"/>
              <a:ext cx="4163665" cy="65053"/>
            </a:xfrm>
            <a:custGeom>
              <a:avLst/>
              <a:gdLst/>
              <a:ahLst/>
              <a:cxnLst/>
              <a:rect l="l" t="t" r="r" b="b"/>
              <a:pathLst>
                <a:path w="4163665" h="65053">
                  <a:moveTo>
                    <a:pt x="0" y="0"/>
                  </a:moveTo>
                  <a:lnTo>
                    <a:pt x="4163665" y="0"/>
                  </a:lnTo>
                  <a:lnTo>
                    <a:pt x="4163665" y="65052"/>
                  </a:lnTo>
                  <a:lnTo>
                    <a:pt x="0" y="65052"/>
                  </a:lnTo>
                  <a:lnTo>
                    <a:pt x="0" y="0"/>
                  </a:lnTo>
                  <a:close/>
                </a:path>
              </a:pathLst>
            </a:custGeom>
            <a:blipFill>
              <a:blip r:embed="rId20">
                <a:extLst>
                  <a:ext uri="{96DAC541-7B7A-43D3-8B79-37D633B846F1}">
                    <asvg:svgBlip xmlns:asvg="http://schemas.microsoft.com/office/drawing/2016/SVG/main" r:embed="rId21"/>
                  </a:ext>
                </a:extLst>
              </a:blip>
              <a:stretch>
                <a:fillRect b="-353851"/>
              </a:stretch>
            </a:blipFill>
          </p:spPr>
        </p:sp>
      </p:grpSp>
      <p:sp>
        <p:nvSpPr>
          <p:cNvPr id="22" name="Freeform 22"/>
          <p:cNvSpPr/>
          <p:nvPr/>
        </p:nvSpPr>
        <p:spPr>
          <a:xfrm>
            <a:off x="4268097" y="6073876"/>
            <a:ext cx="1954555" cy="30538"/>
          </a:xfrm>
          <a:custGeom>
            <a:avLst/>
            <a:gdLst/>
            <a:ahLst/>
            <a:cxnLst/>
            <a:rect l="l" t="t" r="r" b="b"/>
            <a:pathLst>
              <a:path w="1954555" h="30538">
                <a:moveTo>
                  <a:pt x="0" y="0"/>
                </a:moveTo>
                <a:lnTo>
                  <a:pt x="1954555" y="0"/>
                </a:lnTo>
                <a:lnTo>
                  <a:pt x="1954555" y="30537"/>
                </a:lnTo>
                <a:lnTo>
                  <a:pt x="0" y="30537"/>
                </a:lnTo>
                <a:lnTo>
                  <a:pt x="0" y="0"/>
                </a:lnTo>
                <a:close/>
              </a:path>
            </a:pathLst>
          </a:custGeom>
          <a:blipFill>
            <a:blip r:embed="rId20">
              <a:extLst>
                <a:ext uri="{96DAC541-7B7A-43D3-8B79-37D633B846F1}">
                  <asvg:svgBlip xmlns:asvg="http://schemas.microsoft.com/office/drawing/2016/SVG/main" r:embed="rId21"/>
                </a:ext>
              </a:extLst>
            </a:blip>
            <a:stretch>
              <a:fillRect b="-353851"/>
            </a:stretch>
          </a:blipFill>
        </p:spPr>
      </p:sp>
      <p:sp>
        <p:nvSpPr>
          <p:cNvPr id="23" name="Freeform 23"/>
          <p:cNvSpPr/>
          <p:nvPr/>
        </p:nvSpPr>
        <p:spPr>
          <a:xfrm>
            <a:off x="4991399" y="8537901"/>
            <a:ext cx="660346" cy="736694"/>
          </a:xfrm>
          <a:custGeom>
            <a:avLst/>
            <a:gdLst/>
            <a:ahLst/>
            <a:cxnLst/>
            <a:rect l="l" t="t" r="r" b="b"/>
            <a:pathLst>
              <a:path w="660346" h="736694">
                <a:moveTo>
                  <a:pt x="0" y="0"/>
                </a:moveTo>
                <a:lnTo>
                  <a:pt x="660346" y="0"/>
                </a:lnTo>
                <a:lnTo>
                  <a:pt x="660346" y="736695"/>
                </a:lnTo>
                <a:lnTo>
                  <a:pt x="0" y="73669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grpSp>
        <p:nvGrpSpPr>
          <p:cNvPr id="24" name="Group 24"/>
          <p:cNvGrpSpPr/>
          <p:nvPr/>
        </p:nvGrpSpPr>
        <p:grpSpPr>
          <a:xfrm>
            <a:off x="12501114" y="1216173"/>
            <a:ext cx="5139823" cy="4082592"/>
            <a:chOff x="0" y="0"/>
            <a:chExt cx="6853097" cy="5443455"/>
          </a:xfrm>
        </p:grpSpPr>
        <p:sp>
          <p:nvSpPr>
            <p:cNvPr id="25" name="Freeform 25"/>
            <p:cNvSpPr/>
            <p:nvPr/>
          </p:nvSpPr>
          <p:spPr>
            <a:xfrm>
              <a:off x="0" y="1558881"/>
              <a:ext cx="6055337" cy="3884575"/>
            </a:xfrm>
            <a:custGeom>
              <a:avLst/>
              <a:gdLst/>
              <a:ahLst/>
              <a:cxnLst/>
              <a:rect l="l" t="t" r="r" b="b"/>
              <a:pathLst>
                <a:path w="6055337" h="3884575">
                  <a:moveTo>
                    <a:pt x="0" y="0"/>
                  </a:moveTo>
                  <a:lnTo>
                    <a:pt x="6055337" y="0"/>
                  </a:lnTo>
                  <a:lnTo>
                    <a:pt x="6055337" y="3884574"/>
                  </a:lnTo>
                  <a:lnTo>
                    <a:pt x="0" y="3884574"/>
                  </a:lnTo>
                  <a:lnTo>
                    <a:pt x="0" y="0"/>
                  </a:lnTo>
                  <a:close/>
                </a:path>
              </a:pathLst>
            </a:custGeom>
            <a:blipFill>
              <a:blip r:embed="rId2">
                <a:extLst>
                  <a:ext uri="{96DAC541-7B7A-43D3-8B79-37D633B846F1}">
                    <asvg:svgBlip xmlns:asvg="http://schemas.microsoft.com/office/drawing/2016/SVG/main" r:embed="rId3"/>
                  </a:ext>
                </a:extLst>
              </a:blip>
              <a:stretch>
                <a:fillRect t="-24421"/>
              </a:stretch>
            </a:blipFill>
          </p:spPr>
        </p:sp>
        <p:sp>
          <p:nvSpPr>
            <p:cNvPr id="26" name="Freeform 26"/>
            <p:cNvSpPr/>
            <p:nvPr/>
          </p:nvSpPr>
          <p:spPr>
            <a:xfrm>
              <a:off x="0" y="0"/>
              <a:ext cx="6055337" cy="3884575"/>
            </a:xfrm>
            <a:custGeom>
              <a:avLst/>
              <a:gdLst/>
              <a:ahLst/>
              <a:cxnLst/>
              <a:rect l="l" t="t" r="r" b="b"/>
              <a:pathLst>
                <a:path w="6055337" h="3884575">
                  <a:moveTo>
                    <a:pt x="0" y="0"/>
                  </a:moveTo>
                  <a:lnTo>
                    <a:pt x="6055337" y="0"/>
                  </a:lnTo>
                  <a:lnTo>
                    <a:pt x="6055337" y="3884575"/>
                  </a:lnTo>
                  <a:lnTo>
                    <a:pt x="0" y="3884575"/>
                  </a:lnTo>
                  <a:lnTo>
                    <a:pt x="0" y="0"/>
                  </a:lnTo>
                  <a:close/>
                </a:path>
              </a:pathLst>
            </a:custGeom>
            <a:blipFill>
              <a:blip r:embed="rId2">
                <a:extLst>
                  <a:ext uri="{96DAC541-7B7A-43D3-8B79-37D633B846F1}">
                    <asvg:svgBlip xmlns:asvg="http://schemas.microsoft.com/office/drawing/2016/SVG/main" r:embed="rId3"/>
                  </a:ext>
                </a:extLst>
              </a:blip>
              <a:stretch>
                <a:fillRect t="-24421"/>
              </a:stretch>
            </a:blipFill>
          </p:spPr>
        </p:sp>
        <p:sp>
          <p:nvSpPr>
            <p:cNvPr id="27" name="Freeform 27"/>
            <p:cNvSpPr/>
            <p:nvPr/>
          </p:nvSpPr>
          <p:spPr>
            <a:xfrm>
              <a:off x="797760" y="1558881"/>
              <a:ext cx="6055337" cy="3884575"/>
            </a:xfrm>
            <a:custGeom>
              <a:avLst/>
              <a:gdLst/>
              <a:ahLst/>
              <a:cxnLst/>
              <a:rect l="l" t="t" r="r" b="b"/>
              <a:pathLst>
                <a:path w="6055337" h="3884575">
                  <a:moveTo>
                    <a:pt x="0" y="0"/>
                  </a:moveTo>
                  <a:lnTo>
                    <a:pt x="6055337" y="0"/>
                  </a:lnTo>
                  <a:lnTo>
                    <a:pt x="6055337" y="3884574"/>
                  </a:lnTo>
                  <a:lnTo>
                    <a:pt x="0" y="3884574"/>
                  </a:lnTo>
                  <a:lnTo>
                    <a:pt x="0" y="0"/>
                  </a:lnTo>
                  <a:close/>
                </a:path>
              </a:pathLst>
            </a:custGeom>
            <a:blipFill>
              <a:blip r:embed="rId2">
                <a:extLst>
                  <a:ext uri="{96DAC541-7B7A-43D3-8B79-37D633B846F1}">
                    <asvg:svgBlip xmlns:asvg="http://schemas.microsoft.com/office/drawing/2016/SVG/main" r:embed="rId3"/>
                  </a:ext>
                </a:extLst>
              </a:blip>
              <a:stretch>
                <a:fillRect t="-24421"/>
              </a:stretch>
            </a:blipFill>
          </p:spPr>
        </p:sp>
        <p:sp>
          <p:nvSpPr>
            <p:cNvPr id="28" name="Freeform 28"/>
            <p:cNvSpPr/>
            <p:nvPr/>
          </p:nvSpPr>
          <p:spPr>
            <a:xfrm>
              <a:off x="797760" y="0"/>
              <a:ext cx="6055337" cy="3884575"/>
            </a:xfrm>
            <a:custGeom>
              <a:avLst/>
              <a:gdLst/>
              <a:ahLst/>
              <a:cxnLst/>
              <a:rect l="l" t="t" r="r" b="b"/>
              <a:pathLst>
                <a:path w="6055337" h="3884575">
                  <a:moveTo>
                    <a:pt x="0" y="0"/>
                  </a:moveTo>
                  <a:lnTo>
                    <a:pt x="6055337" y="0"/>
                  </a:lnTo>
                  <a:lnTo>
                    <a:pt x="6055337" y="3884575"/>
                  </a:lnTo>
                  <a:lnTo>
                    <a:pt x="0" y="3884575"/>
                  </a:lnTo>
                  <a:lnTo>
                    <a:pt x="0" y="0"/>
                  </a:lnTo>
                  <a:close/>
                </a:path>
              </a:pathLst>
            </a:custGeom>
            <a:blipFill>
              <a:blip r:embed="rId2">
                <a:extLst>
                  <a:ext uri="{96DAC541-7B7A-43D3-8B79-37D633B846F1}">
                    <asvg:svgBlip xmlns:asvg="http://schemas.microsoft.com/office/drawing/2016/SVG/main" r:embed="rId3"/>
                  </a:ext>
                </a:extLst>
              </a:blip>
              <a:stretch>
                <a:fillRect t="-24421"/>
              </a:stretch>
            </a:blipFill>
          </p:spPr>
        </p:sp>
      </p:grpSp>
      <p:sp>
        <p:nvSpPr>
          <p:cNvPr id="29" name="Freeform 29"/>
          <p:cNvSpPr/>
          <p:nvPr/>
        </p:nvSpPr>
        <p:spPr>
          <a:xfrm rot="3165040">
            <a:off x="16688058" y="5051947"/>
            <a:ext cx="1142484" cy="1334111"/>
          </a:xfrm>
          <a:custGeom>
            <a:avLst/>
            <a:gdLst/>
            <a:ahLst/>
            <a:cxnLst/>
            <a:rect l="l" t="t" r="r" b="b"/>
            <a:pathLst>
              <a:path w="1142484" h="1334111">
                <a:moveTo>
                  <a:pt x="0" y="0"/>
                </a:moveTo>
                <a:lnTo>
                  <a:pt x="1142484" y="0"/>
                </a:lnTo>
                <a:lnTo>
                  <a:pt x="1142484" y="1334111"/>
                </a:lnTo>
                <a:lnTo>
                  <a:pt x="0" y="133411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grpSp>
        <p:nvGrpSpPr>
          <p:cNvPr id="30" name="Group 30"/>
          <p:cNvGrpSpPr/>
          <p:nvPr/>
        </p:nvGrpSpPr>
        <p:grpSpPr>
          <a:xfrm>
            <a:off x="13217906" y="1656428"/>
            <a:ext cx="3858410" cy="955638"/>
            <a:chOff x="0" y="0"/>
            <a:chExt cx="5144547" cy="1274184"/>
          </a:xfrm>
        </p:grpSpPr>
        <p:sp>
          <p:nvSpPr>
            <p:cNvPr id="31" name="TextBox 31"/>
            <p:cNvSpPr txBox="1"/>
            <p:nvPr/>
          </p:nvSpPr>
          <p:spPr>
            <a:xfrm>
              <a:off x="0" y="181065"/>
              <a:ext cx="5144547" cy="921579"/>
            </a:xfrm>
            <a:prstGeom prst="rect">
              <a:avLst/>
            </a:prstGeom>
          </p:spPr>
          <p:txBody>
            <a:bodyPr lIns="0" tIns="0" rIns="0" bIns="0" rtlCol="0" anchor="t">
              <a:spAutoFit/>
            </a:bodyPr>
            <a:lstStyle/>
            <a:p>
              <a:pPr algn="ctr">
                <a:lnSpc>
                  <a:spcPts val="4970"/>
                </a:lnSpc>
              </a:pPr>
              <a:r>
                <a:rPr lang="en-US" sz="4601">
                  <a:solidFill>
                    <a:srgbClr val="E16F1F"/>
                  </a:solidFill>
                  <a:latin typeface="Jingleberry Bold"/>
                </a:rPr>
                <a:t>Link Soal</a:t>
              </a:r>
            </a:p>
          </p:txBody>
        </p:sp>
        <p:sp>
          <p:nvSpPr>
            <p:cNvPr id="32" name="Freeform 32"/>
            <p:cNvSpPr/>
            <p:nvPr/>
          </p:nvSpPr>
          <p:spPr>
            <a:xfrm>
              <a:off x="457631" y="1126123"/>
              <a:ext cx="4163665" cy="65053"/>
            </a:xfrm>
            <a:custGeom>
              <a:avLst/>
              <a:gdLst/>
              <a:ahLst/>
              <a:cxnLst/>
              <a:rect l="l" t="t" r="r" b="b"/>
              <a:pathLst>
                <a:path w="4163665" h="65053">
                  <a:moveTo>
                    <a:pt x="0" y="0"/>
                  </a:moveTo>
                  <a:lnTo>
                    <a:pt x="4163665" y="0"/>
                  </a:lnTo>
                  <a:lnTo>
                    <a:pt x="4163665" y="65052"/>
                  </a:lnTo>
                  <a:lnTo>
                    <a:pt x="0" y="65052"/>
                  </a:lnTo>
                  <a:lnTo>
                    <a:pt x="0" y="0"/>
                  </a:lnTo>
                  <a:close/>
                </a:path>
              </a:pathLst>
            </a:custGeom>
            <a:blipFill>
              <a:blip r:embed="rId20">
                <a:extLst>
                  <a:ext uri="{96DAC541-7B7A-43D3-8B79-37D633B846F1}">
                    <asvg:svgBlip xmlns:asvg="http://schemas.microsoft.com/office/drawing/2016/SVG/main" r:embed="rId21"/>
                  </a:ext>
                </a:extLst>
              </a:blip>
              <a:stretch>
                <a:fillRect b="-353851"/>
              </a:stretch>
            </a:blipFill>
          </p:spPr>
        </p:sp>
      </p:grpSp>
      <p:sp>
        <p:nvSpPr>
          <p:cNvPr id="33" name="Freeform 33"/>
          <p:cNvSpPr/>
          <p:nvPr/>
        </p:nvSpPr>
        <p:spPr>
          <a:xfrm rot="1645618">
            <a:off x="12289754" y="660823"/>
            <a:ext cx="1142484" cy="1334111"/>
          </a:xfrm>
          <a:custGeom>
            <a:avLst/>
            <a:gdLst/>
            <a:ahLst/>
            <a:cxnLst/>
            <a:rect l="l" t="t" r="r" b="b"/>
            <a:pathLst>
              <a:path w="1142484" h="1334111">
                <a:moveTo>
                  <a:pt x="0" y="0"/>
                </a:moveTo>
                <a:lnTo>
                  <a:pt x="1142483" y="0"/>
                </a:lnTo>
                <a:lnTo>
                  <a:pt x="1142483" y="1334110"/>
                </a:lnTo>
                <a:lnTo>
                  <a:pt x="0" y="133411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34" name="Freeform 34"/>
          <p:cNvSpPr/>
          <p:nvPr/>
        </p:nvSpPr>
        <p:spPr>
          <a:xfrm>
            <a:off x="16314678" y="9145437"/>
            <a:ext cx="761638" cy="849698"/>
          </a:xfrm>
          <a:custGeom>
            <a:avLst/>
            <a:gdLst/>
            <a:ahLst/>
            <a:cxnLst/>
            <a:rect l="l" t="t" r="r" b="b"/>
            <a:pathLst>
              <a:path w="761638" h="849698">
                <a:moveTo>
                  <a:pt x="0" y="0"/>
                </a:moveTo>
                <a:lnTo>
                  <a:pt x="761638" y="0"/>
                </a:lnTo>
                <a:lnTo>
                  <a:pt x="761638" y="849698"/>
                </a:lnTo>
                <a:lnTo>
                  <a:pt x="0" y="84969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35" name="Freeform 35"/>
          <p:cNvSpPr/>
          <p:nvPr/>
        </p:nvSpPr>
        <p:spPr>
          <a:xfrm>
            <a:off x="16695497" y="805246"/>
            <a:ext cx="761638" cy="849698"/>
          </a:xfrm>
          <a:custGeom>
            <a:avLst/>
            <a:gdLst/>
            <a:ahLst/>
            <a:cxnLst/>
            <a:rect l="l" t="t" r="r" b="b"/>
            <a:pathLst>
              <a:path w="761638" h="849698">
                <a:moveTo>
                  <a:pt x="0" y="0"/>
                </a:moveTo>
                <a:lnTo>
                  <a:pt x="761638" y="0"/>
                </a:lnTo>
                <a:lnTo>
                  <a:pt x="761638" y="849698"/>
                </a:lnTo>
                <a:lnTo>
                  <a:pt x="0" y="84969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36" name="Freeform 36"/>
          <p:cNvSpPr/>
          <p:nvPr/>
        </p:nvSpPr>
        <p:spPr>
          <a:xfrm>
            <a:off x="2555901" y="2759632"/>
            <a:ext cx="761638" cy="849698"/>
          </a:xfrm>
          <a:custGeom>
            <a:avLst/>
            <a:gdLst/>
            <a:ahLst/>
            <a:cxnLst/>
            <a:rect l="l" t="t" r="r" b="b"/>
            <a:pathLst>
              <a:path w="761638" h="849698">
                <a:moveTo>
                  <a:pt x="0" y="0"/>
                </a:moveTo>
                <a:lnTo>
                  <a:pt x="761638" y="0"/>
                </a:lnTo>
                <a:lnTo>
                  <a:pt x="761638" y="849698"/>
                </a:lnTo>
                <a:lnTo>
                  <a:pt x="0" y="84969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7" name="TextBox 37"/>
          <p:cNvSpPr txBox="1"/>
          <p:nvPr/>
        </p:nvSpPr>
        <p:spPr>
          <a:xfrm>
            <a:off x="3760499" y="3424848"/>
            <a:ext cx="7930941" cy="4083311"/>
          </a:xfrm>
          <a:prstGeom prst="rect">
            <a:avLst/>
          </a:prstGeom>
        </p:spPr>
        <p:txBody>
          <a:bodyPr lIns="0" tIns="0" rIns="0" bIns="0" rtlCol="0" anchor="t">
            <a:spAutoFit/>
          </a:bodyPr>
          <a:lstStyle/>
          <a:p>
            <a:pPr algn="ctr">
              <a:lnSpc>
                <a:spcPts val="5480"/>
              </a:lnSpc>
            </a:pPr>
            <a:r>
              <a:rPr lang="en-US" sz="3914" dirty="0">
                <a:solidFill>
                  <a:srgbClr val="242254"/>
                </a:solidFill>
                <a:latin typeface="Quicksand 2 Bold"/>
              </a:rPr>
              <a:t>Para </a:t>
            </a:r>
            <a:r>
              <a:rPr lang="en-US" sz="3914" dirty="0" err="1">
                <a:solidFill>
                  <a:srgbClr val="242254"/>
                </a:solidFill>
                <a:latin typeface="Quicksand 2 Bold"/>
              </a:rPr>
              <a:t>mahasiswa</a:t>
            </a:r>
            <a:r>
              <a:rPr lang="en-US" sz="3914" dirty="0">
                <a:solidFill>
                  <a:srgbClr val="242254"/>
                </a:solidFill>
                <a:latin typeface="Quicksand 2 Bold"/>
              </a:rPr>
              <a:t> yang </a:t>
            </a:r>
            <a:r>
              <a:rPr lang="en-US" sz="3914" dirty="0" err="1">
                <a:solidFill>
                  <a:srgbClr val="242254"/>
                </a:solidFill>
                <a:latin typeface="Quicksand 2 Bold"/>
              </a:rPr>
              <a:t>budiman</a:t>
            </a:r>
            <a:r>
              <a:rPr lang="en-US" sz="3914" dirty="0">
                <a:solidFill>
                  <a:srgbClr val="242254"/>
                </a:solidFill>
                <a:latin typeface="Quicksand 2 Bold"/>
              </a:rPr>
              <a:t>, </a:t>
            </a:r>
            <a:r>
              <a:rPr lang="en-US" sz="3914" dirty="0" err="1">
                <a:solidFill>
                  <a:srgbClr val="242254"/>
                </a:solidFill>
                <a:latin typeface="Quicksand 2 Bold"/>
              </a:rPr>
              <a:t>silakan</a:t>
            </a:r>
            <a:r>
              <a:rPr lang="en-US" sz="3914" dirty="0">
                <a:solidFill>
                  <a:srgbClr val="242254"/>
                </a:solidFill>
                <a:latin typeface="Quicksand 2 Bold"/>
              </a:rPr>
              <a:t> </a:t>
            </a:r>
            <a:r>
              <a:rPr lang="en-US" sz="3914" dirty="0" err="1">
                <a:solidFill>
                  <a:srgbClr val="242254"/>
                </a:solidFill>
                <a:latin typeface="Quicksand 2 Bold"/>
              </a:rPr>
              <a:t>kerjakan</a:t>
            </a:r>
            <a:r>
              <a:rPr lang="en-US" sz="3914" dirty="0">
                <a:solidFill>
                  <a:srgbClr val="242254"/>
                </a:solidFill>
                <a:latin typeface="Quicksand 2 Bold"/>
              </a:rPr>
              <a:t> </a:t>
            </a:r>
            <a:r>
              <a:rPr lang="en-US" sz="3914" dirty="0" err="1">
                <a:solidFill>
                  <a:srgbClr val="242254"/>
                </a:solidFill>
                <a:latin typeface="Quicksand 2 Bold"/>
              </a:rPr>
              <a:t>latihan</a:t>
            </a:r>
            <a:r>
              <a:rPr lang="en-US" sz="3914" dirty="0">
                <a:solidFill>
                  <a:srgbClr val="242254"/>
                </a:solidFill>
                <a:latin typeface="Quicksand 2 Bold"/>
              </a:rPr>
              <a:t> </a:t>
            </a:r>
            <a:r>
              <a:rPr lang="en-US" sz="3914" dirty="0" err="1">
                <a:solidFill>
                  <a:srgbClr val="242254"/>
                </a:solidFill>
                <a:latin typeface="Quicksand 2 Bold"/>
              </a:rPr>
              <a:t>dengan</a:t>
            </a:r>
            <a:r>
              <a:rPr lang="en-US" sz="3914" dirty="0">
                <a:solidFill>
                  <a:srgbClr val="242254"/>
                </a:solidFill>
                <a:latin typeface="Quicksand 2 Bold"/>
              </a:rPr>
              <a:t> </a:t>
            </a:r>
            <a:r>
              <a:rPr lang="en-US" sz="3914" dirty="0" err="1">
                <a:solidFill>
                  <a:srgbClr val="242254"/>
                </a:solidFill>
                <a:latin typeface="Quicksand 2 Bold"/>
              </a:rPr>
              <a:t>mengakses</a:t>
            </a:r>
            <a:r>
              <a:rPr lang="en-US" sz="3914" dirty="0">
                <a:solidFill>
                  <a:srgbClr val="242254"/>
                </a:solidFill>
                <a:latin typeface="Quicksand 2 Bold"/>
              </a:rPr>
              <a:t> link </a:t>
            </a:r>
            <a:r>
              <a:rPr lang="en-US" sz="3914" dirty="0" err="1">
                <a:solidFill>
                  <a:srgbClr val="242254"/>
                </a:solidFill>
                <a:latin typeface="Quicksand 2 Bold"/>
              </a:rPr>
              <a:t>soal</a:t>
            </a:r>
            <a:r>
              <a:rPr lang="en-US" sz="3914" dirty="0">
                <a:solidFill>
                  <a:srgbClr val="242254"/>
                </a:solidFill>
                <a:latin typeface="Quicksand 2 Bold"/>
              </a:rPr>
              <a:t> di </a:t>
            </a:r>
            <a:r>
              <a:rPr lang="en-US" sz="3914" dirty="0" err="1">
                <a:solidFill>
                  <a:srgbClr val="242254"/>
                </a:solidFill>
                <a:latin typeface="Quicksand 2 Bold"/>
              </a:rPr>
              <a:t>samping</a:t>
            </a:r>
            <a:r>
              <a:rPr lang="en-US" sz="3914" dirty="0">
                <a:solidFill>
                  <a:srgbClr val="242254"/>
                </a:solidFill>
                <a:latin typeface="Quicksand 2 Bold"/>
              </a:rPr>
              <a:t>. </a:t>
            </a:r>
          </a:p>
          <a:p>
            <a:pPr algn="ctr">
              <a:lnSpc>
                <a:spcPts val="5340"/>
              </a:lnSpc>
            </a:pPr>
            <a:r>
              <a:rPr lang="en-US" sz="3814" dirty="0">
                <a:solidFill>
                  <a:srgbClr val="242254"/>
                </a:solidFill>
                <a:latin typeface="Quicksand 2 Bold"/>
              </a:rPr>
              <a:t> Dan </a:t>
            </a:r>
            <a:r>
              <a:rPr lang="en-US" sz="3814" dirty="0" err="1">
                <a:solidFill>
                  <a:srgbClr val="242254"/>
                </a:solidFill>
                <a:latin typeface="Quicksand 2 Bold"/>
              </a:rPr>
              <a:t>silakan</a:t>
            </a:r>
            <a:r>
              <a:rPr lang="en-US" sz="3814" dirty="0">
                <a:solidFill>
                  <a:srgbClr val="242254"/>
                </a:solidFill>
                <a:latin typeface="Quicksand 2 Bold"/>
              </a:rPr>
              <a:t> </a:t>
            </a:r>
            <a:r>
              <a:rPr lang="en-US" sz="3814" dirty="0" err="1">
                <a:solidFill>
                  <a:srgbClr val="242254"/>
                </a:solidFill>
                <a:latin typeface="Quicksand 2 Bold"/>
              </a:rPr>
              <a:t>kirim</a:t>
            </a:r>
            <a:r>
              <a:rPr lang="en-US" sz="3814" dirty="0">
                <a:solidFill>
                  <a:srgbClr val="242254"/>
                </a:solidFill>
                <a:latin typeface="Quicksand 2 Bold"/>
              </a:rPr>
              <a:t> </a:t>
            </a:r>
            <a:r>
              <a:rPr lang="en-US" sz="3814" dirty="0" err="1">
                <a:solidFill>
                  <a:srgbClr val="242254"/>
                </a:solidFill>
                <a:latin typeface="Quicksand 2 Bold"/>
              </a:rPr>
              <a:t>jawaban</a:t>
            </a:r>
            <a:r>
              <a:rPr lang="en-US" sz="3814" dirty="0">
                <a:solidFill>
                  <a:srgbClr val="242254"/>
                </a:solidFill>
                <a:latin typeface="Quicksand 2 Bold"/>
              </a:rPr>
              <a:t> </a:t>
            </a:r>
            <a:r>
              <a:rPr lang="en-US" sz="3814" dirty="0" err="1">
                <a:solidFill>
                  <a:srgbClr val="242254"/>
                </a:solidFill>
                <a:latin typeface="Quicksand 2 Bold"/>
              </a:rPr>
              <a:t>anda</a:t>
            </a:r>
            <a:r>
              <a:rPr lang="en-US" sz="3814" dirty="0">
                <a:solidFill>
                  <a:srgbClr val="242254"/>
                </a:solidFill>
                <a:latin typeface="Quicksand 2 Bold"/>
              </a:rPr>
              <a:t> pada link </a:t>
            </a:r>
            <a:r>
              <a:rPr lang="en-US" sz="3814" dirty="0" err="1">
                <a:solidFill>
                  <a:srgbClr val="242254"/>
                </a:solidFill>
                <a:latin typeface="Quicksand 2 Bold"/>
              </a:rPr>
              <a:t>pengumpulan</a:t>
            </a:r>
            <a:r>
              <a:rPr lang="en-US" sz="3814" dirty="0">
                <a:solidFill>
                  <a:srgbClr val="242254"/>
                </a:solidFill>
                <a:latin typeface="Quicksand 2 Bold"/>
              </a:rPr>
              <a:t> </a:t>
            </a:r>
            <a:r>
              <a:rPr lang="en-US" sz="3814" dirty="0" err="1">
                <a:solidFill>
                  <a:srgbClr val="242254"/>
                </a:solidFill>
                <a:latin typeface="Quicksand 2 Bold"/>
              </a:rPr>
              <a:t>jawaban</a:t>
            </a:r>
            <a:r>
              <a:rPr lang="en-US" sz="3814" dirty="0">
                <a:solidFill>
                  <a:srgbClr val="242254"/>
                </a:solidFill>
                <a:latin typeface="Quicksand 2 Bold"/>
              </a:rPr>
              <a:t>. </a:t>
            </a:r>
            <a:r>
              <a:rPr lang="en-US" sz="3814" dirty="0" err="1">
                <a:solidFill>
                  <a:srgbClr val="242254"/>
                </a:solidFill>
                <a:latin typeface="Quicksand 2 Bold"/>
              </a:rPr>
              <a:t>Terima</a:t>
            </a:r>
            <a:r>
              <a:rPr lang="en-US" sz="3814" dirty="0">
                <a:solidFill>
                  <a:srgbClr val="242254"/>
                </a:solidFill>
                <a:latin typeface="Quicksand 2 Bold"/>
              </a:rPr>
              <a:t> </a:t>
            </a:r>
            <a:r>
              <a:rPr lang="en-US" sz="3814" dirty="0" err="1">
                <a:solidFill>
                  <a:srgbClr val="242254"/>
                </a:solidFill>
                <a:latin typeface="Quicksand 2 Bold"/>
              </a:rPr>
              <a:t>kasih</a:t>
            </a:r>
            <a:r>
              <a:rPr lang="en-US" sz="3814" dirty="0">
                <a:solidFill>
                  <a:srgbClr val="242254"/>
                </a:solidFill>
                <a:latin typeface="Quicksand 2 Bold"/>
              </a:rPr>
              <a:t>........</a:t>
            </a:r>
          </a:p>
        </p:txBody>
      </p:sp>
      <p:sp>
        <p:nvSpPr>
          <p:cNvPr id="38" name="TextBox 38"/>
          <p:cNvSpPr txBox="1"/>
          <p:nvPr/>
        </p:nvSpPr>
        <p:spPr>
          <a:xfrm>
            <a:off x="12839241" y="6814174"/>
            <a:ext cx="4617894" cy="322845"/>
          </a:xfrm>
          <a:prstGeom prst="rect">
            <a:avLst/>
          </a:prstGeom>
        </p:spPr>
        <p:style>
          <a:lnRef idx="3">
            <a:schemeClr val="lt1"/>
          </a:lnRef>
          <a:fillRef idx="1">
            <a:schemeClr val="accent3"/>
          </a:fillRef>
          <a:effectRef idx="1">
            <a:schemeClr val="accent3"/>
          </a:effectRef>
          <a:fontRef idx="minor">
            <a:schemeClr val="lt1"/>
          </a:fontRef>
        </p:style>
        <p:txBody>
          <a:bodyPr wrap="square" lIns="0" tIns="0" rIns="0" bIns="0" rtlCol="0" anchor="t">
            <a:spAutoFit/>
          </a:bodyPr>
          <a:lstStyle/>
          <a:p>
            <a:pPr marL="375520" lvl="1" indent="-187760" algn="l">
              <a:lnSpc>
                <a:spcPts val="2782"/>
              </a:lnSpc>
              <a:buFont typeface="Arial"/>
              <a:buChar char="•"/>
            </a:pPr>
            <a:r>
              <a:rPr lang="en-US" sz="1739" dirty="0">
                <a:solidFill>
                  <a:srgbClr val="232253"/>
                </a:solidFill>
                <a:latin typeface="Quicksand 2 Bold"/>
              </a:rPr>
              <a:t>https://forms.gle/RCjuViNyoEwa5Xd59</a:t>
            </a:r>
          </a:p>
        </p:txBody>
      </p:sp>
      <p:sp>
        <p:nvSpPr>
          <p:cNvPr id="39" name="TextBox 39"/>
          <p:cNvSpPr txBox="1"/>
          <p:nvPr/>
        </p:nvSpPr>
        <p:spPr>
          <a:xfrm>
            <a:off x="4297652" y="1952842"/>
            <a:ext cx="7012077" cy="1129296"/>
          </a:xfrm>
          <a:prstGeom prst="rect">
            <a:avLst/>
          </a:prstGeom>
        </p:spPr>
        <p:txBody>
          <a:bodyPr lIns="0" tIns="0" rIns="0" bIns="0" rtlCol="0" anchor="t">
            <a:spAutoFit/>
          </a:bodyPr>
          <a:lstStyle/>
          <a:p>
            <a:pPr algn="ctr">
              <a:lnSpc>
                <a:spcPts val="8070"/>
              </a:lnSpc>
            </a:pPr>
            <a:r>
              <a:rPr lang="en-US" sz="7473" dirty="0" err="1">
                <a:solidFill>
                  <a:srgbClr val="E16F1F"/>
                </a:solidFill>
                <a:latin typeface="Jingleberry Bold"/>
              </a:rPr>
              <a:t>Aktivitas</a:t>
            </a:r>
            <a:r>
              <a:rPr lang="en-US" sz="7473" dirty="0">
                <a:solidFill>
                  <a:srgbClr val="E16F1F"/>
                </a:solidFill>
                <a:latin typeface="Jingleberry Bold"/>
              </a:rPr>
              <a:t> Hari </a:t>
            </a:r>
            <a:r>
              <a:rPr lang="en-US" sz="7473" dirty="0" err="1">
                <a:solidFill>
                  <a:srgbClr val="E16F1F"/>
                </a:solidFill>
                <a:latin typeface="Jingleberry Bold"/>
              </a:rPr>
              <a:t>Ini</a:t>
            </a:r>
            <a:r>
              <a:rPr lang="en-US" sz="7473" dirty="0">
                <a:solidFill>
                  <a:srgbClr val="E16F1F"/>
                </a:solidFill>
                <a:latin typeface="Jingleberry Bold"/>
              </a:rPr>
              <a:t>:</a:t>
            </a:r>
          </a:p>
        </p:txBody>
      </p:sp>
      <p:sp>
        <p:nvSpPr>
          <p:cNvPr id="40" name="Freeform 40"/>
          <p:cNvSpPr/>
          <p:nvPr/>
        </p:nvSpPr>
        <p:spPr>
          <a:xfrm>
            <a:off x="-469735" y="2057400"/>
            <a:ext cx="4535905" cy="7512886"/>
          </a:xfrm>
          <a:custGeom>
            <a:avLst/>
            <a:gdLst/>
            <a:ahLst/>
            <a:cxnLst/>
            <a:rect l="l" t="t" r="r" b="b"/>
            <a:pathLst>
              <a:path w="4535905" h="7512886">
                <a:moveTo>
                  <a:pt x="0" y="0"/>
                </a:moveTo>
                <a:lnTo>
                  <a:pt x="4535905" y="0"/>
                </a:lnTo>
                <a:lnTo>
                  <a:pt x="4535905" y="7512886"/>
                </a:lnTo>
                <a:lnTo>
                  <a:pt x="0" y="7512886"/>
                </a:lnTo>
                <a:lnTo>
                  <a:pt x="0" y="0"/>
                </a:lnTo>
                <a:close/>
              </a:path>
            </a:pathLst>
          </a:custGeom>
          <a:blipFill>
            <a:blip r:embed="rId24"/>
            <a:stretch>
              <a:fillRect/>
            </a:stretch>
          </a:blipFill>
        </p:spPr>
      </p:sp>
      <p:sp>
        <p:nvSpPr>
          <p:cNvPr id="41" name="TextBox 41"/>
          <p:cNvSpPr txBox="1"/>
          <p:nvPr/>
        </p:nvSpPr>
        <p:spPr>
          <a:xfrm>
            <a:off x="13037076" y="2815255"/>
            <a:ext cx="4146653" cy="861774"/>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wrap="square" lIns="0" tIns="0" rIns="0" bIns="0" rtlCol="0" anchor="t">
            <a:spAutoFit/>
          </a:bodyPr>
          <a:lstStyle/>
          <a:p>
            <a:pPr marL="651462" lvl="1" indent="-325731" algn="l">
              <a:buFont typeface="Arial"/>
              <a:buChar char="•"/>
            </a:pPr>
            <a:r>
              <a:rPr lang="en-US" sz="1400" dirty="0">
                <a:solidFill>
                  <a:srgbClr val="232253"/>
                </a:solidFill>
                <a:latin typeface="Quicksand 2 Bold"/>
              </a:rPr>
              <a:t>https://docs.google.com/presentation/d/196yYcm46LI8GbNdbOaRG3IAxl-20xRPe/edit?usp=sharing&amp;ouid=104385501727107472909&amp;rtpof=true&amp;sd=true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1946313" y="7959861"/>
            <a:ext cx="22180626" cy="2959748"/>
            <a:chOff x="0" y="0"/>
            <a:chExt cx="5841811" cy="779522"/>
          </a:xfrm>
        </p:grpSpPr>
        <p:sp>
          <p:nvSpPr>
            <p:cNvPr id="4" name="Freeform 4"/>
            <p:cNvSpPr/>
            <p:nvPr/>
          </p:nvSpPr>
          <p:spPr>
            <a:xfrm>
              <a:off x="0" y="0"/>
              <a:ext cx="5841811" cy="779522"/>
            </a:xfrm>
            <a:custGeom>
              <a:avLst/>
              <a:gdLst/>
              <a:ahLst/>
              <a:cxnLst/>
              <a:rect l="l" t="t" r="r" b="b"/>
              <a:pathLst>
                <a:path w="5841811" h="779522">
                  <a:moveTo>
                    <a:pt x="0" y="0"/>
                  </a:moveTo>
                  <a:lnTo>
                    <a:pt x="5841811" y="0"/>
                  </a:lnTo>
                  <a:lnTo>
                    <a:pt x="5841811" y="779522"/>
                  </a:lnTo>
                  <a:lnTo>
                    <a:pt x="0" y="779522"/>
                  </a:lnTo>
                  <a:close/>
                </a:path>
              </a:pathLst>
            </a:custGeom>
            <a:solidFill>
              <a:srgbClr val="F3B240"/>
            </a:solidFill>
            <a:ln w="247650" cap="sq">
              <a:solidFill>
                <a:srgbClr val="BC9C22"/>
              </a:solidFill>
              <a:prstDash val="solid"/>
              <a:miter/>
            </a:ln>
          </p:spPr>
        </p:sp>
        <p:sp>
          <p:nvSpPr>
            <p:cNvPr id="5" name="TextBox 5"/>
            <p:cNvSpPr txBox="1"/>
            <p:nvPr/>
          </p:nvSpPr>
          <p:spPr>
            <a:xfrm>
              <a:off x="0" y="-38100"/>
              <a:ext cx="5841811" cy="817622"/>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3613765" y="4996621"/>
            <a:ext cx="11060469" cy="10316401"/>
          </a:xfrm>
          <a:custGeom>
            <a:avLst/>
            <a:gdLst/>
            <a:ahLst/>
            <a:cxnLst/>
            <a:rect l="l" t="t" r="r" b="b"/>
            <a:pathLst>
              <a:path w="11060469" h="10316401">
                <a:moveTo>
                  <a:pt x="0" y="0"/>
                </a:moveTo>
                <a:lnTo>
                  <a:pt x="11060470" y="0"/>
                </a:lnTo>
                <a:lnTo>
                  <a:pt x="11060470" y="10316402"/>
                </a:lnTo>
                <a:lnTo>
                  <a:pt x="0" y="103164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14210194" y="4996621"/>
            <a:ext cx="3813043" cy="9709138"/>
          </a:xfrm>
          <a:custGeom>
            <a:avLst/>
            <a:gdLst/>
            <a:ahLst/>
            <a:cxnLst/>
            <a:rect l="l" t="t" r="r" b="b"/>
            <a:pathLst>
              <a:path w="3813043" h="9709138">
                <a:moveTo>
                  <a:pt x="0" y="0"/>
                </a:moveTo>
                <a:lnTo>
                  <a:pt x="3813044" y="0"/>
                </a:lnTo>
                <a:lnTo>
                  <a:pt x="3813044" y="9709138"/>
                </a:lnTo>
                <a:lnTo>
                  <a:pt x="0" y="97091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flipH="1">
            <a:off x="-762522" y="5023444"/>
            <a:ext cx="5094059" cy="10262756"/>
          </a:xfrm>
          <a:custGeom>
            <a:avLst/>
            <a:gdLst/>
            <a:ahLst/>
            <a:cxnLst/>
            <a:rect l="l" t="t" r="r" b="b"/>
            <a:pathLst>
              <a:path w="5094059" h="10262756">
                <a:moveTo>
                  <a:pt x="5094059" y="0"/>
                </a:moveTo>
                <a:lnTo>
                  <a:pt x="0" y="0"/>
                </a:lnTo>
                <a:lnTo>
                  <a:pt x="0" y="10262756"/>
                </a:lnTo>
                <a:lnTo>
                  <a:pt x="5094059" y="10262756"/>
                </a:lnTo>
                <a:lnTo>
                  <a:pt x="5094059"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TextBox 9"/>
          <p:cNvSpPr txBox="1"/>
          <p:nvPr/>
        </p:nvSpPr>
        <p:spPr>
          <a:xfrm>
            <a:off x="588106" y="1665803"/>
            <a:ext cx="16834079" cy="1783714"/>
          </a:xfrm>
          <a:prstGeom prst="rect">
            <a:avLst/>
          </a:prstGeom>
        </p:spPr>
        <p:txBody>
          <a:bodyPr lIns="0" tIns="0" rIns="0" bIns="0" rtlCol="0" anchor="t">
            <a:spAutoFit/>
          </a:bodyPr>
          <a:lstStyle/>
          <a:p>
            <a:pPr algn="ctr">
              <a:lnSpc>
                <a:spcPts val="14560"/>
              </a:lnSpc>
            </a:pPr>
            <a:r>
              <a:rPr lang="en-US" sz="10400">
                <a:solidFill>
                  <a:srgbClr val="000000"/>
                </a:solidFill>
                <a:latin typeface="Beth Ellen"/>
              </a:rPr>
              <a:t>Terima Kasih</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E5E1"/>
        </a:solidFill>
        <a:effectLst/>
      </p:bgPr>
    </p:bg>
    <p:spTree>
      <p:nvGrpSpPr>
        <p:cNvPr id="1" name=""/>
        <p:cNvGrpSpPr/>
        <p:nvPr/>
      </p:nvGrpSpPr>
      <p:grpSpPr>
        <a:xfrm>
          <a:off x="0" y="0"/>
          <a:ext cx="0" cy="0"/>
          <a:chOff x="0" y="0"/>
          <a:chExt cx="0" cy="0"/>
        </a:xfrm>
      </p:grpSpPr>
      <p:sp>
        <p:nvSpPr>
          <p:cNvPr id="2" name="Freeform 2"/>
          <p:cNvSpPr/>
          <p:nvPr/>
        </p:nvSpPr>
        <p:spPr>
          <a:xfrm>
            <a:off x="-551423" y="6886575"/>
            <a:ext cx="19390847" cy="6177910"/>
          </a:xfrm>
          <a:custGeom>
            <a:avLst/>
            <a:gdLst/>
            <a:ahLst/>
            <a:cxnLst/>
            <a:rect l="l" t="t" r="r" b="b"/>
            <a:pathLst>
              <a:path w="19390847" h="6177910">
                <a:moveTo>
                  <a:pt x="0" y="0"/>
                </a:moveTo>
                <a:lnTo>
                  <a:pt x="19390846" y="0"/>
                </a:lnTo>
                <a:lnTo>
                  <a:pt x="19390846" y="6177910"/>
                </a:lnTo>
                <a:lnTo>
                  <a:pt x="0" y="6177910"/>
                </a:lnTo>
                <a:lnTo>
                  <a:pt x="0" y="0"/>
                </a:lnTo>
                <a:close/>
              </a:path>
            </a:pathLst>
          </a:custGeom>
          <a:blipFill>
            <a:blip r:embed="rId2">
              <a:extLst>
                <a:ext uri="{96DAC541-7B7A-43D3-8B79-37D633B846F1}">
                  <asvg:svgBlip xmlns:asvg="http://schemas.microsoft.com/office/drawing/2016/SVG/main" r:embed="rId3"/>
                </a:ext>
              </a:extLst>
            </a:blip>
            <a:stretch>
              <a:fillRect t="-76554"/>
            </a:stretch>
          </a:blipFill>
          <a:ln cap="sq">
            <a:noFill/>
            <a:prstDash val="solid"/>
            <a:miter/>
          </a:ln>
        </p:spPr>
      </p:sp>
      <p:sp>
        <p:nvSpPr>
          <p:cNvPr id="3" name="Freeform 3"/>
          <p:cNvSpPr/>
          <p:nvPr/>
        </p:nvSpPr>
        <p:spPr>
          <a:xfrm>
            <a:off x="-3001387" y="4381363"/>
            <a:ext cx="9319286" cy="6127430"/>
          </a:xfrm>
          <a:custGeom>
            <a:avLst/>
            <a:gdLst/>
            <a:ahLst/>
            <a:cxnLst/>
            <a:rect l="l" t="t" r="r" b="b"/>
            <a:pathLst>
              <a:path w="9319286" h="6127430">
                <a:moveTo>
                  <a:pt x="0" y="0"/>
                </a:moveTo>
                <a:lnTo>
                  <a:pt x="9319285" y="0"/>
                </a:lnTo>
                <a:lnTo>
                  <a:pt x="9319285" y="6127430"/>
                </a:lnTo>
                <a:lnTo>
                  <a:pt x="0" y="61274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2609429" y="4905375"/>
            <a:ext cx="9242752" cy="5603418"/>
          </a:xfrm>
          <a:custGeom>
            <a:avLst/>
            <a:gdLst/>
            <a:ahLst/>
            <a:cxnLst/>
            <a:rect l="l" t="t" r="r" b="b"/>
            <a:pathLst>
              <a:path w="9242752" h="5603418">
                <a:moveTo>
                  <a:pt x="0" y="0"/>
                </a:moveTo>
                <a:lnTo>
                  <a:pt x="9242752" y="0"/>
                </a:lnTo>
                <a:lnTo>
                  <a:pt x="9242752" y="5603418"/>
                </a:lnTo>
                <a:lnTo>
                  <a:pt x="0" y="56034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5"/>
          <p:cNvSpPr txBox="1"/>
          <p:nvPr/>
        </p:nvSpPr>
        <p:spPr>
          <a:xfrm>
            <a:off x="4255855" y="1314450"/>
            <a:ext cx="11546989" cy="1078281"/>
          </a:xfrm>
          <a:prstGeom prst="rect">
            <a:avLst/>
          </a:prstGeom>
        </p:spPr>
        <p:txBody>
          <a:bodyPr lIns="0" tIns="0" rIns="0" bIns="0" rtlCol="0" anchor="t">
            <a:spAutoFit/>
          </a:bodyPr>
          <a:lstStyle/>
          <a:p>
            <a:pPr marL="0" lvl="0" indent="0" algn="ctr">
              <a:lnSpc>
                <a:spcPts val="7560"/>
              </a:lnSpc>
              <a:spcBef>
                <a:spcPct val="0"/>
              </a:spcBef>
            </a:pPr>
            <a:r>
              <a:rPr lang="en-US" sz="9001" spc="-270">
                <a:solidFill>
                  <a:srgbClr val="683E38"/>
                </a:solidFill>
                <a:latin typeface="Bobby Jones Soft"/>
              </a:rPr>
              <a:t>TUJUAN PEMBELAJARAN</a:t>
            </a:r>
          </a:p>
        </p:txBody>
      </p:sp>
      <p:sp>
        <p:nvSpPr>
          <p:cNvPr id="6" name="TextBox 6"/>
          <p:cNvSpPr txBox="1"/>
          <p:nvPr/>
        </p:nvSpPr>
        <p:spPr>
          <a:xfrm>
            <a:off x="4255855" y="2645571"/>
            <a:ext cx="11154171" cy="3714750"/>
          </a:xfrm>
          <a:prstGeom prst="rect">
            <a:avLst/>
          </a:prstGeom>
        </p:spPr>
        <p:txBody>
          <a:bodyPr lIns="0" tIns="0" rIns="0" bIns="0" rtlCol="0" anchor="t">
            <a:spAutoFit/>
          </a:bodyPr>
          <a:lstStyle/>
          <a:p>
            <a:pPr algn="just">
              <a:lnSpc>
                <a:spcPts val="4891"/>
              </a:lnSpc>
            </a:pPr>
            <a:r>
              <a:rPr lang="en-US" sz="4075">
                <a:solidFill>
                  <a:srgbClr val="683E38"/>
                </a:solidFill>
                <a:latin typeface="Quicksand 1 Semi-Bold"/>
              </a:rPr>
              <a:t>Diharapkan mahasiswa mampu menjelaskan dan membedakan sejarah drama dunia yang dibagi dalam dua periode utama yaitu periode drama lama atau klasik, dan periode baru atau drama modern.   </a:t>
            </a:r>
          </a:p>
          <a:p>
            <a:pPr marL="0" lvl="0" indent="0" algn="just">
              <a:lnSpc>
                <a:spcPts val="4891"/>
              </a:lnSpc>
              <a:spcBef>
                <a:spcPct val="0"/>
              </a:spcBef>
            </a:pPr>
            <a:endParaRPr lang="en-US" sz="4075">
              <a:solidFill>
                <a:srgbClr val="683E38"/>
              </a:solidFill>
              <a:latin typeface="Quicksand 1 Semi-Bold"/>
            </a:endParaRPr>
          </a:p>
        </p:txBody>
      </p:sp>
      <p:grpSp>
        <p:nvGrpSpPr>
          <p:cNvPr id="7" name="Group 7"/>
          <p:cNvGrpSpPr/>
          <p:nvPr/>
        </p:nvGrpSpPr>
        <p:grpSpPr>
          <a:xfrm>
            <a:off x="16476285" y="3449047"/>
            <a:ext cx="399053" cy="399053"/>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E2A"/>
            </a:solidFill>
          </p:spPr>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grpSp>
        <p:nvGrpSpPr>
          <p:cNvPr id="10" name="Group 10"/>
          <p:cNvGrpSpPr/>
          <p:nvPr/>
        </p:nvGrpSpPr>
        <p:grpSpPr>
          <a:xfrm>
            <a:off x="2775588" y="936099"/>
            <a:ext cx="399053" cy="39905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E2A"/>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sp>
        <p:nvSpPr>
          <p:cNvPr id="13" name="Freeform 13"/>
          <p:cNvSpPr/>
          <p:nvPr/>
        </p:nvSpPr>
        <p:spPr>
          <a:xfrm>
            <a:off x="158371" y="2109618"/>
            <a:ext cx="1740658" cy="1738482"/>
          </a:xfrm>
          <a:custGeom>
            <a:avLst/>
            <a:gdLst/>
            <a:ahLst/>
            <a:cxnLst/>
            <a:rect l="l" t="t" r="r" b="b"/>
            <a:pathLst>
              <a:path w="1740658" h="1738482">
                <a:moveTo>
                  <a:pt x="0" y="0"/>
                </a:moveTo>
                <a:lnTo>
                  <a:pt x="1740658" y="0"/>
                </a:lnTo>
                <a:lnTo>
                  <a:pt x="1740658" y="1738482"/>
                </a:lnTo>
                <a:lnTo>
                  <a:pt x="0" y="1738482"/>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14" name="Freeform 14"/>
          <p:cNvSpPr/>
          <p:nvPr/>
        </p:nvSpPr>
        <p:spPr>
          <a:xfrm rot="4873878">
            <a:off x="16730592" y="807105"/>
            <a:ext cx="1057415" cy="1056093"/>
          </a:xfrm>
          <a:custGeom>
            <a:avLst/>
            <a:gdLst/>
            <a:ahLst/>
            <a:cxnLst/>
            <a:rect l="l" t="t" r="r" b="b"/>
            <a:pathLst>
              <a:path w="1057415" h="1056093">
                <a:moveTo>
                  <a:pt x="0" y="0"/>
                </a:moveTo>
                <a:lnTo>
                  <a:pt x="1057416" y="0"/>
                </a:lnTo>
                <a:lnTo>
                  <a:pt x="1057416" y="1056093"/>
                </a:lnTo>
                <a:lnTo>
                  <a:pt x="0" y="1056093"/>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593174" y="8233583"/>
            <a:ext cx="19474349" cy="8987747"/>
            <a:chOff x="0" y="0"/>
            <a:chExt cx="5129047" cy="2367143"/>
          </a:xfrm>
        </p:grpSpPr>
        <p:sp>
          <p:nvSpPr>
            <p:cNvPr id="4" name="Freeform 4"/>
            <p:cNvSpPr/>
            <p:nvPr/>
          </p:nvSpPr>
          <p:spPr>
            <a:xfrm>
              <a:off x="0" y="0"/>
              <a:ext cx="5129047" cy="2367143"/>
            </a:xfrm>
            <a:custGeom>
              <a:avLst/>
              <a:gdLst/>
              <a:ahLst/>
              <a:cxnLst/>
              <a:rect l="l" t="t" r="r" b="b"/>
              <a:pathLst>
                <a:path w="5129047" h="2367143">
                  <a:moveTo>
                    <a:pt x="0" y="0"/>
                  </a:moveTo>
                  <a:lnTo>
                    <a:pt x="5129047" y="0"/>
                  </a:lnTo>
                  <a:lnTo>
                    <a:pt x="5129047" y="2367143"/>
                  </a:lnTo>
                  <a:lnTo>
                    <a:pt x="0" y="2367143"/>
                  </a:lnTo>
                  <a:close/>
                </a:path>
              </a:pathLst>
            </a:custGeom>
            <a:solidFill>
              <a:srgbClr val="017769"/>
            </a:solidFill>
            <a:ln w="247650" cap="sq">
              <a:solidFill>
                <a:srgbClr val="BC9C22"/>
              </a:solidFill>
              <a:prstDash val="solid"/>
              <a:miter/>
            </a:ln>
          </p:spPr>
        </p:sp>
        <p:sp>
          <p:nvSpPr>
            <p:cNvPr id="5" name="TextBox 5"/>
            <p:cNvSpPr txBox="1"/>
            <p:nvPr/>
          </p:nvSpPr>
          <p:spPr>
            <a:xfrm>
              <a:off x="0" y="-38100"/>
              <a:ext cx="5129047" cy="2405243"/>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flipH="1">
            <a:off x="-501288" y="1626062"/>
            <a:ext cx="9285912" cy="9049543"/>
          </a:xfrm>
          <a:custGeom>
            <a:avLst/>
            <a:gdLst/>
            <a:ahLst/>
            <a:cxnLst/>
            <a:rect l="l" t="t" r="r" b="b"/>
            <a:pathLst>
              <a:path w="9285912" h="9049543">
                <a:moveTo>
                  <a:pt x="9285912" y="0"/>
                </a:moveTo>
                <a:lnTo>
                  <a:pt x="0" y="0"/>
                </a:lnTo>
                <a:lnTo>
                  <a:pt x="0" y="9049544"/>
                </a:lnTo>
                <a:lnTo>
                  <a:pt x="9285912" y="9049544"/>
                </a:lnTo>
                <a:lnTo>
                  <a:pt x="9285912"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7204151" y="642494"/>
            <a:ext cx="10574631" cy="4501006"/>
          </a:xfrm>
          <a:custGeom>
            <a:avLst/>
            <a:gdLst/>
            <a:ahLst/>
            <a:cxnLst/>
            <a:rect l="l" t="t" r="r" b="b"/>
            <a:pathLst>
              <a:path w="10574631" h="4501006">
                <a:moveTo>
                  <a:pt x="0" y="0"/>
                </a:moveTo>
                <a:lnTo>
                  <a:pt x="10574630" y="0"/>
                </a:lnTo>
                <a:lnTo>
                  <a:pt x="10574630" y="4501006"/>
                </a:lnTo>
                <a:lnTo>
                  <a:pt x="0" y="4501006"/>
                </a:lnTo>
                <a:lnTo>
                  <a:pt x="0" y="0"/>
                </a:lnTo>
                <a:close/>
              </a:path>
            </a:pathLst>
          </a:custGeom>
          <a:blipFill>
            <a:blip r:embed="rId5"/>
            <a:stretch>
              <a:fillRect l="-554" t="-2883" r="-1661"/>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B4545"/>
        </a:solidFill>
        <a:effectLst/>
      </p:bgPr>
    </p:bg>
    <p:spTree>
      <p:nvGrpSpPr>
        <p:cNvPr id="1" name=""/>
        <p:cNvGrpSpPr/>
        <p:nvPr/>
      </p:nvGrpSpPr>
      <p:grpSpPr>
        <a:xfrm>
          <a:off x="0" y="0"/>
          <a:ext cx="0" cy="0"/>
          <a:chOff x="0" y="0"/>
          <a:chExt cx="0" cy="0"/>
        </a:xfrm>
      </p:grpSpPr>
      <p:grpSp>
        <p:nvGrpSpPr>
          <p:cNvPr id="2" name="Group 2"/>
          <p:cNvGrpSpPr/>
          <p:nvPr/>
        </p:nvGrpSpPr>
        <p:grpSpPr>
          <a:xfrm>
            <a:off x="-1204555" y="-1732120"/>
            <a:ext cx="20697110" cy="13751241"/>
            <a:chOff x="0" y="0"/>
            <a:chExt cx="27596147" cy="18334987"/>
          </a:xfrm>
        </p:grpSpPr>
        <p:sp>
          <p:nvSpPr>
            <p:cNvPr id="3" name="Freeform 3"/>
            <p:cNvSpPr/>
            <p:nvPr/>
          </p:nvSpPr>
          <p:spPr>
            <a:xfrm>
              <a:off x="0" y="0"/>
              <a:ext cx="9167494" cy="9167494"/>
            </a:xfrm>
            <a:custGeom>
              <a:avLst/>
              <a:gdLst/>
              <a:ahLst/>
              <a:cxnLst/>
              <a:rect l="l" t="t" r="r" b="b"/>
              <a:pathLst>
                <a:path w="9167494" h="9167494">
                  <a:moveTo>
                    <a:pt x="0" y="0"/>
                  </a:moveTo>
                  <a:lnTo>
                    <a:pt x="9167494" y="0"/>
                  </a:lnTo>
                  <a:lnTo>
                    <a:pt x="9167494" y="9167494"/>
                  </a:lnTo>
                  <a:lnTo>
                    <a:pt x="0" y="9167494"/>
                  </a:lnTo>
                  <a:lnTo>
                    <a:pt x="0" y="0"/>
                  </a:lnTo>
                  <a:close/>
                </a:path>
              </a:pathLst>
            </a:custGeom>
            <a:blipFill>
              <a:blip r:embed="rId2">
                <a:alphaModFix amt="15000"/>
                <a:extLst>
                  <a:ext uri="{96DAC541-7B7A-43D3-8B79-37D633B846F1}">
                    <asvg:svgBlip xmlns:asvg="http://schemas.microsoft.com/office/drawing/2016/SVG/main" r:embed="rId3"/>
                  </a:ext>
                </a:extLst>
              </a:blip>
              <a:stretch>
                <a:fillRect/>
              </a:stretch>
            </a:blipFill>
          </p:spPr>
        </p:sp>
        <p:sp>
          <p:nvSpPr>
            <p:cNvPr id="4" name="Freeform 4"/>
            <p:cNvSpPr/>
            <p:nvPr/>
          </p:nvSpPr>
          <p:spPr>
            <a:xfrm>
              <a:off x="9214327" y="0"/>
              <a:ext cx="9167494" cy="9167494"/>
            </a:xfrm>
            <a:custGeom>
              <a:avLst/>
              <a:gdLst/>
              <a:ahLst/>
              <a:cxnLst/>
              <a:rect l="l" t="t" r="r" b="b"/>
              <a:pathLst>
                <a:path w="9167494" h="9167494">
                  <a:moveTo>
                    <a:pt x="0" y="0"/>
                  </a:moveTo>
                  <a:lnTo>
                    <a:pt x="9167493" y="0"/>
                  </a:lnTo>
                  <a:lnTo>
                    <a:pt x="9167493" y="9167494"/>
                  </a:lnTo>
                  <a:lnTo>
                    <a:pt x="0" y="9167494"/>
                  </a:lnTo>
                  <a:lnTo>
                    <a:pt x="0" y="0"/>
                  </a:lnTo>
                  <a:close/>
                </a:path>
              </a:pathLst>
            </a:custGeom>
            <a:blipFill>
              <a:blip r:embed="rId2">
                <a:alphaModFix amt="15000"/>
                <a:extLst>
                  <a:ext uri="{96DAC541-7B7A-43D3-8B79-37D633B846F1}">
                    <asvg:svgBlip xmlns:asvg="http://schemas.microsoft.com/office/drawing/2016/SVG/main" r:embed="rId3"/>
                  </a:ext>
                </a:extLst>
              </a:blip>
              <a:stretch>
                <a:fillRect/>
              </a:stretch>
            </a:blipFill>
          </p:spPr>
        </p:sp>
        <p:sp>
          <p:nvSpPr>
            <p:cNvPr id="5" name="Freeform 5"/>
            <p:cNvSpPr/>
            <p:nvPr/>
          </p:nvSpPr>
          <p:spPr>
            <a:xfrm>
              <a:off x="18428653" y="0"/>
              <a:ext cx="9167494" cy="9167494"/>
            </a:xfrm>
            <a:custGeom>
              <a:avLst/>
              <a:gdLst/>
              <a:ahLst/>
              <a:cxnLst/>
              <a:rect l="l" t="t" r="r" b="b"/>
              <a:pathLst>
                <a:path w="9167494" h="9167494">
                  <a:moveTo>
                    <a:pt x="0" y="0"/>
                  </a:moveTo>
                  <a:lnTo>
                    <a:pt x="9167494" y="0"/>
                  </a:lnTo>
                  <a:lnTo>
                    <a:pt x="9167494" y="9167494"/>
                  </a:lnTo>
                  <a:lnTo>
                    <a:pt x="0" y="9167494"/>
                  </a:lnTo>
                  <a:lnTo>
                    <a:pt x="0" y="0"/>
                  </a:lnTo>
                  <a:close/>
                </a:path>
              </a:pathLst>
            </a:custGeom>
            <a:blipFill>
              <a:blip r:embed="rId2">
                <a:alphaModFix amt="15000"/>
                <a:extLst>
                  <a:ext uri="{96DAC541-7B7A-43D3-8B79-37D633B846F1}">
                    <asvg:svgBlip xmlns:asvg="http://schemas.microsoft.com/office/drawing/2016/SVG/main" r:embed="rId3"/>
                  </a:ext>
                </a:extLst>
              </a:blip>
              <a:stretch>
                <a:fillRect/>
              </a:stretch>
            </a:blipFill>
          </p:spPr>
        </p:sp>
        <p:sp>
          <p:nvSpPr>
            <p:cNvPr id="6" name="Freeform 6"/>
            <p:cNvSpPr/>
            <p:nvPr/>
          </p:nvSpPr>
          <p:spPr>
            <a:xfrm>
              <a:off x="0" y="9167494"/>
              <a:ext cx="9167494" cy="9167494"/>
            </a:xfrm>
            <a:custGeom>
              <a:avLst/>
              <a:gdLst/>
              <a:ahLst/>
              <a:cxnLst/>
              <a:rect l="l" t="t" r="r" b="b"/>
              <a:pathLst>
                <a:path w="9167494" h="9167494">
                  <a:moveTo>
                    <a:pt x="0" y="0"/>
                  </a:moveTo>
                  <a:lnTo>
                    <a:pt x="9167494" y="0"/>
                  </a:lnTo>
                  <a:lnTo>
                    <a:pt x="9167494" y="9167493"/>
                  </a:lnTo>
                  <a:lnTo>
                    <a:pt x="0" y="9167493"/>
                  </a:lnTo>
                  <a:lnTo>
                    <a:pt x="0" y="0"/>
                  </a:lnTo>
                  <a:close/>
                </a:path>
              </a:pathLst>
            </a:custGeom>
            <a:blipFill>
              <a:blip r:embed="rId2">
                <a:alphaModFix amt="15000"/>
                <a:extLst>
                  <a:ext uri="{96DAC541-7B7A-43D3-8B79-37D633B846F1}">
                    <asvg:svgBlip xmlns:asvg="http://schemas.microsoft.com/office/drawing/2016/SVG/main" r:embed="rId3"/>
                  </a:ext>
                </a:extLst>
              </a:blip>
              <a:stretch>
                <a:fillRect/>
              </a:stretch>
            </a:blipFill>
          </p:spPr>
        </p:sp>
        <p:sp>
          <p:nvSpPr>
            <p:cNvPr id="7" name="Freeform 7"/>
            <p:cNvSpPr/>
            <p:nvPr/>
          </p:nvSpPr>
          <p:spPr>
            <a:xfrm>
              <a:off x="9214327" y="9167494"/>
              <a:ext cx="9167494" cy="9167494"/>
            </a:xfrm>
            <a:custGeom>
              <a:avLst/>
              <a:gdLst/>
              <a:ahLst/>
              <a:cxnLst/>
              <a:rect l="l" t="t" r="r" b="b"/>
              <a:pathLst>
                <a:path w="9167494" h="9167494">
                  <a:moveTo>
                    <a:pt x="0" y="0"/>
                  </a:moveTo>
                  <a:lnTo>
                    <a:pt x="9167493" y="0"/>
                  </a:lnTo>
                  <a:lnTo>
                    <a:pt x="9167493" y="9167493"/>
                  </a:lnTo>
                  <a:lnTo>
                    <a:pt x="0" y="9167493"/>
                  </a:lnTo>
                  <a:lnTo>
                    <a:pt x="0" y="0"/>
                  </a:lnTo>
                  <a:close/>
                </a:path>
              </a:pathLst>
            </a:custGeom>
            <a:blipFill>
              <a:blip r:embed="rId2">
                <a:alphaModFix amt="15000"/>
                <a:extLst>
                  <a:ext uri="{96DAC541-7B7A-43D3-8B79-37D633B846F1}">
                    <asvg:svgBlip xmlns:asvg="http://schemas.microsoft.com/office/drawing/2016/SVG/main" r:embed="rId3"/>
                  </a:ext>
                </a:extLst>
              </a:blip>
              <a:stretch>
                <a:fillRect/>
              </a:stretch>
            </a:blipFill>
          </p:spPr>
        </p:sp>
        <p:sp>
          <p:nvSpPr>
            <p:cNvPr id="8" name="Freeform 8"/>
            <p:cNvSpPr/>
            <p:nvPr/>
          </p:nvSpPr>
          <p:spPr>
            <a:xfrm>
              <a:off x="18428653" y="9167494"/>
              <a:ext cx="9167494" cy="9167494"/>
            </a:xfrm>
            <a:custGeom>
              <a:avLst/>
              <a:gdLst/>
              <a:ahLst/>
              <a:cxnLst/>
              <a:rect l="l" t="t" r="r" b="b"/>
              <a:pathLst>
                <a:path w="9167494" h="9167494">
                  <a:moveTo>
                    <a:pt x="0" y="0"/>
                  </a:moveTo>
                  <a:lnTo>
                    <a:pt x="9167494" y="0"/>
                  </a:lnTo>
                  <a:lnTo>
                    <a:pt x="9167494" y="9167493"/>
                  </a:lnTo>
                  <a:lnTo>
                    <a:pt x="0" y="9167493"/>
                  </a:lnTo>
                  <a:lnTo>
                    <a:pt x="0" y="0"/>
                  </a:lnTo>
                  <a:close/>
                </a:path>
              </a:pathLst>
            </a:custGeom>
            <a:blipFill>
              <a:blip r:embed="rId2">
                <a:alphaModFix amt="15000"/>
                <a:extLst>
                  <a:ext uri="{96DAC541-7B7A-43D3-8B79-37D633B846F1}">
                    <asvg:svgBlip xmlns:asvg="http://schemas.microsoft.com/office/drawing/2016/SVG/main" r:embed="rId3"/>
                  </a:ext>
                </a:extLst>
              </a:blip>
              <a:stretch>
                <a:fillRect/>
              </a:stretch>
            </a:blipFill>
          </p:spPr>
        </p:sp>
      </p:grpSp>
      <p:sp>
        <p:nvSpPr>
          <p:cNvPr id="9" name="Freeform 9"/>
          <p:cNvSpPr/>
          <p:nvPr/>
        </p:nvSpPr>
        <p:spPr>
          <a:xfrm>
            <a:off x="351273" y="1028700"/>
            <a:ext cx="7719030" cy="8524067"/>
          </a:xfrm>
          <a:custGeom>
            <a:avLst/>
            <a:gdLst/>
            <a:ahLst/>
            <a:cxnLst/>
            <a:rect l="l" t="t" r="r" b="b"/>
            <a:pathLst>
              <a:path w="7719030" h="8524067">
                <a:moveTo>
                  <a:pt x="0" y="0"/>
                </a:moveTo>
                <a:lnTo>
                  <a:pt x="7719029" y="0"/>
                </a:lnTo>
                <a:lnTo>
                  <a:pt x="7719029" y="8524067"/>
                </a:lnTo>
                <a:lnTo>
                  <a:pt x="0" y="8524067"/>
                </a:lnTo>
                <a:lnTo>
                  <a:pt x="0" y="0"/>
                </a:lnTo>
                <a:close/>
              </a:path>
            </a:pathLst>
          </a:custGeom>
          <a:blipFill>
            <a:blip r:embed="rId4"/>
            <a:stretch>
              <a:fillRect l="-22" t="-20315" r="-13077"/>
            </a:stretch>
          </a:blipFill>
        </p:spPr>
      </p:sp>
      <p:sp>
        <p:nvSpPr>
          <p:cNvPr id="10" name="Freeform 10"/>
          <p:cNvSpPr/>
          <p:nvPr/>
        </p:nvSpPr>
        <p:spPr>
          <a:xfrm>
            <a:off x="5536610" y="6916816"/>
            <a:ext cx="4977200" cy="1406059"/>
          </a:xfrm>
          <a:custGeom>
            <a:avLst/>
            <a:gdLst/>
            <a:ahLst/>
            <a:cxnLst/>
            <a:rect l="l" t="t" r="r" b="b"/>
            <a:pathLst>
              <a:path w="4977200" h="1406059">
                <a:moveTo>
                  <a:pt x="0" y="0"/>
                </a:moveTo>
                <a:lnTo>
                  <a:pt x="4977200" y="0"/>
                </a:lnTo>
                <a:lnTo>
                  <a:pt x="4977200" y="1406059"/>
                </a:lnTo>
                <a:lnTo>
                  <a:pt x="0" y="14060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5872696" y="562827"/>
            <a:ext cx="4395212" cy="1230659"/>
          </a:xfrm>
          <a:custGeom>
            <a:avLst/>
            <a:gdLst/>
            <a:ahLst/>
            <a:cxnLst/>
            <a:rect l="l" t="t" r="r" b="b"/>
            <a:pathLst>
              <a:path w="4395212" h="1230659">
                <a:moveTo>
                  <a:pt x="0" y="0"/>
                </a:moveTo>
                <a:lnTo>
                  <a:pt x="4395212" y="0"/>
                </a:lnTo>
                <a:lnTo>
                  <a:pt x="4395212" y="1230659"/>
                </a:lnTo>
                <a:lnTo>
                  <a:pt x="0" y="12306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TextBox 12"/>
          <p:cNvSpPr txBox="1"/>
          <p:nvPr/>
        </p:nvSpPr>
        <p:spPr>
          <a:xfrm>
            <a:off x="874434" y="3124200"/>
            <a:ext cx="6672707" cy="4038600"/>
          </a:xfrm>
          <a:prstGeom prst="rect">
            <a:avLst/>
          </a:prstGeom>
        </p:spPr>
        <p:txBody>
          <a:bodyPr lIns="0" tIns="0" rIns="0" bIns="0" rtlCol="0" anchor="t">
            <a:spAutoFit/>
          </a:bodyPr>
          <a:lstStyle/>
          <a:p>
            <a:pPr algn="ctr">
              <a:lnSpc>
                <a:spcPts val="7972"/>
              </a:lnSpc>
              <a:spcBef>
                <a:spcPct val="0"/>
              </a:spcBef>
            </a:pPr>
            <a:r>
              <a:rPr lang="en-US" sz="6643">
                <a:solidFill>
                  <a:srgbClr val="3A1C22"/>
                </a:solidFill>
                <a:latin typeface="Glacial Indifference Bold"/>
              </a:rPr>
              <a:t>SEJARAH DRAMA DUNIA DIBAGI DALAM DUA PERIODE UTAMA</a:t>
            </a:r>
          </a:p>
        </p:txBody>
      </p:sp>
      <p:sp>
        <p:nvSpPr>
          <p:cNvPr id="13" name="TextBox 13"/>
          <p:cNvSpPr txBox="1"/>
          <p:nvPr/>
        </p:nvSpPr>
        <p:spPr>
          <a:xfrm>
            <a:off x="10986091" y="7553171"/>
            <a:ext cx="7158037" cy="2923123"/>
          </a:xfrm>
          <a:prstGeom prst="rect">
            <a:avLst/>
          </a:prstGeom>
        </p:spPr>
        <p:txBody>
          <a:bodyPr lIns="0" tIns="0" rIns="0" bIns="0" rtlCol="0" anchor="t">
            <a:spAutoFit/>
          </a:bodyPr>
          <a:lstStyle/>
          <a:p>
            <a:pPr algn="just">
              <a:lnSpc>
                <a:spcPts val="4542"/>
              </a:lnSpc>
            </a:pPr>
            <a:r>
              <a:rPr lang="en-US" sz="3244">
                <a:solidFill>
                  <a:srgbClr val="F1EBE0"/>
                </a:solidFill>
                <a:latin typeface="Glacial Indifference"/>
              </a:rPr>
              <a:t>Masa drama modern terdapat masa Neoklasik, Romantik, Realisme, Simbolisme, Ekspresionisme, dan Absurdisme.</a:t>
            </a:r>
          </a:p>
          <a:p>
            <a:pPr algn="l">
              <a:lnSpc>
                <a:spcPts val="5210"/>
              </a:lnSpc>
            </a:pPr>
            <a:endParaRPr lang="en-US" sz="3244">
              <a:solidFill>
                <a:srgbClr val="F1EBE0"/>
              </a:solidFill>
              <a:latin typeface="Glacial Indifference"/>
            </a:endParaRPr>
          </a:p>
        </p:txBody>
      </p:sp>
      <p:sp>
        <p:nvSpPr>
          <p:cNvPr id="14" name="TextBox 14"/>
          <p:cNvSpPr txBox="1"/>
          <p:nvPr/>
        </p:nvSpPr>
        <p:spPr>
          <a:xfrm>
            <a:off x="10772037" y="6306060"/>
            <a:ext cx="7372090" cy="1771123"/>
          </a:xfrm>
          <a:prstGeom prst="rect">
            <a:avLst/>
          </a:prstGeom>
        </p:spPr>
        <p:txBody>
          <a:bodyPr lIns="0" tIns="0" rIns="0" bIns="0" rtlCol="0" anchor="t">
            <a:spAutoFit/>
          </a:bodyPr>
          <a:lstStyle/>
          <a:p>
            <a:pPr algn="l">
              <a:lnSpc>
                <a:spcPts val="7070"/>
              </a:lnSpc>
            </a:pPr>
            <a:r>
              <a:rPr lang="en-US" sz="4713">
                <a:solidFill>
                  <a:srgbClr val="F1EBE0"/>
                </a:solidFill>
                <a:latin typeface="RUMBLE BRAVE"/>
              </a:rPr>
              <a:t>periode baru atau drama modern</a:t>
            </a:r>
          </a:p>
          <a:p>
            <a:pPr algn="l">
              <a:lnSpc>
                <a:spcPts val="7220"/>
              </a:lnSpc>
            </a:pPr>
            <a:endParaRPr lang="en-US" sz="4713">
              <a:solidFill>
                <a:srgbClr val="F1EBE0"/>
              </a:solidFill>
              <a:latin typeface="RUMBLE BRAVE"/>
            </a:endParaRPr>
          </a:p>
        </p:txBody>
      </p:sp>
      <p:sp>
        <p:nvSpPr>
          <p:cNvPr id="15" name="TextBox 15"/>
          <p:cNvSpPr txBox="1"/>
          <p:nvPr/>
        </p:nvSpPr>
        <p:spPr>
          <a:xfrm>
            <a:off x="10267908" y="1105077"/>
            <a:ext cx="7372090" cy="1726439"/>
          </a:xfrm>
          <a:prstGeom prst="rect">
            <a:avLst/>
          </a:prstGeom>
        </p:spPr>
        <p:txBody>
          <a:bodyPr lIns="0" tIns="0" rIns="0" bIns="0" rtlCol="0" anchor="t">
            <a:spAutoFit/>
          </a:bodyPr>
          <a:lstStyle/>
          <a:p>
            <a:pPr algn="ctr">
              <a:lnSpc>
                <a:spcPts val="6654"/>
              </a:lnSpc>
            </a:pPr>
            <a:r>
              <a:rPr lang="en-US" sz="4436">
                <a:solidFill>
                  <a:srgbClr val="F1EBE0"/>
                </a:solidFill>
                <a:latin typeface="RUMBLE BRAVE"/>
              </a:rPr>
              <a:t>periode drama lama atau klasik</a:t>
            </a:r>
          </a:p>
          <a:p>
            <a:pPr algn="ctr">
              <a:lnSpc>
                <a:spcPts val="7404"/>
              </a:lnSpc>
            </a:pPr>
            <a:endParaRPr lang="en-US" sz="4436">
              <a:solidFill>
                <a:srgbClr val="F1EBE0"/>
              </a:solidFill>
              <a:latin typeface="RUMBLE BRAVE"/>
            </a:endParaRPr>
          </a:p>
        </p:txBody>
      </p:sp>
      <p:sp>
        <p:nvSpPr>
          <p:cNvPr id="16" name="TextBox 16"/>
          <p:cNvSpPr txBox="1"/>
          <p:nvPr/>
        </p:nvSpPr>
        <p:spPr>
          <a:xfrm>
            <a:off x="8352298" y="2116082"/>
            <a:ext cx="9585464" cy="4401937"/>
          </a:xfrm>
          <a:prstGeom prst="rect">
            <a:avLst/>
          </a:prstGeom>
        </p:spPr>
        <p:txBody>
          <a:bodyPr lIns="0" tIns="0" rIns="0" bIns="0" rtlCol="0" anchor="t">
            <a:spAutoFit/>
          </a:bodyPr>
          <a:lstStyle/>
          <a:p>
            <a:pPr algn="just">
              <a:lnSpc>
                <a:spcPts val="5138"/>
              </a:lnSpc>
            </a:pPr>
            <a:r>
              <a:rPr lang="en-US" sz="3670">
                <a:solidFill>
                  <a:srgbClr val="F1EBE0"/>
                </a:solidFill>
                <a:latin typeface="Glacial Indifference"/>
              </a:rPr>
              <a:t>Pada masa drama klasik terbagi lagi menjadi beberapa periode, yaitu masa Yunani Kuno, yaitu masa awal mula lahirnya drama, meskipun masih dalam bentuk tradisi masyarakat, Kemudian masa Romawi Kuno, Abad Pertengahan dan masa Renaissance.</a:t>
            </a:r>
          </a:p>
          <a:p>
            <a:pPr algn="l">
              <a:lnSpc>
                <a:spcPts val="4158"/>
              </a:lnSpc>
            </a:pPr>
            <a:endParaRPr lang="en-US" sz="3670">
              <a:solidFill>
                <a:srgbClr val="F1EBE0"/>
              </a:solidFill>
              <a:latin typeface="Glacial Indifference"/>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1946313" y="7959861"/>
            <a:ext cx="22180626" cy="2959748"/>
            <a:chOff x="0" y="0"/>
            <a:chExt cx="5841811" cy="779522"/>
          </a:xfrm>
        </p:grpSpPr>
        <p:sp>
          <p:nvSpPr>
            <p:cNvPr id="4" name="Freeform 4"/>
            <p:cNvSpPr/>
            <p:nvPr/>
          </p:nvSpPr>
          <p:spPr>
            <a:xfrm>
              <a:off x="0" y="0"/>
              <a:ext cx="5841811" cy="779522"/>
            </a:xfrm>
            <a:custGeom>
              <a:avLst/>
              <a:gdLst/>
              <a:ahLst/>
              <a:cxnLst/>
              <a:rect l="l" t="t" r="r" b="b"/>
              <a:pathLst>
                <a:path w="5841811" h="779522">
                  <a:moveTo>
                    <a:pt x="0" y="0"/>
                  </a:moveTo>
                  <a:lnTo>
                    <a:pt x="5841811" y="0"/>
                  </a:lnTo>
                  <a:lnTo>
                    <a:pt x="5841811" y="779522"/>
                  </a:lnTo>
                  <a:lnTo>
                    <a:pt x="0" y="779522"/>
                  </a:lnTo>
                  <a:close/>
                </a:path>
              </a:pathLst>
            </a:custGeom>
            <a:solidFill>
              <a:srgbClr val="F3B240"/>
            </a:solidFill>
            <a:ln w="247650" cap="sq">
              <a:solidFill>
                <a:srgbClr val="BC9C22"/>
              </a:solidFill>
              <a:prstDash val="solid"/>
              <a:miter/>
            </a:ln>
          </p:spPr>
        </p:sp>
        <p:sp>
          <p:nvSpPr>
            <p:cNvPr id="5" name="TextBox 5"/>
            <p:cNvSpPr txBox="1"/>
            <p:nvPr/>
          </p:nvSpPr>
          <p:spPr>
            <a:xfrm>
              <a:off x="0" y="-38100"/>
              <a:ext cx="5841811" cy="817622"/>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3613765" y="4996621"/>
            <a:ext cx="11060469" cy="10316401"/>
          </a:xfrm>
          <a:custGeom>
            <a:avLst/>
            <a:gdLst/>
            <a:ahLst/>
            <a:cxnLst/>
            <a:rect l="l" t="t" r="r" b="b"/>
            <a:pathLst>
              <a:path w="11060469" h="10316401">
                <a:moveTo>
                  <a:pt x="0" y="0"/>
                </a:moveTo>
                <a:lnTo>
                  <a:pt x="11060470" y="0"/>
                </a:lnTo>
                <a:lnTo>
                  <a:pt x="11060470" y="10316402"/>
                </a:lnTo>
                <a:lnTo>
                  <a:pt x="0" y="103164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14210194" y="4996621"/>
            <a:ext cx="3813043" cy="9709138"/>
          </a:xfrm>
          <a:custGeom>
            <a:avLst/>
            <a:gdLst/>
            <a:ahLst/>
            <a:cxnLst/>
            <a:rect l="l" t="t" r="r" b="b"/>
            <a:pathLst>
              <a:path w="3813043" h="9709138">
                <a:moveTo>
                  <a:pt x="0" y="0"/>
                </a:moveTo>
                <a:lnTo>
                  <a:pt x="3813044" y="0"/>
                </a:lnTo>
                <a:lnTo>
                  <a:pt x="3813044" y="9709138"/>
                </a:lnTo>
                <a:lnTo>
                  <a:pt x="0" y="97091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flipH="1">
            <a:off x="-762522" y="5023444"/>
            <a:ext cx="5094059" cy="10262756"/>
          </a:xfrm>
          <a:custGeom>
            <a:avLst/>
            <a:gdLst/>
            <a:ahLst/>
            <a:cxnLst/>
            <a:rect l="l" t="t" r="r" b="b"/>
            <a:pathLst>
              <a:path w="5094059" h="10262756">
                <a:moveTo>
                  <a:pt x="5094059" y="0"/>
                </a:moveTo>
                <a:lnTo>
                  <a:pt x="0" y="0"/>
                </a:lnTo>
                <a:lnTo>
                  <a:pt x="0" y="10262756"/>
                </a:lnTo>
                <a:lnTo>
                  <a:pt x="5094059" y="10262756"/>
                </a:lnTo>
                <a:lnTo>
                  <a:pt x="5094059"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TextBox 9"/>
          <p:cNvSpPr txBox="1"/>
          <p:nvPr/>
        </p:nvSpPr>
        <p:spPr>
          <a:xfrm>
            <a:off x="233395" y="876300"/>
            <a:ext cx="17821210" cy="2752371"/>
          </a:xfrm>
          <a:prstGeom prst="rect">
            <a:avLst/>
          </a:prstGeom>
        </p:spPr>
        <p:txBody>
          <a:bodyPr lIns="0" tIns="0" rIns="0" bIns="0" rtlCol="0" anchor="t">
            <a:spAutoFit/>
          </a:bodyPr>
          <a:lstStyle/>
          <a:p>
            <a:pPr algn="ctr">
              <a:lnSpc>
                <a:spcPts val="11044"/>
              </a:lnSpc>
            </a:pPr>
            <a:r>
              <a:rPr lang="en-US" sz="7888">
                <a:solidFill>
                  <a:srgbClr val="000000"/>
                </a:solidFill>
                <a:latin typeface="Beth Ellen"/>
              </a:rPr>
              <a:t>Periode Drama Lama </a:t>
            </a:r>
          </a:p>
          <a:p>
            <a:pPr algn="ctr">
              <a:lnSpc>
                <a:spcPts val="11044"/>
              </a:lnSpc>
            </a:pPr>
            <a:r>
              <a:rPr lang="en-US" sz="7888">
                <a:solidFill>
                  <a:srgbClr val="000000"/>
                </a:solidFill>
                <a:latin typeface="Beth Ellen"/>
              </a:rPr>
              <a:t>atau Klasik</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283850" y="7765267"/>
            <a:ext cx="18855700" cy="3086100"/>
            <a:chOff x="0" y="0"/>
            <a:chExt cx="4966110" cy="812800"/>
          </a:xfrm>
        </p:grpSpPr>
        <p:sp>
          <p:nvSpPr>
            <p:cNvPr id="3" name="Freeform 3"/>
            <p:cNvSpPr/>
            <p:nvPr/>
          </p:nvSpPr>
          <p:spPr>
            <a:xfrm>
              <a:off x="0" y="0"/>
              <a:ext cx="4966110" cy="812800"/>
            </a:xfrm>
            <a:custGeom>
              <a:avLst/>
              <a:gdLst/>
              <a:ahLst/>
              <a:cxnLst/>
              <a:rect l="l" t="t" r="r" b="b"/>
              <a:pathLst>
                <a:path w="4966110" h="812800">
                  <a:moveTo>
                    <a:pt x="0" y="0"/>
                  </a:moveTo>
                  <a:lnTo>
                    <a:pt x="4966110" y="0"/>
                  </a:lnTo>
                  <a:lnTo>
                    <a:pt x="4966110" y="812800"/>
                  </a:lnTo>
                  <a:lnTo>
                    <a:pt x="0" y="812800"/>
                  </a:lnTo>
                  <a:close/>
                </a:path>
              </a:pathLst>
            </a:custGeom>
            <a:solidFill>
              <a:srgbClr val="FFD7E2"/>
            </a:solidFill>
          </p:spPr>
        </p:sp>
        <p:sp>
          <p:nvSpPr>
            <p:cNvPr id="4" name="TextBox 4"/>
            <p:cNvSpPr txBox="1"/>
            <p:nvPr/>
          </p:nvSpPr>
          <p:spPr>
            <a:xfrm>
              <a:off x="0" y="-47625"/>
              <a:ext cx="4966110" cy="860425"/>
            </a:xfrm>
            <a:prstGeom prst="rect">
              <a:avLst/>
            </a:prstGeom>
          </p:spPr>
          <p:txBody>
            <a:bodyPr lIns="50800" tIns="50800" rIns="50800" bIns="50800" rtlCol="0" anchor="ctr"/>
            <a:lstStyle/>
            <a:p>
              <a:pPr algn="ctr">
                <a:lnSpc>
                  <a:spcPts val="3227"/>
                </a:lnSpc>
              </a:pPr>
              <a:endParaRPr/>
            </a:p>
          </p:txBody>
        </p:sp>
      </p:grpSp>
      <p:sp>
        <p:nvSpPr>
          <p:cNvPr id="5" name="Freeform 5"/>
          <p:cNvSpPr/>
          <p:nvPr/>
        </p:nvSpPr>
        <p:spPr>
          <a:xfrm>
            <a:off x="-449309" y="8603269"/>
            <a:ext cx="19186618" cy="2973926"/>
          </a:xfrm>
          <a:custGeom>
            <a:avLst/>
            <a:gdLst/>
            <a:ahLst/>
            <a:cxnLst/>
            <a:rect l="l" t="t" r="r" b="b"/>
            <a:pathLst>
              <a:path w="19186618" h="2973926">
                <a:moveTo>
                  <a:pt x="0" y="0"/>
                </a:moveTo>
                <a:lnTo>
                  <a:pt x="19186618" y="0"/>
                </a:lnTo>
                <a:lnTo>
                  <a:pt x="19186618" y="2973926"/>
                </a:lnTo>
                <a:lnTo>
                  <a:pt x="0" y="2973926"/>
                </a:lnTo>
                <a:lnTo>
                  <a:pt x="0" y="0"/>
                </a:lnTo>
                <a:close/>
              </a:path>
            </a:pathLst>
          </a:custGeom>
          <a:blipFill>
            <a:blip r:embed="rId2"/>
            <a:stretch>
              <a:fillRect/>
            </a:stretch>
          </a:blipFill>
        </p:spPr>
      </p:sp>
      <p:sp>
        <p:nvSpPr>
          <p:cNvPr id="6" name="Freeform 6"/>
          <p:cNvSpPr/>
          <p:nvPr/>
        </p:nvSpPr>
        <p:spPr>
          <a:xfrm>
            <a:off x="14373914" y="-336241"/>
            <a:ext cx="4883269" cy="8858538"/>
          </a:xfrm>
          <a:custGeom>
            <a:avLst/>
            <a:gdLst/>
            <a:ahLst/>
            <a:cxnLst/>
            <a:rect l="l" t="t" r="r" b="b"/>
            <a:pathLst>
              <a:path w="4883269" h="8858538">
                <a:moveTo>
                  <a:pt x="0" y="0"/>
                </a:moveTo>
                <a:lnTo>
                  <a:pt x="4883269" y="0"/>
                </a:lnTo>
                <a:lnTo>
                  <a:pt x="4883269" y="8858538"/>
                </a:lnTo>
                <a:lnTo>
                  <a:pt x="0" y="88585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flipH="1">
            <a:off x="-1063171" y="-336241"/>
            <a:ext cx="4883269" cy="8858538"/>
          </a:xfrm>
          <a:custGeom>
            <a:avLst/>
            <a:gdLst/>
            <a:ahLst/>
            <a:cxnLst/>
            <a:rect l="l" t="t" r="r" b="b"/>
            <a:pathLst>
              <a:path w="4883269" h="8858538">
                <a:moveTo>
                  <a:pt x="4883269" y="0"/>
                </a:moveTo>
                <a:lnTo>
                  <a:pt x="0" y="0"/>
                </a:lnTo>
                <a:lnTo>
                  <a:pt x="0" y="8858538"/>
                </a:lnTo>
                <a:lnTo>
                  <a:pt x="4883269" y="8858538"/>
                </a:lnTo>
                <a:lnTo>
                  <a:pt x="4883269"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8" name="Group 8"/>
          <p:cNvGrpSpPr/>
          <p:nvPr/>
        </p:nvGrpSpPr>
        <p:grpSpPr>
          <a:xfrm>
            <a:off x="8045614" y="8139061"/>
            <a:ext cx="2482521" cy="464208"/>
            <a:chOff x="0" y="0"/>
            <a:chExt cx="812800" cy="151986"/>
          </a:xfrm>
        </p:grpSpPr>
        <p:sp>
          <p:nvSpPr>
            <p:cNvPr id="9" name="Freeform 9"/>
            <p:cNvSpPr/>
            <p:nvPr/>
          </p:nvSpPr>
          <p:spPr>
            <a:xfrm>
              <a:off x="0" y="0"/>
              <a:ext cx="812800" cy="151986"/>
            </a:xfrm>
            <a:custGeom>
              <a:avLst/>
              <a:gdLst/>
              <a:ahLst/>
              <a:cxnLst/>
              <a:rect l="l" t="t" r="r" b="b"/>
              <a:pathLst>
                <a:path w="812800" h="151986">
                  <a:moveTo>
                    <a:pt x="406400" y="0"/>
                  </a:moveTo>
                  <a:cubicBezTo>
                    <a:pt x="181951" y="0"/>
                    <a:pt x="0" y="34023"/>
                    <a:pt x="0" y="75993"/>
                  </a:cubicBezTo>
                  <a:cubicBezTo>
                    <a:pt x="0" y="117963"/>
                    <a:pt x="181951" y="151986"/>
                    <a:pt x="406400" y="151986"/>
                  </a:cubicBezTo>
                  <a:cubicBezTo>
                    <a:pt x="630849" y="151986"/>
                    <a:pt x="812800" y="117963"/>
                    <a:pt x="812800" y="75993"/>
                  </a:cubicBezTo>
                  <a:cubicBezTo>
                    <a:pt x="812800" y="34023"/>
                    <a:pt x="630849" y="0"/>
                    <a:pt x="406400" y="0"/>
                  </a:cubicBezTo>
                  <a:close/>
                </a:path>
              </a:pathLst>
            </a:custGeom>
            <a:solidFill>
              <a:srgbClr val="000000"/>
            </a:solidFill>
          </p:spPr>
        </p:sp>
        <p:sp>
          <p:nvSpPr>
            <p:cNvPr id="10" name="TextBox 10"/>
            <p:cNvSpPr txBox="1"/>
            <p:nvPr/>
          </p:nvSpPr>
          <p:spPr>
            <a:xfrm>
              <a:off x="76200" y="-33376"/>
              <a:ext cx="660400" cy="171114"/>
            </a:xfrm>
            <a:prstGeom prst="rect">
              <a:avLst/>
            </a:prstGeom>
          </p:spPr>
          <p:txBody>
            <a:bodyPr lIns="42085" tIns="42085" rIns="42085" bIns="42085" rtlCol="0" anchor="ctr"/>
            <a:lstStyle/>
            <a:p>
              <a:pPr algn="ctr">
                <a:lnSpc>
                  <a:spcPts val="3227"/>
                </a:lnSpc>
              </a:pPr>
              <a:endParaRPr/>
            </a:p>
          </p:txBody>
        </p:sp>
      </p:grpSp>
      <p:sp>
        <p:nvSpPr>
          <p:cNvPr id="11" name="Freeform 11"/>
          <p:cNvSpPr/>
          <p:nvPr/>
        </p:nvSpPr>
        <p:spPr>
          <a:xfrm>
            <a:off x="14375512" y="5143500"/>
            <a:ext cx="1879377" cy="2320218"/>
          </a:xfrm>
          <a:custGeom>
            <a:avLst/>
            <a:gdLst/>
            <a:ahLst/>
            <a:cxnLst/>
            <a:rect l="l" t="t" r="r" b="b"/>
            <a:pathLst>
              <a:path w="1879377" h="2320218">
                <a:moveTo>
                  <a:pt x="0" y="0"/>
                </a:moveTo>
                <a:lnTo>
                  <a:pt x="1879377" y="0"/>
                </a:lnTo>
                <a:lnTo>
                  <a:pt x="1879377" y="2320218"/>
                </a:lnTo>
                <a:lnTo>
                  <a:pt x="0" y="23202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4199500" y="1541353"/>
            <a:ext cx="9795012" cy="6223914"/>
          </a:xfrm>
          <a:custGeom>
            <a:avLst/>
            <a:gdLst/>
            <a:ahLst/>
            <a:cxnLst/>
            <a:rect l="l" t="t" r="r" b="b"/>
            <a:pathLst>
              <a:path w="9795012" h="6223914">
                <a:moveTo>
                  <a:pt x="0" y="0"/>
                </a:moveTo>
                <a:lnTo>
                  <a:pt x="9795012" y="0"/>
                </a:lnTo>
                <a:lnTo>
                  <a:pt x="9795012" y="6223914"/>
                </a:lnTo>
                <a:lnTo>
                  <a:pt x="0" y="6223914"/>
                </a:lnTo>
                <a:lnTo>
                  <a:pt x="0" y="0"/>
                </a:lnTo>
                <a:close/>
              </a:path>
            </a:pathLst>
          </a:custGeom>
          <a:blipFill>
            <a:blip r:embed="rId7"/>
            <a:stretch>
              <a:fillRect/>
            </a:stretch>
          </a:blipFill>
        </p:spPr>
      </p:sp>
      <p:sp>
        <p:nvSpPr>
          <p:cNvPr id="13" name="TextBox 13"/>
          <p:cNvSpPr txBox="1"/>
          <p:nvPr/>
        </p:nvSpPr>
        <p:spPr>
          <a:xfrm>
            <a:off x="3571447" y="386375"/>
            <a:ext cx="8217765" cy="1121964"/>
          </a:xfrm>
          <a:prstGeom prst="rect">
            <a:avLst/>
          </a:prstGeom>
        </p:spPr>
        <p:txBody>
          <a:bodyPr lIns="0" tIns="0" rIns="0" bIns="0" rtlCol="0" anchor="t">
            <a:spAutoFit/>
          </a:bodyPr>
          <a:lstStyle/>
          <a:p>
            <a:pPr marL="1442911" lvl="1" indent="-721456" algn="ctr">
              <a:lnSpc>
                <a:spcPts val="9356"/>
              </a:lnSpc>
              <a:spcBef>
                <a:spcPct val="0"/>
              </a:spcBef>
              <a:buAutoNum type="arabicPeriod"/>
            </a:pPr>
            <a:r>
              <a:rPr lang="en-US" sz="6683">
                <a:solidFill>
                  <a:srgbClr val="FFD7E2"/>
                </a:solidFill>
                <a:latin typeface="Dekko"/>
              </a:rPr>
              <a:t>Zaman Yunani Kuno</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CC0F5"/>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028700" y="248475"/>
            <a:ext cx="16428391" cy="9009825"/>
            <a:chOff x="0" y="0"/>
            <a:chExt cx="21904522" cy="12013100"/>
          </a:xfrm>
        </p:grpSpPr>
        <p:sp>
          <p:nvSpPr>
            <p:cNvPr id="4" name="Freeform 4"/>
            <p:cNvSpPr/>
            <p:nvPr/>
          </p:nvSpPr>
          <p:spPr>
            <a:xfrm>
              <a:off x="0" y="0"/>
              <a:ext cx="14603015" cy="12013100"/>
            </a:xfrm>
            <a:custGeom>
              <a:avLst/>
              <a:gdLst/>
              <a:ahLst/>
              <a:cxnLst/>
              <a:rect l="l" t="t" r="r" b="b"/>
              <a:pathLst>
                <a:path w="14603015" h="12013100">
                  <a:moveTo>
                    <a:pt x="0" y="0"/>
                  </a:moveTo>
                  <a:lnTo>
                    <a:pt x="14603015" y="0"/>
                  </a:lnTo>
                  <a:lnTo>
                    <a:pt x="14603015" y="12013100"/>
                  </a:lnTo>
                  <a:lnTo>
                    <a:pt x="0" y="12013100"/>
                  </a:lnTo>
                  <a:lnTo>
                    <a:pt x="0" y="0"/>
                  </a:lnTo>
                  <a:close/>
                </a:path>
              </a:pathLst>
            </a:custGeom>
            <a:blipFill>
              <a:blip r:embed="rId4">
                <a:extLst>
                  <a:ext uri="{96DAC541-7B7A-43D3-8B79-37D633B846F1}">
                    <asvg:svgBlip xmlns:asvg="http://schemas.microsoft.com/office/drawing/2016/SVG/main" r:embed="rId5"/>
                  </a:ext>
                </a:extLst>
              </a:blip>
              <a:stretch>
                <a:fillRect r="-30390"/>
              </a:stretch>
            </a:blipFill>
          </p:spPr>
        </p:sp>
        <p:sp>
          <p:nvSpPr>
            <p:cNvPr id="5" name="Freeform 5"/>
            <p:cNvSpPr/>
            <p:nvPr/>
          </p:nvSpPr>
          <p:spPr>
            <a:xfrm>
              <a:off x="7301507" y="0"/>
              <a:ext cx="14603015" cy="12013100"/>
            </a:xfrm>
            <a:custGeom>
              <a:avLst/>
              <a:gdLst/>
              <a:ahLst/>
              <a:cxnLst/>
              <a:rect l="l" t="t" r="r" b="b"/>
              <a:pathLst>
                <a:path w="14603015" h="12013100">
                  <a:moveTo>
                    <a:pt x="0" y="0"/>
                  </a:moveTo>
                  <a:lnTo>
                    <a:pt x="14603015" y="0"/>
                  </a:lnTo>
                  <a:lnTo>
                    <a:pt x="14603015" y="12013100"/>
                  </a:lnTo>
                  <a:lnTo>
                    <a:pt x="0" y="12013100"/>
                  </a:lnTo>
                  <a:lnTo>
                    <a:pt x="0" y="0"/>
                  </a:lnTo>
                  <a:close/>
                </a:path>
              </a:pathLst>
            </a:custGeom>
            <a:blipFill>
              <a:blip r:embed="rId4">
                <a:extLst>
                  <a:ext uri="{96DAC541-7B7A-43D3-8B79-37D633B846F1}">
                    <asvg:svgBlip xmlns:asvg="http://schemas.microsoft.com/office/drawing/2016/SVG/main" r:embed="rId5"/>
                  </a:ext>
                </a:extLst>
              </a:blip>
              <a:stretch>
                <a:fillRect l="-30390"/>
              </a:stretch>
            </a:blipFill>
          </p:spPr>
        </p:sp>
      </p:grpSp>
      <p:sp>
        <p:nvSpPr>
          <p:cNvPr id="6" name="Freeform 6"/>
          <p:cNvSpPr/>
          <p:nvPr/>
        </p:nvSpPr>
        <p:spPr>
          <a:xfrm>
            <a:off x="9467094" y="8005648"/>
            <a:ext cx="7661990" cy="4165336"/>
          </a:xfrm>
          <a:custGeom>
            <a:avLst/>
            <a:gdLst/>
            <a:ahLst/>
            <a:cxnLst/>
            <a:rect l="l" t="t" r="r" b="b"/>
            <a:pathLst>
              <a:path w="7661990" h="4165336">
                <a:moveTo>
                  <a:pt x="0" y="0"/>
                </a:moveTo>
                <a:lnTo>
                  <a:pt x="7661990" y="0"/>
                </a:lnTo>
                <a:lnTo>
                  <a:pt x="7661990" y="4165337"/>
                </a:lnTo>
                <a:lnTo>
                  <a:pt x="0" y="41653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6615011" y="8569636"/>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2024149" y="3739666"/>
            <a:ext cx="6491469" cy="8032119"/>
          </a:xfrm>
          <a:custGeom>
            <a:avLst/>
            <a:gdLst/>
            <a:ahLst/>
            <a:cxnLst/>
            <a:rect l="l" t="t" r="r" b="b"/>
            <a:pathLst>
              <a:path w="6491469" h="8032119">
                <a:moveTo>
                  <a:pt x="0" y="0"/>
                </a:moveTo>
                <a:lnTo>
                  <a:pt x="6491470" y="0"/>
                </a:lnTo>
                <a:lnTo>
                  <a:pt x="6491470" y="8032119"/>
                </a:lnTo>
                <a:lnTo>
                  <a:pt x="0" y="8032119"/>
                </a:lnTo>
                <a:lnTo>
                  <a:pt x="0" y="0"/>
                </a:lnTo>
                <a:close/>
              </a:path>
            </a:pathLst>
          </a:custGeom>
          <a:blipFill>
            <a:blip r:embed="rId12"/>
            <a:stretch>
              <a:fillRect r="-23785"/>
            </a:stretch>
          </a:blipFill>
        </p:spPr>
      </p:sp>
      <p:sp>
        <p:nvSpPr>
          <p:cNvPr id="10" name="TextBox 10"/>
          <p:cNvSpPr txBox="1"/>
          <p:nvPr/>
        </p:nvSpPr>
        <p:spPr>
          <a:xfrm>
            <a:off x="2933853" y="1867064"/>
            <a:ext cx="8115304" cy="5426714"/>
          </a:xfrm>
          <a:prstGeom prst="rect">
            <a:avLst/>
          </a:prstGeom>
        </p:spPr>
        <p:txBody>
          <a:bodyPr lIns="0" tIns="0" rIns="0" bIns="0" rtlCol="0" anchor="t">
            <a:spAutoFit/>
          </a:bodyPr>
          <a:lstStyle/>
          <a:p>
            <a:pPr algn="just">
              <a:lnSpc>
                <a:spcPts val="4214"/>
              </a:lnSpc>
            </a:pPr>
            <a:r>
              <a:rPr lang="en-US" sz="4214" spc="-84">
                <a:solidFill>
                  <a:srgbClr val="FFFFFF"/>
                </a:solidFill>
                <a:latin typeface="Jua"/>
              </a:rPr>
              <a:t>Dari masa Yunani Kuno ini lahir tokoh drama terbesar di zaman Yunani, yaitu </a:t>
            </a:r>
            <a:r>
              <a:rPr lang="en-US" sz="4214" spc="-84">
                <a:solidFill>
                  <a:srgbClr val="FFFFFF"/>
                </a:solidFill>
                <a:latin typeface="Jua Bold"/>
              </a:rPr>
              <a:t>Sophocles</a:t>
            </a:r>
            <a:r>
              <a:rPr lang="en-US" sz="4214" spc="-84">
                <a:solidFill>
                  <a:srgbClr val="FFFFFF"/>
                </a:solidFill>
                <a:latin typeface="Jua"/>
              </a:rPr>
              <a:t>, dengan tiga karya terbesarnya yaitu Oedipus, Oedipus Sang Raja, danAntigone. Ketiga karya tersebut merupakan drama berbentuk tragedi karena menceritakan kesengsaraan kehidupan manusia. </a:t>
            </a:r>
          </a:p>
        </p:txBody>
      </p:sp>
      <p:sp>
        <p:nvSpPr>
          <p:cNvPr id="11" name="Freeform 11"/>
          <p:cNvSpPr/>
          <p:nvPr/>
        </p:nvSpPr>
        <p:spPr>
          <a:xfrm>
            <a:off x="11254408" y="2057400"/>
            <a:ext cx="4979264" cy="5236378"/>
          </a:xfrm>
          <a:custGeom>
            <a:avLst/>
            <a:gdLst/>
            <a:ahLst/>
            <a:cxnLst/>
            <a:rect l="l" t="t" r="r" b="b"/>
            <a:pathLst>
              <a:path w="4979264" h="5236378">
                <a:moveTo>
                  <a:pt x="0" y="0"/>
                </a:moveTo>
                <a:lnTo>
                  <a:pt x="4979264" y="0"/>
                </a:lnTo>
                <a:lnTo>
                  <a:pt x="4979264" y="5236378"/>
                </a:lnTo>
                <a:lnTo>
                  <a:pt x="0" y="5236378"/>
                </a:lnTo>
                <a:lnTo>
                  <a:pt x="0" y="0"/>
                </a:lnTo>
                <a:close/>
              </a:path>
            </a:pathLst>
          </a:custGeom>
          <a:blipFill>
            <a:blip r:embed="rId13"/>
            <a:stretch>
              <a:fillRect l="-11161" t="-2071" r="-25526" b="-2071"/>
            </a:stretch>
          </a:blipFill>
        </p:spPr>
      </p:sp>
      <p:sp>
        <p:nvSpPr>
          <p:cNvPr id="12" name="TextBox 12"/>
          <p:cNvSpPr txBox="1"/>
          <p:nvPr/>
        </p:nvSpPr>
        <p:spPr>
          <a:xfrm>
            <a:off x="11049157" y="7365963"/>
            <a:ext cx="5184515" cy="589047"/>
          </a:xfrm>
          <a:prstGeom prst="rect">
            <a:avLst/>
          </a:prstGeom>
        </p:spPr>
        <p:txBody>
          <a:bodyPr lIns="0" tIns="0" rIns="0" bIns="0" rtlCol="0" anchor="t">
            <a:spAutoFit/>
          </a:bodyPr>
          <a:lstStyle/>
          <a:p>
            <a:pPr algn="ctr">
              <a:lnSpc>
                <a:spcPts val="4807"/>
              </a:lnSpc>
              <a:spcBef>
                <a:spcPct val="0"/>
              </a:spcBef>
            </a:pPr>
            <a:r>
              <a:rPr lang="en-US" sz="3434">
                <a:solidFill>
                  <a:srgbClr val="FFD7E2"/>
                </a:solidFill>
                <a:latin typeface="Dekko"/>
              </a:rPr>
              <a:t>Gambar Sophocles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CC0F5"/>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028700" y="248475"/>
            <a:ext cx="16428391" cy="9009825"/>
            <a:chOff x="0" y="0"/>
            <a:chExt cx="21904522" cy="12013100"/>
          </a:xfrm>
        </p:grpSpPr>
        <p:sp>
          <p:nvSpPr>
            <p:cNvPr id="4" name="Freeform 4"/>
            <p:cNvSpPr/>
            <p:nvPr/>
          </p:nvSpPr>
          <p:spPr>
            <a:xfrm>
              <a:off x="0" y="0"/>
              <a:ext cx="14603015" cy="12013100"/>
            </a:xfrm>
            <a:custGeom>
              <a:avLst/>
              <a:gdLst/>
              <a:ahLst/>
              <a:cxnLst/>
              <a:rect l="l" t="t" r="r" b="b"/>
              <a:pathLst>
                <a:path w="14603015" h="12013100">
                  <a:moveTo>
                    <a:pt x="0" y="0"/>
                  </a:moveTo>
                  <a:lnTo>
                    <a:pt x="14603015" y="0"/>
                  </a:lnTo>
                  <a:lnTo>
                    <a:pt x="14603015" y="12013100"/>
                  </a:lnTo>
                  <a:lnTo>
                    <a:pt x="0" y="12013100"/>
                  </a:lnTo>
                  <a:lnTo>
                    <a:pt x="0" y="0"/>
                  </a:lnTo>
                  <a:close/>
                </a:path>
              </a:pathLst>
            </a:custGeom>
            <a:blipFill>
              <a:blip r:embed="rId4">
                <a:extLst>
                  <a:ext uri="{96DAC541-7B7A-43D3-8B79-37D633B846F1}">
                    <asvg:svgBlip xmlns:asvg="http://schemas.microsoft.com/office/drawing/2016/SVG/main" r:embed="rId5"/>
                  </a:ext>
                </a:extLst>
              </a:blip>
              <a:stretch>
                <a:fillRect r="-30390"/>
              </a:stretch>
            </a:blipFill>
          </p:spPr>
        </p:sp>
        <p:sp>
          <p:nvSpPr>
            <p:cNvPr id="5" name="Freeform 5"/>
            <p:cNvSpPr/>
            <p:nvPr/>
          </p:nvSpPr>
          <p:spPr>
            <a:xfrm>
              <a:off x="7301507" y="0"/>
              <a:ext cx="14603015" cy="12013100"/>
            </a:xfrm>
            <a:custGeom>
              <a:avLst/>
              <a:gdLst/>
              <a:ahLst/>
              <a:cxnLst/>
              <a:rect l="l" t="t" r="r" b="b"/>
              <a:pathLst>
                <a:path w="14603015" h="12013100">
                  <a:moveTo>
                    <a:pt x="0" y="0"/>
                  </a:moveTo>
                  <a:lnTo>
                    <a:pt x="14603015" y="0"/>
                  </a:lnTo>
                  <a:lnTo>
                    <a:pt x="14603015" y="12013100"/>
                  </a:lnTo>
                  <a:lnTo>
                    <a:pt x="0" y="12013100"/>
                  </a:lnTo>
                  <a:lnTo>
                    <a:pt x="0" y="0"/>
                  </a:lnTo>
                  <a:close/>
                </a:path>
              </a:pathLst>
            </a:custGeom>
            <a:blipFill>
              <a:blip r:embed="rId6">
                <a:extLst>
                  <a:ext uri="{96DAC541-7B7A-43D3-8B79-37D633B846F1}">
                    <asvg:svgBlip xmlns:asvg="http://schemas.microsoft.com/office/drawing/2016/SVG/main" r:embed="rId7"/>
                  </a:ext>
                </a:extLst>
              </a:blip>
              <a:stretch>
                <a:fillRect l="-30390"/>
              </a:stretch>
            </a:blipFill>
          </p:spPr>
        </p:sp>
      </p:grpSp>
      <p:sp>
        <p:nvSpPr>
          <p:cNvPr id="6" name="Freeform 6"/>
          <p:cNvSpPr/>
          <p:nvPr/>
        </p:nvSpPr>
        <p:spPr>
          <a:xfrm>
            <a:off x="9467094" y="8005648"/>
            <a:ext cx="7661990" cy="4165336"/>
          </a:xfrm>
          <a:custGeom>
            <a:avLst/>
            <a:gdLst/>
            <a:ahLst/>
            <a:cxnLst/>
            <a:rect l="l" t="t" r="r" b="b"/>
            <a:pathLst>
              <a:path w="7661990" h="4165336">
                <a:moveTo>
                  <a:pt x="0" y="0"/>
                </a:moveTo>
                <a:lnTo>
                  <a:pt x="7661990" y="0"/>
                </a:lnTo>
                <a:lnTo>
                  <a:pt x="7661990" y="4165337"/>
                </a:lnTo>
                <a:lnTo>
                  <a:pt x="0" y="41653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6615011" y="8569636"/>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a:off x="-2288194" y="3645447"/>
            <a:ext cx="6227442" cy="7705429"/>
          </a:xfrm>
          <a:custGeom>
            <a:avLst/>
            <a:gdLst/>
            <a:ahLst/>
            <a:cxnLst/>
            <a:rect l="l" t="t" r="r" b="b"/>
            <a:pathLst>
              <a:path w="6227442" h="7705429">
                <a:moveTo>
                  <a:pt x="0" y="0"/>
                </a:moveTo>
                <a:lnTo>
                  <a:pt x="6227442" y="0"/>
                </a:lnTo>
                <a:lnTo>
                  <a:pt x="6227442" y="7705429"/>
                </a:lnTo>
                <a:lnTo>
                  <a:pt x="0" y="7705429"/>
                </a:lnTo>
                <a:lnTo>
                  <a:pt x="0" y="0"/>
                </a:lnTo>
                <a:close/>
              </a:path>
            </a:pathLst>
          </a:custGeom>
          <a:blipFill>
            <a:blip r:embed="rId14"/>
            <a:stretch>
              <a:fillRect r="-23785"/>
            </a:stretch>
          </a:blipFill>
        </p:spPr>
      </p:sp>
      <p:sp>
        <p:nvSpPr>
          <p:cNvPr id="10" name="Freeform 10"/>
          <p:cNvSpPr/>
          <p:nvPr/>
        </p:nvSpPr>
        <p:spPr>
          <a:xfrm>
            <a:off x="3257016" y="2262357"/>
            <a:ext cx="8169105" cy="5086786"/>
          </a:xfrm>
          <a:custGeom>
            <a:avLst/>
            <a:gdLst/>
            <a:ahLst/>
            <a:cxnLst/>
            <a:rect l="l" t="t" r="r" b="b"/>
            <a:pathLst>
              <a:path w="8169105" h="5086786">
                <a:moveTo>
                  <a:pt x="0" y="0"/>
                </a:moveTo>
                <a:lnTo>
                  <a:pt x="8169105" y="0"/>
                </a:lnTo>
                <a:lnTo>
                  <a:pt x="8169105" y="5086786"/>
                </a:lnTo>
                <a:lnTo>
                  <a:pt x="0" y="5086786"/>
                </a:lnTo>
                <a:lnTo>
                  <a:pt x="0" y="0"/>
                </a:lnTo>
                <a:close/>
              </a:path>
            </a:pathLst>
          </a:custGeom>
          <a:blipFill>
            <a:blip r:embed="rId15"/>
            <a:stretch>
              <a:fillRect t="-828" b="-872"/>
            </a:stretch>
          </a:blipFill>
          <a:ln cap="sq">
            <a:noFill/>
            <a:prstDash val="solid"/>
            <a:miter/>
          </a:ln>
        </p:spPr>
      </p:sp>
      <p:sp>
        <p:nvSpPr>
          <p:cNvPr id="11" name="Freeform 11"/>
          <p:cNvSpPr/>
          <p:nvPr/>
        </p:nvSpPr>
        <p:spPr>
          <a:xfrm>
            <a:off x="11643635" y="2262357"/>
            <a:ext cx="4257594" cy="4966724"/>
          </a:xfrm>
          <a:custGeom>
            <a:avLst/>
            <a:gdLst/>
            <a:ahLst/>
            <a:cxnLst/>
            <a:rect l="l" t="t" r="r" b="b"/>
            <a:pathLst>
              <a:path w="4257594" h="4966724">
                <a:moveTo>
                  <a:pt x="0" y="0"/>
                </a:moveTo>
                <a:lnTo>
                  <a:pt x="4257594" y="0"/>
                </a:lnTo>
                <a:lnTo>
                  <a:pt x="4257594" y="4966724"/>
                </a:lnTo>
                <a:lnTo>
                  <a:pt x="0" y="4966724"/>
                </a:lnTo>
                <a:lnTo>
                  <a:pt x="0" y="0"/>
                </a:lnTo>
                <a:close/>
              </a:path>
            </a:pathLst>
          </a:custGeom>
          <a:blipFill>
            <a:blip r:embed="rId16"/>
            <a:stretch>
              <a:fillRect l="-21385" r="-11472"/>
            </a:stretch>
          </a:blipFill>
        </p:spPr>
      </p:sp>
      <p:sp>
        <p:nvSpPr>
          <p:cNvPr id="12" name="TextBox 12"/>
          <p:cNvSpPr txBox="1"/>
          <p:nvPr/>
        </p:nvSpPr>
        <p:spPr>
          <a:xfrm>
            <a:off x="2865198" y="886649"/>
            <a:ext cx="8183959" cy="1121964"/>
          </a:xfrm>
          <a:prstGeom prst="rect">
            <a:avLst/>
          </a:prstGeom>
        </p:spPr>
        <p:txBody>
          <a:bodyPr lIns="0" tIns="0" rIns="0" bIns="0" rtlCol="0" anchor="t">
            <a:spAutoFit/>
          </a:bodyPr>
          <a:lstStyle/>
          <a:p>
            <a:pPr algn="ctr">
              <a:lnSpc>
                <a:spcPts val="9356"/>
              </a:lnSpc>
              <a:spcBef>
                <a:spcPct val="0"/>
              </a:spcBef>
            </a:pPr>
            <a:r>
              <a:rPr lang="en-US" sz="6683">
                <a:solidFill>
                  <a:srgbClr val="FFD7E2"/>
                </a:solidFill>
                <a:latin typeface="Dekko"/>
              </a:rPr>
              <a:t>2. Zaman Romawi Kuno</a:t>
            </a:r>
          </a:p>
        </p:txBody>
      </p:sp>
      <p:sp>
        <p:nvSpPr>
          <p:cNvPr id="13" name="TextBox 13"/>
          <p:cNvSpPr txBox="1"/>
          <p:nvPr/>
        </p:nvSpPr>
        <p:spPr>
          <a:xfrm>
            <a:off x="11049157" y="7365963"/>
            <a:ext cx="5184515" cy="589047"/>
          </a:xfrm>
          <a:prstGeom prst="rect">
            <a:avLst/>
          </a:prstGeom>
        </p:spPr>
        <p:txBody>
          <a:bodyPr lIns="0" tIns="0" rIns="0" bIns="0" rtlCol="0" anchor="t">
            <a:spAutoFit/>
          </a:bodyPr>
          <a:lstStyle/>
          <a:p>
            <a:pPr algn="ctr">
              <a:lnSpc>
                <a:spcPts val="4807"/>
              </a:lnSpc>
              <a:spcBef>
                <a:spcPct val="0"/>
              </a:spcBef>
            </a:pPr>
            <a:r>
              <a:rPr lang="en-US" sz="3434">
                <a:solidFill>
                  <a:srgbClr val="FFD7E2"/>
                </a:solidFill>
                <a:latin typeface="Dekko"/>
              </a:rPr>
              <a:t>Gambar Lucius Seneca</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TotalTime>
  <Words>636</Words>
  <Application>Microsoft Office PowerPoint</Application>
  <PresentationFormat>Custom</PresentationFormat>
  <Paragraphs>74</Paragraphs>
  <Slides>21</Slides>
  <Notes>0</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21</vt:i4>
      </vt:variant>
    </vt:vector>
  </HeadingPairs>
  <TitlesOfParts>
    <vt:vector size="43" baseType="lpstr">
      <vt:lpstr>Jua Bold</vt:lpstr>
      <vt:lpstr>Gaegu Bold</vt:lpstr>
      <vt:lpstr>Glacial Indifference</vt:lpstr>
      <vt:lpstr>Canva Sans</vt:lpstr>
      <vt:lpstr>Dekko</vt:lpstr>
      <vt:lpstr>Open Sans Bold</vt:lpstr>
      <vt:lpstr>Quicksand 2 Bold</vt:lpstr>
      <vt:lpstr>Calibri</vt:lpstr>
      <vt:lpstr>More Sugar</vt:lpstr>
      <vt:lpstr>Jingleberry Bold</vt:lpstr>
      <vt:lpstr>Happy Font TH</vt:lpstr>
      <vt:lpstr>Beth Ellen</vt:lpstr>
      <vt:lpstr>Handy Casual</vt:lpstr>
      <vt:lpstr>Bobby Jones Soft</vt:lpstr>
      <vt:lpstr>Glacial Indifference Bold</vt:lpstr>
      <vt:lpstr>Gaegu</vt:lpstr>
      <vt:lpstr>Bobby Jones Soft Bold</vt:lpstr>
      <vt:lpstr>Arial</vt:lpstr>
      <vt:lpstr>RUMBLE BRAVE</vt:lpstr>
      <vt:lpstr>Quicksand 1 Semi-Bold</vt:lpstr>
      <vt:lpstr>Jua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PENGEMBANGAN DAN PENYELENGGARAAN PEMBELAJARAN DIGITAL (P3D) MATERI: SEJARAH DRAMA DUNIA</dc:title>
  <cp:lastModifiedBy>zulfahita syakila</cp:lastModifiedBy>
  <cp:revision>4</cp:revision>
  <dcterms:created xsi:type="dcterms:W3CDTF">2006-08-16T00:00:00Z</dcterms:created>
  <dcterms:modified xsi:type="dcterms:W3CDTF">2024-06-14T04:29:31Z</dcterms:modified>
  <dc:identifier>DAGHa9OIk1I</dc:identifier>
</cp:coreProperties>
</file>