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Chunk Five" charset="1" panose="000005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23" Target="slides/slide9.xml" Type="http://schemas.openxmlformats.org/officeDocument/2006/relationships/slide"/><Relationship Id="rId24" Target="slides/slide10.xml" Type="http://schemas.openxmlformats.org/officeDocument/2006/relationships/slide"/><Relationship Id="rId25" Target="slides/slide11.xml" Type="http://schemas.openxmlformats.org/officeDocument/2006/relationships/slide"/><Relationship Id="rId26" Target="slides/slide12.xml" Type="http://schemas.openxmlformats.org/officeDocument/2006/relationships/slide"/><Relationship Id="rId27" Target="slides/slide13.xml" Type="http://schemas.openxmlformats.org/officeDocument/2006/relationships/slide"/><Relationship Id="rId28" Target="slides/slide14.xml" Type="http://schemas.openxmlformats.org/officeDocument/2006/relationships/slide"/><Relationship Id="rId29" Target="slides/slide15.xml" Type="http://schemas.openxmlformats.org/officeDocument/2006/relationships/slide"/><Relationship Id="rId3" Target="viewProps.xml" Type="http://schemas.openxmlformats.org/officeDocument/2006/relationships/viewProps"/><Relationship Id="rId30" Target="slides/slide16.xml" Type="http://schemas.openxmlformats.org/officeDocument/2006/relationships/slide"/><Relationship Id="rId31" Target="slides/slide17.xml" Type="http://schemas.openxmlformats.org/officeDocument/2006/relationships/slide"/><Relationship Id="rId32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9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0.png" Type="http://schemas.openxmlformats.org/officeDocument/2006/relationships/image"/><Relationship Id="rId3" Target="../media/image91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2.png" Type="http://schemas.openxmlformats.org/officeDocument/2006/relationships/image"/><Relationship Id="rId3" Target="../media/image93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94.png" Type="http://schemas.openxmlformats.org/officeDocument/2006/relationships/image"/><Relationship Id="rId5" Target="../media/image95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6.png" Type="http://schemas.openxmlformats.org/officeDocument/2006/relationships/image"/><Relationship Id="rId3" Target="../media/image97.svg" Type="http://schemas.openxmlformats.org/officeDocument/2006/relationships/image"/><Relationship Id="rId4" Target="../media/image98.png" Type="http://schemas.openxmlformats.org/officeDocument/2006/relationships/image"/><Relationship Id="rId5" Target="../media/image99.svg" Type="http://schemas.openxmlformats.org/officeDocument/2006/relationships/image"/><Relationship Id="rId6" Target="../media/image100.png" Type="http://schemas.openxmlformats.org/officeDocument/2006/relationships/image"/><Relationship Id="rId7" Target="../media/image101.svg" Type="http://schemas.openxmlformats.org/officeDocument/2006/relationships/image"/><Relationship Id="rId8" Target="../media/image102.png" Type="http://schemas.openxmlformats.org/officeDocument/2006/relationships/image"/><Relationship Id="rId9" Target="../media/image103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0.png" Type="http://schemas.openxmlformats.org/officeDocument/2006/relationships/image"/><Relationship Id="rId11" Target="../media/image111.svg" Type="http://schemas.openxmlformats.org/officeDocument/2006/relationships/image"/><Relationship Id="rId12" Target="../media/image112.png" Type="http://schemas.openxmlformats.org/officeDocument/2006/relationships/image"/><Relationship Id="rId13" Target="../media/image113.svg" Type="http://schemas.openxmlformats.org/officeDocument/2006/relationships/image"/><Relationship Id="rId2" Target="../media/image104.png" Type="http://schemas.openxmlformats.org/officeDocument/2006/relationships/image"/><Relationship Id="rId3" Target="../media/image105.svg" Type="http://schemas.openxmlformats.org/officeDocument/2006/relationships/image"/><Relationship Id="rId4" Target="../media/image106.png" Type="http://schemas.openxmlformats.org/officeDocument/2006/relationships/image"/><Relationship Id="rId5" Target="../media/image107.svg" Type="http://schemas.openxmlformats.org/officeDocument/2006/relationships/image"/><Relationship Id="rId6" Target="../media/image108.png" Type="http://schemas.openxmlformats.org/officeDocument/2006/relationships/image"/><Relationship Id="rId7" Target="../media/image109.svg" Type="http://schemas.openxmlformats.org/officeDocument/2006/relationships/image"/><Relationship Id="rId8" Target="../media/image8.png" Type="http://schemas.openxmlformats.org/officeDocument/2006/relationships/image"/><Relationship Id="rId9" Target="../media/image9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4.png" Type="http://schemas.openxmlformats.org/officeDocument/2006/relationships/image"/><Relationship Id="rId3" Target="../media/image115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6.png" Type="http://schemas.openxmlformats.org/officeDocument/2006/relationships/image"/><Relationship Id="rId3" Target="../media/image11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png" Type="http://schemas.openxmlformats.org/officeDocument/2006/relationships/image"/><Relationship Id="rId11" Target="../media/image40.svg" Type="http://schemas.openxmlformats.org/officeDocument/2006/relationships/image"/><Relationship Id="rId12" Target="../media/image41.png" Type="http://schemas.openxmlformats.org/officeDocument/2006/relationships/image"/><Relationship Id="rId13" Target="../media/image42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16" Target="../media/image45.png" Type="http://schemas.openxmlformats.org/officeDocument/2006/relationships/image"/><Relationship Id="rId17" Target="../media/image46.svg" Type="http://schemas.openxmlformats.org/officeDocument/2006/relationships/image"/><Relationship Id="rId18" Target="../media/image47.png" Type="http://schemas.openxmlformats.org/officeDocument/2006/relationships/image"/><Relationship Id="rId19" Target="../media/image48.svg" Type="http://schemas.openxmlformats.org/officeDocument/2006/relationships/image"/><Relationship Id="rId2" Target="../media/image14.png" Type="http://schemas.openxmlformats.org/officeDocument/2006/relationships/image"/><Relationship Id="rId20" Target="../media/image49.png" Type="http://schemas.openxmlformats.org/officeDocument/2006/relationships/image"/><Relationship Id="rId21" Target="../media/image50.svg" Type="http://schemas.openxmlformats.org/officeDocument/2006/relationships/image"/><Relationship Id="rId22" Target="../media/image51.png" Type="http://schemas.openxmlformats.org/officeDocument/2006/relationships/image"/><Relationship Id="rId23" Target="../media/image52.svg" Type="http://schemas.openxmlformats.org/officeDocument/2006/relationships/image"/><Relationship Id="rId24" Target="../media/image53.png" Type="http://schemas.openxmlformats.org/officeDocument/2006/relationships/image"/><Relationship Id="rId25" Target="../media/image54.svg" Type="http://schemas.openxmlformats.org/officeDocument/2006/relationships/image"/><Relationship Id="rId26" Target="../media/image55.png" Type="http://schemas.openxmlformats.org/officeDocument/2006/relationships/image"/><Relationship Id="rId27" Target="../media/image56.svg" Type="http://schemas.openxmlformats.org/officeDocument/2006/relationships/image"/><Relationship Id="rId28" Target="../media/image57.png" Type="http://schemas.openxmlformats.org/officeDocument/2006/relationships/image"/><Relationship Id="rId29" Target="../media/image58.svg" Type="http://schemas.openxmlformats.org/officeDocument/2006/relationships/image"/><Relationship Id="rId3" Target="../media/image15.svg" Type="http://schemas.openxmlformats.org/officeDocument/2006/relationships/image"/><Relationship Id="rId30" Target="../media/image59.png" Type="http://schemas.openxmlformats.org/officeDocument/2006/relationships/image"/><Relationship Id="rId31" Target="../media/image60.svg" Type="http://schemas.openxmlformats.org/officeDocument/2006/relationships/image"/><Relationship Id="rId32" Target="../media/image61.png" Type="http://schemas.openxmlformats.org/officeDocument/2006/relationships/image"/><Relationship Id="rId33" Target="../media/image62.svg" Type="http://schemas.openxmlformats.org/officeDocument/2006/relationships/image"/><Relationship Id="rId34" Target="../media/image63.png" Type="http://schemas.openxmlformats.org/officeDocument/2006/relationships/image"/><Relationship Id="rId35" Target="../media/image64.svg" Type="http://schemas.openxmlformats.org/officeDocument/2006/relationships/image"/><Relationship Id="rId36" Target="../media/image65.png" Type="http://schemas.openxmlformats.org/officeDocument/2006/relationships/image"/><Relationship Id="rId37" Target="../media/image66.svg" Type="http://schemas.openxmlformats.org/officeDocument/2006/relationships/image"/><Relationship Id="rId38" Target="../media/image67.png" Type="http://schemas.openxmlformats.org/officeDocument/2006/relationships/image"/><Relationship Id="rId39" Target="../media/image68.svg" Type="http://schemas.openxmlformats.org/officeDocument/2006/relationships/image"/><Relationship Id="rId4" Target="../media/image16.png" Type="http://schemas.openxmlformats.org/officeDocument/2006/relationships/image"/><Relationship Id="rId40" Target="../media/image69.png" Type="http://schemas.openxmlformats.org/officeDocument/2006/relationships/image"/><Relationship Id="rId41" Target="../media/image70.svg" Type="http://schemas.openxmlformats.org/officeDocument/2006/relationships/image"/><Relationship Id="rId42" Target="../media/image71.png" Type="http://schemas.openxmlformats.org/officeDocument/2006/relationships/image"/><Relationship Id="rId43" Target="../media/image72.svg" Type="http://schemas.openxmlformats.org/officeDocument/2006/relationships/image"/><Relationship Id="rId44" Target="../media/image73.png" Type="http://schemas.openxmlformats.org/officeDocument/2006/relationships/image"/><Relationship Id="rId45" Target="../media/image74.svg" Type="http://schemas.openxmlformats.org/officeDocument/2006/relationships/image"/><Relationship Id="rId46" Target="../media/image75.png" Type="http://schemas.openxmlformats.org/officeDocument/2006/relationships/image"/><Relationship Id="rId47" Target="../media/image76.svg" Type="http://schemas.openxmlformats.org/officeDocument/2006/relationships/image"/><Relationship Id="rId48" Target="../media/image77.png" Type="http://schemas.openxmlformats.org/officeDocument/2006/relationships/image"/><Relationship Id="rId49" Target="../media/image78.svg" Type="http://schemas.openxmlformats.org/officeDocument/2006/relationships/image"/><Relationship Id="rId5" Target="../media/image17.svg" Type="http://schemas.openxmlformats.org/officeDocument/2006/relationships/image"/><Relationship Id="rId50" Target="../media/image79.png" Type="http://schemas.openxmlformats.org/officeDocument/2006/relationships/image"/><Relationship Id="rId51" Target="../media/image80.svg" Type="http://schemas.openxmlformats.org/officeDocument/2006/relationships/image"/><Relationship Id="rId52" Target="../media/image18.png" Type="http://schemas.openxmlformats.org/officeDocument/2006/relationships/image"/><Relationship Id="rId53" Target="../media/image19.svg" Type="http://schemas.openxmlformats.org/officeDocument/2006/relationships/image"/><Relationship Id="rId54" Target="../media/image81.png" Type="http://schemas.openxmlformats.org/officeDocument/2006/relationships/image"/><Relationship Id="rId55" Target="../media/image82.svg" Type="http://schemas.openxmlformats.org/officeDocument/2006/relationships/image"/><Relationship Id="rId56" Target="../media/image83.png" Type="http://schemas.openxmlformats.org/officeDocument/2006/relationships/image"/><Relationship Id="rId57" Target="../media/image84.svg" Type="http://schemas.openxmlformats.org/officeDocument/2006/relationships/image"/><Relationship Id="rId58" Target="../media/image85.png" Type="http://schemas.openxmlformats.org/officeDocument/2006/relationships/image"/><Relationship Id="rId59" Target="../media/image86.svg" Type="http://schemas.openxmlformats.org/officeDocument/2006/relationships/image"/><Relationship Id="rId6" Target="../media/image35.png" Type="http://schemas.openxmlformats.org/officeDocument/2006/relationships/image"/><Relationship Id="rId60" Target="../media/image87.png" Type="http://schemas.openxmlformats.org/officeDocument/2006/relationships/image"/><Relationship Id="rId61" Target="../media/image88.svg" Type="http://schemas.openxmlformats.org/officeDocument/2006/relationships/image"/><Relationship Id="rId62" Target="../media/image3.png" Type="http://schemas.openxmlformats.org/officeDocument/2006/relationships/image"/><Relationship Id="rId63" Target="../media/image4.png" Type="http://schemas.openxmlformats.org/officeDocument/2006/relationships/image"/><Relationship Id="rId64" Target="../media/image5.png" Type="http://schemas.openxmlformats.org/officeDocument/2006/relationships/image"/><Relationship Id="rId7" Target="../media/image36.svg" Type="http://schemas.openxmlformats.org/officeDocument/2006/relationships/image"/><Relationship Id="rId8" Target="../media/image37.png" Type="http://schemas.openxmlformats.org/officeDocument/2006/relationships/image"/><Relationship Id="rId9" Target="../media/image3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961920" y="-3337574"/>
            <a:ext cx="16962147" cy="1696214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AA70">
                <a:alpha val="49804"/>
              </a:srgbClr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153927">
            <a:off x="9886570" y="786380"/>
            <a:ext cx="9088809" cy="9088809"/>
          </a:xfrm>
          <a:custGeom>
            <a:avLst/>
            <a:gdLst/>
            <a:ahLst/>
            <a:cxnLst/>
            <a:rect r="r" b="b" t="t" l="l"/>
            <a:pathLst>
              <a:path h="9088809" w="9088809">
                <a:moveTo>
                  <a:pt x="0" y="0"/>
                </a:moveTo>
                <a:lnTo>
                  <a:pt x="9088809" y="0"/>
                </a:lnTo>
                <a:lnTo>
                  <a:pt x="9088809" y="9088809"/>
                </a:lnTo>
                <a:lnTo>
                  <a:pt x="0" y="9088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8130" y="1042504"/>
            <a:ext cx="1450845" cy="1450845"/>
          </a:xfrm>
          <a:custGeom>
            <a:avLst/>
            <a:gdLst/>
            <a:ahLst/>
            <a:cxnLst/>
            <a:rect r="r" b="b" t="t" l="l"/>
            <a:pathLst>
              <a:path h="1450845" w="1450845">
                <a:moveTo>
                  <a:pt x="0" y="0"/>
                </a:moveTo>
                <a:lnTo>
                  <a:pt x="1450845" y="0"/>
                </a:lnTo>
                <a:lnTo>
                  <a:pt x="1450845" y="1450845"/>
                </a:lnTo>
                <a:lnTo>
                  <a:pt x="0" y="1450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264640" y="1028700"/>
            <a:ext cx="1327948" cy="1332111"/>
          </a:xfrm>
          <a:custGeom>
            <a:avLst/>
            <a:gdLst/>
            <a:ahLst/>
            <a:cxnLst/>
            <a:rect r="r" b="b" t="t" l="l"/>
            <a:pathLst>
              <a:path h="1332111" w="1327948">
                <a:moveTo>
                  <a:pt x="0" y="0"/>
                </a:moveTo>
                <a:lnTo>
                  <a:pt x="1327948" y="0"/>
                </a:lnTo>
                <a:lnTo>
                  <a:pt x="1327948" y="1332111"/>
                </a:lnTo>
                <a:lnTo>
                  <a:pt x="0" y="1332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25607" y="1028700"/>
            <a:ext cx="1362090" cy="1345915"/>
          </a:xfrm>
          <a:custGeom>
            <a:avLst/>
            <a:gdLst/>
            <a:ahLst/>
            <a:cxnLst/>
            <a:rect r="r" b="b" t="t" l="l"/>
            <a:pathLst>
              <a:path h="1345915" w="1362090">
                <a:moveTo>
                  <a:pt x="0" y="0"/>
                </a:moveTo>
                <a:lnTo>
                  <a:pt x="1362090" y="0"/>
                </a:lnTo>
                <a:lnTo>
                  <a:pt x="1362090" y="1345915"/>
                </a:lnTo>
                <a:lnTo>
                  <a:pt x="0" y="13459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387219"/>
            <a:ext cx="7799829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 spc="188">
                <a:solidFill>
                  <a:srgbClr val="AF734A"/>
                </a:solidFill>
                <a:latin typeface="Chunk Five"/>
              </a:rPr>
              <a:t>BIDANG GARAPAN &amp; PROFESI TEKNOLOGI PENDIDIKAN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4302744" cy="10287000"/>
          </a:xfrm>
          <a:prstGeom prst="rect">
            <a:avLst/>
          </a:prstGeom>
          <a:solidFill>
            <a:srgbClr val="FFA05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3394643" y="4913122"/>
            <a:ext cx="4628252" cy="5373878"/>
          </a:xfrm>
          <a:custGeom>
            <a:avLst/>
            <a:gdLst/>
            <a:ahLst/>
            <a:cxnLst/>
            <a:rect r="r" b="b" t="t" l="l"/>
            <a:pathLst>
              <a:path h="5373878" w="4628252">
                <a:moveTo>
                  <a:pt x="0" y="0"/>
                </a:moveTo>
                <a:lnTo>
                  <a:pt x="4628252" y="0"/>
                </a:lnTo>
                <a:lnTo>
                  <a:pt x="4628252" y="5373878"/>
                </a:lnTo>
                <a:lnTo>
                  <a:pt x="0" y="53738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576515"/>
            <a:ext cx="13274044" cy="2902095"/>
            <a:chOff x="0" y="0"/>
            <a:chExt cx="17698725" cy="386946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260848"/>
              <a:ext cx="17698725" cy="6086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568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93782"/>
              <a:ext cx="17698725" cy="1427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7000">
                  <a:solidFill>
                    <a:srgbClr val="FFFFFF"/>
                  </a:solidFill>
                  <a:latin typeface="Chunk Five"/>
                </a:rPr>
                <a:t>Kuis Teknologi Pendidikan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145722" y="3453384"/>
            <a:ext cx="12011299" cy="1459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966"/>
              </a:lnSpc>
              <a:buFont typeface="Arial"/>
              <a:buChar char="•"/>
            </a:pPr>
            <a:r>
              <a:rPr lang="en-US" sz="3800" spc="83">
                <a:solidFill>
                  <a:srgbClr val="000000"/>
                </a:solidFill>
                <a:latin typeface="Roboto Bold"/>
              </a:rPr>
              <a:t>Apa yang dimaksud dengan bidang garapan teknologi pendidikan?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4302744" cy="10287000"/>
          </a:xfrm>
          <a:prstGeom prst="rect">
            <a:avLst/>
          </a:prstGeom>
          <a:solidFill>
            <a:srgbClr val="FFA05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3173897" y="4241800"/>
            <a:ext cx="4085403" cy="6433705"/>
          </a:xfrm>
          <a:custGeom>
            <a:avLst/>
            <a:gdLst/>
            <a:ahLst/>
            <a:cxnLst/>
            <a:rect r="r" b="b" t="t" l="l"/>
            <a:pathLst>
              <a:path h="6433705" w="4085403">
                <a:moveTo>
                  <a:pt x="0" y="0"/>
                </a:moveTo>
                <a:lnTo>
                  <a:pt x="4085403" y="0"/>
                </a:lnTo>
                <a:lnTo>
                  <a:pt x="4085403" y="6433705"/>
                </a:lnTo>
                <a:lnTo>
                  <a:pt x="0" y="6433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576515"/>
            <a:ext cx="13274044" cy="2902095"/>
            <a:chOff x="0" y="0"/>
            <a:chExt cx="17698725" cy="386946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260848"/>
              <a:ext cx="17698725" cy="6086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568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93782"/>
              <a:ext cx="17698725" cy="1427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7000">
                  <a:solidFill>
                    <a:srgbClr val="FFFFFF"/>
                  </a:solidFill>
                  <a:latin typeface="Chunk Five"/>
                </a:rPr>
                <a:t>Kuis Teknologi Pendidikan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3361309"/>
            <a:ext cx="12011299" cy="88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2"/>
              </a:lnSpc>
            </a:pPr>
            <a:r>
              <a:rPr lang="en-US" sz="3800" spc="83">
                <a:solidFill>
                  <a:srgbClr val="000000"/>
                </a:solidFill>
                <a:latin typeface="Roboto Bold"/>
              </a:rPr>
              <a:t>2.Sebutkan Profesi Sarjana Teknologi Pendidikan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4302744" cy="10287000"/>
          </a:xfrm>
          <a:prstGeom prst="rect">
            <a:avLst/>
          </a:prstGeom>
          <a:solidFill>
            <a:srgbClr val="FFA05F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3328117" y="4478609"/>
            <a:ext cx="3931183" cy="6327860"/>
          </a:xfrm>
          <a:custGeom>
            <a:avLst/>
            <a:gdLst/>
            <a:ahLst/>
            <a:cxnLst/>
            <a:rect r="r" b="b" t="t" l="l"/>
            <a:pathLst>
              <a:path h="6327860" w="3931183">
                <a:moveTo>
                  <a:pt x="0" y="0"/>
                </a:moveTo>
                <a:lnTo>
                  <a:pt x="3931183" y="0"/>
                </a:lnTo>
                <a:lnTo>
                  <a:pt x="3931183" y="6327860"/>
                </a:lnTo>
                <a:lnTo>
                  <a:pt x="0" y="632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576515"/>
            <a:ext cx="13274044" cy="2902095"/>
            <a:chOff x="0" y="0"/>
            <a:chExt cx="17698725" cy="386946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3260848"/>
              <a:ext cx="17698725" cy="6086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568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93782"/>
              <a:ext cx="17698725" cy="14276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7000"/>
                </a:lnSpc>
                <a:spcBef>
                  <a:spcPct val="0"/>
                </a:spcBef>
              </a:pPr>
              <a:r>
                <a:rPr lang="en-US" sz="7000">
                  <a:solidFill>
                    <a:srgbClr val="FFFFFF"/>
                  </a:solidFill>
                  <a:latin typeface="Chunk Five"/>
                </a:rPr>
                <a:t>Kuis Teknologi Pendidikan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3361309"/>
            <a:ext cx="12011299" cy="880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52"/>
              </a:lnSpc>
            </a:pPr>
            <a:r>
              <a:rPr lang="en-US" sz="3800" spc="83">
                <a:solidFill>
                  <a:srgbClr val="000000"/>
                </a:solidFill>
                <a:latin typeface="Roboto Bold"/>
              </a:rPr>
              <a:t>3.Peluang bidang garapan TP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0072" y="4208546"/>
            <a:ext cx="12011299" cy="3433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 Bold"/>
              </a:rPr>
              <a:t>a. Pemerintahan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 Bold"/>
              </a:rPr>
              <a:t>b. Kesehatan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 Bold"/>
              </a:rPr>
              <a:t>c. sekolah</a:t>
            </a:r>
          </a:p>
          <a:p>
            <a:pPr algn="l"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 Bold"/>
              </a:rPr>
              <a:t>d. Semua jawaban benar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3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54528" y="1397945"/>
            <a:ext cx="7241120" cy="724112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-10628992">
            <a:off x="14454001" y="7331366"/>
            <a:ext cx="2334984" cy="326073"/>
          </a:xfrm>
          <a:custGeom>
            <a:avLst/>
            <a:gdLst/>
            <a:ahLst/>
            <a:cxnLst/>
            <a:rect r="r" b="b" t="t" l="l"/>
            <a:pathLst>
              <a:path h="326073" w="2334984">
                <a:moveTo>
                  <a:pt x="0" y="0"/>
                </a:moveTo>
                <a:lnTo>
                  <a:pt x="2334984" y="0"/>
                </a:lnTo>
                <a:lnTo>
                  <a:pt x="2334984" y="326073"/>
                </a:lnTo>
                <a:lnTo>
                  <a:pt x="0" y="326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621972" y="3532250"/>
            <a:ext cx="5487231" cy="3222501"/>
          </a:xfrm>
          <a:custGeom>
            <a:avLst/>
            <a:gdLst/>
            <a:ahLst/>
            <a:cxnLst/>
            <a:rect r="r" b="b" t="t" l="l"/>
            <a:pathLst>
              <a:path h="3222501" w="5487231">
                <a:moveTo>
                  <a:pt x="0" y="0"/>
                </a:moveTo>
                <a:lnTo>
                  <a:pt x="5487231" y="0"/>
                </a:lnTo>
                <a:lnTo>
                  <a:pt x="5487231" y="3222500"/>
                </a:lnTo>
                <a:lnTo>
                  <a:pt x="0" y="3222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879380">
            <a:off x="10260073" y="1727897"/>
            <a:ext cx="2187457" cy="1152608"/>
          </a:xfrm>
          <a:custGeom>
            <a:avLst/>
            <a:gdLst/>
            <a:ahLst/>
            <a:cxnLst/>
            <a:rect r="r" b="b" t="t" l="l"/>
            <a:pathLst>
              <a:path h="1152608" w="2187457">
                <a:moveTo>
                  <a:pt x="0" y="0"/>
                </a:moveTo>
                <a:lnTo>
                  <a:pt x="2187457" y="0"/>
                </a:lnTo>
                <a:lnTo>
                  <a:pt x="2187457" y="1152608"/>
                </a:lnTo>
                <a:lnTo>
                  <a:pt x="0" y="1152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379648" y="3255425"/>
            <a:ext cx="6911413" cy="3776149"/>
            <a:chOff x="0" y="0"/>
            <a:chExt cx="9215217" cy="5034866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6822"/>
              <a:ext cx="9215217" cy="3166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>
                  <a:solidFill>
                    <a:srgbClr val="FFFFFF"/>
                  </a:solidFill>
                  <a:latin typeface="Chunk Five"/>
                </a:rPr>
                <a:t>Kolaborasi real-time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3257924"/>
              <a:ext cx="9215217" cy="2040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2400" spc="-48" u="none">
                  <a:solidFill>
                    <a:srgbClr val="000000"/>
                  </a:solidFill>
                  <a:latin typeface="Roboto"/>
                </a:rPr>
                <a:t>Bayangkan Anda di ruangan yang sama dengan rekan tim atau presenter. Berbagi tugas dan bekerja secara bersamaan untuk membuat presentasi luar biasa.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6462743"/>
          </a:xfrm>
          <a:prstGeom prst="rect">
            <a:avLst/>
          </a:prstGeom>
          <a:solidFill>
            <a:srgbClr val="FDC3C5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009650" y="7062989"/>
            <a:ext cx="4721028" cy="2100061"/>
            <a:chOff x="0" y="0"/>
            <a:chExt cx="6294704" cy="2800081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43416"/>
              <a:ext cx="6294704" cy="1266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Roboto"/>
                </a:rPr>
                <a:t>Presentasi adalah alat komunikasi sebagai media penyampaian peragaan, kuliah, ceramah, dan laporan.</a:t>
              </a:r>
            </a:p>
          </p:txBody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4542" cy="950948"/>
            </a:xfrm>
            <a:custGeom>
              <a:avLst/>
              <a:gdLst/>
              <a:ahLst/>
              <a:cxnLst/>
              <a:rect r="r" b="b" t="t" l="l"/>
              <a:pathLst>
                <a:path h="950948" w="634542">
                  <a:moveTo>
                    <a:pt x="0" y="0"/>
                  </a:moveTo>
                  <a:lnTo>
                    <a:pt x="634542" y="0"/>
                  </a:lnTo>
                  <a:lnTo>
                    <a:pt x="634542" y="950948"/>
                  </a:lnTo>
                  <a:lnTo>
                    <a:pt x="0" y="950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6726570" y="7062989"/>
            <a:ext cx="4721028" cy="2100061"/>
            <a:chOff x="0" y="0"/>
            <a:chExt cx="6294704" cy="280008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543416"/>
              <a:ext cx="6294704" cy="1266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Roboto"/>
                </a:rPr>
                <a:t>Presentasi adalah alat komunikasi sebagai media penyampaian peragaan, kuliah, ceramah, dan laporan.</a:t>
              </a:r>
            </a:p>
          </p:txBody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43469" cy="950948"/>
            </a:xfrm>
            <a:custGeom>
              <a:avLst/>
              <a:gdLst/>
              <a:ahLst/>
              <a:cxnLst/>
              <a:rect r="r" b="b" t="t" l="l"/>
              <a:pathLst>
                <a:path h="950948" w="743469">
                  <a:moveTo>
                    <a:pt x="0" y="0"/>
                  </a:moveTo>
                  <a:lnTo>
                    <a:pt x="743469" y="0"/>
                  </a:lnTo>
                  <a:lnTo>
                    <a:pt x="743469" y="950948"/>
                  </a:lnTo>
                  <a:lnTo>
                    <a:pt x="0" y="950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443490" y="7062989"/>
            <a:ext cx="4721028" cy="2100061"/>
            <a:chOff x="0" y="0"/>
            <a:chExt cx="6294704" cy="280008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543416"/>
              <a:ext cx="6294704" cy="1266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000000"/>
                  </a:solidFill>
                  <a:latin typeface="Roboto"/>
                </a:rPr>
                <a:t>Presentasi adalah alat komunikasi sebagai media penyampaian peragaan, kuliah, ceramah, dan laporan.</a:t>
              </a:r>
            </a:p>
          </p:txBody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24168" cy="950948"/>
            </a:xfrm>
            <a:custGeom>
              <a:avLst/>
              <a:gdLst/>
              <a:ahLst/>
              <a:cxnLst/>
              <a:rect r="r" b="b" t="t" l="l"/>
              <a:pathLst>
                <a:path h="950948" w="624168">
                  <a:moveTo>
                    <a:pt x="0" y="0"/>
                  </a:moveTo>
                  <a:lnTo>
                    <a:pt x="624168" y="0"/>
                  </a:lnTo>
                  <a:lnTo>
                    <a:pt x="624168" y="950948"/>
                  </a:lnTo>
                  <a:lnTo>
                    <a:pt x="0" y="950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13006398" y="1306030"/>
            <a:ext cx="4141167" cy="3983049"/>
          </a:xfrm>
          <a:custGeom>
            <a:avLst/>
            <a:gdLst/>
            <a:ahLst/>
            <a:cxnLst/>
            <a:rect r="r" b="b" t="t" l="l"/>
            <a:pathLst>
              <a:path h="3983049" w="4141167">
                <a:moveTo>
                  <a:pt x="0" y="0"/>
                </a:moveTo>
                <a:lnTo>
                  <a:pt x="4141167" y="0"/>
                </a:lnTo>
                <a:lnTo>
                  <a:pt x="4141167" y="3983050"/>
                </a:lnTo>
                <a:lnTo>
                  <a:pt x="0" y="398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009650" y="1028700"/>
            <a:ext cx="10722889" cy="4537710"/>
            <a:chOff x="0" y="0"/>
            <a:chExt cx="14297185" cy="6050280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0"/>
              <a:ext cx="14297185" cy="4605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>
                  <a:solidFill>
                    <a:srgbClr val="FFFFFF"/>
                  </a:solidFill>
                  <a:latin typeface="Chunk Five"/>
                </a:rPr>
                <a:t>Prarekam untuk presentasi kapan saja, di mana saja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5026025"/>
              <a:ext cx="14297185" cy="15322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00"/>
                </a:lnSpc>
                <a:spcBef>
                  <a:spcPct val="0"/>
                </a:spcBef>
              </a:pPr>
              <a:r>
                <a:rPr lang="en-US" sz="2400" spc="-48" u="none">
                  <a:solidFill>
                    <a:srgbClr val="000000"/>
                  </a:solidFill>
                  <a:latin typeface="Roboto"/>
                </a:rPr>
                <a:t>Tambahkan audio, atau rekam diri saat presentasi, lalu bagikan videonya ke semua orang. Ini sangat berguna untuk menjangkau audiens luas dibandingkan acara satu kali.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3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4400246"/>
            <a:ext cx="3745816" cy="2711986"/>
            <a:chOff x="0" y="0"/>
            <a:chExt cx="4994421" cy="3615982"/>
          </a:xfrm>
        </p:grpSpPr>
        <p:sp>
          <p:nvSpPr>
            <p:cNvPr name="AutoShape 3" id="3"/>
            <p:cNvSpPr/>
            <p:nvPr/>
          </p:nvSpPr>
          <p:spPr>
            <a:xfrm>
              <a:off x="0" y="0"/>
              <a:ext cx="4994421" cy="3615982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45072" y="4400246"/>
            <a:ext cx="3745816" cy="2711986"/>
            <a:chOff x="0" y="0"/>
            <a:chExt cx="4994421" cy="3615982"/>
          </a:xfrm>
        </p:grpSpPr>
        <p:sp>
          <p:nvSpPr>
            <p:cNvPr name="AutoShape 5" id="5"/>
            <p:cNvSpPr/>
            <p:nvPr/>
          </p:nvSpPr>
          <p:spPr>
            <a:xfrm>
              <a:off x="0" y="0"/>
              <a:ext cx="4994421" cy="3615982"/>
            </a:xfrm>
            <a:prstGeom prst="rect">
              <a:avLst/>
            </a:pr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461443" y="4400246"/>
            <a:ext cx="3745816" cy="2711986"/>
            <a:chOff x="0" y="0"/>
            <a:chExt cx="4994421" cy="3615982"/>
          </a:xfrm>
        </p:grpSpPr>
        <p:sp>
          <p:nvSpPr>
            <p:cNvPr name="AutoShape 7" id="7"/>
            <p:cNvSpPr/>
            <p:nvPr/>
          </p:nvSpPr>
          <p:spPr>
            <a:xfrm>
              <a:off x="0" y="0"/>
              <a:ext cx="4994421" cy="3615982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2256162" y="4747379"/>
            <a:ext cx="1171467" cy="2017720"/>
          </a:xfrm>
          <a:custGeom>
            <a:avLst/>
            <a:gdLst/>
            <a:ahLst/>
            <a:cxnLst/>
            <a:rect r="r" b="b" t="t" l="l"/>
            <a:pathLst>
              <a:path h="2017720" w="1171467">
                <a:moveTo>
                  <a:pt x="0" y="0"/>
                </a:moveTo>
                <a:lnTo>
                  <a:pt x="1171466" y="0"/>
                </a:lnTo>
                <a:lnTo>
                  <a:pt x="1171466" y="2017720"/>
                </a:lnTo>
                <a:lnTo>
                  <a:pt x="0" y="2017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844373" y="4642565"/>
            <a:ext cx="1755914" cy="2122534"/>
          </a:xfrm>
          <a:custGeom>
            <a:avLst/>
            <a:gdLst/>
            <a:ahLst/>
            <a:cxnLst/>
            <a:rect r="r" b="b" t="t" l="l"/>
            <a:pathLst>
              <a:path h="2122534" w="1755914">
                <a:moveTo>
                  <a:pt x="0" y="0"/>
                </a:moveTo>
                <a:lnTo>
                  <a:pt x="1755914" y="0"/>
                </a:lnTo>
                <a:lnTo>
                  <a:pt x="1755914" y="2122534"/>
                </a:lnTo>
                <a:lnTo>
                  <a:pt x="0" y="212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17802" y="4694972"/>
            <a:ext cx="1833097" cy="2122534"/>
          </a:xfrm>
          <a:custGeom>
            <a:avLst/>
            <a:gdLst/>
            <a:ahLst/>
            <a:cxnLst/>
            <a:rect r="r" b="b" t="t" l="l"/>
            <a:pathLst>
              <a:path h="2122534" w="1833097">
                <a:moveTo>
                  <a:pt x="0" y="0"/>
                </a:moveTo>
                <a:lnTo>
                  <a:pt x="1833098" y="0"/>
                </a:lnTo>
                <a:lnTo>
                  <a:pt x="1833098" y="2122534"/>
                </a:lnTo>
                <a:lnTo>
                  <a:pt x="0" y="2122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3226089" y="4226060"/>
            <a:ext cx="967557" cy="509822"/>
          </a:xfrm>
          <a:custGeom>
            <a:avLst/>
            <a:gdLst/>
            <a:ahLst/>
            <a:cxnLst/>
            <a:rect r="r" b="b" t="t" l="l"/>
            <a:pathLst>
              <a:path h="509822" w="967557">
                <a:moveTo>
                  <a:pt x="0" y="0"/>
                </a:moveTo>
                <a:lnTo>
                  <a:pt x="967557" y="0"/>
                </a:lnTo>
                <a:lnTo>
                  <a:pt x="967557" y="509822"/>
                </a:lnTo>
                <a:lnTo>
                  <a:pt x="0" y="5098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232703">
            <a:off x="6514716" y="5000401"/>
            <a:ext cx="2463904" cy="344076"/>
          </a:xfrm>
          <a:custGeom>
            <a:avLst/>
            <a:gdLst/>
            <a:ahLst/>
            <a:cxnLst/>
            <a:rect r="r" b="b" t="t" l="l"/>
            <a:pathLst>
              <a:path h="344076" w="2463904">
                <a:moveTo>
                  <a:pt x="0" y="0"/>
                </a:moveTo>
                <a:lnTo>
                  <a:pt x="2463904" y="0"/>
                </a:lnTo>
                <a:lnTo>
                  <a:pt x="2463904" y="344076"/>
                </a:lnTo>
                <a:lnTo>
                  <a:pt x="0" y="3440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836320">
            <a:off x="1600636" y="4630965"/>
            <a:ext cx="1267615" cy="482998"/>
          </a:xfrm>
          <a:custGeom>
            <a:avLst/>
            <a:gdLst/>
            <a:ahLst/>
            <a:cxnLst/>
            <a:rect r="r" b="b" t="t" l="l"/>
            <a:pathLst>
              <a:path h="482998" w="1267615">
                <a:moveTo>
                  <a:pt x="0" y="0"/>
                </a:moveTo>
                <a:lnTo>
                  <a:pt x="1267615" y="0"/>
                </a:lnTo>
                <a:lnTo>
                  <a:pt x="1267615" y="482998"/>
                </a:lnTo>
                <a:lnTo>
                  <a:pt x="0" y="482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4" id="14"/>
          <p:cNvSpPr/>
          <p:nvPr/>
        </p:nvSpPr>
        <p:spPr>
          <a:xfrm rot="0">
            <a:off x="0" y="0"/>
            <a:ext cx="18288000" cy="3593790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15" id="15"/>
          <p:cNvSpPr txBox="true"/>
          <p:nvPr/>
        </p:nvSpPr>
        <p:spPr>
          <a:xfrm rot="0">
            <a:off x="1028700" y="1085850"/>
            <a:ext cx="9527044" cy="2609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00"/>
              </a:lnSpc>
              <a:spcBef>
                <a:spcPct val="0"/>
              </a:spcBef>
            </a:pPr>
            <a:r>
              <a:rPr lang="en-US" sz="7000" u="none">
                <a:solidFill>
                  <a:srgbClr val="FE502D"/>
                </a:solidFill>
                <a:latin typeface="Chunk Five"/>
              </a:rPr>
              <a:t>Presentasikan bak profesional dengan pandangan presenter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37971" y="1324293"/>
            <a:ext cx="4797857" cy="133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25"/>
              </a:lnSpc>
              <a:spcBef>
                <a:spcPct val="0"/>
              </a:spcBef>
            </a:pPr>
            <a:r>
              <a:rPr lang="en-US" sz="2100" spc="-42" u="none">
                <a:solidFill>
                  <a:srgbClr val="000000"/>
                </a:solidFill>
                <a:latin typeface="Roboto"/>
              </a:rPr>
              <a:t>Tetap tenang dan percaya diri dengan layar pribadi untuk membaca naskah dan catatan, melihat timer, dan mengetahui slide berikutnya.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7576743"/>
            <a:ext cx="3745816" cy="354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750"/>
              </a:lnSpc>
              <a:spcBef>
                <a:spcPct val="0"/>
              </a:spcBef>
            </a:pPr>
            <a:r>
              <a:rPr lang="en-US" sz="2200" spc="-43" u="none">
                <a:solidFill>
                  <a:srgbClr val="000000"/>
                </a:solidFill>
                <a:latin typeface="Roboto"/>
              </a:rPr>
              <a:t>Poin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8313420"/>
            <a:ext cx="4797857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000000"/>
                </a:solidFill>
                <a:latin typeface="Roboto"/>
              </a:rPr>
              <a:t>Presentasi adalah alat komunikasi sebagai media penyampaian peragaan, kuliah, ceramah, dan laporan.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45072" y="7576743"/>
            <a:ext cx="4797857" cy="354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750"/>
              </a:lnSpc>
              <a:spcBef>
                <a:spcPct val="0"/>
              </a:spcBef>
            </a:pPr>
            <a:r>
              <a:rPr lang="en-US" sz="2200" spc="-43" u="none">
                <a:solidFill>
                  <a:srgbClr val="000000"/>
                </a:solidFill>
                <a:latin typeface="Roboto"/>
              </a:rPr>
              <a:t>Poin 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45072" y="8313420"/>
            <a:ext cx="4797857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000000"/>
                </a:solidFill>
                <a:latin typeface="Roboto"/>
              </a:rPr>
              <a:t>Presentasi adalah alat komunikasi sebagai media penyampaian peragaan, kuliah, ceramah, dan laporan.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461443" y="7576743"/>
            <a:ext cx="4797857" cy="3543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750"/>
              </a:lnSpc>
              <a:spcBef>
                <a:spcPct val="0"/>
              </a:spcBef>
            </a:pPr>
            <a:r>
              <a:rPr lang="en-US" sz="2200" spc="-43" u="none">
                <a:solidFill>
                  <a:srgbClr val="000000"/>
                </a:solidFill>
                <a:latin typeface="Roboto"/>
              </a:rPr>
              <a:t>Poin 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461443" y="8313420"/>
            <a:ext cx="4797857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u="none">
                <a:solidFill>
                  <a:srgbClr val="000000"/>
                </a:solidFill>
                <a:latin typeface="Roboto"/>
              </a:rPr>
              <a:t>Presentasi adalah alat komunikasi sebagai media penyampaian peragaan, kuliah, ceramah, dan laporan.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957908" cy="10287000"/>
            <a:chOff x="0" y="0"/>
            <a:chExt cx="7126971" cy="92128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126970" cy="9212867"/>
            </a:xfrm>
            <a:custGeom>
              <a:avLst/>
              <a:gdLst/>
              <a:ahLst/>
              <a:cxnLst/>
              <a:rect r="r" b="b" t="t" l="l"/>
              <a:pathLst>
                <a:path h="9212867" w="7126970">
                  <a:moveTo>
                    <a:pt x="0" y="0"/>
                  </a:moveTo>
                  <a:lnTo>
                    <a:pt x="7126970" y="0"/>
                  </a:lnTo>
                  <a:lnTo>
                    <a:pt x="7126970" y="9212867"/>
                  </a:lnTo>
                  <a:lnTo>
                    <a:pt x="0" y="9212867"/>
                  </a:lnTo>
                  <a:close/>
                </a:path>
              </a:pathLst>
            </a:custGeom>
            <a:solidFill>
              <a:srgbClr val="FDC3C5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901335" y="1028700"/>
            <a:ext cx="8357965" cy="4812340"/>
            <a:chOff x="0" y="0"/>
            <a:chExt cx="11143953" cy="641645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11143953" cy="74844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>
                  <a:solidFill>
                    <a:srgbClr val="FE502D"/>
                  </a:solidFill>
                  <a:latin typeface="Chunk Five"/>
                </a:rPr>
                <a:t>Libatkan audiens dengan Tanya-Jawab Live</a:t>
              </a:r>
            </a:p>
            <a:p>
              <a:pPr algn="l" marL="0" indent="0" lvl="0">
                <a:lnSpc>
                  <a:spcPts val="8499"/>
                </a:lnSpc>
                <a:spcBef>
                  <a:spcPct val="0"/>
                </a:spcBef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5302663"/>
              <a:ext cx="11143953" cy="22821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375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3375"/>
                </a:lnSpc>
                <a:spcBef>
                  <a:spcPct val="0"/>
                </a:spcBef>
              </a:pPr>
            </a:p>
            <a:p>
              <a:pPr algn="l" marL="0" indent="0" lvl="0">
                <a:lnSpc>
                  <a:spcPts val="3375"/>
                </a:lnSpc>
                <a:spcBef>
                  <a:spcPct val="0"/>
                </a:spcBef>
              </a:pPr>
              <a:r>
                <a:rPr lang="en-US" sz="2700" spc="-54" u="none">
                  <a:solidFill>
                    <a:srgbClr val="000000"/>
                  </a:solidFill>
                  <a:latin typeface="Roboto"/>
                </a:rPr>
                <a:t>Kirim survei dan pertanyaan yang dapat dijawab oleh audiens di perangkat mereka.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8901335" y="7132020"/>
            <a:ext cx="5624803" cy="2126280"/>
            <a:chOff x="0" y="0"/>
            <a:chExt cx="7499737" cy="283504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568214"/>
              <a:ext cx="7499737" cy="1266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Roboto"/>
                </a:rPr>
                <a:t>Presentasi biasanya disampaikan di hadapan audiens. Beragam kegunaan menjadikan presentasi alat penyampai dan pengajaran yang ampuh.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57785"/>
              <a:ext cx="7499737" cy="12668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000000"/>
                  </a:solidFill>
                  <a:latin typeface="Roboto"/>
                </a:rPr>
                <a:t>Presentasi biasanya disampaikan di hadapan audiens. Beragam kegunaan menjadikan presentasi alat penyampai dan pengajaran yang ampuh.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270196" y="1718633"/>
            <a:ext cx="5417517" cy="6849734"/>
          </a:xfrm>
          <a:custGeom>
            <a:avLst/>
            <a:gdLst/>
            <a:ahLst/>
            <a:cxnLst/>
            <a:rect r="r" b="b" t="t" l="l"/>
            <a:pathLst>
              <a:path h="6849734" w="5417517">
                <a:moveTo>
                  <a:pt x="0" y="0"/>
                </a:moveTo>
                <a:lnTo>
                  <a:pt x="5417516" y="0"/>
                </a:lnTo>
                <a:lnTo>
                  <a:pt x="5417516" y="6849734"/>
                </a:lnTo>
                <a:lnTo>
                  <a:pt x="0" y="6849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0130845" cy="4721843"/>
            <a:chOff x="0" y="0"/>
            <a:chExt cx="13507793" cy="629579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13507793" cy="46058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8499"/>
                </a:lnSpc>
                <a:spcBef>
                  <a:spcPct val="0"/>
                </a:spcBef>
              </a:pPr>
              <a:r>
                <a:rPr lang="en-US" sz="8499" u="none">
                  <a:solidFill>
                    <a:srgbClr val="FE502D"/>
                  </a:solidFill>
                  <a:latin typeface="Chunk Five"/>
                </a:rPr>
                <a:t>Pukau semua audiens dengan presentasi Anda.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096063"/>
              <a:ext cx="13507793" cy="11997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500"/>
                </a:lnSpc>
                <a:spcBef>
                  <a:spcPct val="0"/>
                </a:spcBef>
              </a:pPr>
              <a:r>
                <a:rPr lang="en-US" sz="2800" spc="-56" u="none">
                  <a:solidFill>
                    <a:srgbClr val="000000"/>
                  </a:solidFill>
                  <a:latin typeface="Roboto"/>
                </a:rPr>
                <a:t>Presentasi adalah alat komunikasi sebagai media penyampaian peragaan, kuliah, ceramah, dan laporan.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7719726"/>
            <a:ext cx="5197951" cy="107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Roboto"/>
              </a:rPr>
              <a:t>Presentasi adalah alat komunikasi sebagai media penyampaian peragaan, kuliah, ceramah, dan laporan.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882832" y="7719726"/>
            <a:ext cx="5197951" cy="107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u="none">
                <a:solidFill>
                  <a:srgbClr val="000000"/>
                </a:solidFill>
                <a:latin typeface="Roboto"/>
              </a:rPr>
              <a:t>Presentasi adalah alat komunikasi sebagai media penyampaian peragaan, kuliah, ceramah, dan laporan.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903316" y="3736565"/>
            <a:ext cx="3764819" cy="5521735"/>
          </a:xfrm>
          <a:custGeom>
            <a:avLst/>
            <a:gdLst/>
            <a:ahLst/>
            <a:cxnLst/>
            <a:rect r="r" b="b" t="t" l="l"/>
            <a:pathLst>
              <a:path h="5521735" w="3764819">
                <a:moveTo>
                  <a:pt x="0" y="0"/>
                </a:moveTo>
                <a:lnTo>
                  <a:pt x="3764820" y="0"/>
                </a:lnTo>
                <a:lnTo>
                  <a:pt x="3764820" y="5521735"/>
                </a:lnTo>
                <a:lnTo>
                  <a:pt x="0" y="55217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879380">
            <a:off x="13691997" y="2099365"/>
            <a:ext cx="2187457" cy="1152608"/>
          </a:xfrm>
          <a:custGeom>
            <a:avLst/>
            <a:gdLst/>
            <a:ahLst/>
            <a:cxnLst/>
            <a:rect r="r" b="b" t="t" l="l"/>
            <a:pathLst>
              <a:path h="1152608" w="2187457">
                <a:moveTo>
                  <a:pt x="0" y="0"/>
                </a:moveTo>
                <a:lnTo>
                  <a:pt x="2187457" y="0"/>
                </a:lnTo>
                <a:lnTo>
                  <a:pt x="2187457" y="1152608"/>
                </a:lnTo>
                <a:lnTo>
                  <a:pt x="0" y="115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DC3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15458" y="1915581"/>
            <a:ext cx="12257083" cy="6702784"/>
            <a:chOff x="0" y="0"/>
            <a:chExt cx="16342778" cy="8937045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8176950"/>
              <a:ext cx="16342778" cy="76009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500"/>
                </a:lnSpc>
                <a:spcBef>
                  <a:spcPct val="0"/>
                </a:spcBef>
              </a:pPr>
              <a:r>
                <a:rPr lang="en-US" sz="3600" spc="-72" u="none">
                  <a:solidFill>
                    <a:srgbClr val="000000"/>
                  </a:solidFill>
                  <a:latin typeface="Roboto"/>
                </a:rPr>
                <a:t>Semua di satu tempat.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27995"/>
              <a:ext cx="16342778" cy="82519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589"/>
                </a:lnSpc>
              </a:pPr>
              <a:r>
                <a:rPr lang="en-US" sz="11589">
                  <a:solidFill>
                    <a:srgbClr val="000000"/>
                  </a:solidFill>
                  <a:latin typeface="Chunk Five"/>
                </a:rPr>
                <a:t>RENCANAKAN,</a:t>
              </a:r>
            </a:p>
            <a:p>
              <a:pPr algn="ctr">
                <a:lnSpc>
                  <a:spcPts val="11589"/>
                </a:lnSpc>
              </a:pPr>
              <a:r>
                <a:rPr lang="en-US" sz="11589">
                  <a:solidFill>
                    <a:srgbClr val="000000"/>
                  </a:solidFill>
                  <a:latin typeface="Chunk Five"/>
                </a:rPr>
                <a:t>RANCANG,</a:t>
              </a:r>
            </a:p>
            <a:p>
              <a:pPr algn="ctr">
                <a:lnSpc>
                  <a:spcPts val="11589"/>
                </a:lnSpc>
              </a:pPr>
              <a:r>
                <a:rPr lang="en-US" sz="11589">
                  <a:solidFill>
                    <a:srgbClr val="000000"/>
                  </a:solidFill>
                  <a:latin typeface="Chunk Five"/>
                </a:rPr>
                <a:t>PRESEN-TASIKAN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67384" y="1321610"/>
            <a:ext cx="10659263" cy="2366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499"/>
              </a:lnSpc>
              <a:spcBef>
                <a:spcPct val="0"/>
              </a:spcBef>
            </a:pPr>
            <a:r>
              <a:rPr lang="en-US" sz="8499">
                <a:solidFill>
                  <a:srgbClr val="FE502D"/>
                </a:solidFill>
                <a:latin typeface="Chunk Five"/>
              </a:rPr>
              <a:t>Pengertian Bidang Garapan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467384" y="5114925"/>
            <a:ext cx="13411973" cy="2677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5351"/>
              </a:lnSpc>
            </a:pPr>
            <a:r>
              <a:rPr lang="en-US" sz="4280" spc="-85">
                <a:solidFill>
                  <a:srgbClr val="000000"/>
                </a:solidFill>
                <a:latin typeface="Roboto Bold"/>
              </a:rPr>
              <a:t>Teknologi pendidikan sebagai bidang garapan merupakan aplikasi terhadap ide dan prinsip teoritis untuk memecahkan masalah konkret dalam bidang lendidikan dan pembelajaran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4879358" y="156352"/>
            <a:ext cx="3408642" cy="3870822"/>
            <a:chOff x="0" y="0"/>
            <a:chExt cx="4544856" cy="5161096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1159798"/>
              <a:ext cx="3462942" cy="4001298"/>
            </a:xfrm>
            <a:custGeom>
              <a:avLst/>
              <a:gdLst/>
              <a:ahLst/>
              <a:cxnLst/>
              <a:rect r="r" b="b" t="t" l="l"/>
              <a:pathLst>
                <a:path h="4001298" w="3462942">
                  <a:moveTo>
                    <a:pt x="3462942" y="0"/>
                  </a:moveTo>
                  <a:lnTo>
                    <a:pt x="0" y="0"/>
                  </a:lnTo>
                  <a:lnTo>
                    <a:pt x="0" y="4001298"/>
                  </a:lnTo>
                  <a:lnTo>
                    <a:pt x="3462942" y="4001298"/>
                  </a:lnTo>
                  <a:lnTo>
                    <a:pt x="346294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1880691">
              <a:off x="2985335" y="324842"/>
              <a:ext cx="1465613" cy="772256"/>
            </a:xfrm>
            <a:custGeom>
              <a:avLst/>
              <a:gdLst/>
              <a:ahLst/>
              <a:cxnLst/>
              <a:rect r="r" b="b" t="t" l="l"/>
              <a:pathLst>
                <a:path h="772256" w="1465613">
                  <a:moveTo>
                    <a:pt x="0" y="0"/>
                  </a:moveTo>
                  <a:lnTo>
                    <a:pt x="1465614" y="0"/>
                  </a:lnTo>
                  <a:lnTo>
                    <a:pt x="1465614" y="772257"/>
                  </a:lnTo>
                  <a:lnTo>
                    <a:pt x="0" y="7722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0928929" cy="10287000"/>
          </a:xfrm>
          <a:prstGeom prst="rect">
            <a:avLst/>
          </a:prstGeom>
          <a:solidFill>
            <a:srgbClr val="FFAA70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1259456" y="2133472"/>
            <a:ext cx="742997" cy="784354"/>
          </a:xfrm>
          <a:custGeom>
            <a:avLst/>
            <a:gdLst/>
            <a:ahLst/>
            <a:cxnLst/>
            <a:rect r="r" b="b" t="t" l="l"/>
            <a:pathLst>
              <a:path h="784354" w="742997">
                <a:moveTo>
                  <a:pt x="0" y="0"/>
                </a:moveTo>
                <a:lnTo>
                  <a:pt x="742997" y="0"/>
                </a:lnTo>
                <a:lnTo>
                  <a:pt x="742997" y="784354"/>
                </a:lnTo>
                <a:lnTo>
                  <a:pt x="0" y="78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259456" y="6438716"/>
            <a:ext cx="742997" cy="724084"/>
          </a:xfrm>
          <a:custGeom>
            <a:avLst/>
            <a:gdLst/>
            <a:ahLst/>
            <a:cxnLst/>
            <a:rect r="r" b="b" t="t" l="l"/>
            <a:pathLst>
              <a:path h="724084" w="742997">
                <a:moveTo>
                  <a:pt x="0" y="0"/>
                </a:moveTo>
                <a:lnTo>
                  <a:pt x="742997" y="0"/>
                </a:lnTo>
                <a:lnTo>
                  <a:pt x="742997" y="724084"/>
                </a:lnTo>
                <a:lnTo>
                  <a:pt x="0" y="7240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55286" y="1079501"/>
            <a:ext cx="8818357" cy="4063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999"/>
              </a:lnSpc>
              <a:spcBef>
                <a:spcPct val="0"/>
              </a:spcBef>
            </a:pPr>
            <a:r>
              <a:rPr lang="en-US" sz="9999">
                <a:solidFill>
                  <a:srgbClr val="FFFFFF"/>
                </a:solidFill>
                <a:latin typeface="Chunk Five"/>
              </a:rPr>
              <a:t>Fungsi bidang garapan TP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35828" y="5524500"/>
            <a:ext cx="4923472" cy="4490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Roboto Bold"/>
              </a:rPr>
              <a:t>Pemecahan masalah yang diberikan adalah berupa rancangan, pengembangan, pemanfaatan, pengelolaan, penilaian dan penelitian terhadap hasil belajar.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2335828" y="1211263"/>
            <a:ext cx="4923472" cy="3366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Roboto Bold"/>
              </a:rPr>
              <a:t>Fungsi profesi teknologi pendidikan adalah memfasilitasi kegiatan belajar manusia melalui pendekatan atau cara cara tertentu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040369"/>
            <a:ext cx="18288000" cy="6246631"/>
            <a:chOff x="0" y="0"/>
            <a:chExt cx="7567569" cy="25848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567569" cy="2584854"/>
            </a:xfrm>
            <a:custGeom>
              <a:avLst/>
              <a:gdLst/>
              <a:ahLst/>
              <a:cxnLst/>
              <a:rect r="r" b="b" t="t" l="l"/>
              <a:pathLst>
                <a:path h="2584854" w="7567569">
                  <a:moveTo>
                    <a:pt x="0" y="0"/>
                  </a:moveTo>
                  <a:lnTo>
                    <a:pt x="7567569" y="0"/>
                  </a:lnTo>
                  <a:lnTo>
                    <a:pt x="7567569" y="2584854"/>
                  </a:lnTo>
                  <a:lnTo>
                    <a:pt x="0" y="2584854"/>
                  </a:lnTo>
                  <a:close/>
                </a:path>
              </a:pathLst>
            </a:custGeom>
            <a:solidFill>
              <a:srgbClr val="FFAA70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662873" y="1943711"/>
            <a:ext cx="14962254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FFA05F"/>
                </a:solidFill>
                <a:latin typeface="Chunk Five"/>
              </a:rPr>
              <a:t>Profesi Sarjana Teknologi Pendidikan memiliki bidang garapan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0542" y="4857750"/>
            <a:ext cx="12011299" cy="4305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1. Perancang proses dan sumber belajar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2. Pengembang proses dan sumber belajar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3. Pemanfaatan atau pengguna proses dan sumber belajar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4. Pengelola proses dan sumber belajar</a:t>
            </a:r>
          </a:p>
          <a:p>
            <a:pPr algn="l" marL="0" indent="0" lvl="0"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5. Evaluator atau peneliti proses dan sumber belajar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86048" y="1962761"/>
            <a:ext cx="684494" cy="494080"/>
          </a:xfrm>
          <a:custGeom>
            <a:avLst/>
            <a:gdLst/>
            <a:ahLst/>
            <a:cxnLst/>
            <a:rect r="r" b="b" t="t" l="l"/>
            <a:pathLst>
              <a:path h="494080" w="684494">
                <a:moveTo>
                  <a:pt x="0" y="0"/>
                </a:moveTo>
                <a:lnTo>
                  <a:pt x="684494" y="0"/>
                </a:lnTo>
                <a:lnTo>
                  <a:pt x="684494" y="494081"/>
                </a:lnTo>
                <a:lnTo>
                  <a:pt x="0" y="494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310395" y="887600"/>
            <a:ext cx="543337" cy="713211"/>
          </a:xfrm>
          <a:custGeom>
            <a:avLst/>
            <a:gdLst/>
            <a:ahLst/>
            <a:cxnLst/>
            <a:rect r="r" b="b" t="t" l="l"/>
            <a:pathLst>
              <a:path h="713211" w="543337">
                <a:moveTo>
                  <a:pt x="0" y="0"/>
                </a:moveTo>
                <a:lnTo>
                  <a:pt x="543337" y="0"/>
                </a:lnTo>
                <a:lnTo>
                  <a:pt x="54333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381841" y="887600"/>
            <a:ext cx="624949" cy="642471"/>
          </a:xfrm>
          <a:custGeom>
            <a:avLst/>
            <a:gdLst/>
            <a:ahLst/>
            <a:cxnLst/>
            <a:rect r="r" b="b" t="t" l="l"/>
            <a:pathLst>
              <a:path h="642471" w="624949">
                <a:moveTo>
                  <a:pt x="0" y="0"/>
                </a:moveTo>
                <a:lnTo>
                  <a:pt x="624949" y="0"/>
                </a:lnTo>
                <a:lnTo>
                  <a:pt x="624949" y="642471"/>
                </a:lnTo>
                <a:lnTo>
                  <a:pt x="0" y="642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90954" y="-1962761"/>
            <a:ext cx="4005636" cy="3925523"/>
          </a:xfrm>
          <a:custGeom>
            <a:avLst/>
            <a:gdLst/>
            <a:ahLst/>
            <a:cxnLst/>
            <a:rect r="r" b="b" t="t" l="l"/>
            <a:pathLst>
              <a:path h="3925523" w="4005636">
                <a:moveTo>
                  <a:pt x="0" y="0"/>
                </a:moveTo>
                <a:lnTo>
                  <a:pt x="4005636" y="0"/>
                </a:lnTo>
                <a:lnTo>
                  <a:pt x="4005636" y="3925522"/>
                </a:lnTo>
                <a:lnTo>
                  <a:pt x="0" y="3925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2818792"/>
            <a:ext cx="18288000" cy="7468208"/>
            <a:chOff x="0" y="0"/>
            <a:chExt cx="7567569" cy="309034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567569" cy="3090342"/>
            </a:xfrm>
            <a:custGeom>
              <a:avLst/>
              <a:gdLst/>
              <a:ahLst/>
              <a:cxnLst/>
              <a:rect r="r" b="b" t="t" l="l"/>
              <a:pathLst>
                <a:path h="3090342" w="7567569">
                  <a:moveTo>
                    <a:pt x="0" y="0"/>
                  </a:moveTo>
                  <a:lnTo>
                    <a:pt x="7567569" y="0"/>
                  </a:lnTo>
                  <a:lnTo>
                    <a:pt x="7567569" y="3090342"/>
                  </a:lnTo>
                  <a:lnTo>
                    <a:pt x="0" y="3090342"/>
                  </a:lnTo>
                  <a:close/>
                </a:path>
              </a:pathLst>
            </a:custGeom>
            <a:solidFill>
              <a:srgbClr val="FFAA70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662873" y="903921"/>
            <a:ext cx="14962254" cy="1695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00"/>
              </a:lnSpc>
              <a:spcBef>
                <a:spcPct val="0"/>
              </a:spcBef>
            </a:pPr>
            <a:r>
              <a:rPr lang="en-US" sz="6000">
                <a:solidFill>
                  <a:srgbClr val="FFA05F"/>
                </a:solidFill>
                <a:latin typeface="Chunk Five"/>
              </a:rPr>
              <a:t>Pada jenjang S2 kompetensi lulusannya yaitu: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70542" y="3599232"/>
            <a:ext cx="15888758" cy="694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1. Merancang kurikulum, pemilihan strategi pembelajaran, serta penilaian pelaksanannya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2. Merancang kurikulum, pemilihan strategi pembelajaran, serta penilaian pelaksanannya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3. Merancang, memproduksi dan menilai bahan-bahan pembelajaran</a:t>
            </a:r>
          </a:p>
          <a:p>
            <a:pPr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4. Melatih dan mendidik orang lain dalmberbagai aspek teknologi pendidikan</a:t>
            </a:r>
          </a:p>
          <a:p>
            <a:pPr>
              <a:lnSpc>
                <a:spcPts val="6912"/>
              </a:lnSpc>
            </a:pPr>
          </a:p>
          <a:p>
            <a:pPr algn="l" marL="0" indent="0" lvl="0">
              <a:lnSpc>
                <a:spcPts val="6912"/>
              </a:lnSpc>
            </a:pPr>
            <a:r>
              <a:rPr lang="en-US" sz="3388" spc="74">
                <a:solidFill>
                  <a:srgbClr val="000000"/>
                </a:solidFill>
                <a:latin typeface="Roboto"/>
              </a:rPr>
              <a:t>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86048" y="1962761"/>
            <a:ext cx="684494" cy="494080"/>
          </a:xfrm>
          <a:custGeom>
            <a:avLst/>
            <a:gdLst/>
            <a:ahLst/>
            <a:cxnLst/>
            <a:rect r="r" b="b" t="t" l="l"/>
            <a:pathLst>
              <a:path h="494080" w="684494">
                <a:moveTo>
                  <a:pt x="0" y="0"/>
                </a:moveTo>
                <a:lnTo>
                  <a:pt x="684494" y="0"/>
                </a:lnTo>
                <a:lnTo>
                  <a:pt x="684494" y="494081"/>
                </a:lnTo>
                <a:lnTo>
                  <a:pt x="0" y="4940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331040" y="245130"/>
            <a:ext cx="543337" cy="713211"/>
          </a:xfrm>
          <a:custGeom>
            <a:avLst/>
            <a:gdLst/>
            <a:ahLst/>
            <a:cxnLst/>
            <a:rect r="r" b="b" t="t" l="l"/>
            <a:pathLst>
              <a:path h="713211" w="543337">
                <a:moveTo>
                  <a:pt x="0" y="0"/>
                </a:moveTo>
                <a:lnTo>
                  <a:pt x="543337" y="0"/>
                </a:lnTo>
                <a:lnTo>
                  <a:pt x="54333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259300" y="601735"/>
            <a:ext cx="624949" cy="642471"/>
          </a:xfrm>
          <a:custGeom>
            <a:avLst/>
            <a:gdLst/>
            <a:ahLst/>
            <a:cxnLst/>
            <a:rect r="r" b="b" t="t" l="l"/>
            <a:pathLst>
              <a:path h="642471" w="624949">
                <a:moveTo>
                  <a:pt x="0" y="0"/>
                </a:moveTo>
                <a:lnTo>
                  <a:pt x="624949" y="0"/>
                </a:lnTo>
                <a:lnTo>
                  <a:pt x="624949" y="642471"/>
                </a:lnTo>
                <a:lnTo>
                  <a:pt x="0" y="6424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A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56000" y="2896392"/>
            <a:ext cx="6876258" cy="687625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905822" y="3600450"/>
            <a:ext cx="13505379" cy="5657850"/>
            <a:chOff x="0" y="0"/>
            <a:chExt cx="4568486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68486" cy="1913890"/>
            </a:xfrm>
            <a:custGeom>
              <a:avLst/>
              <a:gdLst/>
              <a:ahLst/>
              <a:cxnLst/>
              <a:rect r="r" b="b" t="t" l="l"/>
              <a:pathLst>
                <a:path h="1913890" w="4568486">
                  <a:moveTo>
                    <a:pt x="0" y="0"/>
                  </a:moveTo>
                  <a:lnTo>
                    <a:pt x="4568486" y="0"/>
                  </a:lnTo>
                  <a:lnTo>
                    <a:pt x="45684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87832" y="3600450"/>
            <a:ext cx="4179094" cy="6686550"/>
          </a:xfrm>
          <a:custGeom>
            <a:avLst/>
            <a:gdLst/>
            <a:ahLst/>
            <a:cxnLst/>
            <a:rect r="r" b="b" t="t" l="l"/>
            <a:pathLst>
              <a:path h="6686550" w="4179094">
                <a:moveTo>
                  <a:pt x="0" y="0"/>
                </a:moveTo>
                <a:lnTo>
                  <a:pt x="4179093" y="0"/>
                </a:lnTo>
                <a:lnTo>
                  <a:pt x="4179093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28231" y="4487392"/>
            <a:ext cx="2191220" cy="2191220"/>
          </a:xfrm>
          <a:custGeom>
            <a:avLst/>
            <a:gdLst/>
            <a:ahLst/>
            <a:cxnLst/>
            <a:rect r="r" b="b" t="t" l="l"/>
            <a:pathLst>
              <a:path h="2191220" w="2191220">
                <a:moveTo>
                  <a:pt x="0" y="0"/>
                </a:moveTo>
                <a:lnTo>
                  <a:pt x="2191220" y="0"/>
                </a:lnTo>
                <a:lnTo>
                  <a:pt x="2191220" y="2191221"/>
                </a:lnTo>
                <a:lnTo>
                  <a:pt x="0" y="21912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82632" y="3929498"/>
            <a:ext cx="2751760" cy="2738002"/>
          </a:xfrm>
          <a:custGeom>
            <a:avLst/>
            <a:gdLst/>
            <a:ahLst/>
            <a:cxnLst/>
            <a:rect r="r" b="b" t="t" l="l"/>
            <a:pathLst>
              <a:path h="2738002" w="2751760">
                <a:moveTo>
                  <a:pt x="0" y="0"/>
                </a:moveTo>
                <a:lnTo>
                  <a:pt x="2751760" y="0"/>
                </a:lnTo>
                <a:lnTo>
                  <a:pt x="2751760" y="2738002"/>
                </a:lnTo>
                <a:lnTo>
                  <a:pt x="0" y="27380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892209" y="4216139"/>
            <a:ext cx="2490491" cy="2462473"/>
          </a:xfrm>
          <a:custGeom>
            <a:avLst/>
            <a:gdLst/>
            <a:ahLst/>
            <a:cxnLst/>
            <a:rect r="r" b="b" t="t" l="l"/>
            <a:pathLst>
              <a:path h="2462473" w="2490491">
                <a:moveTo>
                  <a:pt x="0" y="0"/>
                </a:moveTo>
                <a:lnTo>
                  <a:pt x="2490491" y="0"/>
                </a:lnTo>
                <a:lnTo>
                  <a:pt x="2490491" y="2462474"/>
                </a:lnTo>
                <a:lnTo>
                  <a:pt x="0" y="24624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1422401"/>
            <a:ext cx="16230600" cy="96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24"/>
              </a:lnSpc>
              <a:spcBef>
                <a:spcPct val="0"/>
              </a:spcBef>
            </a:pPr>
            <a:r>
              <a:rPr lang="en-US" sz="5017">
                <a:solidFill>
                  <a:srgbClr val="000000"/>
                </a:solidFill>
                <a:latin typeface="Chunk Five"/>
              </a:rPr>
              <a:t>Peluang Bidang Garapan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2529205"/>
            <a:ext cx="16230600" cy="41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49"/>
              </a:lnSpc>
              <a:spcBef>
                <a:spcPct val="0"/>
              </a:spcBef>
            </a:pPr>
            <a:r>
              <a:rPr lang="en-US" sz="2599" spc="-51">
                <a:solidFill>
                  <a:srgbClr val="000000"/>
                </a:solidFill>
                <a:latin typeface="Roboto Bold"/>
              </a:rPr>
              <a:t>Menurut AECT yang ditulis oleh seels dan richey, bidang garapan teknologi pendidikan mencakup: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18628" y="7191375"/>
            <a:ext cx="4010426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5"/>
              </a:lnSpc>
              <a:spcBef>
                <a:spcPct val="0"/>
              </a:spcBef>
            </a:pPr>
            <a:r>
              <a:rPr lang="en-US" sz="3500" spc="-70">
                <a:solidFill>
                  <a:srgbClr val="FE502D"/>
                </a:solidFill>
                <a:latin typeface="Roboto Bold Italics"/>
              </a:rPr>
              <a:t>Pemerintahan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629054" y="7180262"/>
            <a:ext cx="4010426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5"/>
              </a:lnSpc>
              <a:spcBef>
                <a:spcPct val="0"/>
              </a:spcBef>
            </a:pPr>
            <a:r>
              <a:rPr lang="en-US" sz="3500" spc="-70">
                <a:solidFill>
                  <a:srgbClr val="FE502D"/>
                </a:solidFill>
                <a:latin typeface="Roboto Bold Italics"/>
              </a:rPr>
              <a:t>kesehatan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89218" y="7180262"/>
            <a:ext cx="4010426" cy="1111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5"/>
              </a:lnSpc>
              <a:spcBef>
                <a:spcPct val="0"/>
              </a:spcBef>
            </a:pPr>
            <a:r>
              <a:rPr lang="en-US" sz="3500" spc="-70">
                <a:solidFill>
                  <a:srgbClr val="FE502D"/>
                </a:solidFill>
                <a:latin typeface="Roboto Bold Italics"/>
              </a:rPr>
              <a:t>Rumah ibadah/ rumah/ masyarakat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A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56000" y="2896392"/>
            <a:ext cx="6876258" cy="687625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5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905822" y="3600450"/>
            <a:ext cx="13505379" cy="5657850"/>
            <a:chOff x="0" y="0"/>
            <a:chExt cx="4568486" cy="191389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68486" cy="1913890"/>
            </a:xfrm>
            <a:custGeom>
              <a:avLst/>
              <a:gdLst/>
              <a:ahLst/>
              <a:cxnLst/>
              <a:rect r="r" b="b" t="t" l="l"/>
              <a:pathLst>
                <a:path h="1913890" w="4568486">
                  <a:moveTo>
                    <a:pt x="0" y="0"/>
                  </a:moveTo>
                  <a:lnTo>
                    <a:pt x="4568486" y="0"/>
                  </a:lnTo>
                  <a:lnTo>
                    <a:pt x="45684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487832" y="3600450"/>
            <a:ext cx="4179094" cy="6686550"/>
          </a:xfrm>
          <a:custGeom>
            <a:avLst/>
            <a:gdLst/>
            <a:ahLst/>
            <a:cxnLst/>
            <a:rect r="r" b="b" t="t" l="l"/>
            <a:pathLst>
              <a:path h="6686550" w="4179094">
                <a:moveTo>
                  <a:pt x="0" y="0"/>
                </a:moveTo>
                <a:lnTo>
                  <a:pt x="4179093" y="0"/>
                </a:lnTo>
                <a:lnTo>
                  <a:pt x="4179093" y="6686550"/>
                </a:lnTo>
                <a:lnTo>
                  <a:pt x="0" y="6686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095207" y="4085055"/>
            <a:ext cx="3248489" cy="2858670"/>
          </a:xfrm>
          <a:custGeom>
            <a:avLst/>
            <a:gdLst/>
            <a:ahLst/>
            <a:cxnLst/>
            <a:rect r="r" b="b" t="t" l="l"/>
            <a:pathLst>
              <a:path h="2858670" w="3248489">
                <a:moveTo>
                  <a:pt x="0" y="0"/>
                </a:moveTo>
                <a:lnTo>
                  <a:pt x="3248488" y="0"/>
                </a:lnTo>
                <a:lnTo>
                  <a:pt x="3248488" y="2858670"/>
                </a:lnTo>
                <a:lnTo>
                  <a:pt x="0" y="2858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21298" y="4085055"/>
            <a:ext cx="3653253" cy="2858670"/>
          </a:xfrm>
          <a:custGeom>
            <a:avLst/>
            <a:gdLst/>
            <a:ahLst/>
            <a:cxnLst/>
            <a:rect r="r" b="b" t="t" l="l"/>
            <a:pathLst>
              <a:path h="2858670" w="3653253">
                <a:moveTo>
                  <a:pt x="0" y="0"/>
                </a:moveTo>
                <a:lnTo>
                  <a:pt x="3653253" y="0"/>
                </a:lnTo>
                <a:lnTo>
                  <a:pt x="3653253" y="2858670"/>
                </a:lnTo>
                <a:lnTo>
                  <a:pt x="0" y="2858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1422401"/>
            <a:ext cx="16230600" cy="960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24"/>
              </a:lnSpc>
              <a:spcBef>
                <a:spcPct val="0"/>
              </a:spcBef>
            </a:pPr>
            <a:r>
              <a:rPr lang="en-US" sz="5017">
                <a:solidFill>
                  <a:srgbClr val="000000"/>
                </a:solidFill>
                <a:latin typeface="Chunk Five"/>
              </a:rPr>
              <a:t>Peluang Bidang Garapan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2519680"/>
            <a:ext cx="16230600" cy="394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00"/>
              </a:lnSpc>
              <a:spcBef>
                <a:spcPct val="0"/>
              </a:spcBef>
            </a:pPr>
            <a:r>
              <a:rPr lang="en-US" sz="2400" spc="-48">
                <a:solidFill>
                  <a:srgbClr val="000000"/>
                </a:solidFill>
                <a:latin typeface="Roboto"/>
              </a:rPr>
              <a:t>Menurut AECT yang ditulis oleh seels dan richey, bidang garapan teknologi pendidikan mencakup: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14238" y="7191375"/>
            <a:ext cx="4010426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5"/>
              </a:lnSpc>
              <a:spcBef>
                <a:spcPct val="0"/>
              </a:spcBef>
            </a:pPr>
            <a:r>
              <a:rPr lang="en-US" sz="3500" spc="-70">
                <a:solidFill>
                  <a:srgbClr val="FE502D"/>
                </a:solidFill>
                <a:latin typeface="Roboto Bold Italics"/>
              </a:rPr>
              <a:t>Sekolah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21298" y="7191375"/>
            <a:ext cx="4010426" cy="558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5"/>
              </a:lnSpc>
              <a:spcBef>
                <a:spcPct val="0"/>
              </a:spcBef>
            </a:pPr>
            <a:r>
              <a:rPr lang="en-US" sz="3500" spc="-70">
                <a:solidFill>
                  <a:srgbClr val="FE502D"/>
                </a:solidFill>
                <a:latin typeface="Roboto Bold Italics"/>
              </a:rPr>
              <a:t>Bisnis dan Industri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411327"/>
            <a:ext cx="8766102" cy="4275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83"/>
              </a:lnSpc>
              <a:spcBef>
                <a:spcPct val="0"/>
              </a:spcBef>
            </a:pPr>
            <a:r>
              <a:rPr lang="en-US" sz="5483">
                <a:solidFill>
                  <a:srgbClr val="FFA05F"/>
                </a:solidFill>
                <a:latin typeface="Chunk Five"/>
              </a:rPr>
              <a:t>Pendidikan keahlian teknologi pendidikan pada jenjang sarjana s1 ditujukan untuk penguasaan kemampuan: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0397343">
            <a:off x="6720006" y="1097118"/>
            <a:ext cx="2761533" cy="385640"/>
          </a:xfrm>
          <a:custGeom>
            <a:avLst/>
            <a:gdLst/>
            <a:ahLst/>
            <a:cxnLst/>
            <a:rect r="r" b="b" t="t" l="l"/>
            <a:pathLst>
              <a:path h="385640" w="2761533">
                <a:moveTo>
                  <a:pt x="0" y="0"/>
                </a:moveTo>
                <a:lnTo>
                  <a:pt x="2761534" y="0"/>
                </a:lnTo>
                <a:lnTo>
                  <a:pt x="2761534" y="385640"/>
                </a:lnTo>
                <a:lnTo>
                  <a:pt x="0" y="38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574051" y="2007790"/>
            <a:ext cx="6348881" cy="1902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87529" indent="-393764" lvl="1">
              <a:lnSpc>
                <a:spcPts val="5070"/>
              </a:lnSpc>
              <a:buFont typeface="Arial"/>
              <a:buChar char="•"/>
            </a:pPr>
            <a:r>
              <a:rPr lang="en-US" sz="3647" spc="-72">
                <a:solidFill>
                  <a:srgbClr val="000000"/>
                </a:solidFill>
                <a:latin typeface="Roboto Bold"/>
              </a:rPr>
              <a:t>Memahami landasan teori dan aplikasi teknologi pendidikan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713385" y="3861124"/>
            <a:ext cx="6545915" cy="1264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7529" indent="-393764" lvl="1">
              <a:lnSpc>
                <a:spcPts val="5070"/>
              </a:lnSpc>
              <a:buFont typeface="Arial"/>
              <a:buChar char="•"/>
            </a:pPr>
            <a:r>
              <a:rPr lang="en-US" sz="3647" spc="-72">
                <a:solidFill>
                  <a:srgbClr val="000000"/>
                </a:solidFill>
                <a:latin typeface="Roboto Bold"/>
              </a:rPr>
              <a:t>Memproduksi media pendidikan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475534" y="5370167"/>
            <a:ext cx="6545915" cy="1264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7529" indent="-393764" lvl="1">
              <a:lnSpc>
                <a:spcPts val="5070"/>
              </a:lnSpc>
              <a:buFont typeface="Arial"/>
              <a:buChar char="•"/>
            </a:pPr>
            <a:r>
              <a:rPr lang="en-US" sz="3647" spc="-72">
                <a:solidFill>
                  <a:srgbClr val="000000"/>
                </a:solidFill>
                <a:latin typeface="Roboto Bold"/>
              </a:rPr>
              <a:t>Mengelola media dan sarana belaja</a:t>
            </a:r>
            <a:r>
              <a:rPr lang="en-US" sz="3647" spc="-72">
                <a:solidFill>
                  <a:srgbClr val="000000"/>
                </a:solidFill>
                <a:latin typeface="Roboto"/>
              </a:rPr>
              <a:t>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75534" y="7016650"/>
            <a:ext cx="6545915" cy="1264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7529" indent="-393764" lvl="1">
              <a:lnSpc>
                <a:spcPts val="5070"/>
              </a:lnSpc>
              <a:buFont typeface="Arial"/>
              <a:buChar char="•"/>
            </a:pPr>
            <a:r>
              <a:rPr lang="en-US" sz="3647" spc="-72">
                <a:solidFill>
                  <a:srgbClr val="000000"/>
                </a:solidFill>
                <a:latin typeface="Roboto Bold"/>
              </a:rPr>
              <a:t>Pemanfataan media, sarana dan teknik instruksiona</a:t>
            </a:r>
            <a:r>
              <a:rPr lang="en-US" sz="3647" spc="-72">
                <a:solidFill>
                  <a:srgbClr val="000000"/>
                </a:solidFill>
                <a:latin typeface="Roboto"/>
              </a:rPr>
              <a:t>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A0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67384" y="4416329"/>
            <a:ext cx="5246456" cy="2495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99"/>
              </a:lnSpc>
              <a:spcBef>
                <a:spcPct val="0"/>
              </a:spcBef>
            </a:pPr>
            <a:r>
              <a:rPr lang="en-US" sz="8999">
                <a:solidFill>
                  <a:srgbClr val="FFFFFF"/>
                </a:solidFill>
                <a:latin typeface="Chunk Five"/>
              </a:rPr>
              <a:t>Terima Kasih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143477" y="1486704"/>
            <a:ext cx="684494" cy="494080"/>
          </a:xfrm>
          <a:custGeom>
            <a:avLst/>
            <a:gdLst/>
            <a:ahLst/>
            <a:cxnLst/>
            <a:rect r="r" b="b" t="t" l="l"/>
            <a:pathLst>
              <a:path h="494080" w="684494">
                <a:moveTo>
                  <a:pt x="0" y="0"/>
                </a:moveTo>
                <a:lnTo>
                  <a:pt x="684495" y="0"/>
                </a:lnTo>
                <a:lnTo>
                  <a:pt x="684495" y="494080"/>
                </a:lnTo>
                <a:lnTo>
                  <a:pt x="0" y="494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778725" y="1377139"/>
            <a:ext cx="543337" cy="713211"/>
          </a:xfrm>
          <a:custGeom>
            <a:avLst/>
            <a:gdLst/>
            <a:ahLst/>
            <a:cxnLst/>
            <a:rect r="r" b="b" t="t" l="l"/>
            <a:pathLst>
              <a:path h="713211" w="543337">
                <a:moveTo>
                  <a:pt x="0" y="0"/>
                </a:moveTo>
                <a:lnTo>
                  <a:pt x="543337" y="0"/>
                </a:lnTo>
                <a:lnTo>
                  <a:pt x="54333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277568" y="1431921"/>
            <a:ext cx="615965" cy="603646"/>
          </a:xfrm>
          <a:custGeom>
            <a:avLst/>
            <a:gdLst/>
            <a:ahLst/>
            <a:cxnLst/>
            <a:rect r="r" b="b" t="t" l="l"/>
            <a:pathLst>
              <a:path h="603646" w="615965">
                <a:moveTo>
                  <a:pt x="0" y="0"/>
                </a:moveTo>
                <a:lnTo>
                  <a:pt x="615965" y="0"/>
                </a:lnTo>
                <a:lnTo>
                  <a:pt x="615965" y="603646"/>
                </a:lnTo>
                <a:lnTo>
                  <a:pt x="0" y="6036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527572" y="1377139"/>
            <a:ext cx="475906" cy="713211"/>
          </a:xfrm>
          <a:custGeom>
            <a:avLst/>
            <a:gdLst/>
            <a:ahLst/>
            <a:cxnLst/>
            <a:rect r="r" b="b" t="t" l="l"/>
            <a:pathLst>
              <a:path h="713211" w="475906">
                <a:moveTo>
                  <a:pt x="0" y="0"/>
                </a:moveTo>
                <a:lnTo>
                  <a:pt x="475907" y="0"/>
                </a:lnTo>
                <a:lnTo>
                  <a:pt x="47590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88418" y="1427732"/>
            <a:ext cx="579754" cy="612024"/>
          </a:xfrm>
          <a:custGeom>
            <a:avLst/>
            <a:gdLst/>
            <a:ahLst/>
            <a:cxnLst/>
            <a:rect r="r" b="b" t="t" l="l"/>
            <a:pathLst>
              <a:path h="612024" w="579754">
                <a:moveTo>
                  <a:pt x="0" y="0"/>
                </a:moveTo>
                <a:lnTo>
                  <a:pt x="579754" y="0"/>
                </a:lnTo>
                <a:lnTo>
                  <a:pt x="579754" y="612024"/>
                </a:lnTo>
                <a:lnTo>
                  <a:pt x="0" y="6120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018646" y="1377139"/>
            <a:ext cx="635406" cy="713211"/>
          </a:xfrm>
          <a:custGeom>
            <a:avLst/>
            <a:gdLst/>
            <a:ahLst/>
            <a:cxnLst/>
            <a:rect r="r" b="b" t="t" l="l"/>
            <a:pathLst>
              <a:path h="713211" w="635406">
                <a:moveTo>
                  <a:pt x="0" y="0"/>
                </a:moveTo>
                <a:lnTo>
                  <a:pt x="635407" y="0"/>
                </a:lnTo>
                <a:lnTo>
                  <a:pt x="635407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137309" y="8284525"/>
            <a:ext cx="690662" cy="537461"/>
          </a:xfrm>
          <a:custGeom>
            <a:avLst/>
            <a:gdLst/>
            <a:ahLst/>
            <a:cxnLst/>
            <a:rect r="r" b="b" t="t" l="l"/>
            <a:pathLst>
              <a:path h="537461" w="690662">
                <a:moveTo>
                  <a:pt x="0" y="0"/>
                </a:moveTo>
                <a:lnTo>
                  <a:pt x="690663" y="0"/>
                </a:lnTo>
                <a:lnTo>
                  <a:pt x="690663" y="537461"/>
                </a:lnTo>
                <a:lnTo>
                  <a:pt x="0" y="5374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907751" y="8196650"/>
            <a:ext cx="285285" cy="713211"/>
          </a:xfrm>
          <a:custGeom>
            <a:avLst/>
            <a:gdLst/>
            <a:ahLst/>
            <a:cxnLst/>
            <a:rect r="r" b="b" t="t" l="l"/>
            <a:pathLst>
              <a:path h="713211" w="285285">
                <a:moveTo>
                  <a:pt x="0" y="0"/>
                </a:moveTo>
                <a:lnTo>
                  <a:pt x="285285" y="0"/>
                </a:lnTo>
                <a:lnTo>
                  <a:pt x="285285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218834" y="8302555"/>
            <a:ext cx="733433" cy="501401"/>
          </a:xfrm>
          <a:custGeom>
            <a:avLst/>
            <a:gdLst/>
            <a:ahLst/>
            <a:cxnLst/>
            <a:rect r="r" b="b" t="t" l="l"/>
            <a:pathLst>
              <a:path h="501401" w="733433">
                <a:moveTo>
                  <a:pt x="0" y="0"/>
                </a:moveTo>
                <a:lnTo>
                  <a:pt x="733433" y="0"/>
                </a:lnTo>
                <a:lnTo>
                  <a:pt x="733433" y="501401"/>
                </a:lnTo>
                <a:lnTo>
                  <a:pt x="0" y="5014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461947" y="8251333"/>
            <a:ext cx="607157" cy="603845"/>
          </a:xfrm>
          <a:custGeom>
            <a:avLst/>
            <a:gdLst/>
            <a:ahLst/>
            <a:cxnLst/>
            <a:rect r="r" b="b" t="t" l="l"/>
            <a:pathLst>
              <a:path h="603845" w="607157">
                <a:moveTo>
                  <a:pt x="0" y="0"/>
                </a:moveTo>
                <a:lnTo>
                  <a:pt x="607157" y="0"/>
                </a:lnTo>
                <a:lnTo>
                  <a:pt x="607157" y="603845"/>
                </a:lnTo>
                <a:lnTo>
                  <a:pt x="0" y="60384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047972" y="8196650"/>
            <a:ext cx="260646" cy="713211"/>
          </a:xfrm>
          <a:custGeom>
            <a:avLst/>
            <a:gdLst/>
            <a:ahLst/>
            <a:cxnLst/>
            <a:rect r="r" b="b" t="t" l="l"/>
            <a:pathLst>
              <a:path h="713211" w="260646">
                <a:moveTo>
                  <a:pt x="0" y="0"/>
                </a:moveTo>
                <a:lnTo>
                  <a:pt x="260646" y="0"/>
                </a:lnTo>
                <a:lnTo>
                  <a:pt x="260646" y="713211"/>
                </a:lnTo>
                <a:lnTo>
                  <a:pt x="0" y="7132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018646" y="8247683"/>
            <a:ext cx="635406" cy="611145"/>
          </a:xfrm>
          <a:custGeom>
            <a:avLst/>
            <a:gdLst/>
            <a:ahLst/>
            <a:cxnLst/>
            <a:rect r="r" b="b" t="t" l="l"/>
            <a:pathLst>
              <a:path h="611145" w="635406">
                <a:moveTo>
                  <a:pt x="0" y="0"/>
                </a:moveTo>
                <a:lnTo>
                  <a:pt x="635407" y="0"/>
                </a:lnTo>
                <a:lnTo>
                  <a:pt x="635407" y="611146"/>
                </a:lnTo>
                <a:lnTo>
                  <a:pt x="0" y="6111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280190" y="6491772"/>
            <a:ext cx="411069" cy="713211"/>
          </a:xfrm>
          <a:custGeom>
            <a:avLst/>
            <a:gdLst/>
            <a:ahLst/>
            <a:cxnLst/>
            <a:rect r="r" b="b" t="t" l="l"/>
            <a:pathLst>
              <a:path h="713211" w="411069">
                <a:moveTo>
                  <a:pt x="0" y="0"/>
                </a:moveTo>
                <a:lnTo>
                  <a:pt x="411069" y="0"/>
                </a:lnTo>
                <a:lnTo>
                  <a:pt x="411069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9801418" y="6491772"/>
            <a:ext cx="497951" cy="713211"/>
          </a:xfrm>
          <a:custGeom>
            <a:avLst/>
            <a:gdLst/>
            <a:ahLst/>
            <a:cxnLst/>
            <a:rect r="r" b="b" t="t" l="l"/>
            <a:pathLst>
              <a:path h="713211" w="497951">
                <a:moveTo>
                  <a:pt x="0" y="0"/>
                </a:moveTo>
                <a:lnTo>
                  <a:pt x="497951" y="0"/>
                </a:lnTo>
                <a:lnTo>
                  <a:pt x="497951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1317772" y="6491772"/>
            <a:ext cx="535557" cy="713211"/>
          </a:xfrm>
          <a:custGeom>
            <a:avLst/>
            <a:gdLst/>
            <a:ahLst/>
            <a:cxnLst/>
            <a:rect r="r" b="b" t="t" l="l"/>
            <a:pathLst>
              <a:path h="713211" w="535557">
                <a:moveTo>
                  <a:pt x="0" y="0"/>
                </a:moveTo>
                <a:lnTo>
                  <a:pt x="535557" y="0"/>
                </a:lnTo>
                <a:lnTo>
                  <a:pt x="535557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490615" y="6491772"/>
            <a:ext cx="549821" cy="713211"/>
          </a:xfrm>
          <a:custGeom>
            <a:avLst/>
            <a:gdLst/>
            <a:ahLst/>
            <a:cxnLst/>
            <a:rect r="r" b="b" t="t" l="l"/>
            <a:pathLst>
              <a:path h="713211" w="549821">
                <a:moveTo>
                  <a:pt x="0" y="0"/>
                </a:moveTo>
                <a:lnTo>
                  <a:pt x="549821" y="0"/>
                </a:lnTo>
                <a:lnTo>
                  <a:pt x="549821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021389" y="6491772"/>
            <a:ext cx="313813" cy="713211"/>
          </a:xfrm>
          <a:custGeom>
            <a:avLst/>
            <a:gdLst/>
            <a:ahLst/>
            <a:cxnLst/>
            <a:rect r="r" b="b" t="t" l="l"/>
            <a:pathLst>
              <a:path h="713211" w="313813">
                <a:moveTo>
                  <a:pt x="0" y="0"/>
                </a:moveTo>
                <a:lnTo>
                  <a:pt x="313812" y="0"/>
                </a:lnTo>
                <a:lnTo>
                  <a:pt x="313812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058550" y="6570578"/>
            <a:ext cx="555599" cy="555599"/>
          </a:xfrm>
          <a:custGeom>
            <a:avLst/>
            <a:gdLst/>
            <a:ahLst/>
            <a:cxnLst/>
            <a:rect r="r" b="b" t="t" l="l"/>
            <a:pathLst>
              <a:path h="555599" w="555599">
                <a:moveTo>
                  <a:pt x="0" y="0"/>
                </a:moveTo>
                <a:lnTo>
                  <a:pt x="555599" y="0"/>
                </a:lnTo>
                <a:lnTo>
                  <a:pt x="555599" y="555600"/>
                </a:lnTo>
                <a:lnTo>
                  <a:pt x="0" y="55560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164103" y="4830066"/>
            <a:ext cx="643242" cy="626869"/>
          </a:xfrm>
          <a:custGeom>
            <a:avLst/>
            <a:gdLst/>
            <a:ahLst/>
            <a:cxnLst/>
            <a:rect r="r" b="b" t="t" l="l"/>
            <a:pathLst>
              <a:path h="626869" w="643242">
                <a:moveTo>
                  <a:pt x="0" y="0"/>
                </a:moveTo>
                <a:lnTo>
                  <a:pt x="643242" y="0"/>
                </a:lnTo>
                <a:lnTo>
                  <a:pt x="643242" y="626868"/>
                </a:lnTo>
                <a:lnTo>
                  <a:pt x="0" y="626868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788451" y="4786894"/>
            <a:ext cx="523886" cy="713211"/>
          </a:xfrm>
          <a:custGeom>
            <a:avLst/>
            <a:gdLst/>
            <a:ahLst/>
            <a:cxnLst/>
            <a:rect r="r" b="b" t="t" l="l"/>
            <a:pathLst>
              <a:path h="713211" w="523886">
                <a:moveTo>
                  <a:pt x="0" y="0"/>
                </a:moveTo>
                <a:lnTo>
                  <a:pt x="523886" y="0"/>
                </a:lnTo>
                <a:lnTo>
                  <a:pt x="523886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268496" y="4786894"/>
            <a:ext cx="634110" cy="713211"/>
          </a:xfrm>
          <a:custGeom>
            <a:avLst/>
            <a:gdLst/>
            <a:ahLst/>
            <a:cxnLst/>
            <a:rect r="r" b="b" t="t" l="l"/>
            <a:pathLst>
              <a:path h="713211" w="634110">
                <a:moveTo>
                  <a:pt x="0" y="0"/>
                </a:moveTo>
                <a:lnTo>
                  <a:pt x="634110" y="0"/>
                </a:lnTo>
                <a:lnTo>
                  <a:pt x="634110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4486725" y="4786894"/>
            <a:ext cx="557602" cy="713211"/>
          </a:xfrm>
          <a:custGeom>
            <a:avLst/>
            <a:gdLst/>
            <a:ahLst/>
            <a:cxnLst/>
            <a:rect r="r" b="b" t="t" l="l"/>
            <a:pathLst>
              <a:path h="713211" w="557602">
                <a:moveTo>
                  <a:pt x="0" y="0"/>
                </a:moveTo>
                <a:lnTo>
                  <a:pt x="557601" y="0"/>
                </a:lnTo>
                <a:lnTo>
                  <a:pt x="557601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808234" y="4844760"/>
            <a:ext cx="740123" cy="597481"/>
          </a:xfrm>
          <a:custGeom>
            <a:avLst/>
            <a:gdLst/>
            <a:ahLst/>
            <a:cxnLst/>
            <a:rect r="r" b="b" t="t" l="l"/>
            <a:pathLst>
              <a:path h="597481" w="740123">
                <a:moveTo>
                  <a:pt x="0" y="0"/>
                </a:moveTo>
                <a:lnTo>
                  <a:pt x="740122" y="0"/>
                </a:lnTo>
                <a:lnTo>
                  <a:pt x="740122" y="597480"/>
                </a:lnTo>
                <a:lnTo>
                  <a:pt x="0" y="597480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5982695" y="4892727"/>
            <a:ext cx="707310" cy="501547"/>
          </a:xfrm>
          <a:custGeom>
            <a:avLst/>
            <a:gdLst/>
            <a:ahLst/>
            <a:cxnLst/>
            <a:rect r="r" b="b" t="t" l="l"/>
            <a:pathLst>
              <a:path h="501547" w="707310">
                <a:moveTo>
                  <a:pt x="0" y="0"/>
                </a:moveTo>
                <a:lnTo>
                  <a:pt x="707309" y="0"/>
                </a:lnTo>
                <a:lnTo>
                  <a:pt x="707309" y="501546"/>
                </a:lnTo>
                <a:lnTo>
                  <a:pt x="0" y="501546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089496" y="3082016"/>
            <a:ext cx="792457" cy="713211"/>
          </a:xfrm>
          <a:custGeom>
            <a:avLst/>
            <a:gdLst/>
            <a:ahLst/>
            <a:cxnLst/>
            <a:rect r="r" b="b" t="t" l="l"/>
            <a:pathLst>
              <a:path h="713211" w="792457">
                <a:moveTo>
                  <a:pt x="0" y="0"/>
                </a:moveTo>
                <a:lnTo>
                  <a:pt x="792457" y="0"/>
                </a:lnTo>
                <a:lnTo>
                  <a:pt x="792457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9737919" y="3117387"/>
            <a:ext cx="624949" cy="642471"/>
          </a:xfrm>
          <a:custGeom>
            <a:avLst/>
            <a:gdLst/>
            <a:ahLst/>
            <a:cxnLst/>
            <a:rect r="r" b="b" t="t" l="l"/>
            <a:pathLst>
              <a:path h="642471" w="624949">
                <a:moveTo>
                  <a:pt x="0" y="0"/>
                </a:moveTo>
                <a:lnTo>
                  <a:pt x="624949" y="0"/>
                </a:lnTo>
                <a:lnTo>
                  <a:pt x="624949" y="642470"/>
                </a:lnTo>
                <a:lnTo>
                  <a:pt x="0" y="642470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1254070" y="3117387"/>
            <a:ext cx="662962" cy="642471"/>
          </a:xfrm>
          <a:custGeom>
            <a:avLst/>
            <a:gdLst/>
            <a:ahLst/>
            <a:cxnLst/>
            <a:rect r="r" b="b" t="t" l="l"/>
            <a:pathLst>
              <a:path h="642471" w="662962">
                <a:moveTo>
                  <a:pt x="0" y="0"/>
                </a:moveTo>
                <a:lnTo>
                  <a:pt x="662962" y="0"/>
                </a:lnTo>
                <a:lnTo>
                  <a:pt x="662962" y="642470"/>
                </a:lnTo>
                <a:lnTo>
                  <a:pt x="0" y="64247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404323" y="3082016"/>
            <a:ext cx="722406" cy="713211"/>
          </a:xfrm>
          <a:custGeom>
            <a:avLst/>
            <a:gdLst/>
            <a:ahLst/>
            <a:cxnLst/>
            <a:rect r="r" b="b" t="t" l="l"/>
            <a:pathLst>
              <a:path h="713211" w="722406">
                <a:moveTo>
                  <a:pt x="0" y="0"/>
                </a:moveTo>
                <a:lnTo>
                  <a:pt x="722405" y="0"/>
                </a:lnTo>
                <a:lnTo>
                  <a:pt x="722405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911165" y="3082016"/>
            <a:ext cx="534260" cy="713211"/>
          </a:xfrm>
          <a:custGeom>
            <a:avLst/>
            <a:gdLst/>
            <a:ahLst/>
            <a:cxnLst/>
            <a:rect r="r" b="b" t="t" l="l"/>
            <a:pathLst>
              <a:path h="713211" w="534260">
                <a:moveTo>
                  <a:pt x="0" y="0"/>
                </a:moveTo>
                <a:lnTo>
                  <a:pt x="534260" y="0"/>
                </a:lnTo>
                <a:lnTo>
                  <a:pt x="534260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6102287" y="3082016"/>
            <a:ext cx="468126" cy="713211"/>
          </a:xfrm>
          <a:custGeom>
            <a:avLst/>
            <a:gdLst/>
            <a:ahLst/>
            <a:cxnLst/>
            <a:rect r="r" b="b" t="t" l="l"/>
            <a:pathLst>
              <a:path h="713211" w="468126">
                <a:moveTo>
                  <a:pt x="0" y="0"/>
                </a:moveTo>
                <a:lnTo>
                  <a:pt x="468126" y="0"/>
                </a:lnTo>
                <a:lnTo>
                  <a:pt x="468126" y="713212"/>
                </a:lnTo>
                <a:lnTo>
                  <a:pt x="0" y="713212"/>
                </a:lnTo>
                <a:lnTo>
                  <a:pt x="0" y="0"/>
                </a:lnTo>
                <a:close/>
              </a:path>
            </a:pathLst>
          </a:custGeom>
          <a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1221153" y="2585665"/>
            <a:ext cx="5246456" cy="1705914"/>
            <a:chOff x="0" y="0"/>
            <a:chExt cx="6995275" cy="2274552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21438"/>
              <a:ext cx="2253114" cy="2253114"/>
            </a:xfrm>
            <a:custGeom>
              <a:avLst/>
              <a:gdLst/>
              <a:ahLst/>
              <a:cxnLst/>
              <a:rect r="r" b="b" t="t" l="l"/>
              <a:pathLst>
                <a:path h="2253114" w="2253114">
                  <a:moveTo>
                    <a:pt x="0" y="0"/>
                  </a:moveTo>
                  <a:lnTo>
                    <a:pt x="2253114" y="0"/>
                  </a:lnTo>
                  <a:lnTo>
                    <a:pt x="2253114" y="2253114"/>
                  </a:lnTo>
                  <a:lnTo>
                    <a:pt x="0" y="22531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2"/>
              <a:stretch>
                <a:fillRect l="0" t="0" r="0" b="0"/>
              </a:stretch>
            </a:blipFill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4933015" y="0"/>
              <a:ext cx="2062259" cy="2068724"/>
            </a:xfrm>
            <a:custGeom>
              <a:avLst/>
              <a:gdLst/>
              <a:ahLst/>
              <a:cxnLst/>
              <a:rect r="r" b="b" t="t" l="l"/>
              <a:pathLst>
                <a:path h="2068724" w="2062259">
                  <a:moveTo>
                    <a:pt x="0" y="0"/>
                  </a:moveTo>
                  <a:lnTo>
                    <a:pt x="2062260" y="0"/>
                  </a:lnTo>
                  <a:lnTo>
                    <a:pt x="2062260" y="2068724"/>
                  </a:lnTo>
                  <a:lnTo>
                    <a:pt x="0" y="2068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3"/>
              <a:stretch>
                <a:fillRect l="0" t="0" r="0" b="0"/>
              </a:stretch>
            </a:blipFill>
          </p:spPr>
        </p:sp>
        <p:sp>
          <p:nvSpPr>
            <p:cNvPr name="Freeform 36" id="36"/>
            <p:cNvSpPr/>
            <p:nvPr/>
          </p:nvSpPr>
          <p:spPr>
            <a:xfrm flipH="false" flipV="false" rot="0">
              <a:off x="2542948" y="0"/>
              <a:ext cx="2115281" cy="2090162"/>
            </a:xfrm>
            <a:custGeom>
              <a:avLst/>
              <a:gdLst/>
              <a:ahLst/>
              <a:cxnLst/>
              <a:rect r="r" b="b" t="t" l="l"/>
              <a:pathLst>
                <a:path h="2090162" w="2115281">
                  <a:moveTo>
                    <a:pt x="0" y="0"/>
                  </a:moveTo>
                  <a:lnTo>
                    <a:pt x="2115281" y="0"/>
                  </a:lnTo>
                  <a:lnTo>
                    <a:pt x="2115281" y="2090162"/>
                  </a:lnTo>
                  <a:lnTo>
                    <a:pt x="0" y="2090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4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DAFuz1JGklU</dc:identifier>
  <dcterms:modified xsi:type="dcterms:W3CDTF">2011-08-01T06:04:30Z</dcterms:modified>
  <cp:revision>1</cp:revision>
  <dc:title>Presentasi Bisnis Cara Mudah Presentasi Ilustrasi Spot Bisnis Seru Ilustratif Merah Muda Terang dan Oranye</dc:title>
</cp:coreProperties>
</file>