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3" r:id="rId2"/>
    <p:sldId id="374" r:id="rId3"/>
    <p:sldId id="259" r:id="rId4"/>
    <p:sldId id="276" r:id="rId5"/>
    <p:sldId id="359" r:id="rId6"/>
    <p:sldId id="371" r:id="rId7"/>
    <p:sldId id="356" r:id="rId8"/>
    <p:sldId id="357" r:id="rId9"/>
    <p:sldId id="358" r:id="rId10"/>
    <p:sldId id="375" r:id="rId11"/>
    <p:sldId id="313" r:id="rId12"/>
    <p:sldId id="352" r:id="rId13"/>
    <p:sldId id="360" r:id="rId14"/>
    <p:sldId id="376" r:id="rId15"/>
    <p:sldId id="260" r:id="rId16"/>
    <p:sldId id="314" r:id="rId17"/>
    <p:sldId id="361" r:id="rId18"/>
    <p:sldId id="362" r:id="rId19"/>
    <p:sldId id="380" r:id="rId20"/>
    <p:sldId id="363" r:id="rId21"/>
    <p:sldId id="364" r:id="rId22"/>
    <p:sldId id="365" r:id="rId23"/>
    <p:sldId id="366" r:id="rId24"/>
    <p:sldId id="367" r:id="rId25"/>
    <p:sldId id="368" r:id="rId26"/>
    <p:sldId id="369" r:id="rId27"/>
    <p:sldId id="370" r:id="rId28"/>
    <p:sldId id="377" r:id="rId29"/>
    <p:sldId id="378" r:id="rId30"/>
    <p:sldId id="379" r:id="rId31"/>
    <p:sldId id="381" r:id="rId32"/>
    <p:sldId id="25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4"/>
          <p:cNvPicPr>
            <a:picLocks noChangeAspect="1"/>
          </p:cNvPicPr>
          <p:nvPr userDrawn="1"/>
        </p:nvPicPr>
        <p:blipFill>
          <a:blip r:embed="rId2"/>
          <a:srcRect/>
          <a:stretch>
            <a:fillRect/>
          </a:stretch>
        </p:blipFill>
        <p:spPr bwMode="auto">
          <a:xfrm>
            <a:off x="1" y="0"/>
            <a:ext cx="9144000" cy="6858000"/>
          </a:xfrm>
          <a:prstGeom prst="rect">
            <a:avLst/>
          </a:prstGeom>
          <a:noFill/>
          <a:ln w="9525">
            <a:noFill/>
            <a:miter lim="800000"/>
            <a:headEnd/>
            <a:tailEnd/>
          </a:ln>
        </p:spPr>
      </p:pic>
      <p:sp>
        <p:nvSpPr>
          <p:cNvPr id="2" name="Title 1"/>
          <p:cNvSpPr>
            <a:spLocks noGrp="1"/>
          </p:cNvSpPr>
          <p:nvPr>
            <p:ph type="ctrTitle" hasCustomPrompt="1"/>
          </p:nvPr>
        </p:nvSpPr>
        <p:spPr>
          <a:xfrm>
            <a:off x="1828800" y="2339975"/>
            <a:ext cx="7162800" cy="1470025"/>
          </a:xfrm>
        </p:spPr>
        <p:txBody>
          <a:bodyPr/>
          <a:lstStyle>
            <a:lvl1pPr algn="ctr">
              <a:defRPr>
                <a:solidFill>
                  <a:schemeClr val="bg1"/>
                </a:solidFill>
              </a:defRPr>
            </a:lvl1pPr>
          </a:lstStyle>
          <a:p>
            <a:r>
              <a:rPr lang="en-US" dirty="0" smtClean="0"/>
              <a:t>&lt;&lt;Course&gt;&gt;</a:t>
            </a:r>
            <a:endParaRPr lang="en-US" dirty="0"/>
          </a:p>
        </p:txBody>
      </p:sp>
      <p:sp>
        <p:nvSpPr>
          <p:cNvPr id="3" name="Subtitle 2"/>
          <p:cNvSpPr>
            <a:spLocks noGrp="1"/>
          </p:cNvSpPr>
          <p:nvPr>
            <p:ph type="subTitle" idx="1" hasCustomPrompt="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Week &lt;&lt;n&gt;&gt; - &lt;&lt;Topic&gt;&gt;</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&lt;&lt;Title&gt;&gt;</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ECC163-E42D-4AA5-8C16-88D9548B439F}" type="datetimeFigureOut">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996D7-6F96-4026-B535-E97C22BC91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8"/>
          <p:cNvPicPr>
            <a:picLocks noChangeAspect="1"/>
          </p:cNvPicPr>
          <p:nvPr userDrawn="1"/>
        </p:nvPicPr>
        <p:blipFill>
          <a:blip r:embed="rId2" cstate="print"/>
          <a:srcRect/>
          <a:stretch>
            <a:fillRect/>
          </a:stretch>
        </p:blipFill>
        <p:spPr bwMode="auto">
          <a:xfrm>
            <a:off x="0" y="1"/>
            <a:ext cx="9144000" cy="6858000"/>
          </a:xfrm>
          <a:prstGeom prst="rect">
            <a:avLst/>
          </a:prstGeom>
          <a:noFill/>
          <a:ln w="9525">
            <a:noFill/>
            <a:miter lim="800000"/>
            <a:headEnd/>
            <a:tailEnd/>
          </a:ln>
        </p:spPr>
      </p:pic>
      <p:sp>
        <p:nvSpPr>
          <p:cNvPr id="2" name="Title 1"/>
          <p:cNvSpPr>
            <a:spLocks noGrp="1"/>
          </p:cNvSpPr>
          <p:nvPr>
            <p:ph type="title" hasCustomPrompt="1"/>
          </p:nvPr>
        </p:nvSpPr>
        <p:spPr>
          <a:xfrm>
            <a:off x="722313" y="4406900"/>
            <a:ext cx="7772400" cy="1362075"/>
          </a:xfrm>
        </p:spPr>
        <p:txBody>
          <a:bodyPr anchor="t"/>
          <a:lstStyle>
            <a:lvl1pPr algn="l">
              <a:defRPr sz="4000" b="1" cap="all">
                <a:solidFill>
                  <a:schemeClr val="bg1"/>
                </a:solidFill>
              </a:defRPr>
            </a:lvl1pPr>
          </a:lstStyle>
          <a:p>
            <a:r>
              <a:rPr lang="en-US" dirty="0" smtClean="0"/>
              <a:t>&lt;&lt;Sub Topic&gt;&gt;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ECC163-E42D-4AA5-8C16-88D9548B439F}" type="datetimeFigureOut">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996D7-6F96-4026-B535-E97C22BC914A}" type="slidenum">
              <a:rPr lang="en-US" smtClean="0"/>
              <a:t>‹#›</a:t>
            </a:fld>
            <a:endParaRPr lang="en-US"/>
          </a:p>
        </p:txBody>
      </p:sp>
      <p:sp>
        <p:nvSpPr>
          <p:cNvPr id="8" name="Title 1"/>
          <p:cNvSpPr txBox="1">
            <a:spLocks/>
          </p:cNvSpPr>
          <p:nvPr userDrawn="1"/>
        </p:nvSpPr>
        <p:spPr>
          <a:xfrm>
            <a:off x="3505200" y="914400"/>
            <a:ext cx="5638800" cy="1143000"/>
          </a:xfrm>
          <a:prstGeom prst="rect">
            <a:avLst/>
          </a:prstGeom>
        </p:spPr>
        <p:txBody>
          <a:bodyPr vert="horz" lIns="91440" tIns="45720" rIns="91440" bIns="45720" rtlCol="0" anchor="ctr">
            <a:noAutofit/>
          </a:bodyPr>
          <a:lstStyle>
            <a:lvl1pPr>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uLnTx/>
                <a:uFillTx/>
                <a:latin typeface="+mj-lt"/>
                <a:ea typeface="+mj-ea"/>
                <a:cs typeface="+mj-cs"/>
              </a:rPr>
              <a:t>&lt;&lt;Title&gt;&gt;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ECC163-E42D-4AA5-8C16-88D9548B439F}" type="datetimeFigureOut">
              <a:rPr lang="en-US" smtClean="0"/>
              <a:t>8/28/2017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996D7-6F96-4026-B535-E97C22BC91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rcRect/>
          <a:stretch>
            <a:fillRect/>
          </a:stretch>
        </p:blipFill>
        <p:spPr bwMode="auto">
          <a:xfrm>
            <a:off x="1" y="0"/>
            <a:ext cx="9144000" cy="6858000"/>
          </a:xfrm>
          <a:prstGeom prst="rect">
            <a:avLst/>
          </a:prstGeom>
          <a:noFill/>
          <a:ln w="9525">
            <a:noFill/>
            <a:miter lim="800000"/>
            <a:headEnd/>
            <a:tailEnd/>
          </a:ln>
        </p:spPr>
      </p:pic>
      <p:sp>
        <p:nvSpPr>
          <p:cNvPr id="2" name="Date Placeholder 1"/>
          <p:cNvSpPr>
            <a:spLocks noGrp="1"/>
          </p:cNvSpPr>
          <p:nvPr>
            <p:ph type="dt" sz="half" idx="10"/>
          </p:nvPr>
        </p:nvSpPr>
        <p:spPr/>
        <p:txBody>
          <a:bodyPr/>
          <a:lstStyle/>
          <a:p>
            <a:fld id="{D2ECC163-E42D-4AA5-8C16-88D9548B439F}" type="datetimeFigureOut">
              <a:rPr lang="en-US" smtClean="0"/>
              <a:t>8/28/2017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996D7-6F96-4026-B535-E97C22BC914A}" type="slidenum">
              <a:rPr lang="en-US" smtClean="0"/>
              <a:t>‹#›</a:t>
            </a:fld>
            <a:endParaRPr lang="en-US"/>
          </a:p>
        </p:txBody>
      </p:sp>
      <p:sp>
        <p:nvSpPr>
          <p:cNvPr id="8" name="Subtitle 2"/>
          <p:cNvSpPr txBox="1">
            <a:spLocks/>
          </p:cNvSpPr>
          <p:nvPr userDrawn="1"/>
        </p:nvSpPr>
        <p:spPr>
          <a:xfrm>
            <a:off x="1828800" y="3886200"/>
            <a:ext cx="7162800" cy="1752600"/>
          </a:xfrm>
          <a:prstGeom prst="rect">
            <a:avLst/>
          </a:prstGeom>
        </p:spPr>
        <p:txBody>
          <a:bodyPr vert="horz" lIns="91440" tIns="45720" rIns="91440" bIns="45720" rtlCol="0">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8000" b="1" i="0" u="none" strike="noStrike" kern="1200" cap="none" spc="0" normalizeH="0" baseline="0" noProof="0" dirty="0" smtClean="0">
                <a:ln>
                  <a:noFill/>
                </a:ln>
                <a:solidFill>
                  <a:schemeClr val="bg1"/>
                </a:solidFill>
                <a:effectLst/>
                <a:uLnTx/>
                <a:uFillTx/>
                <a:latin typeface="Edwardian Script ITC" pitchFamily="66" charset="0"/>
                <a:ea typeface="+mn-ea"/>
                <a:cs typeface="+mn-cs"/>
              </a:rPr>
              <a:t>Thank You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5"/>
          <p:cNvPicPr>
            <a:picLocks noChangeAspect="1"/>
          </p:cNvPicPr>
          <p:nvPr userDrawn="1"/>
        </p:nvPicPr>
        <p:blipFill>
          <a:blip r:embed="rId8"/>
          <a:srcRect/>
          <a:stretch>
            <a:fillRect/>
          </a:stretch>
        </p:blipFill>
        <p:spPr bwMode="auto">
          <a:xfrm>
            <a:off x="0" y="0"/>
            <a:ext cx="9144000" cy="6858000"/>
          </a:xfrm>
          <a:prstGeom prst="rect">
            <a:avLst/>
          </a:prstGeom>
          <a:noFill/>
          <a:ln w="9525">
            <a:noFill/>
            <a:miter lim="800000"/>
            <a:headEnd/>
            <a:tailEnd/>
          </a:ln>
        </p:spPr>
      </p:pic>
      <p:sp>
        <p:nvSpPr>
          <p:cNvPr id="2" name="Title Placeholder 1"/>
          <p:cNvSpPr>
            <a:spLocks noGrp="1"/>
          </p:cNvSpPr>
          <p:nvPr>
            <p:ph type="title"/>
          </p:nvPr>
        </p:nvSpPr>
        <p:spPr>
          <a:xfrm>
            <a:off x="3352800" y="762000"/>
            <a:ext cx="5638800" cy="1143000"/>
          </a:xfrm>
          <a:prstGeom prst="rect">
            <a:avLst/>
          </a:prstGeom>
        </p:spPr>
        <p:txBody>
          <a:bodyPr vert="horz" lIns="91440" tIns="45720" rIns="91440" bIns="45720" rtlCol="0" anchor="ctr">
            <a:noAutofit/>
          </a:bodyPr>
          <a:lstStyle/>
          <a:p>
            <a:endParaRPr lang="en-US" dirty="0"/>
          </a:p>
        </p:txBody>
      </p:sp>
      <p:sp>
        <p:nvSpPr>
          <p:cNvPr id="3" name="Text Placeholder 2"/>
          <p:cNvSpPr>
            <a:spLocks noGrp="1"/>
          </p:cNvSpPr>
          <p:nvPr>
            <p:ph type="body" idx="1"/>
          </p:nvPr>
        </p:nvSpPr>
        <p:spPr>
          <a:xfrm>
            <a:off x="990600" y="1981200"/>
            <a:ext cx="80010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CC163-E42D-4AA5-8C16-88D9548B439F}" type="datetimeFigureOut">
              <a:rPr lang="en-US" smtClean="0"/>
              <a:t>8/28/2017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996D7-6F96-4026-B535-E97C22BC91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Lst>
  <p:txStyles>
    <p:titleStyle>
      <a:lvl1pPr algn="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400" y="2733675"/>
            <a:ext cx="7162800" cy="2371725"/>
          </a:xfrm>
        </p:spPr>
        <p:txBody>
          <a:bodyPr/>
          <a:lstStyle/>
          <a:p>
            <a:r>
              <a:rPr lang="en-US" dirty="0" smtClean="0"/>
              <a:t>ISYE6055 – E-Supply Chain Management</a:t>
            </a:r>
            <a:br>
              <a:rPr lang="en-US" dirty="0" smtClean="0"/>
            </a:br>
            <a:r>
              <a:rPr lang="en-US" dirty="0" smtClean="0"/>
              <a:t/>
            </a:r>
            <a:br>
              <a:rPr lang="en-US" dirty="0" smtClean="0"/>
            </a:br>
            <a:r>
              <a:rPr lang="en-US" sz="3200" dirty="0" smtClean="0"/>
              <a:t>TOPIK 6 - </a:t>
            </a:r>
            <a:r>
              <a:rPr lang="fi-FI" sz="3200" dirty="0" smtClean="0"/>
              <a:t>Alat Kolaborasi dalam Rantai Pasok</a:t>
            </a:r>
            <a:endParaRPr lang="en-US" sz="3200" dirty="0"/>
          </a:p>
        </p:txBody>
      </p:sp>
      <p:sp>
        <p:nvSpPr>
          <p:cNvPr id="3" name="Subtitle 2"/>
          <p:cNvSpPr>
            <a:spLocks noGrp="1"/>
          </p:cNvSpPr>
          <p:nvPr>
            <p:ph type="subTitle" idx="1"/>
          </p:nvPr>
        </p:nvSpPr>
        <p:spPr>
          <a:xfrm>
            <a:off x="1765300" y="5357789"/>
            <a:ext cx="7162800" cy="1059287"/>
          </a:xfrm>
        </p:spPr>
        <p:txBody>
          <a:bodyPr/>
          <a:lstStyle/>
          <a:p>
            <a:r>
              <a:rPr lang="en-US" dirty="0" smtClean="0"/>
              <a:t>D5821 – </a:t>
            </a:r>
            <a:r>
              <a:rPr lang="en-US" dirty="0" err="1" smtClean="0"/>
              <a:t>Fauzi</a:t>
            </a:r>
            <a:r>
              <a:rPr lang="en-US" dirty="0" smtClean="0"/>
              <a:t> </a:t>
            </a:r>
            <a:r>
              <a:rPr lang="en-US" dirty="0" err="1" smtClean="0"/>
              <a:t>Khair</a:t>
            </a:r>
            <a:endParaRPr lang="en-US" dirty="0"/>
          </a:p>
        </p:txBody>
      </p:sp>
    </p:spTree>
    <p:extLst>
      <p:ext uri="{BB962C8B-B14F-4D97-AF65-F5344CB8AC3E}">
        <p14:creationId xmlns:p14="http://schemas.microsoft.com/office/powerpoint/2010/main" val="3406593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Kolaborasi</a:t>
            </a:r>
            <a:endParaRPr lang="en-US" dirty="0"/>
          </a:p>
        </p:txBody>
      </p:sp>
      <p:sp>
        <p:nvSpPr>
          <p:cNvPr id="3" name="Content Placeholder 2"/>
          <p:cNvSpPr>
            <a:spLocks noGrp="1"/>
          </p:cNvSpPr>
          <p:nvPr>
            <p:ph idx="1"/>
          </p:nvPr>
        </p:nvSpPr>
        <p:spPr>
          <a:xfrm>
            <a:off x="990600" y="1981200"/>
            <a:ext cx="8001000" cy="4648200"/>
          </a:xfrm>
        </p:spPr>
        <p:txBody>
          <a:bodyPr>
            <a:normAutofit fontScale="92500" lnSpcReduction="10000"/>
          </a:bodyPr>
          <a:lstStyle/>
          <a:p>
            <a:pPr algn="just"/>
            <a:r>
              <a:rPr lang="id-ID" sz="2400" dirty="0"/>
              <a:t>Ketika mempertimbangkan </a:t>
            </a:r>
            <a:r>
              <a:rPr lang="en-US" sz="2400" dirty="0"/>
              <a:t>area </a:t>
            </a:r>
            <a:r>
              <a:rPr lang="id-ID" sz="2400" dirty="0"/>
              <a:t>masalah kolaborasi dan dampaknya,</a:t>
            </a:r>
            <a:r>
              <a:rPr lang="en-US" sz="2400" dirty="0"/>
              <a:t> </a:t>
            </a:r>
            <a:r>
              <a:rPr lang="en-US" sz="2400" dirty="0" err="1"/>
              <a:t>terdapat</a:t>
            </a:r>
            <a:r>
              <a:rPr lang="id-ID" sz="2400" dirty="0"/>
              <a:t> kemungkinan akan ada</a:t>
            </a:r>
            <a:r>
              <a:rPr lang="en-US" sz="2400" dirty="0" err="1"/>
              <a:t>nya</a:t>
            </a:r>
            <a:r>
              <a:rPr lang="id-ID" sz="2400" dirty="0"/>
              <a:t> sejumlah sistem</a:t>
            </a:r>
            <a:r>
              <a:rPr lang="en-US" sz="2400" dirty="0"/>
              <a:t> </a:t>
            </a:r>
            <a:r>
              <a:rPr lang="en-US" sz="2400" dirty="0" err="1"/>
              <a:t>teknologi</a:t>
            </a:r>
            <a:r>
              <a:rPr lang="en-US" sz="2400" dirty="0"/>
              <a:t> </a:t>
            </a:r>
            <a:r>
              <a:rPr lang="en-US" sz="2400" dirty="0" err="1"/>
              <a:t>informasi</a:t>
            </a:r>
            <a:r>
              <a:rPr lang="en-US" sz="2400" dirty="0"/>
              <a:t> </a:t>
            </a:r>
            <a:r>
              <a:rPr lang="id-ID" sz="2400" dirty="0"/>
              <a:t>yang heterogen dalam beberapa unit organisasi independen </a:t>
            </a:r>
            <a:r>
              <a:rPr lang="en-US" sz="2400" dirty="0" err="1"/>
              <a:t>atau</a:t>
            </a:r>
            <a:r>
              <a:rPr lang="en-US" sz="2400" dirty="0"/>
              <a:t> </a:t>
            </a:r>
            <a:r>
              <a:rPr lang="id-ID" sz="2400" dirty="0"/>
              <a:t>saling bergantung </a:t>
            </a:r>
            <a:r>
              <a:rPr lang="en-US" sz="2400" dirty="0" err="1"/>
              <a:t>terhadap</a:t>
            </a:r>
            <a:r>
              <a:rPr lang="en-US" sz="2400" dirty="0"/>
              <a:t> </a:t>
            </a:r>
            <a:r>
              <a:rPr lang="en-US" sz="2400" dirty="0" err="1"/>
              <a:t>manajemen</a:t>
            </a:r>
            <a:r>
              <a:rPr lang="en-US" sz="2400" dirty="0"/>
              <a:t> </a:t>
            </a:r>
            <a:r>
              <a:rPr lang="en-US" sz="2400" dirty="0" err="1"/>
              <a:t>rantai</a:t>
            </a:r>
            <a:r>
              <a:rPr lang="en-US" sz="2400" dirty="0"/>
              <a:t> </a:t>
            </a:r>
            <a:r>
              <a:rPr lang="en-US" sz="2400" dirty="0" err="1"/>
              <a:t>pasok</a:t>
            </a:r>
            <a:r>
              <a:rPr lang="en-US" sz="2400" dirty="0"/>
              <a:t> </a:t>
            </a:r>
            <a:r>
              <a:rPr lang="id-ID" sz="2400" dirty="0"/>
              <a:t>terutama seperti perusahaan, divisi atau departemen dengan database yang berbeda (Garita, Afsarmanesh&amp;Hertzberger, 2002). </a:t>
            </a:r>
            <a:endParaRPr lang="en-US" sz="2400" dirty="0" smtClean="0"/>
          </a:p>
          <a:p>
            <a:pPr algn="just"/>
            <a:r>
              <a:rPr lang="id-ID" sz="2400" dirty="0" smtClean="0"/>
              <a:t>Sistem </a:t>
            </a:r>
            <a:r>
              <a:rPr lang="id-ID" sz="2400" dirty="0"/>
              <a:t>yang ada akan membutuhkan </a:t>
            </a:r>
            <a:r>
              <a:rPr lang="id-ID" sz="2400" i="1" dirty="0"/>
              <a:t>interface</a:t>
            </a:r>
            <a:r>
              <a:rPr lang="id-ID" sz="2400" dirty="0"/>
              <a:t> untuk berbagai </a:t>
            </a:r>
            <a:r>
              <a:rPr lang="id-ID" sz="2400" i="1" dirty="0"/>
              <a:t>database</a:t>
            </a:r>
            <a:r>
              <a:rPr lang="id-ID" sz="2400" dirty="0"/>
              <a:t> dan </a:t>
            </a:r>
            <a:r>
              <a:rPr lang="id-ID" sz="2400" i="1" dirty="0"/>
              <a:t>file</a:t>
            </a:r>
            <a:r>
              <a:rPr lang="id-ID" sz="2400" dirty="0"/>
              <a:t> sistem </a:t>
            </a:r>
            <a:r>
              <a:rPr lang="en-US" sz="2400" dirty="0" err="1"/>
              <a:t>dalam</a:t>
            </a:r>
            <a:r>
              <a:rPr lang="en-US" sz="2400" dirty="0"/>
              <a:t> </a:t>
            </a:r>
            <a:r>
              <a:rPr lang="id-ID" sz="2400" dirty="0"/>
              <a:t>mengakses data, untuk menyimpan informasi, dan untuk membangun teknologi e-bisnis d</a:t>
            </a:r>
            <a:r>
              <a:rPr lang="en-US" sz="2400" dirty="0" err="1"/>
              <a:t>alam</a:t>
            </a:r>
            <a:r>
              <a:rPr lang="en-US" sz="2400" dirty="0"/>
              <a:t> </a:t>
            </a:r>
            <a:r>
              <a:rPr lang="en-US" sz="2400" dirty="0" err="1"/>
              <a:t>dan</a:t>
            </a:r>
            <a:r>
              <a:rPr lang="en-US" sz="2400" dirty="0"/>
              <a:t> </a:t>
            </a:r>
            <a:r>
              <a:rPr lang="id-ID" sz="2400" dirty="0"/>
              <a:t>antar unit organisasi </a:t>
            </a:r>
            <a:r>
              <a:rPr lang="en-US" sz="2400" dirty="0"/>
              <a:t>yang </a:t>
            </a:r>
            <a:r>
              <a:rPr lang="id-ID" sz="2400" dirty="0"/>
              <a:t>saling tergantung dan independen dari rantai pasok. </a:t>
            </a:r>
            <a:r>
              <a:rPr lang="en-US" sz="2400" dirty="0" err="1"/>
              <a:t>Selain</a:t>
            </a:r>
            <a:r>
              <a:rPr lang="en-US" sz="2400" dirty="0"/>
              <a:t> </a:t>
            </a:r>
            <a:r>
              <a:rPr lang="en-US" sz="2400" dirty="0" err="1"/>
              <a:t>itu</a:t>
            </a:r>
            <a:r>
              <a:rPr lang="en-US" sz="2400" dirty="0"/>
              <a:t>, </a:t>
            </a:r>
            <a:r>
              <a:rPr lang="id-ID" sz="2400" dirty="0"/>
              <a:t>pe</a:t>
            </a:r>
            <a:r>
              <a:rPr lang="en-US" sz="2400" dirty="0" err="1"/>
              <a:t>mbuatan</a:t>
            </a:r>
            <a:r>
              <a:rPr lang="en-US" sz="2400" dirty="0"/>
              <a:t> </a:t>
            </a:r>
            <a:r>
              <a:rPr lang="en-US" sz="2400" i="1" dirty="0"/>
              <a:t>interface</a:t>
            </a:r>
            <a:r>
              <a:rPr lang="en-US" sz="2400" dirty="0"/>
              <a:t> </a:t>
            </a:r>
            <a:r>
              <a:rPr lang="en-US" sz="2400" dirty="0" err="1"/>
              <a:t>mengalami</a:t>
            </a:r>
            <a:r>
              <a:rPr lang="en-US" sz="2400" dirty="0"/>
              <a:t> </a:t>
            </a:r>
            <a:r>
              <a:rPr lang="id-ID" sz="2400" dirty="0"/>
              <a:t>distorsi informasi kecuali alat kolaborasi </a:t>
            </a:r>
            <a:r>
              <a:rPr lang="en-US" sz="2400" dirty="0" err="1"/>
              <a:t>saling</a:t>
            </a:r>
            <a:r>
              <a:rPr lang="en-US" sz="2400" dirty="0"/>
              <a:t> </a:t>
            </a:r>
            <a:r>
              <a:rPr lang="id-ID" sz="2400" dirty="0"/>
              <a:t>terintegrasi atau digunakan bersama-sama oleh mitra.</a:t>
            </a:r>
            <a:endParaRPr lang="en-US" sz="2400" dirty="0"/>
          </a:p>
          <a:p>
            <a:endParaRPr lang="en-US" dirty="0"/>
          </a:p>
        </p:txBody>
      </p:sp>
    </p:spTree>
    <p:extLst>
      <p:ext uri="{BB962C8B-B14F-4D97-AF65-F5344CB8AC3E}">
        <p14:creationId xmlns:p14="http://schemas.microsoft.com/office/powerpoint/2010/main" val="2378273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533400"/>
            <a:ext cx="6172200" cy="1143000"/>
          </a:xfrm>
        </p:spPr>
        <p:txBody>
          <a:bodyPr/>
          <a:lstStyle/>
          <a:p>
            <a:pPr lvl="0"/>
            <a:r>
              <a:rPr lang="id-ID" sz="2800" dirty="0"/>
              <a:t>Peran Teknologi </a:t>
            </a:r>
            <a:r>
              <a:rPr lang="id-ID" sz="2800" i="1" dirty="0"/>
              <a:t>E-Business</a:t>
            </a:r>
            <a:r>
              <a:rPr lang="id-ID" sz="2800" dirty="0"/>
              <a:t> dalam Kolaborasi antara SCM dan Unit Bisnisnya</a:t>
            </a:r>
            <a:endParaRPr lang="en-US" sz="2800" dirty="0"/>
          </a:p>
        </p:txBody>
      </p:sp>
      <p:sp>
        <p:nvSpPr>
          <p:cNvPr id="3" name="Content Placeholder 2"/>
          <p:cNvSpPr>
            <a:spLocks noGrp="1"/>
          </p:cNvSpPr>
          <p:nvPr>
            <p:ph idx="1"/>
          </p:nvPr>
        </p:nvSpPr>
        <p:spPr/>
        <p:txBody>
          <a:bodyPr>
            <a:normAutofit fontScale="77500" lnSpcReduction="20000"/>
          </a:bodyPr>
          <a:lstStyle/>
          <a:p>
            <a:pPr marL="0" indent="0" algn="just">
              <a:buNone/>
            </a:pPr>
            <a:r>
              <a:rPr lang="id-ID" sz="2800" dirty="0" smtClean="0"/>
              <a:t>Bentuk</a:t>
            </a:r>
            <a:r>
              <a:rPr lang="en-US" sz="2800" dirty="0" smtClean="0"/>
              <a:t> b</a:t>
            </a:r>
            <a:r>
              <a:rPr lang="id-ID" sz="2800" dirty="0" smtClean="0"/>
              <a:t>aru </a:t>
            </a:r>
            <a:r>
              <a:rPr lang="id-ID" sz="2800" dirty="0"/>
              <a:t>dari kolaborasi </a:t>
            </a:r>
            <a:r>
              <a:rPr lang="en-US" sz="2800" dirty="0" err="1" smtClean="0"/>
              <a:t>dapat</a:t>
            </a:r>
            <a:r>
              <a:rPr lang="en-US" sz="2800" dirty="0" smtClean="0"/>
              <a:t> </a:t>
            </a:r>
            <a:r>
              <a:rPr lang="en-US" sz="2800" dirty="0" err="1" smtClean="0"/>
              <a:t>berupa</a:t>
            </a:r>
            <a:r>
              <a:rPr lang="id-ID" sz="2800" dirty="0" smtClean="0"/>
              <a:t> </a:t>
            </a:r>
            <a:r>
              <a:rPr lang="id-ID" sz="2800" dirty="0"/>
              <a:t>respons terhadap persaingan global dan kebutuhan strategis rantai paso</a:t>
            </a:r>
            <a:r>
              <a:rPr lang="en-US" sz="2800" dirty="0"/>
              <a:t>k</a:t>
            </a:r>
            <a:r>
              <a:rPr lang="id-ID" sz="2800" dirty="0"/>
              <a:t> untuk menggabungkan sumber daya untuk menjadi </a:t>
            </a:r>
            <a:r>
              <a:rPr lang="en-US" sz="2800" dirty="0" err="1"/>
              <a:t>lebih</a:t>
            </a:r>
            <a:r>
              <a:rPr lang="en-US" sz="2800" dirty="0"/>
              <a:t> </a:t>
            </a:r>
            <a:r>
              <a:rPr lang="id-ID" sz="2800" dirty="0"/>
              <a:t>kompetitif. </a:t>
            </a:r>
            <a:endParaRPr lang="en-US" sz="2800" dirty="0" smtClean="0"/>
          </a:p>
          <a:p>
            <a:pPr marL="0" indent="0" algn="just">
              <a:buNone/>
            </a:pPr>
            <a:endParaRPr lang="en-US" sz="2800" dirty="0" smtClean="0"/>
          </a:p>
          <a:p>
            <a:pPr marL="0" indent="0" algn="just">
              <a:buNone/>
            </a:pPr>
            <a:r>
              <a:rPr lang="id-ID" sz="2800" dirty="0" smtClean="0"/>
              <a:t>Oleh </a:t>
            </a:r>
            <a:r>
              <a:rPr lang="id-ID" sz="2800" dirty="0"/>
              <a:t>karena itu, kemampuan untuk menghasilkan kolaborasi melalui penggunaan karakteristik </a:t>
            </a:r>
            <a:r>
              <a:rPr lang="en-US" sz="2800" dirty="0" err="1"/>
              <a:t>dapat</a:t>
            </a:r>
            <a:r>
              <a:rPr lang="en-US" sz="2800" dirty="0"/>
              <a:t> </a:t>
            </a:r>
            <a:r>
              <a:rPr lang="en-US" sz="2800" dirty="0" err="1"/>
              <a:t>dirangkum</a:t>
            </a:r>
            <a:r>
              <a:rPr lang="en-US" sz="2800" dirty="0"/>
              <a:t> </a:t>
            </a:r>
            <a:r>
              <a:rPr lang="id-ID" sz="2800" dirty="0"/>
              <a:t>sebagai berikut:</a:t>
            </a:r>
            <a:endParaRPr lang="en-US" sz="2800" dirty="0"/>
          </a:p>
          <a:p>
            <a:pPr lvl="0"/>
            <a:r>
              <a:rPr lang="id-ID" dirty="0"/>
              <a:t>Sistem dan integrasi saluran,</a:t>
            </a:r>
            <a:endParaRPr lang="en-US" dirty="0"/>
          </a:p>
          <a:p>
            <a:pPr lvl="0"/>
            <a:r>
              <a:rPr lang="id-ID" dirty="0"/>
              <a:t>Keterbukaan dan transparansi</a:t>
            </a:r>
            <a:endParaRPr lang="en-US" dirty="0"/>
          </a:p>
          <a:p>
            <a:pPr lvl="0"/>
            <a:r>
              <a:rPr lang="id-ID" dirty="0"/>
              <a:t>Kerjasama E</a:t>
            </a:r>
            <a:r>
              <a:rPr lang="en-US" dirty="0" err="1"/>
              <a:t>ks</a:t>
            </a:r>
            <a:r>
              <a:rPr lang="id-ID" dirty="0"/>
              <a:t>pli</a:t>
            </a:r>
            <a:r>
              <a:rPr lang="en-US" dirty="0"/>
              <a:t>s</a:t>
            </a:r>
            <a:r>
              <a:rPr lang="id-ID" dirty="0"/>
              <a:t>it</a:t>
            </a:r>
            <a:endParaRPr lang="en-US" dirty="0"/>
          </a:p>
          <a:p>
            <a:pPr lvl="0"/>
            <a:r>
              <a:rPr lang="id-ID" dirty="0"/>
              <a:t>Proses Belajar dan usaha</a:t>
            </a:r>
            <a:endParaRPr lang="en-US" dirty="0"/>
          </a:p>
          <a:p>
            <a:pPr lvl="0"/>
            <a:r>
              <a:rPr lang="id-ID" dirty="0"/>
              <a:t>Transfer Pengetahuan</a:t>
            </a:r>
            <a:endParaRPr lang="en-US" dirty="0"/>
          </a:p>
        </p:txBody>
      </p:sp>
    </p:spTree>
    <p:extLst>
      <p:ext uri="{BB962C8B-B14F-4D97-AF65-F5344CB8AC3E}">
        <p14:creationId xmlns:p14="http://schemas.microsoft.com/office/powerpoint/2010/main" val="907502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a:t>
            </a:r>
            <a:r>
              <a:rPr lang="en-US" dirty="0" err="1" smtClean="0"/>
              <a:t>Kolaborasi</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057400"/>
            <a:ext cx="6833419"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24313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a:t>
            </a:r>
            <a:r>
              <a:rPr lang="en-US" dirty="0" err="1"/>
              <a:t>Kolaborasi</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b="1" dirty="0" err="1" smtClean="0"/>
              <a:t>Secara</a:t>
            </a:r>
            <a:r>
              <a:rPr lang="en-US" b="1" dirty="0" smtClean="0"/>
              <a:t> </a:t>
            </a:r>
            <a:r>
              <a:rPr lang="en-US" b="1" dirty="0" err="1"/>
              <a:t>umum</a:t>
            </a:r>
            <a:r>
              <a:rPr lang="en-US" b="1" dirty="0"/>
              <a:t>, </a:t>
            </a:r>
            <a:r>
              <a:rPr lang="id-ID" b="1" dirty="0"/>
              <a:t>penggunaan alat kolaborasi </a:t>
            </a:r>
            <a:r>
              <a:rPr lang="en-US" b="1" dirty="0" err="1"/>
              <a:t>berlangsung</a:t>
            </a:r>
            <a:r>
              <a:rPr lang="en-US" b="1" dirty="0"/>
              <a:t> </a:t>
            </a:r>
            <a:r>
              <a:rPr lang="id-ID" b="1" dirty="0"/>
              <a:t>pada tiga tingkatan</a:t>
            </a:r>
            <a:r>
              <a:rPr lang="en-US" b="1" dirty="0"/>
              <a:t> level SCM </a:t>
            </a:r>
            <a:r>
              <a:rPr lang="en-US" b="1" dirty="0" err="1"/>
              <a:t>yaitu</a:t>
            </a:r>
            <a:r>
              <a:rPr lang="id-ID" b="1" dirty="0"/>
              <a:t>:</a:t>
            </a:r>
            <a:endParaRPr lang="en-US" b="1" dirty="0"/>
          </a:p>
          <a:p>
            <a:pPr lvl="0" algn="just"/>
            <a:r>
              <a:rPr lang="id-ID" b="1" dirty="0"/>
              <a:t>Level 1 SCM</a:t>
            </a:r>
            <a:endParaRPr lang="en-US" b="1" dirty="0"/>
          </a:p>
          <a:p>
            <a:pPr marL="0" indent="0" algn="just">
              <a:buNone/>
            </a:pPr>
            <a:r>
              <a:rPr lang="id-ID" dirty="0"/>
              <a:t>Pada tingkat ini</a:t>
            </a:r>
            <a:r>
              <a:rPr lang="en-US" dirty="0"/>
              <a:t>, </a:t>
            </a:r>
            <a:r>
              <a:rPr lang="id-ID" dirty="0"/>
              <a:t>kolaborasi</a:t>
            </a:r>
            <a:r>
              <a:rPr lang="en-US" dirty="0"/>
              <a:t> </a:t>
            </a:r>
            <a:r>
              <a:rPr lang="en-US" dirty="0" err="1"/>
              <a:t>terjadi</a:t>
            </a:r>
            <a:r>
              <a:rPr lang="en-US" dirty="0"/>
              <a:t> </a:t>
            </a:r>
            <a:r>
              <a:rPr lang="id-ID" dirty="0"/>
              <a:t>antar dan di dalam </a:t>
            </a:r>
            <a:r>
              <a:rPr lang="en-US" dirty="0" err="1"/>
              <a:t>manajemen</a:t>
            </a:r>
            <a:r>
              <a:rPr lang="en-US" dirty="0"/>
              <a:t> </a:t>
            </a:r>
            <a:r>
              <a:rPr lang="en-US" dirty="0" err="1"/>
              <a:t>rantai</a:t>
            </a:r>
            <a:r>
              <a:rPr lang="en-US" dirty="0"/>
              <a:t> </a:t>
            </a:r>
            <a:r>
              <a:rPr lang="en-US" dirty="0" err="1"/>
              <a:t>pasok</a:t>
            </a:r>
            <a:r>
              <a:rPr lang="id-ID" dirty="0" smtClean="0"/>
              <a:t>.</a:t>
            </a:r>
            <a:r>
              <a:rPr lang="en-US" dirty="0" smtClean="0"/>
              <a:t> </a:t>
            </a:r>
            <a:r>
              <a:rPr lang="id-ID" dirty="0" smtClean="0"/>
              <a:t>kantor </a:t>
            </a:r>
            <a:r>
              <a:rPr lang="id-ID" dirty="0"/>
              <a:t>pusat SCM menerima </a:t>
            </a:r>
            <a:r>
              <a:rPr lang="id-ID" i="1" dirty="0"/>
              <a:t>update real-time</a:t>
            </a:r>
            <a:r>
              <a:rPr lang="id-ID" dirty="0"/>
              <a:t> pada operasi lintas-fungsional sehari-hari. Informasi ini dapat </a:t>
            </a:r>
            <a:r>
              <a:rPr lang="en-US" dirty="0" err="1"/>
              <a:t>mengalami</a:t>
            </a:r>
            <a:r>
              <a:rPr lang="en-US" dirty="0"/>
              <a:t> </a:t>
            </a:r>
            <a:r>
              <a:rPr lang="id-ID" dirty="0"/>
              <a:t>distorsi kecuali </a:t>
            </a:r>
            <a:r>
              <a:rPr lang="en-US" dirty="0" err="1"/>
              <a:t>memiliki</a:t>
            </a:r>
            <a:r>
              <a:rPr lang="en-US" dirty="0"/>
              <a:t> </a:t>
            </a:r>
            <a:r>
              <a:rPr lang="id-ID" dirty="0"/>
              <a:t>suatu sistem yang terintegrasi antar peserta dan strategis tujuan umum antar entitas.</a:t>
            </a:r>
            <a:endParaRPr lang="en-US" dirty="0"/>
          </a:p>
          <a:p>
            <a:pPr lvl="0" algn="just"/>
            <a:r>
              <a:rPr lang="id-ID" b="1" dirty="0"/>
              <a:t>Level 2 </a:t>
            </a:r>
            <a:r>
              <a:rPr lang="en-US" b="1" dirty="0"/>
              <a:t>SCM Strategy of Business Unit </a:t>
            </a:r>
            <a:r>
              <a:rPr lang="id-ID" b="1" dirty="0"/>
              <a:t>(SBU)</a:t>
            </a:r>
            <a:endParaRPr lang="en-US" b="1" dirty="0"/>
          </a:p>
          <a:p>
            <a:pPr marL="0" indent="0" algn="just">
              <a:buNone/>
            </a:pPr>
            <a:r>
              <a:rPr lang="id-ID" dirty="0"/>
              <a:t>Pada tingkat ini pengetahuan yang tergabung ke dalam unit bisnis organisasi dengan kisi </a:t>
            </a:r>
            <a:r>
              <a:rPr lang="en-US" dirty="0" err="1"/>
              <a:t>antar</a:t>
            </a:r>
            <a:r>
              <a:rPr lang="en-US" dirty="0"/>
              <a:t> </a:t>
            </a:r>
            <a:r>
              <a:rPr lang="en-US" dirty="0" err="1"/>
              <a:t>dan</a:t>
            </a:r>
            <a:r>
              <a:rPr lang="en-US" dirty="0"/>
              <a:t> di </a:t>
            </a:r>
            <a:r>
              <a:rPr lang="en-US" dirty="0" err="1"/>
              <a:t>dalam</a:t>
            </a:r>
            <a:r>
              <a:rPr lang="en-US" dirty="0"/>
              <a:t> </a:t>
            </a:r>
            <a:r>
              <a:rPr lang="id-ID" dirty="0"/>
              <a:t>departemen fungsional</a:t>
            </a:r>
            <a:r>
              <a:rPr lang="id-ID" dirty="0" smtClean="0"/>
              <a:t>.</a:t>
            </a:r>
            <a:endParaRPr lang="en-US" dirty="0"/>
          </a:p>
        </p:txBody>
      </p:sp>
    </p:spTree>
    <p:extLst>
      <p:ext uri="{BB962C8B-B14F-4D97-AF65-F5344CB8AC3E}">
        <p14:creationId xmlns:p14="http://schemas.microsoft.com/office/powerpoint/2010/main" val="2467800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a:t>
            </a:r>
            <a:r>
              <a:rPr lang="en-US" dirty="0" err="1"/>
              <a:t>Kolaborasi</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err="1" smtClean="0"/>
              <a:t>Secara</a:t>
            </a:r>
            <a:r>
              <a:rPr lang="en-US" sz="2400" dirty="0" smtClean="0"/>
              <a:t> </a:t>
            </a:r>
            <a:r>
              <a:rPr lang="en-US" sz="2400" dirty="0" err="1"/>
              <a:t>umum</a:t>
            </a:r>
            <a:r>
              <a:rPr lang="en-US" sz="2400" dirty="0"/>
              <a:t>, </a:t>
            </a:r>
            <a:r>
              <a:rPr lang="id-ID" sz="2400" dirty="0"/>
              <a:t>penggunaan alat kolaborasi </a:t>
            </a:r>
            <a:r>
              <a:rPr lang="en-US" sz="2400" dirty="0" err="1"/>
              <a:t>berlangsung</a:t>
            </a:r>
            <a:r>
              <a:rPr lang="en-US" sz="2400" dirty="0"/>
              <a:t> </a:t>
            </a:r>
            <a:r>
              <a:rPr lang="id-ID" sz="2400" dirty="0"/>
              <a:t>pada tiga tingkatan</a:t>
            </a:r>
            <a:r>
              <a:rPr lang="en-US" sz="2400" dirty="0"/>
              <a:t> level SCM </a:t>
            </a:r>
            <a:r>
              <a:rPr lang="en-US" sz="2400" dirty="0" err="1"/>
              <a:t>yaitu</a:t>
            </a:r>
            <a:r>
              <a:rPr lang="id-ID" sz="2400" dirty="0"/>
              <a:t>:</a:t>
            </a:r>
            <a:endParaRPr lang="en-US" sz="2400" dirty="0"/>
          </a:p>
          <a:p>
            <a:pPr lvl="0"/>
            <a:r>
              <a:rPr lang="id-ID" sz="2400" dirty="0"/>
              <a:t>Level 1 SCM</a:t>
            </a:r>
            <a:endParaRPr lang="en-US" sz="2400" dirty="0"/>
          </a:p>
          <a:p>
            <a:pPr lvl="0"/>
            <a:r>
              <a:rPr lang="id-ID" sz="2400" dirty="0" smtClean="0"/>
              <a:t>Level </a:t>
            </a:r>
            <a:r>
              <a:rPr lang="id-ID" sz="2400" dirty="0"/>
              <a:t>2 </a:t>
            </a:r>
            <a:r>
              <a:rPr lang="en-US" sz="2400" dirty="0"/>
              <a:t>SCM Strategy of Business Unit </a:t>
            </a:r>
            <a:r>
              <a:rPr lang="id-ID" sz="2400" dirty="0"/>
              <a:t>(SBU</a:t>
            </a:r>
            <a:r>
              <a:rPr lang="id-ID" sz="2400" dirty="0" smtClean="0"/>
              <a:t>)</a:t>
            </a:r>
            <a:endParaRPr lang="en-US" sz="2400" dirty="0" smtClean="0"/>
          </a:p>
          <a:p>
            <a:pPr lvl="0"/>
            <a:r>
              <a:rPr lang="id-ID" sz="2400" dirty="0"/>
              <a:t>Level 3 tingkat individu karyawan</a:t>
            </a:r>
            <a:endParaRPr lang="en-US" sz="2400" dirty="0"/>
          </a:p>
          <a:p>
            <a:pPr marL="0" indent="0" algn="just">
              <a:buNone/>
            </a:pPr>
            <a:r>
              <a:rPr lang="id-ID" sz="2400" dirty="0"/>
              <a:t>Pada tingkat ini</a:t>
            </a:r>
            <a:r>
              <a:rPr lang="en-US" sz="2400" dirty="0"/>
              <a:t>, </a:t>
            </a:r>
            <a:r>
              <a:rPr lang="id-ID" sz="2400" dirty="0"/>
              <a:t>karyawan individu atau anggota </a:t>
            </a:r>
            <a:r>
              <a:rPr lang="en-US" sz="2400" dirty="0" err="1"/>
              <a:t>dapat</a:t>
            </a:r>
            <a:r>
              <a:rPr lang="en-US" sz="2400" dirty="0"/>
              <a:t> </a:t>
            </a:r>
            <a:r>
              <a:rPr lang="id-ID" sz="2400" dirty="0"/>
              <a:t>menghemat waktu melalui penggunaan alat kolaborasi ketika mentransfer dan transmisi informasi dan terkait pengetahuan.</a:t>
            </a:r>
            <a:endParaRPr lang="en-US" sz="2400" dirty="0"/>
          </a:p>
          <a:p>
            <a:pPr lvl="0"/>
            <a:endParaRPr lang="en-US" dirty="0"/>
          </a:p>
        </p:txBody>
      </p:sp>
    </p:spTree>
    <p:extLst>
      <p:ext uri="{BB962C8B-B14F-4D97-AF65-F5344CB8AC3E}">
        <p14:creationId xmlns:p14="http://schemas.microsoft.com/office/powerpoint/2010/main" val="4089453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87" y="4406900"/>
            <a:ext cx="8189913" cy="1362075"/>
          </a:xfrm>
        </p:spPr>
        <p:txBody>
          <a:bodyPr/>
          <a:lstStyle/>
          <a:p>
            <a:r>
              <a:rPr lang="en-US" cap="none" dirty="0" err="1" smtClean="0"/>
              <a:t>Studi</a:t>
            </a:r>
            <a:r>
              <a:rPr lang="en-US" cap="none" dirty="0" smtClean="0"/>
              <a:t> </a:t>
            </a:r>
            <a:r>
              <a:rPr lang="en-US" cap="none" dirty="0" err="1" smtClean="0"/>
              <a:t>Kasus</a:t>
            </a:r>
            <a:endParaRPr lang="en-US" dirty="0"/>
          </a:p>
        </p:txBody>
      </p:sp>
    </p:spTree>
    <p:extLst>
      <p:ext uri="{BB962C8B-B14F-4D97-AF65-F5344CB8AC3E}">
        <p14:creationId xmlns:p14="http://schemas.microsoft.com/office/powerpoint/2010/main" val="3429196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6477000" cy="1143000"/>
          </a:xfrm>
        </p:spPr>
        <p:txBody>
          <a:bodyPr/>
          <a:lstStyle/>
          <a:p>
            <a:r>
              <a:rPr lang="en-US" dirty="0" err="1"/>
              <a:t>Studi</a:t>
            </a:r>
            <a:r>
              <a:rPr lang="en-US" dirty="0"/>
              <a:t> </a:t>
            </a:r>
            <a:r>
              <a:rPr lang="en-US" dirty="0" err="1"/>
              <a:t>Kasus</a:t>
            </a:r>
            <a:endParaRPr lang="en-US" dirty="0"/>
          </a:p>
        </p:txBody>
      </p:sp>
      <p:sp>
        <p:nvSpPr>
          <p:cNvPr id="3" name="Content Placeholder 2"/>
          <p:cNvSpPr>
            <a:spLocks noGrp="1"/>
          </p:cNvSpPr>
          <p:nvPr>
            <p:ph idx="1"/>
          </p:nvPr>
        </p:nvSpPr>
        <p:spPr/>
        <p:txBody>
          <a:bodyPr>
            <a:normAutofit/>
          </a:bodyPr>
          <a:lstStyle/>
          <a:p>
            <a:pPr algn="just"/>
            <a:r>
              <a:rPr lang="id-ID" sz="2400" dirty="0" smtClean="0"/>
              <a:t>Studi kasus </a:t>
            </a:r>
            <a:r>
              <a:rPr lang="id-ID" sz="2400" dirty="0"/>
              <a:t>ini </a:t>
            </a:r>
            <a:r>
              <a:rPr lang="en-US" sz="2400" dirty="0" err="1"/>
              <a:t>mencakup</a:t>
            </a:r>
            <a:r>
              <a:rPr lang="id-ID" sz="2400" dirty="0"/>
              <a:t> </a:t>
            </a:r>
            <a:r>
              <a:rPr lang="id-ID" sz="2400" dirty="0" smtClean="0"/>
              <a:t>pengaturan </a:t>
            </a:r>
            <a:r>
              <a:rPr lang="id-ID" sz="2400" dirty="0"/>
              <a:t>penelitian </a:t>
            </a:r>
            <a:r>
              <a:rPr lang="en-US" sz="2400" dirty="0" err="1" smtClean="0"/>
              <a:t>terhadap</a:t>
            </a:r>
            <a:r>
              <a:rPr lang="en-US" sz="2400" dirty="0" smtClean="0"/>
              <a:t> </a:t>
            </a:r>
            <a:r>
              <a:rPr lang="id-ID" sz="2400" dirty="0" smtClean="0"/>
              <a:t>dampak </a:t>
            </a:r>
            <a:r>
              <a:rPr lang="id-ID" sz="2400" dirty="0"/>
              <a:t>dari dua alat kolaborasi </a:t>
            </a:r>
            <a:r>
              <a:rPr lang="en-US" sz="2400" dirty="0" err="1"/>
              <a:t>atau</a:t>
            </a:r>
            <a:r>
              <a:rPr lang="en-US" sz="2400" dirty="0"/>
              <a:t> </a:t>
            </a:r>
            <a:r>
              <a:rPr lang="id-ID" sz="2400" dirty="0"/>
              <a:t>aplikasi e-bisnis yaitu extranet dan B2B dalam unit bisnis strategis</a:t>
            </a:r>
            <a:r>
              <a:rPr lang="en-US" sz="2400" dirty="0"/>
              <a:t> </a:t>
            </a:r>
            <a:r>
              <a:rPr lang="en-US" sz="2400" dirty="0" err="1"/>
              <a:t>manajemen</a:t>
            </a:r>
            <a:r>
              <a:rPr lang="en-US" sz="2400" dirty="0"/>
              <a:t> </a:t>
            </a:r>
            <a:r>
              <a:rPr lang="en-US" sz="2400" dirty="0" err="1"/>
              <a:t>rantai</a:t>
            </a:r>
            <a:r>
              <a:rPr lang="en-US" sz="2400" dirty="0"/>
              <a:t> </a:t>
            </a:r>
            <a:r>
              <a:rPr lang="en-US" sz="2400" dirty="0" err="1"/>
              <a:t>pasok</a:t>
            </a:r>
            <a:r>
              <a:rPr lang="en-US" sz="2400" dirty="0"/>
              <a:t> </a:t>
            </a:r>
            <a:r>
              <a:rPr lang="en-US" sz="2400" dirty="0" err="1"/>
              <a:t>industri</a:t>
            </a:r>
            <a:r>
              <a:rPr lang="id-ID" sz="2400" dirty="0"/>
              <a:t> otomotif. </a:t>
            </a:r>
            <a:endParaRPr lang="en-US" sz="2400" dirty="0" smtClean="0"/>
          </a:p>
          <a:p>
            <a:pPr algn="just"/>
            <a:r>
              <a:rPr lang="id-ID" sz="2400" dirty="0" smtClean="0"/>
              <a:t>Sampel SCM </a:t>
            </a:r>
            <a:r>
              <a:rPr lang="id-ID" sz="2400" dirty="0"/>
              <a:t>terdiri dari perusahaan lokal yang dimiliki secara independen yang beroperasi sebagai pemasok tetapi dibatasi dalam operasi untuk bagian selatan Jerman. </a:t>
            </a:r>
            <a:endParaRPr lang="en-US" sz="2400" dirty="0" smtClean="0"/>
          </a:p>
          <a:p>
            <a:pPr algn="just"/>
            <a:r>
              <a:rPr lang="id-ID" sz="2400" dirty="0" smtClean="0"/>
              <a:t>Kolaborasi </a:t>
            </a:r>
            <a:r>
              <a:rPr lang="id-ID" sz="2400" dirty="0"/>
              <a:t>ini dipelajari secara retrospektif sebagai kolaborasi </a:t>
            </a:r>
            <a:r>
              <a:rPr lang="en-US" sz="2400" dirty="0"/>
              <a:t>yang </a:t>
            </a:r>
            <a:r>
              <a:rPr lang="id-ID" sz="2400" dirty="0"/>
              <a:t>berlangsung antara</a:t>
            </a:r>
            <a:r>
              <a:rPr lang="en-US" sz="2400" dirty="0"/>
              <a:t> </a:t>
            </a:r>
            <a:r>
              <a:rPr lang="en-US" sz="2400" dirty="0" err="1"/>
              <a:t>manajemen</a:t>
            </a:r>
            <a:r>
              <a:rPr lang="en-US" sz="2400" dirty="0"/>
              <a:t> </a:t>
            </a:r>
            <a:r>
              <a:rPr lang="en-US" sz="2400" dirty="0" err="1"/>
              <a:t>rantai</a:t>
            </a:r>
            <a:r>
              <a:rPr lang="en-US" sz="2400" dirty="0"/>
              <a:t> </a:t>
            </a:r>
            <a:r>
              <a:rPr lang="en-US" sz="2400" dirty="0" err="1"/>
              <a:t>pasok</a:t>
            </a:r>
            <a:r>
              <a:rPr lang="id-ID" sz="2400" dirty="0"/>
              <a:t> dan 12 pemasok nasional</a:t>
            </a:r>
            <a:endParaRPr lang="en-US" sz="2400" dirty="0"/>
          </a:p>
          <a:p>
            <a:pPr algn="just"/>
            <a:endParaRPr lang="en-US" sz="2400" dirty="0"/>
          </a:p>
          <a:p>
            <a:endParaRPr lang="en-US" sz="2400" dirty="0"/>
          </a:p>
        </p:txBody>
      </p:sp>
    </p:spTree>
    <p:extLst>
      <p:ext uri="{BB962C8B-B14F-4D97-AF65-F5344CB8AC3E}">
        <p14:creationId xmlns:p14="http://schemas.microsoft.com/office/powerpoint/2010/main" val="1635856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6477000" cy="1143000"/>
          </a:xfrm>
        </p:spPr>
        <p:txBody>
          <a:bodyPr/>
          <a:lstStyle/>
          <a:p>
            <a:r>
              <a:rPr lang="en-US" dirty="0" err="1"/>
              <a:t>Studi</a:t>
            </a:r>
            <a:r>
              <a:rPr lang="en-US" dirty="0"/>
              <a:t> </a:t>
            </a:r>
            <a:r>
              <a:rPr lang="en-US" dirty="0" err="1"/>
              <a:t>Kasus</a:t>
            </a:r>
            <a:endParaRPr lang="en-US" dirty="0"/>
          </a:p>
        </p:txBody>
      </p:sp>
      <p:sp>
        <p:nvSpPr>
          <p:cNvPr id="3" name="Content Placeholder 2"/>
          <p:cNvSpPr>
            <a:spLocks noGrp="1"/>
          </p:cNvSpPr>
          <p:nvPr>
            <p:ph idx="1"/>
          </p:nvPr>
        </p:nvSpPr>
        <p:spPr>
          <a:xfrm>
            <a:off x="990600" y="1981200"/>
            <a:ext cx="8001000" cy="4648200"/>
          </a:xfrm>
        </p:spPr>
        <p:txBody>
          <a:bodyPr>
            <a:normAutofit fontScale="55000" lnSpcReduction="20000"/>
          </a:bodyPr>
          <a:lstStyle/>
          <a:p>
            <a:pPr algn="just"/>
            <a:r>
              <a:rPr lang="id-ID" sz="3800" dirty="0"/>
              <a:t>Kolaborasi </a:t>
            </a:r>
            <a:r>
              <a:rPr lang="id-ID" sz="3800" i="1" dirty="0"/>
              <a:t>procurement</a:t>
            </a:r>
            <a:r>
              <a:rPr lang="id-ID" sz="3800" dirty="0"/>
              <a:t> ini </a:t>
            </a:r>
            <a:r>
              <a:rPr lang="en-US" sz="3800" dirty="0" err="1"/>
              <a:t>terdiri</a:t>
            </a:r>
            <a:r>
              <a:rPr lang="en-US" sz="3800" dirty="0"/>
              <a:t> </a:t>
            </a:r>
            <a:r>
              <a:rPr lang="en-US" sz="3800" dirty="0" err="1"/>
              <a:t>dalam</a:t>
            </a:r>
            <a:r>
              <a:rPr lang="en-US" sz="3800" dirty="0"/>
              <a:t> </a:t>
            </a:r>
            <a:r>
              <a:rPr lang="id-ID" sz="3800" dirty="0"/>
              <a:t>dua tahap</a:t>
            </a:r>
            <a:r>
              <a:rPr lang="en-US" sz="3800" dirty="0"/>
              <a:t>an</a:t>
            </a:r>
            <a:r>
              <a:rPr lang="id-ID" sz="3800" dirty="0"/>
              <a:t> utama. Tahap pertama melibatkan instalasi dan pembaruan peralatan dan perangkat lunak saat ini untuk perusahaan lokal untuk mempermudah operasi. Tahap kedua </a:t>
            </a:r>
            <a:r>
              <a:rPr lang="en-US" sz="3800" dirty="0" err="1"/>
              <a:t>menggabungkan</a:t>
            </a:r>
            <a:r>
              <a:rPr lang="en-US" sz="3800" dirty="0"/>
              <a:t> </a:t>
            </a:r>
            <a:r>
              <a:rPr lang="id-ID" sz="3800" dirty="0"/>
              <a:t>pelatihan karyawan </a:t>
            </a:r>
            <a:r>
              <a:rPr lang="en-US" sz="3800" dirty="0" err="1"/>
              <a:t>dan</a:t>
            </a:r>
            <a:r>
              <a:rPr lang="en-US" sz="3800" dirty="0"/>
              <a:t> </a:t>
            </a:r>
            <a:r>
              <a:rPr lang="id-ID" sz="3800" dirty="0"/>
              <a:t>pemasok. </a:t>
            </a:r>
            <a:endParaRPr lang="en-US" sz="3800" dirty="0" smtClean="0"/>
          </a:p>
          <a:p>
            <a:pPr algn="just"/>
            <a:r>
              <a:rPr lang="id-ID" sz="3800" dirty="0" smtClean="0"/>
              <a:t>Pengumpulan </a:t>
            </a:r>
            <a:r>
              <a:rPr lang="id-ID" sz="3800" dirty="0"/>
              <a:t>data dilakukan melalui berbagai metode, termasuk observasi </a:t>
            </a:r>
            <a:r>
              <a:rPr lang="en-US" sz="3800" dirty="0" err="1"/>
              <a:t>selama</a:t>
            </a:r>
            <a:r>
              <a:rPr lang="en-US" sz="3800" dirty="0"/>
              <a:t> </a:t>
            </a:r>
            <a:r>
              <a:rPr lang="id-ID" sz="3800" dirty="0"/>
              <a:t>empat setengah bulan </a:t>
            </a:r>
            <a:r>
              <a:rPr lang="en-US" sz="3800" dirty="0" err="1"/>
              <a:t>terhadap</a:t>
            </a:r>
            <a:r>
              <a:rPr lang="en-US" sz="3800" dirty="0"/>
              <a:t> </a:t>
            </a:r>
            <a:r>
              <a:rPr lang="id-ID" sz="3800" dirty="0"/>
              <a:t>partisipan </a:t>
            </a:r>
            <a:r>
              <a:rPr lang="en-US" sz="3800" dirty="0" err="1"/>
              <a:t>dalam</a:t>
            </a:r>
            <a:r>
              <a:rPr lang="en-US" sz="3800" dirty="0"/>
              <a:t> </a:t>
            </a:r>
            <a:r>
              <a:rPr lang="id-ID" sz="3800" dirty="0"/>
              <a:t>dua proyek, wawancara semi-terstruktur</a:t>
            </a:r>
            <a:r>
              <a:rPr lang="en-US" sz="3800" dirty="0"/>
              <a:t> </a:t>
            </a:r>
            <a:r>
              <a:rPr lang="en-US" sz="3800" dirty="0" err="1"/>
              <a:t>selama</a:t>
            </a:r>
            <a:r>
              <a:rPr lang="en-US" sz="3800" dirty="0"/>
              <a:t> </a:t>
            </a:r>
            <a:r>
              <a:rPr lang="id-ID" sz="3800" dirty="0"/>
              <a:t>10 jam, 30 </a:t>
            </a:r>
            <a:r>
              <a:rPr lang="en-US" sz="3800" dirty="0" err="1"/>
              <a:t>sampel</a:t>
            </a:r>
            <a:r>
              <a:rPr lang="en-US" sz="3800" dirty="0"/>
              <a:t> </a:t>
            </a:r>
            <a:r>
              <a:rPr lang="id-ID" sz="3800" dirty="0"/>
              <a:t>diambil secara individual dan catatan resmi rapat, dan analisis dokumen. </a:t>
            </a:r>
            <a:endParaRPr lang="en-US" sz="3800" dirty="0" smtClean="0"/>
          </a:p>
          <a:p>
            <a:pPr algn="just"/>
            <a:r>
              <a:rPr lang="id-ID" sz="3800" dirty="0" smtClean="0"/>
              <a:t>Wawancara </a:t>
            </a:r>
            <a:r>
              <a:rPr lang="id-ID" sz="3800" dirty="0"/>
              <a:t>semi terstruktur formal dilakukan dengan delapan</a:t>
            </a:r>
            <a:r>
              <a:rPr lang="en-US" sz="3800" dirty="0"/>
              <a:t> orang</a:t>
            </a:r>
            <a:r>
              <a:rPr lang="id-ID" sz="3800" dirty="0"/>
              <a:t> diwawancarai dan berlangsung selama antara satu</a:t>
            </a:r>
            <a:r>
              <a:rPr lang="en-US" sz="3800" dirty="0"/>
              <a:t> </a:t>
            </a:r>
            <a:r>
              <a:rPr lang="en-US" sz="3800" dirty="0" err="1"/>
              <a:t>sampai</a:t>
            </a:r>
            <a:r>
              <a:rPr lang="en-US" sz="3800" dirty="0"/>
              <a:t> </a:t>
            </a:r>
            <a:r>
              <a:rPr lang="id-ID" sz="3800" dirty="0"/>
              <a:t>dua jam. wawancara ini direkam dan ditranskrip, kemudian masuk ke dalam perangkat lunak N6 untuk analisis. Wawancara ini dilakukan selama dan setelah observasi partisipan</a:t>
            </a:r>
            <a:r>
              <a:rPr lang="en-US" sz="3800" dirty="0"/>
              <a:t> </a:t>
            </a:r>
            <a:r>
              <a:rPr lang="en-US" sz="3800" dirty="0" err="1"/>
              <a:t>dan</a:t>
            </a:r>
            <a:r>
              <a:rPr lang="en-US" sz="3800" dirty="0"/>
              <a:t> </a:t>
            </a:r>
            <a:r>
              <a:rPr lang="id-ID" sz="3800" dirty="0"/>
              <a:t>dalam rangka untuk memastikan bahwa isu-isu memadai</a:t>
            </a:r>
            <a:r>
              <a:rPr lang="en-US" sz="3800" dirty="0"/>
              <a:t> </a:t>
            </a:r>
            <a:r>
              <a:rPr lang="en-US" sz="3800" dirty="0" err="1"/>
              <a:t>bersifat</a:t>
            </a:r>
            <a:r>
              <a:rPr lang="id-ID" sz="3800" dirty="0"/>
              <a:t> tertutup</a:t>
            </a:r>
            <a:r>
              <a:rPr lang="en-US" sz="3800" dirty="0"/>
              <a:t>.</a:t>
            </a:r>
          </a:p>
          <a:p>
            <a:pPr algn="just"/>
            <a:endParaRPr lang="en-US" sz="2400" dirty="0"/>
          </a:p>
          <a:p>
            <a:pPr algn="just"/>
            <a:endParaRPr lang="en-US" dirty="0"/>
          </a:p>
        </p:txBody>
      </p:sp>
    </p:spTree>
    <p:extLst>
      <p:ext uri="{BB962C8B-B14F-4D97-AF65-F5344CB8AC3E}">
        <p14:creationId xmlns:p14="http://schemas.microsoft.com/office/powerpoint/2010/main" val="4049411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6400800" cy="1143000"/>
          </a:xfrm>
        </p:spPr>
        <p:txBody>
          <a:bodyPr/>
          <a:lstStyle/>
          <a:p>
            <a:r>
              <a:rPr lang="en-US" dirty="0" err="1"/>
              <a:t>Studi</a:t>
            </a:r>
            <a:r>
              <a:rPr lang="en-US" dirty="0"/>
              <a:t> </a:t>
            </a:r>
            <a:r>
              <a:rPr lang="en-US" dirty="0" err="1"/>
              <a:t>Kasus</a:t>
            </a:r>
            <a:endParaRPr lang="en-US" dirty="0"/>
          </a:p>
        </p:txBody>
      </p:sp>
      <p:sp>
        <p:nvSpPr>
          <p:cNvPr id="3" name="Content Placeholder 2"/>
          <p:cNvSpPr>
            <a:spLocks noGrp="1"/>
          </p:cNvSpPr>
          <p:nvPr>
            <p:ph idx="1"/>
          </p:nvPr>
        </p:nvSpPr>
        <p:spPr>
          <a:xfrm>
            <a:off x="990600" y="1981200"/>
            <a:ext cx="8001000" cy="4648200"/>
          </a:xfrm>
        </p:spPr>
        <p:txBody>
          <a:bodyPr>
            <a:normAutofit/>
          </a:bodyPr>
          <a:lstStyle/>
          <a:p>
            <a:pPr algn="just"/>
            <a:r>
              <a:rPr lang="id-ID" sz="2400" dirty="0"/>
              <a:t>Berbagai teknik pengumpulan data bermanfaat dalam</a:t>
            </a:r>
            <a:r>
              <a:rPr lang="en-US" sz="2400" dirty="0"/>
              <a:t> </a:t>
            </a:r>
            <a:r>
              <a:rPr lang="en-US" sz="2400" dirty="0" err="1"/>
              <a:t>membentuk</a:t>
            </a:r>
            <a:r>
              <a:rPr lang="id-ID" sz="2400" dirty="0"/>
              <a:t> teori, karena m</a:t>
            </a:r>
            <a:r>
              <a:rPr lang="en-US" sz="2400" dirty="0" err="1"/>
              <a:t>ampu</a:t>
            </a:r>
            <a:r>
              <a:rPr lang="en-US" sz="2400" dirty="0"/>
              <a:t> </a:t>
            </a:r>
            <a:r>
              <a:rPr lang="id-ID" sz="2400" dirty="0"/>
              <a:t>memberikan berbagai perspektif tentang suatu masalah</a:t>
            </a:r>
            <a:r>
              <a:rPr lang="en-US" sz="2400" dirty="0"/>
              <a:t> </a:t>
            </a:r>
            <a:r>
              <a:rPr lang="en-US" sz="2400" dirty="0" err="1"/>
              <a:t>dan</a:t>
            </a:r>
            <a:r>
              <a:rPr lang="en-US" sz="2400" dirty="0"/>
              <a:t> </a:t>
            </a:r>
            <a:r>
              <a:rPr lang="id-ID" sz="2400" dirty="0"/>
              <a:t>memberikan informasi lebih lanjut tentang konsep yang muncul, dan memungkinkan untuk </a:t>
            </a:r>
            <a:r>
              <a:rPr lang="id-ID" sz="2400" i="1" dirty="0"/>
              <a:t>cross checking</a:t>
            </a:r>
            <a:r>
              <a:rPr lang="id-ID" sz="2400" dirty="0"/>
              <a:t> dan triangulasi. </a:t>
            </a:r>
            <a:endParaRPr lang="en-US" sz="2400" dirty="0" smtClean="0"/>
          </a:p>
          <a:p>
            <a:pPr algn="just"/>
            <a:r>
              <a:rPr lang="id-ID" sz="2400" dirty="0" smtClean="0"/>
              <a:t>Metode </a:t>
            </a:r>
            <a:r>
              <a:rPr lang="id-ID" sz="2400" dirty="0"/>
              <a:t>penelitian </a:t>
            </a:r>
            <a:r>
              <a:rPr lang="en-US" sz="2400" dirty="0" err="1"/>
              <a:t>pada</a:t>
            </a:r>
            <a:r>
              <a:rPr lang="en-US" sz="2400" dirty="0"/>
              <a:t> </a:t>
            </a:r>
            <a:r>
              <a:rPr lang="id-ID" sz="2400" dirty="0"/>
              <a:t>studi kasus</a:t>
            </a:r>
            <a:r>
              <a:rPr lang="en-US" sz="2400" dirty="0"/>
              <a:t> </a:t>
            </a:r>
            <a:r>
              <a:rPr lang="en-US" sz="2400" dirty="0" err="1"/>
              <a:t>ini</a:t>
            </a:r>
            <a:r>
              <a:rPr lang="en-US" sz="2400" dirty="0"/>
              <a:t> </a:t>
            </a:r>
            <a:r>
              <a:rPr lang="en-US" sz="2400" dirty="0" err="1"/>
              <a:t>menggunakan</a:t>
            </a:r>
            <a:r>
              <a:rPr lang="en-US" sz="2400" dirty="0"/>
              <a:t> </a:t>
            </a:r>
            <a:r>
              <a:rPr lang="id-ID" sz="2400" dirty="0"/>
              <a:t>pendekatan </a:t>
            </a:r>
            <a:r>
              <a:rPr lang="id-ID" sz="2400" i="1" dirty="0"/>
              <a:t>grounded theory</a:t>
            </a:r>
            <a:r>
              <a:rPr lang="id-ID" sz="2400" dirty="0"/>
              <a:t>. </a:t>
            </a:r>
            <a:endParaRPr lang="en-US" sz="2400" dirty="0" smtClean="0"/>
          </a:p>
          <a:p>
            <a:endParaRPr lang="en-US" sz="2400" dirty="0"/>
          </a:p>
        </p:txBody>
      </p:sp>
    </p:spTree>
    <p:extLst>
      <p:ext uri="{BB962C8B-B14F-4D97-AF65-F5344CB8AC3E}">
        <p14:creationId xmlns:p14="http://schemas.microsoft.com/office/powerpoint/2010/main" val="39155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6553200" cy="1143000"/>
          </a:xfrm>
        </p:spPr>
        <p:txBody>
          <a:bodyPr/>
          <a:lstStyle/>
          <a:p>
            <a:r>
              <a:rPr lang="en-US" dirty="0" err="1"/>
              <a:t>Studi</a:t>
            </a:r>
            <a:r>
              <a:rPr lang="en-US" dirty="0"/>
              <a:t> </a:t>
            </a:r>
            <a:r>
              <a:rPr lang="en-US" dirty="0" err="1"/>
              <a:t>Kasus</a:t>
            </a:r>
            <a:endParaRPr lang="en-US" dirty="0"/>
          </a:p>
        </p:txBody>
      </p:sp>
      <p:sp>
        <p:nvSpPr>
          <p:cNvPr id="3" name="Content Placeholder 2"/>
          <p:cNvSpPr>
            <a:spLocks noGrp="1"/>
          </p:cNvSpPr>
          <p:nvPr>
            <p:ph idx="1"/>
          </p:nvPr>
        </p:nvSpPr>
        <p:spPr>
          <a:xfrm>
            <a:off x="990600" y="1981200"/>
            <a:ext cx="8001000" cy="4648200"/>
          </a:xfrm>
        </p:spPr>
        <p:txBody>
          <a:bodyPr>
            <a:normAutofit/>
          </a:bodyPr>
          <a:lstStyle/>
          <a:p>
            <a:pPr algn="just"/>
            <a:r>
              <a:rPr lang="id-ID" sz="2400" dirty="0"/>
              <a:t>Pertanyaan utama </a:t>
            </a:r>
            <a:r>
              <a:rPr lang="en-US" sz="2400" dirty="0" err="1"/>
              <a:t>dalam</a:t>
            </a:r>
            <a:r>
              <a:rPr lang="en-US" sz="2400" dirty="0"/>
              <a:t> </a:t>
            </a:r>
            <a:r>
              <a:rPr lang="id-ID" sz="2400" dirty="0"/>
              <a:t>penelitian </a:t>
            </a:r>
            <a:r>
              <a:rPr lang="en-US" sz="2400" dirty="0" err="1" smtClean="0"/>
              <a:t>berupa</a:t>
            </a:r>
            <a:r>
              <a:rPr lang="en-US" sz="2400" dirty="0" smtClean="0"/>
              <a:t> </a:t>
            </a:r>
            <a:r>
              <a:rPr lang="id-ID" sz="2400" dirty="0" smtClean="0"/>
              <a:t>eksplorasi</a:t>
            </a:r>
            <a:r>
              <a:rPr lang="en-US" sz="2400" dirty="0" smtClean="0"/>
              <a:t> </a:t>
            </a:r>
            <a:r>
              <a:rPr lang="en-US" sz="2400" dirty="0" err="1"/>
              <a:t>g</a:t>
            </a:r>
            <a:r>
              <a:rPr lang="en-US" sz="2400" dirty="0" err="1" smtClean="0"/>
              <a:t>abungan</a:t>
            </a:r>
            <a:r>
              <a:rPr lang="id-ID" sz="2400" dirty="0" smtClean="0"/>
              <a:t> </a:t>
            </a:r>
            <a:r>
              <a:rPr lang="id-ID" sz="2400" dirty="0"/>
              <a:t>alasan di balik munculnya kolaborasi di sektor otomotif, dan khususnya, motivasi di balik keterbukaan dari produsen, pemasok dan </a:t>
            </a:r>
            <a:r>
              <a:rPr lang="id-ID" sz="2400" i="1" dirty="0"/>
              <a:t>original equipment</a:t>
            </a:r>
            <a:r>
              <a:rPr lang="id-ID" sz="2400" dirty="0"/>
              <a:t> </a:t>
            </a:r>
            <a:r>
              <a:rPr lang="en-US" sz="2400" i="1" dirty="0"/>
              <a:t>manufacturer</a:t>
            </a:r>
            <a:r>
              <a:rPr lang="en-US" sz="2400" dirty="0"/>
              <a:t> </a:t>
            </a:r>
            <a:r>
              <a:rPr lang="id-ID" sz="2400" dirty="0"/>
              <a:t>(OEM) terhadap investasi </a:t>
            </a:r>
            <a:r>
              <a:rPr lang="en-US" sz="2400" dirty="0" err="1"/>
              <a:t>alat</a:t>
            </a:r>
            <a:r>
              <a:rPr lang="en-US" sz="2400" dirty="0"/>
              <a:t> </a:t>
            </a:r>
            <a:r>
              <a:rPr lang="id-ID" sz="2400" dirty="0"/>
              <a:t>kolaboratif. </a:t>
            </a:r>
            <a:endParaRPr lang="en-US" sz="2400" dirty="0"/>
          </a:p>
          <a:p>
            <a:pPr algn="just"/>
            <a:r>
              <a:rPr lang="en-US" sz="2400" dirty="0" err="1"/>
              <a:t>Seperti</a:t>
            </a:r>
            <a:r>
              <a:rPr lang="en-US" sz="2400" dirty="0"/>
              <a:t> </a:t>
            </a:r>
            <a:r>
              <a:rPr lang="id-ID" sz="2400" dirty="0"/>
              <a:t>apa yang telah mem</a:t>
            </a:r>
            <a:r>
              <a:rPr lang="en-US" sz="2400" dirty="0" err="1"/>
              <a:t>buat</a:t>
            </a:r>
            <a:r>
              <a:rPr lang="id-ID" sz="2400" dirty="0"/>
              <a:t> pemasok untuk menggunakan alat-alat kolaboratif</a:t>
            </a:r>
            <a:r>
              <a:rPr lang="en-US" sz="2400" dirty="0"/>
              <a:t>, </a:t>
            </a:r>
            <a:r>
              <a:rPr lang="id-ID" sz="2400" dirty="0"/>
              <a:t>dalam hal apa kemitraan </a:t>
            </a:r>
            <a:r>
              <a:rPr lang="en-US" sz="2400" dirty="0"/>
              <a:t>yang </a:t>
            </a:r>
            <a:r>
              <a:rPr lang="en-US" sz="2400" dirty="0" err="1"/>
              <a:t>baru</a:t>
            </a:r>
            <a:r>
              <a:rPr lang="en-US" sz="2400" dirty="0"/>
              <a:t> </a:t>
            </a:r>
            <a:r>
              <a:rPr lang="en-US" sz="2400" dirty="0" err="1"/>
              <a:t>terbentuk</a:t>
            </a:r>
            <a:r>
              <a:rPr lang="en-US" sz="2400" dirty="0"/>
              <a:t> </a:t>
            </a:r>
            <a:r>
              <a:rPr lang="en-US" sz="2400" dirty="0" err="1"/>
              <a:t>dan</a:t>
            </a:r>
            <a:r>
              <a:rPr lang="en-US" sz="2400" dirty="0"/>
              <a:t> </a:t>
            </a:r>
            <a:r>
              <a:rPr lang="id-ID" sz="2400" dirty="0"/>
              <a:t>mencerminkan konsep kolaborasi</a:t>
            </a:r>
            <a:r>
              <a:rPr lang="en-US" sz="2400" dirty="0"/>
              <a:t> </a:t>
            </a:r>
            <a:r>
              <a:rPr lang="en-US" sz="2400" dirty="0" err="1"/>
              <a:t>serta</a:t>
            </a:r>
            <a:r>
              <a:rPr lang="en-US" sz="2400" dirty="0"/>
              <a:t> </a:t>
            </a:r>
            <a:r>
              <a:rPr lang="id-ID" sz="2400" dirty="0"/>
              <a:t>manfaat utama dan keterbatasan untuk kolaborasi</a:t>
            </a:r>
            <a:r>
              <a:rPr lang="en-US" sz="2400" dirty="0"/>
              <a:t>.</a:t>
            </a:r>
          </a:p>
          <a:p>
            <a:pPr marL="0" indent="0" algn="just">
              <a:buNone/>
            </a:pPr>
            <a:endParaRPr lang="en-US" sz="2400" dirty="0" smtClean="0"/>
          </a:p>
          <a:p>
            <a:endParaRPr lang="en-US" sz="2400" dirty="0"/>
          </a:p>
        </p:txBody>
      </p:sp>
    </p:spTree>
    <p:extLst>
      <p:ext uri="{BB962C8B-B14F-4D97-AF65-F5344CB8AC3E}">
        <p14:creationId xmlns:p14="http://schemas.microsoft.com/office/powerpoint/2010/main" val="648504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220" y="581874"/>
            <a:ext cx="7772400" cy="1362075"/>
          </a:xfrm>
        </p:spPr>
        <p:txBody>
          <a:bodyPr/>
          <a:lstStyle/>
          <a:p>
            <a:r>
              <a:rPr lang="en-US" dirty="0" err="1" smtClean="0"/>
              <a:t>Capaian</a:t>
            </a:r>
            <a:r>
              <a:rPr lang="en-US" dirty="0" smtClean="0"/>
              <a:t> </a:t>
            </a:r>
            <a:r>
              <a:rPr lang="en-US" dirty="0" err="1" smtClean="0"/>
              <a:t>pembelajaran</a:t>
            </a:r>
            <a:r>
              <a:rPr lang="en-US" dirty="0" smtClean="0"/>
              <a:t/>
            </a:r>
            <a:br>
              <a:rPr lang="en-US" dirty="0" smtClean="0"/>
            </a:br>
            <a:r>
              <a:rPr lang="en-US" dirty="0"/>
              <a:t/>
            </a:r>
            <a:br>
              <a:rPr lang="en-US" dirty="0"/>
            </a:br>
            <a:endParaRPr lang="en-US" dirty="0"/>
          </a:p>
        </p:txBody>
      </p:sp>
      <p:sp>
        <p:nvSpPr>
          <p:cNvPr id="4" name="Title 1"/>
          <p:cNvSpPr txBox="1">
            <a:spLocks/>
          </p:cNvSpPr>
          <p:nvPr/>
        </p:nvSpPr>
        <p:spPr bwMode="auto">
          <a:xfrm>
            <a:off x="413220" y="1751705"/>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kern="1200" cap="all">
                <a:solidFill>
                  <a:schemeClr val="bg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pPr marL="457200" lvl="0" indent="-457200" algn="just">
              <a:buAutoNum type="arabicPeriod"/>
            </a:pPr>
            <a:r>
              <a:rPr lang="en-US" sz="2400" cap="none" dirty="0" err="1" smtClean="0"/>
              <a:t>Mahasiswa</a:t>
            </a:r>
            <a:r>
              <a:rPr lang="en-US" sz="2400" cap="none" dirty="0" smtClean="0"/>
              <a:t> </a:t>
            </a:r>
            <a:r>
              <a:rPr lang="en-US" sz="2400" cap="none" dirty="0" err="1" smtClean="0"/>
              <a:t>diharapkan</a:t>
            </a:r>
            <a:r>
              <a:rPr lang="en-US" sz="2400" cap="none" dirty="0"/>
              <a:t> </a:t>
            </a:r>
            <a:r>
              <a:rPr lang="en-US" sz="2400" cap="none" dirty="0" err="1" smtClean="0"/>
              <a:t>mampu</a:t>
            </a:r>
            <a:r>
              <a:rPr lang="en-US" sz="2400" cap="none" dirty="0" smtClean="0"/>
              <a:t> </a:t>
            </a:r>
            <a:r>
              <a:rPr lang="en-US" sz="2400" cap="none" dirty="0" err="1" smtClean="0"/>
              <a:t>menjelaskan</a:t>
            </a:r>
            <a:r>
              <a:rPr lang="en-US" sz="2400" cap="none" dirty="0" smtClean="0"/>
              <a:t> </a:t>
            </a:r>
            <a:r>
              <a:rPr lang="en-US" sz="2400" cap="none" dirty="0"/>
              <a:t>model </a:t>
            </a:r>
            <a:r>
              <a:rPr lang="en-US" sz="2400" cap="none" dirty="0" err="1"/>
              <a:t>bisnis</a:t>
            </a:r>
            <a:r>
              <a:rPr lang="en-US" sz="2400" cap="none" dirty="0"/>
              <a:t> </a:t>
            </a:r>
            <a:r>
              <a:rPr lang="en-US" sz="2400" cap="none" dirty="0" err="1"/>
              <a:t>dan</a:t>
            </a:r>
            <a:r>
              <a:rPr lang="en-US" sz="2400" cap="none" dirty="0"/>
              <a:t> </a:t>
            </a:r>
            <a:r>
              <a:rPr lang="en-US" sz="2400" cap="none" dirty="0" err="1"/>
              <a:t>strategi</a:t>
            </a:r>
            <a:r>
              <a:rPr lang="en-US" sz="2400" cap="none" dirty="0"/>
              <a:t> e-business </a:t>
            </a:r>
            <a:r>
              <a:rPr lang="en-US" sz="2400" cap="none" dirty="0" err="1"/>
              <a:t>terhadap</a:t>
            </a:r>
            <a:r>
              <a:rPr lang="en-US" sz="2400" cap="none" dirty="0"/>
              <a:t> </a:t>
            </a:r>
            <a:r>
              <a:rPr lang="en-US" sz="2400" cap="none" dirty="0" err="1" smtClean="0"/>
              <a:t>konsep</a:t>
            </a:r>
            <a:r>
              <a:rPr lang="en-US" sz="2400" cap="none" dirty="0" smtClean="0"/>
              <a:t> value chain.</a:t>
            </a:r>
          </a:p>
          <a:p>
            <a:pPr lvl="0" algn="just"/>
            <a:r>
              <a:rPr lang="id-ID" sz="2400" cap="none" dirty="0" smtClean="0"/>
              <a:t> </a:t>
            </a:r>
            <a:r>
              <a:rPr lang="en-US" sz="2400" cap="none" dirty="0" smtClean="0"/>
              <a:t/>
            </a:r>
            <a:br>
              <a:rPr lang="en-US" sz="2400" cap="none" dirty="0" smtClean="0"/>
            </a:br>
            <a:r>
              <a:rPr lang="en-US" sz="2400" cap="none" dirty="0" smtClean="0"/>
              <a:t/>
            </a:r>
            <a:br>
              <a:rPr lang="en-US" sz="2400" cap="none" dirty="0" smtClean="0"/>
            </a:br>
            <a:endParaRPr lang="en-US" sz="2400" cap="none" dirty="0"/>
          </a:p>
        </p:txBody>
      </p:sp>
    </p:spTree>
    <p:extLst>
      <p:ext uri="{BB962C8B-B14F-4D97-AF65-F5344CB8AC3E}">
        <p14:creationId xmlns:p14="http://schemas.microsoft.com/office/powerpoint/2010/main" val="1502669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6477000" cy="1143000"/>
          </a:xfrm>
        </p:spPr>
        <p:txBody>
          <a:bodyPr/>
          <a:lstStyle/>
          <a:p>
            <a:r>
              <a:rPr lang="en-US" dirty="0" err="1"/>
              <a:t>Studi</a:t>
            </a:r>
            <a:r>
              <a:rPr lang="en-US" dirty="0"/>
              <a:t> </a:t>
            </a:r>
            <a:r>
              <a:rPr lang="en-US" dirty="0" err="1"/>
              <a:t>Kasus</a:t>
            </a:r>
            <a:endParaRPr lang="en-US" dirty="0"/>
          </a:p>
        </p:txBody>
      </p:sp>
      <p:sp>
        <p:nvSpPr>
          <p:cNvPr id="3" name="Content Placeholder 2"/>
          <p:cNvSpPr>
            <a:spLocks noGrp="1"/>
          </p:cNvSpPr>
          <p:nvPr>
            <p:ph idx="1"/>
          </p:nvPr>
        </p:nvSpPr>
        <p:spPr>
          <a:xfrm>
            <a:off x="990600" y="1981200"/>
            <a:ext cx="8001000" cy="4648200"/>
          </a:xfrm>
        </p:spPr>
        <p:txBody>
          <a:bodyPr>
            <a:normAutofit/>
          </a:bodyPr>
          <a:lstStyle/>
          <a:p>
            <a:pPr algn="just"/>
            <a:r>
              <a:rPr lang="id-ID" sz="2400" dirty="0"/>
              <a:t>Setelah berkonsultasi</a:t>
            </a:r>
            <a:r>
              <a:rPr lang="en-US" sz="2400" dirty="0"/>
              <a:t>, </a:t>
            </a:r>
            <a:r>
              <a:rPr lang="id-ID" sz="2400" dirty="0"/>
              <a:t>kantor pusat manajemen rantai pasok</a:t>
            </a:r>
            <a:r>
              <a:rPr lang="en-US" sz="2400" dirty="0"/>
              <a:t> </a:t>
            </a:r>
            <a:r>
              <a:rPr lang="en-US" sz="2400" dirty="0" err="1"/>
              <a:t>menyimpulkan</a:t>
            </a:r>
            <a:r>
              <a:rPr lang="en-US" sz="2400" dirty="0"/>
              <a:t> </a:t>
            </a:r>
            <a:r>
              <a:rPr lang="id-ID" sz="2400" dirty="0"/>
              <a:t>bahwa investasi untuk alat kolaborasi sangat penting untuk daya saing di masa depan unit bisnis</a:t>
            </a:r>
            <a:r>
              <a:rPr lang="en-US" sz="2400" dirty="0"/>
              <a:t>. </a:t>
            </a:r>
            <a:endParaRPr lang="en-US" sz="2400" dirty="0" smtClean="0"/>
          </a:p>
          <a:p>
            <a:pPr algn="just"/>
            <a:r>
              <a:rPr lang="id-ID" sz="2400" dirty="0" smtClean="0"/>
              <a:t>Penelitian </a:t>
            </a:r>
            <a:r>
              <a:rPr lang="id-ID" sz="2400" dirty="0"/>
              <a:t>awal menunjukkan bahwa beberapa pemasok </a:t>
            </a:r>
            <a:r>
              <a:rPr lang="en-US" sz="2400" dirty="0" err="1"/>
              <a:t>dan</a:t>
            </a:r>
            <a:r>
              <a:rPr lang="en-US" sz="2400" dirty="0"/>
              <a:t> </a:t>
            </a:r>
            <a:r>
              <a:rPr lang="id-ID" sz="2400" dirty="0"/>
              <a:t>distributor perlu mengupgrade sistem mereka dan </a:t>
            </a:r>
            <a:r>
              <a:rPr lang="en-US" sz="2400" dirty="0" err="1"/>
              <a:t>memerlukan</a:t>
            </a:r>
            <a:r>
              <a:rPr lang="en-US" sz="2400" dirty="0"/>
              <a:t> </a:t>
            </a:r>
            <a:r>
              <a:rPr lang="en-US" sz="2400" dirty="0" err="1"/>
              <a:t>anggaran</a:t>
            </a:r>
            <a:r>
              <a:rPr lang="en-US" sz="2400" dirty="0"/>
              <a:t> </a:t>
            </a:r>
            <a:r>
              <a:rPr lang="id-ID" sz="2400" dirty="0"/>
              <a:t>pendanaan. </a:t>
            </a:r>
            <a:endParaRPr lang="en-US" sz="2400" dirty="0" smtClean="0"/>
          </a:p>
          <a:p>
            <a:pPr algn="just"/>
            <a:r>
              <a:rPr lang="id-ID" sz="2400" dirty="0" smtClean="0"/>
              <a:t>Khususnya </a:t>
            </a:r>
            <a:r>
              <a:rPr lang="id-ID" sz="2400" dirty="0"/>
              <a:t>diperkirakan bahwa </a:t>
            </a:r>
            <a:r>
              <a:rPr lang="en-US" sz="2400" dirty="0" err="1"/>
              <a:t>keseluruhan</a:t>
            </a:r>
            <a:r>
              <a:rPr lang="en-US" sz="2400" dirty="0"/>
              <a:t> </a:t>
            </a:r>
            <a:r>
              <a:rPr lang="id-ID" sz="2400" dirty="0"/>
              <a:t>startup awal akan diperlukan setiap tahun</a:t>
            </a:r>
            <a:r>
              <a:rPr lang="en-US" sz="2400" dirty="0" err="1"/>
              <a:t>nya</a:t>
            </a:r>
            <a:r>
              <a:rPr lang="id-ID" sz="2400" dirty="0"/>
              <a:t> selama periode lima tahun untuk meningkatkan pelayanan dalam rangka membangun kerjasama.</a:t>
            </a:r>
            <a:endParaRPr lang="en-US" sz="2400" dirty="0"/>
          </a:p>
        </p:txBody>
      </p:sp>
    </p:spTree>
    <p:extLst>
      <p:ext uri="{BB962C8B-B14F-4D97-AF65-F5344CB8AC3E}">
        <p14:creationId xmlns:p14="http://schemas.microsoft.com/office/powerpoint/2010/main" val="3016980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Studi</a:t>
            </a:r>
            <a:r>
              <a:rPr lang="en-US" dirty="0"/>
              <a:t> </a:t>
            </a:r>
            <a:r>
              <a:rPr lang="en-US" dirty="0" err="1"/>
              <a:t>Kasus</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id-ID" dirty="0"/>
              <a:t>Tujuan kebijakan utama dari program ini dirumuskan dengan bantuan dari manajemen rantai pasok, konsultan, dan pemangku kepentingan lainnya, dengan tujuan </a:t>
            </a:r>
            <a:r>
              <a:rPr lang="en-US" dirty="0" err="1"/>
              <a:t>sebagai</a:t>
            </a:r>
            <a:r>
              <a:rPr lang="en-US" dirty="0"/>
              <a:t> </a:t>
            </a:r>
            <a:r>
              <a:rPr lang="id-ID" dirty="0"/>
              <a:t>berikut:</a:t>
            </a:r>
            <a:endParaRPr lang="en-US" dirty="0"/>
          </a:p>
          <a:p>
            <a:pPr lvl="0" algn="just"/>
            <a:r>
              <a:rPr lang="en-US" dirty="0" err="1"/>
              <a:t>Membangun</a:t>
            </a:r>
            <a:r>
              <a:rPr lang="id-ID" dirty="0"/>
              <a:t> jaringan dengan distributor</a:t>
            </a:r>
            <a:r>
              <a:rPr lang="en-US" dirty="0"/>
              <a:t> </a:t>
            </a:r>
            <a:r>
              <a:rPr lang="en-US" dirty="0" err="1"/>
              <a:t>dan</a:t>
            </a:r>
            <a:r>
              <a:rPr lang="en-US" dirty="0"/>
              <a:t> </a:t>
            </a:r>
            <a:r>
              <a:rPr lang="id-ID" dirty="0"/>
              <a:t>pemasok dengan infrastruktur jaringan kolaboratif </a:t>
            </a:r>
            <a:r>
              <a:rPr lang="en-US" dirty="0"/>
              <a:t>yang </a:t>
            </a:r>
            <a:r>
              <a:rPr lang="id-ID" dirty="0"/>
              <a:t>saling terkait dan </a:t>
            </a:r>
            <a:r>
              <a:rPr lang="en-US" dirty="0" err="1"/>
              <a:t>perlu</a:t>
            </a:r>
            <a:r>
              <a:rPr lang="en-US" dirty="0"/>
              <a:t> </a:t>
            </a:r>
            <a:r>
              <a:rPr lang="id-ID" dirty="0"/>
              <a:t>ditingkatkan</a:t>
            </a:r>
            <a:endParaRPr lang="en-US" dirty="0"/>
          </a:p>
          <a:p>
            <a:pPr lvl="0" algn="just"/>
            <a:r>
              <a:rPr lang="id-ID" dirty="0"/>
              <a:t>Perluasan cakupan yang ada layanan mobile yang memungkinkan kontrol secara keseluruhan dari pemasok</a:t>
            </a:r>
            <a:r>
              <a:rPr lang="en-US" dirty="0"/>
              <a:t> </a:t>
            </a:r>
            <a:r>
              <a:rPr lang="en-US" dirty="0" err="1"/>
              <a:t>hingga</a:t>
            </a:r>
            <a:r>
              <a:rPr lang="en-US" dirty="0"/>
              <a:t> </a:t>
            </a:r>
            <a:r>
              <a:rPr lang="en-US" dirty="0" err="1"/>
              <a:t>ke</a:t>
            </a:r>
            <a:r>
              <a:rPr lang="en-US" dirty="0"/>
              <a:t> </a:t>
            </a:r>
            <a:r>
              <a:rPr lang="en-US" dirty="0" err="1"/>
              <a:t>kantor</a:t>
            </a:r>
            <a:r>
              <a:rPr lang="en-US" dirty="0"/>
              <a:t> </a:t>
            </a:r>
            <a:r>
              <a:rPr lang="en-US" dirty="0" err="1"/>
              <a:t>pusat</a:t>
            </a:r>
            <a:endParaRPr lang="en-US" dirty="0"/>
          </a:p>
          <a:p>
            <a:pPr lvl="0" algn="just"/>
            <a:r>
              <a:rPr lang="id-ID" dirty="0"/>
              <a:t>Peningkatan keunggulan kompetitif melalui promosi layanan komunikasi </a:t>
            </a:r>
            <a:r>
              <a:rPr lang="en-US" dirty="0"/>
              <a:t>yang </a:t>
            </a:r>
            <a:r>
              <a:rPr lang="id-ID" dirty="0"/>
              <a:t>berkualitas tinggi untuk </a:t>
            </a:r>
            <a:r>
              <a:rPr lang="en-US" dirty="0" err="1"/>
              <a:t>aktivitas</a:t>
            </a:r>
            <a:r>
              <a:rPr lang="en-US" dirty="0"/>
              <a:t> </a:t>
            </a:r>
            <a:r>
              <a:rPr lang="id-ID" dirty="0"/>
              <a:t>bisnis</a:t>
            </a:r>
            <a:r>
              <a:rPr lang="en-US" dirty="0"/>
              <a:t> </a:t>
            </a:r>
            <a:r>
              <a:rPr lang="en-US" dirty="0" err="1"/>
              <a:t>perusahaan</a:t>
            </a:r>
            <a:endParaRPr lang="en-US" dirty="0"/>
          </a:p>
          <a:p>
            <a:pPr lvl="0" algn="just"/>
            <a:r>
              <a:rPr lang="id-ID" dirty="0"/>
              <a:t>Retensi dari titik kontrol melalui lisensi dan regulasi sistem kolaborasi</a:t>
            </a:r>
            <a:endParaRPr lang="en-US" dirty="0"/>
          </a:p>
          <a:p>
            <a:pPr algn="just"/>
            <a:endParaRPr lang="en-US" dirty="0"/>
          </a:p>
        </p:txBody>
      </p:sp>
    </p:spTree>
    <p:extLst>
      <p:ext uri="{BB962C8B-B14F-4D97-AF65-F5344CB8AC3E}">
        <p14:creationId xmlns:p14="http://schemas.microsoft.com/office/powerpoint/2010/main" val="13908751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762000"/>
            <a:ext cx="5638800" cy="1143000"/>
          </a:xfrm>
        </p:spPr>
        <p:txBody>
          <a:bodyPr/>
          <a:lstStyle/>
          <a:p>
            <a:r>
              <a:rPr lang="en-US" dirty="0" smtClean="0"/>
              <a:t>Case Study</a:t>
            </a:r>
            <a:endParaRPr lang="en-US" dirty="0"/>
          </a:p>
        </p:txBody>
      </p:sp>
      <p:sp>
        <p:nvSpPr>
          <p:cNvPr id="3" name="Content Placeholder 2"/>
          <p:cNvSpPr>
            <a:spLocks noGrp="1"/>
          </p:cNvSpPr>
          <p:nvPr>
            <p:ph idx="1"/>
          </p:nvPr>
        </p:nvSpPr>
        <p:spPr>
          <a:xfrm>
            <a:off x="914400" y="1981200"/>
            <a:ext cx="8001000" cy="4267200"/>
          </a:xfrm>
        </p:spPr>
        <p:txBody>
          <a:bodyPr>
            <a:normAutofit/>
          </a:bodyPr>
          <a:lstStyle/>
          <a:p>
            <a:pPr algn="just"/>
            <a:r>
              <a:rPr lang="id-ID" sz="2400" dirty="0"/>
              <a:t>Tujuan tersebut </a:t>
            </a:r>
            <a:r>
              <a:rPr lang="en-US" sz="2400" dirty="0" err="1" smtClean="0"/>
              <a:t>sebelumnya</a:t>
            </a:r>
            <a:r>
              <a:rPr lang="en-US" sz="2400" dirty="0" smtClean="0"/>
              <a:t> </a:t>
            </a:r>
            <a:r>
              <a:rPr lang="id-ID" sz="2400" dirty="0" smtClean="0"/>
              <a:t>telah </a:t>
            </a:r>
            <a:r>
              <a:rPr lang="id-ID" sz="2400" dirty="0"/>
              <a:t>memiliki beberapa tanggapan kontradiktif dan serupa dari sisi pemasok. </a:t>
            </a:r>
            <a:endParaRPr lang="en-US" sz="2400" dirty="0" smtClean="0"/>
          </a:p>
          <a:p>
            <a:pPr algn="just"/>
            <a:r>
              <a:rPr lang="id-ID" sz="2400" dirty="0" smtClean="0"/>
              <a:t>Responden </a:t>
            </a:r>
            <a:r>
              <a:rPr lang="id-ID" sz="2400" dirty="0"/>
              <a:t>terutama </a:t>
            </a:r>
            <a:r>
              <a:rPr lang="en-US" sz="2400" dirty="0"/>
              <a:t>yang </a:t>
            </a:r>
            <a:r>
              <a:rPr lang="en-US" sz="2400" dirty="0" err="1"/>
              <a:t>menjadi</a:t>
            </a:r>
            <a:r>
              <a:rPr lang="en-US" sz="2400" dirty="0"/>
              <a:t> </a:t>
            </a:r>
            <a:r>
              <a:rPr lang="id-ID" sz="2400" dirty="0"/>
              <a:t>perwakilan dari pemasok, menekankan pentingnya manajemen rantai pasok </a:t>
            </a:r>
            <a:r>
              <a:rPr lang="en-US" sz="2400" dirty="0" err="1"/>
              <a:t>mampu</a:t>
            </a:r>
            <a:r>
              <a:rPr lang="en-US" sz="2400" dirty="0"/>
              <a:t> </a:t>
            </a:r>
            <a:r>
              <a:rPr lang="id-ID" sz="2400" dirty="0"/>
              <a:t>mengambil peran koordinasi</a:t>
            </a:r>
            <a:r>
              <a:rPr lang="en-US" sz="2400" dirty="0"/>
              <a:t>, </a:t>
            </a:r>
            <a:r>
              <a:rPr lang="en-US" sz="2400" dirty="0" err="1"/>
              <a:t>tetapi</a:t>
            </a:r>
            <a:r>
              <a:rPr lang="en-US" sz="2400" dirty="0"/>
              <a:t> </a:t>
            </a:r>
            <a:r>
              <a:rPr lang="id-ID" sz="2400" dirty="0"/>
              <a:t>peran koordinasi tidak berhasil seperti yang direncanakan</a:t>
            </a:r>
            <a:r>
              <a:rPr lang="en-US" sz="2400" dirty="0"/>
              <a:t> </a:t>
            </a:r>
            <a:r>
              <a:rPr lang="en-US" sz="2400" dirty="0" err="1"/>
              <a:t>sebelumnya</a:t>
            </a:r>
            <a:r>
              <a:rPr lang="en-US" sz="2400" dirty="0"/>
              <a:t>. </a:t>
            </a:r>
            <a:endParaRPr lang="en-US" sz="2400" dirty="0" smtClean="0"/>
          </a:p>
          <a:p>
            <a:pPr algn="just"/>
            <a:r>
              <a:rPr lang="id-ID" sz="2400" dirty="0" smtClean="0"/>
              <a:t>Seperti </a:t>
            </a:r>
            <a:r>
              <a:rPr lang="id-ID" sz="2400" dirty="0"/>
              <a:t>rencana pembangunan yang dibuat </a:t>
            </a:r>
            <a:r>
              <a:rPr lang="en-US" sz="2400" dirty="0" err="1"/>
              <a:t>harus</a:t>
            </a:r>
            <a:r>
              <a:rPr lang="en-US" sz="2400" dirty="0"/>
              <a:t> </a:t>
            </a:r>
            <a:r>
              <a:rPr lang="id-ID" sz="2400" dirty="0"/>
              <a:t>mempertimbangkan aspek koordinasi, bukan kemampuan, kompetensi, dan sumber kesenjangan.</a:t>
            </a:r>
            <a:endParaRPr lang="en-US" sz="2400" dirty="0"/>
          </a:p>
          <a:p>
            <a:endParaRPr lang="en-US" sz="2400" dirty="0"/>
          </a:p>
        </p:txBody>
      </p:sp>
    </p:spTree>
    <p:extLst>
      <p:ext uri="{BB962C8B-B14F-4D97-AF65-F5344CB8AC3E}">
        <p14:creationId xmlns:p14="http://schemas.microsoft.com/office/powerpoint/2010/main" val="373883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p:txBody>
          <a:bodyPr>
            <a:normAutofit/>
          </a:bodyPr>
          <a:lstStyle/>
          <a:p>
            <a:pPr algn="just"/>
            <a:r>
              <a:rPr lang="id-ID" sz="2400" dirty="0"/>
              <a:t>Pemasok merasa bahwa implementasi seperti mengirim karyawan untuk pelatihan ke kantor pusat, memungkinkan komputer</a:t>
            </a:r>
            <a:r>
              <a:rPr lang="en-US" sz="2400" dirty="0"/>
              <a:t> </a:t>
            </a:r>
            <a:r>
              <a:rPr lang="en-US" sz="2400" dirty="0" err="1"/>
              <a:t>dapat</a:t>
            </a:r>
            <a:r>
              <a:rPr lang="en-US" sz="2400" dirty="0"/>
              <a:t> </a:t>
            </a:r>
            <a:r>
              <a:rPr lang="id-ID" sz="2400" dirty="0"/>
              <a:t>diperbarui ke tingkat tertentu untuk mengaktifkan konfigurasi</a:t>
            </a:r>
            <a:r>
              <a:rPr lang="en-US" sz="2400" dirty="0"/>
              <a:t> </a:t>
            </a:r>
            <a:r>
              <a:rPr lang="en-US" sz="2400" dirty="0" err="1"/>
              <a:t>dan</a:t>
            </a:r>
            <a:r>
              <a:rPr lang="en-US" sz="2400" dirty="0"/>
              <a:t> </a:t>
            </a:r>
            <a:r>
              <a:rPr lang="id-ID" sz="2400" dirty="0"/>
              <a:t>mengganggu rutinitas pekerjaan sehari-hari pemaso</a:t>
            </a:r>
            <a:r>
              <a:rPr lang="en-US" sz="2400" dirty="0"/>
              <a:t>k</a:t>
            </a:r>
            <a:r>
              <a:rPr lang="id-ID" sz="2400" dirty="0"/>
              <a:t>. </a:t>
            </a:r>
            <a:endParaRPr lang="en-US" sz="2400" dirty="0" smtClean="0"/>
          </a:p>
          <a:p>
            <a:pPr algn="just"/>
            <a:r>
              <a:rPr lang="id-ID" sz="2400" dirty="0" smtClean="0"/>
              <a:t>Resistensi </a:t>
            </a:r>
            <a:r>
              <a:rPr lang="id-ID" sz="2400" dirty="0"/>
              <a:t>terhadap </a:t>
            </a:r>
            <a:r>
              <a:rPr lang="en-US" sz="2400" dirty="0" err="1"/>
              <a:t>pertumbuhan</a:t>
            </a:r>
            <a:r>
              <a:rPr lang="en-US" sz="2400" dirty="0"/>
              <a:t> </a:t>
            </a:r>
            <a:r>
              <a:rPr lang="en-US" sz="2400" dirty="0" err="1"/>
              <a:t>ini</a:t>
            </a:r>
            <a:r>
              <a:rPr lang="id-ID" sz="2400" dirty="0"/>
              <a:t> sebagai manfaat yang dihasilkan dari kerjasama yang lebih dominan berdasarkan manajemen rantai pasok kuartil, sedangkan pemasok juga harus berurusan dengan pelanggan lainnya </a:t>
            </a:r>
            <a:r>
              <a:rPr lang="en-US" sz="2400" dirty="0" err="1"/>
              <a:t>seperti</a:t>
            </a:r>
            <a:r>
              <a:rPr lang="en-US" sz="2400" dirty="0"/>
              <a:t> </a:t>
            </a:r>
            <a:r>
              <a:rPr lang="id-ID" sz="2400" dirty="0"/>
              <a:t>UKM ke manajemen rantai pasok.</a:t>
            </a:r>
            <a:endParaRPr lang="en-US" sz="2400" dirty="0"/>
          </a:p>
          <a:p>
            <a:endParaRPr lang="en-US" sz="2400" dirty="0"/>
          </a:p>
        </p:txBody>
      </p:sp>
    </p:spTree>
    <p:extLst>
      <p:ext uri="{BB962C8B-B14F-4D97-AF65-F5344CB8AC3E}">
        <p14:creationId xmlns:p14="http://schemas.microsoft.com/office/powerpoint/2010/main" val="39148341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762000"/>
            <a:ext cx="5638800" cy="1143000"/>
          </a:xfrm>
        </p:spPr>
        <p:txBody>
          <a:bodyPr/>
          <a:lstStyle/>
          <a:p>
            <a:r>
              <a:rPr lang="en-US" dirty="0" err="1"/>
              <a:t>Studi</a:t>
            </a:r>
            <a:r>
              <a:rPr lang="en-US" dirty="0"/>
              <a:t> </a:t>
            </a:r>
            <a:r>
              <a:rPr lang="en-US" dirty="0" err="1"/>
              <a:t>Kasus</a:t>
            </a:r>
            <a:endParaRPr lang="en-US" dirty="0"/>
          </a:p>
        </p:txBody>
      </p:sp>
      <p:sp>
        <p:nvSpPr>
          <p:cNvPr id="3" name="Content Placeholder 2"/>
          <p:cNvSpPr>
            <a:spLocks noGrp="1"/>
          </p:cNvSpPr>
          <p:nvPr>
            <p:ph idx="1"/>
          </p:nvPr>
        </p:nvSpPr>
        <p:spPr>
          <a:xfrm>
            <a:off x="914400" y="1981200"/>
            <a:ext cx="8001000" cy="4267200"/>
          </a:xfrm>
        </p:spPr>
        <p:txBody>
          <a:bodyPr>
            <a:normAutofit/>
          </a:bodyPr>
          <a:lstStyle/>
          <a:p>
            <a:pPr algn="just"/>
            <a:r>
              <a:rPr lang="id-ID" sz="2400" dirty="0"/>
              <a:t>Tindakan </a:t>
            </a:r>
            <a:r>
              <a:rPr lang="en-US" sz="2400" dirty="0" err="1"/>
              <a:t>dalam</a:t>
            </a:r>
            <a:r>
              <a:rPr lang="en-US" sz="2400" dirty="0"/>
              <a:t> </a:t>
            </a:r>
            <a:r>
              <a:rPr lang="id-ID" sz="2400" dirty="0"/>
              <a:t>menyeimbangkan </a:t>
            </a:r>
            <a:r>
              <a:rPr lang="id-ID" sz="2400" dirty="0" smtClean="0"/>
              <a:t>keuntungan </a:t>
            </a:r>
            <a:r>
              <a:rPr lang="id-ID" sz="2400" dirty="0"/>
              <a:t>dan kerugian terhenti ketika perjanjian </a:t>
            </a:r>
            <a:r>
              <a:rPr lang="id-ID" sz="2400" dirty="0" smtClean="0"/>
              <a:t>lisensi</a:t>
            </a:r>
            <a:r>
              <a:rPr lang="en-US" sz="2400" dirty="0" smtClean="0"/>
              <a:t> yang</a:t>
            </a:r>
            <a:r>
              <a:rPr lang="id-ID" sz="2400" dirty="0" smtClean="0"/>
              <a:t> </a:t>
            </a:r>
            <a:r>
              <a:rPr lang="id-ID" sz="2400" dirty="0"/>
              <a:t>mensyaratkan konflik komitmen keuangan pemasok. </a:t>
            </a:r>
            <a:endParaRPr lang="en-US" sz="2400" dirty="0" smtClean="0"/>
          </a:p>
          <a:p>
            <a:pPr algn="just"/>
            <a:r>
              <a:rPr lang="id-ID" sz="2400" dirty="0" smtClean="0"/>
              <a:t>Ini </a:t>
            </a:r>
            <a:r>
              <a:rPr lang="id-ID" sz="2400" dirty="0"/>
              <a:t>agak ironis karena kolaborasi pemasok-pembeli didasarkan pada kebutuhan untuk menekankan membangun hubungan jangka panjang daripada </a:t>
            </a:r>
            <a:r>
              <a:rPr lang="en-US" sz="2400" dirty="0" err="1"/>
              <a:t>sekedar</a:t>
            </a:r>
            <a:r>
              <a:rPr lang="en-US" sz="2400" dirty="0"/>
              <a:t> </a:t>
            </a:r>
            <a:r>
              <a:rPr lang="id-ID" sz="2400" dirty="0"/>
              <a:t>transaksi keuangan</a:t>
            </a:r>
            <a:r>
              <a:rPr lang="en-US" sz="2400" dirty="0"/>
              <a:t> </a:t>
            </a:r>
            <a:r>
              <a:rPr lang="en-US" sz="2400" dirty="0" err="1"/>
              <a:t>dan</a:t>
            </a:r>
            <a:r>
              <a:rPr lang="en-US" sz="2400" dirty="0"/>
              <a:t> </a:t>
            </a:r>
            <a:r>
              <a:rPr lang="en-US" sz="2400" dirty="0" err="1"/>
              <a:t>transaksi</a:t>
            </a:r>
            <a:r>
              <a:rPr lang="en-US" sz="2400" dirty="0"/>
              <a:t> </a:t>
            </a:r>
            <a:r>
              <a:rPr lang="id-ID" sz="2400" dirty="0"/>
              <a:t>pasar</a:t>
            </a:r>
            <a:r>
              <a:rPr lang="en-US" sz="2400" dirty="0"/>
              <a:t>.</a:t>
            </a:r>
          </a:p>
          <a:p>
            <a:endParaRPr lang="en-US" sz="2800" dirty="0"/>
          </a:p>
        </p:txBody>
      </p:sp>
    </p:spTree>
    <p:extLst>
      <p:ext uri="{BB962C8B-B14F-4D97-AF65-F5344CB8AC3E}">
        <p14:creationId xmlns:p14="http://schemas.microsoft.com/office/powerpoint/2010/main" val="12293535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Diskusi</a:t>
            </a:r>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057400"/>
            <a:ext cx="7768052"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47597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Diskusi</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6" b="63633"/>
          <a:stretch/>
        </p:blipFill>
        <p:spPr bwMode="auto">
          <a:xfrm>
            <a:off x="2133600" y="1981200"/>
            <a:ext cx="6391903" cy="1136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819400"/>
            <a:ext cx="7271893" cy="381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26177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Diskusi</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716" b="63633"/>
          <a:stretch/>
        </p:blipFill>
        <p:spPr bwMode="auto">
          <a:xfrm>
            <a:off x="2133600" y="1981200"/>
            <a:ext cx="6391903" cy="1136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0573" y="2895600"/>
            <a:ext cx="7306303" cy="260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551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cap="none" dirty="0" err="1" smtClean="0"/>
              <a:t>Kesimpulan</a:t>
            </a:r>
            <a:endParaRPr lang="en-US" dirty="0"/>
          </a:p>
        </p:txBody>
      </p:sp>
    </p:spTree>
    <p:extLst>
      <p:ext uri="{BB962C8B-B14F-4D97-AF65-F5344CB8AC3E}">
        <p14:creationId xmlns:p14="http://schemas.microsoft.com/office/powerpoint/2010/main" val="7699374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cap="none" dirty="0" err="1" smtClean="0"/>
              <a:t>Kesimpulan</a:t>
            </a:r>
            <a:endParaRPr lang="en-US" dirty="0"/>
          </a:p>
        </p:txBody>
      </p:sp>
      <p:sp>
        <p:nvSpPr>
          <p:cNvPr id="3" name="Content Placeholder 2"/>
          <p:cNvSpPr>
            <a:spLocks noGrp="1"/>
          </p:cNvSpPr>
          <p:nvPr>
            <p:ph idx="1"/>
          </p:nvPr>
        </p:nvSpPr>
        <p:spPr/>
        <p:txBody>
          <a:bodyPr>
            <a:normAutofit/>
          </a:bodyPr>
          <a:lstStyle/>
          <a:p>
            <a:pPr algn="just"/>
            <a:r>
              <a:rPr lang="id-ID" sz="2400" dirty="0"/>
              <a:t>Melalui penggunaan alat kolaborasi mampu menjawab </a:t>
            </a:r>
            <a:r>
              <a:rPr lang="en-US" sz="2400" dirty="0" err="1"/>
              <a:t>permasalahan</a:t>
            </a:r>
            <a:r>
              <a:rPr lang="en-US" sz="2400" dirty="0"/>
              <a:t> </a:t>
            </a:r>
            <a:r>
              <a:rPr lang="en-US" sz="2400" dirty="0" err="1"/>
              <a:t>terkait</a:t>
            </a:r>
            <a:r>
              <a:rPr lang="en-US" sz="2400" dirty="0"/>
              <a:t> </a:t>
            </a:r>
            <a:r>
              <a:rPr lang="id-ID" sz="2400" dirty="0"/>
              <a:t>tentang bagaimana menciptakan situasi</a:t>
            </a:r>
            <a:r>
              <a:rPr lang="en-US" sz="2400" dirty="0"/>
              <a:t> yang </a:t>
            </a:r>
            <a:r>
              <a:rPr lang="en-US" sz="2400" dirty="0" err="1"/>
              <a:t>saling</a:t>
            </a:r>
            <a:r>
              <a:rPr lang="en-US" sz="2400" dirty="0"/>
              <a:t> </a:t>
            </a:r>
            <a:r>
              <a:rPr lang="en-US" sz="2400" dirty="0" err="1"/>
              <a:t>menguntungkan</a:t>
            </a:r>
            <a:r>
              <a:rPr lang="en-US" sz="2400" dirty="0"/>
              <a:t> </a:t>
            </a:r>
            <a:r>
              <a:rPr lang="id-ID" sz="2400" dirty="0"/>
              <a:t>antara pemasok, distributor, anggota rantai pasok, dan sejauh mana alat kolaborasi yang digunakan menjadi perhatian bagi rantai pasok. </a:t>
            </a:r>
            <a:endParaRPr lang="en-US" sz="2400" dirty="0" smtClean="0"/>
          </a:p>
          <a:p>
            <a:pPr algn="just"/>
            <a:r>
              <a:rPr lang="id-ID" sz="2400" dirty="0" smtClean="0"/>
              <a:t>Tujuan </a:t>
            </a:r>
            <a:r>
              <a:rPr lang="id-ID" sz="2400" dirty="0"/>
              <a:t>dari </a:t>
            </a:r>
            <a:r>
              <a:rPr lang="en-US" sz="2400" dirty="0" err="1"/>
              <a:t>penelitian</a:t>
            </a:r>
            <a:r>
              <a:rPr lang="en-US" sz="2400" dirty="0"/>
              <a:t> yang </a:t>
            </a:r>
            <a:r>
              <a:rPr lang="en-US" sz="2400" dirty="0" err="1"/>
              <a:t>dilakukan</a:t>
            </a:r>
            <a:r>
              <a:rPr lang="en-US" sz="2400" dirty="0"/>
              <a:t> </a:t>
            </a:r>
            <a:r>
              <a:rPr lang="id-ID" sz="2400" dirty="0"/>
              <a:t>adalah untuk menunjukkan faktor-faktor dan tingkat individu yang sangat penting untuk </a:t>
            </a:r>
            <a:r>
              <a:rPr lang="en-US" sz="2400" dirty="0" err="1"/>
              <a:t>meng</a:t>
            </a:r>
            <a:r>
              <a:rPr lang="id-ID" sz="2400" dirty="0"/>
              <a:t>hasil</a:t>
            </a:r>
            <a:r>
              <a:rPr lang="en-US" sz="2400" dirty="0" err="1"/>
              <a:t>kan</a:t>
            </a:r>
            <a:r>
              <a:rPr lang="id-ID" sz="2400" dirty="0"/>
              <a:t> hubungan di mana anggota rantai paso</a:t>
            </a:r>
            <a:r>
              <a:rPr lang="en-US" sz="2400" dirty="0"/>
              <a:t>k </a:t>
            </a:r>
            <a:r>
              <a:rPr lang="id-ID" sz="2400" dirty="0"/>
              <a:t> yang terlibat dalam </a:t>
            </a:r>
            <a:r>
              <a:rPr lang="en-US" sz="2400" dirty="0" err="1"/>
              <a:t>sistem</a:t>
            </a:r>
            <a:r>
              <a:rPr lang="en-US" sz="2400" dirty="0"/>
              <a:t> </a:t>
            </a:r>
            <a:r>
              <a:rPr lang="id-ID" sz="2400" dirty="0"/>
              <a:t>kolaborasi. </a:t>
            </a:r>
            <a:endParaRPr lang="en-US" dirty="0"/>
          </a:p>
        </p:txBody>
      </p:sp>
    </p:spTree>
    <p:extLst>
      <p:ext uri="{BB962C8B-B14F-4D97-AF65-F5344CB8AC3E}">
        <p14:creationId xmlns:p14="http://schemas.microsoft.com/office/powerpoint/2010/main" val="2167155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1725"/>
            <a:ext cx="8458200" cy="1362075"/>
          </a:xfrm>
        </p:spPr>
        <p:txBody>
          <a:bodyPr/>
          <a:lstStyle/>
          <a:p>
            <a:pPr lvl="0"/>
            <a:r>
              <a:rPr lang="id-ID" sz="3200" dirty="0"/>
              <a:t>Peran Teknologi </a:t>
            </a:r>
            <a:r>
              <a:rPr lang="id-ID" sz="3200" i="1" dirty="0"/>
              <a:t>E-Business</a:t>
            </a:r>
            <a:r>
              <a:rPr lang="id-ID" sz="3200" dirty="0"/>
              <a:t> dalam Kolaborasi antara SCM dan Unit Bisnisnya</a:t>
            </a:r>
            <a:r>
              <a:rPr lang="en-AU" sz="3200" dirty="0" smtClean="0"/>
              <a:t/>
            </a:r>
            <a:br>
              <a:rPr lang="en-AU" sz="3200" dirty="0" smtClean="0"/>
            </a:br>
            <a:r>
              <a:rPr lang="en-US" sz="3200" dirty="0"/>
              <a:t/>
            </a:r>
            <a:br>
              <a:rPr lang="en-US" sz="3200" dirty="0"/>
            </a:br>
            <a:r>
              <a:rPr lang="en-AU" sz="3200" dirty="0" err="1" smtClean="0"/>
              <a:t>Studi</a:t>
            </a:r>
            <a:r>
              <a:rPr lang="en-AU" sz="3200" dirty="0" smtClean="0"/>
              <a:t> </a:t>
            </a:r>
            <a:r>
              <a:rPr lang="en-AU" sz="3200" dirty="0" err="1" smtClean="0"/>
              <a:t>kasus</a:t>
            </a: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sz="3200" dirty="0"/>
              <a:t/>
            </a:r>
            <a:br>
              <a:rPr lang="en-US" sz="3200" dirty="0"/>
            </a:br>
            <a:r>
              <a:rPr lang="en-US" dirty="0"/>
              <a:t/>
            </a:r>
            <a:br>
              <a:rPr lang="en-US" dirty="0"/>
            </a:br>
            <a:r>
              <a:rPr lang="en-US" dirty="0"/>
              <a:t> </a:t>
            </a:r>
          </a:p>
        </p:txBody>
      </p:sp>
      <p:sp>
        <p:nvSpPr>
          <p:cNvPr id="3" name="Rectangle 2"/>
          <p:cNvSpPr/>
          <p:nvPr/>
        </p:nvSpPr>
        <p:spPr>
          <a:xfrm>
            <a:off x="1905000" y="380999"/>
            <a:ext cx="6858000" cy="1323439"/>
          </a:xfrm>
          <a:prstGeom prst="rect">
            <a:avLst/>
          </a:prstGeom>
        </p:spPr>
        <p:txBody>
          <a:bodyPr wrap="square">
            <a:spAutoFit/>
          </a:bodyPr>
          <a:lstStyle/>
          <a:p>
            <a:pPr algn="r"/>
            <a:r>
              <a:rPr lang="fi-FI" sz="4000" b="1" dirty="0"/>
              <a:t>Alat Kolaborasi dalam Rantai </a:t>
            </a:r>
            <a:r>
              <a:rPr lang="fi-FI" sz="4000" b="1" dirty="0" smtClean="0"/>
              <a:t>Pasok</a:t>
            </a:r>
            <a:endParaRPr 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cap="none" dirty="0" err="1" smtClean="0"/>
              <a:t>Kesimpulan</a:t>
            </a:r>
            <a:endParaRPr lang="en-US" dirty="0"/>
          </a:p>
        </p:txBody>
      </p:sp>
      <p:sp>
        <p:nvSpPr>
          <p:cNvPr id="3" name="Content Placeholder 2"/>
          <p:cNvSpPr>
            <a:spLocks noGrp="1"/>
          </p:cNvSpPr>
          <p:nvPr>
            <p:ph idx="1"/>
          </p:nvPr>
        </p:nvSpPr>
        <p:spPr/>
        <p:txBody>
          <a:bodyPr>
            <a:normAutofit/>
          </a:bodyPr>
          <a:lstStyle/>
          <a:p>
            <a:pPr algn="just"/>
            <a:r>
              <a:rPr lang="id-ID" sz="2400" dirty="0"/>
              <a:t>Studi kasus dalam kerjasama ini menghasilkan wawasan </a:t>
            </a:r>
            <a:r>
              <a:rPr lang="en-US" sz="2400" dirty="0"/>
              <a:t>yang </a:t>
            </a:r>
            <a:r>
              <a:rPr lang="id-ID" sz="2400" dirty="0"/>
              <a:t>mendalam </a:t>
            </a:r>
            <a:r>
              <a:rPr lang="en-US" sz="2400" dirty="0" err="1"/>
              <a:t>terhadap</a:t>
            </a:r>
            <a:r>
              <a:rPr lang="en-US" sz="2400" dirty="0"/>
              <a:t> </a:t>
            </a:r>
            <a:r>
              <a:rPr lang="id-ID" sz="2400" dirty="0"/>
              <a:t>karakteristi</a:t>
            </a:r>
            <a:r>
              <a:rPr lang="en-US" sz="2400" dirty="0"/>
              <a:t>k </a:t>
            </a:r>
            <a:r>
              <a:rPr lang="en-US" sz="2400" dirty="0" err="1"/>
              <a:t>kolabasi</a:t>
            </a:r>
            <a:r>
              <a:rPr lang="id-ID" sz="2400" dirty="0"/>
              <a:t>, seperti kemampuan teknologi dan kompetensi pemasok, tingkat pemasok kemandirian atau saling ketergantungan, dan keterbukaan proses sejalan dengan kerahasiaan. </a:t>
            </a:r>
            <a:endParaRPr lang="en-US" sz="2400" dirty="0" smtClean="0"/>
          </a:p>
          <a:p>
            <a:pPr algn="just"/>
            <a:r>
              <a:rPr lang="id-ID" sz="2400" dirty="0" smtClean="0"/>
              <a:t>Studi </a:t>
            </a:r>
            <a:r>
              <a:rPr lang="id-ID" sz="2400" dirty="0"/>
              <a:t>kasus juga memperkenalkan pendekatan tiga tahap, dimana untuk mencapai transisi yang mulus menuju kolaborasi, transisi harus mencakup tiga tingkat dari tingkat manajemen rantai pasok tingkat SBU ke tingkat individu dan berusaha untuk menciptakan tujuan bersam</a:t>
            </a:r>
            <a:r>
              <a:rPr lang="en-US" sz="2400" dirty="0"/>
              <a:t>a </a:t>
            </a:r>
            <a:r>
              <a:rPr lang="en-US" sz="2400" dirty="0" err="1"/>
              <a:t>dan</a:t>
            </a:r>
            <a:r>
              <a:rPr lang="en-US" sz="2400" dirty="0"/>
              <a:t> </a:t>
            </a:r>
            <a:r>
              <a:rPr lang="id-ID" sz="2400" dirty="0"/>
              <a:t> tujuan strategis pada setiap tingkat</a:t>
            </a:r>
            <a:r>
              <a:rPr lang="en-US" sz="2400" dirty="0"/>
              <a:t> level </a:t>
            </a:r>
            <a:r>
              <a:rPr lang="en-US" sz="2400" i="1" dirty="0"/>
              <a:t>supply chain</a:t>
            </a:r>
            <a:endParaRPr lang="en-US" sz="2400" dirty="0"/>
          </a:p>
          <a:p>
            <a:pPr marL="0" indent="0">
              <a:buNone/>
            </a:pPr>
            <a:endParaRPr lang="en-US" sz="2400" dirty="0"/>
          </a:p>
        </p:txBody>
      </p:sp>
    </p:spTree>
    <p:extLst>
      <p:ext uri="{BB962C8B-B14F-4D97-AF65-F5344CB8AC3E}">
        <p14:creationId xmlns:p14="http://schemas.microsoft.com/office/powerpoint/2010/main" val="615571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457200"/>
            <a:ext cx="5638800" cy="1143000"/>
          </a:xfrm>
        </p:spPr>
        <p:txBody>
          <a:bodyPr/>
          <a:lstStyle/>
          <a:p>
            <a:r>
              <a:rPr lang="en-US" dirty="0" smtClean="0"/>
              <a:t>DAFTAR PUSTAKA/SUMBER</a:t>
            </a:r>
            <a:endParaRPr lang="en-US" dirty="0"/>
          </a:p>
        </p:txBody>
      </p:sp>
      <p:sp>
        <p:nvSpPr>
          <p:cNvPr id="3" name="Content Placeholder 2"/>
          <p:cNvSpPr>
            <a:spLocks noGrp="1"/>
          </p:cNvSpPr>
          <p:nvPr>
            <p:ph idx="1"/>
          </p:nvPr>
        </p:nvSpPr>
        <p:spPr>
          <a:xfrm>
            <a:off x="914400" y="2057400"/>
            <a:ext cx="8001000" cy="4267200"/>
          </a:xfrm>
        </p:spPr>
        <p:txBody>
          <a:bodyPr/>
          <a:lstStyle/>
          <a:p>
            <a:pPr marL="566738" lvl="0" indent="-566738" algn="just">
              <a:buNone/>
            </a:pPr>
            <a:r>
              <a:rPr lang="en-US" sz="2400" dirty="0" err="1"/>
              <a:t>Qingyu</a:t>
            </a:r>
            <a:r>
              <a:rPr lang="en-US" sz="2400" dirty="0"/>
              <a:t> Zhang. (2007).</a:t>
            </a:r>
            <a:r>
              <a:rPr lang="en-US" sz="2400" b="1" i="1" dirty="0"/>
              <a:t> E-supply Chain technologies and management</a:t>
            </a:r>
            <a:r>
              <a:rPr lang="en-US" sz="2400" dirty="0"/>
              <a:t>. 00. Information Science Publishing. Suite 200 Hershey PA 17033. USA. ISBN : 9781599042558</a:t>
            </a:r>
          </a:p>
          <a:p>
            <a:pPr marL="0" indent="0">
              <a:buNone/>
            </a:pPr>
            <a:endParaRPr lang="en-US" dirty="0"/>
          </a:p>
        </p:txBody>
      </p:sp>
    </p:spTree>
    <p:extLst>
      <p:ext uri="{BB962C8B-B14F-4D97-AF65-F5344CB8AC3E}">
        <p14:creationId xmlns:p14="http://schemas.microsoft.com/office/powerpoint/2010/main" val="38804175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657600"/>
            <a:ext cx="8229600" cy="1362075"/>
          </a:xfrm>
        </p:spPr>
        <p:txBody>
          <a:bodyPr/>
          <a:lstStyle/>
          <a:p>
            <a:pPr lvl="0"/>
            <a:r>
              <a:rPr lang="id-ID" dirty="0"/>
              <a:t>Peran Teknologi </a:t>
            </a:r>
            <a:r>
              <a:rPr lang="id-ID" i="1" dirty="0"/>
              <a:t>E-Business</a:t>
            </a:r>
            <a:r>
              <a:rPr lang="id-ID" dirty="0"/>
              <a:t> dalam Kolaborasi antara SCM dan Unit Bisnisnya</a:t>
            </a:r>
            <a:r>
              <a:rPr lang="en-US" dirty="0"/>
              <a:t/>
            </a:r>
            <a:br>
              <a:rPr lang="en-US" dirty="0"/>
            </a:br>
            <a:endParaRPr lang="en-US" dirty="0"/>
          </a:p>
        </p:txBody>
      </p:sp>
    </p:spTree>
    <p:extLst>
      <p:ext uri="{BB962C8B-B14F-4D97-AF65-F5344CB8AC3E}">
        <p14:creationId xmlns:p14="http://schemas.microsoft.com/office/powerpoint/2010/main" val="2874494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57200"/>
            <a:ext cx="6172200" cy="1143000"/>
          </a:xfrm>
        </p:spPr>
        <p:txBody>
          <a:bodyPr/>
          <a:lstStyle/>
          <a:p>
            <a:pPr lvl="0"/>
            <a:r>
              <a:rPr lang="id-ID" sz="2800" dirty="0"/>
              <a:t>Peran Teknologi </a:t>
            </a:r>
            <a:r>
              <a:rPr lang="id-ID" sz="2800" i="1" dirty="0"/>
              <a:t>E-Business</a:t>
            </a:r>
            <a:r>
              <a:rPr lang="id-ID" sz="2800" dirty="0"/>
              <a:t> dalam Kolaborasi antara SCM dan Unit Bisnisnya</a:t>
            </a:r>
            <a:endParaRPr lang="en-US" sz="2800" dirty="0"/>
          </a:p>
        </p:txBody>
      </p:sp>
      <p:sp>
        <p:nvSpPr>
          <p:cNvPr id="3" name="Content Placeholder 2"/>
          <p:cNvSpPr>
            <a:spLocks noGrp="1"/>
          </p:cNvSpPr>
          <p:nvPr>
            <p:ph idx="1"/>
          </p:nvPr>
        </p:nvSpPr>
        <p:spPr/>
        <p:txBody>
          <a:bodyPr>
            <a:normAutofit lnSpcReduction="10000"/>
          </a:bodyPr>
          <a:lstStyle/>
          <a:p>
            <a:pPr algn="just"/>
            <a:r>
              <a:rPr lang="id-ID" sz="2400" dirty="0"/>
              <a:t>Teknologi e-bisnis </a:t>
            </a:r>
            <a:r>
              <a:rPr lang="en-US" sz="2400" dirty="0" err="1"/>
              <a:t>mampu</a:t>
            </a:r>
            <a:r>
              <a:rPr lang="en-US" sz="2400" dirty="0"/>
              <a:t> </a:t>
            </a:r>
            <a:r>
              <a:rPr lang="id-ID" sz="2400" dirty="0"/>
              <a:t>memfasilitasi informasi dan transfer komunikasi </a:t>
            </a:r>
            <a:r>
              <a:rPr lang="en-US" sz="2400" dirty="0" err="1"/>
              <a:t>antar</a:t>
            </a:r>
            <a:r>
              <a:rPr lang="en-US" sz="2400" dirty="0"/>
              <a:t> </a:t>
            </a:r>
            <a:r>
              <a:rPr lang="id-ID" sz="2400" dirty="0"/>
              <a:t>domain yang berbeda tanpa batasan tempat. </a:t>
            </a:r>
            <a:endParaRPr lang="en-US" sz="2400" dirty="0" smtClean="0"/>
          </a:p>
          <a:p>
            <a:pPr algn="just"/>
            <a:r>
              <a:rPr lang="id-ID" sz="2400" dirty="0" smtClean="0"/>
              <a:t>Teknologi </a:t>
            </a:r>
            <a:r>
              <a:rPr lang="en-US" sz="2400" dirty="0"/>
              <a:t>e</a:t>
            </a:r>
            <a:r>
              <a:rPr lang="id-ID" sz="2400" dirty="0"/>
              <a:t>-bisnis seperti bisnis ke bisnis (B2B), </a:t>
            </a:r>
            <a:r>
              <a:rPr lang="id-ID" sz="2400" i="1" dirty="0"/>
              <a:t>customer relationship management</a:t>
            </a:r>
            <a:r>
              <a:rPr lang="id-ID" sz="2400" dirty="0"/>
              <a:t> (CRM), </a:t>
            </a:r>
            <a:r>
              <a:rPr lang="id-ID" sz="2400" i="1" dirty="0"/>
              <a:t>enterprise resource planning</a:t>
            </a:r>
            <a:r>
              <a:rPr lang="id-ID" sz="2400" dirty="0"/>
              <a:t> (ERP), </a:t>
            </a:r>
            <a:r>
              <a:rPr lang="id-ID" sz="2400" i="1" dirty="0"/>
              <a:t>electronic data interchange</a:t>
            </a:r>
            <a:r>
              <a:rPr lang="id-ID" sz="2400" dirty="0"/>
              <a:t> (EDI), </a:t>
            </a:r>
            <a:r>
              <a:rPr lang="en-US" sz="2400" i="1" dirty="0"/>
              <a:t>Advance Planning Systems</a:t>
            </a:r>
            <a:r>
              <a:rPr lang="id-ID" sz="2400" dirty="0"/>
              <a:t> (APS), dan manajemen hubungan pemasok</a:t>
            </a:r>
            <a:r>
              <a:rPr lang="en-US" sz="2400" dirty="0"/>
              <a:t>/</a:t>
            </a:r>
            <a:r>
              <a:rPr lang="en-US" sz="2400" i="1" dirty="0"/>
              <a:t>Supplier Relationship Management</a:t>
            </a:r>
            <a:r>
              <a:rPr lang="en-US" sz="2400" dirty="0"/>
              <a:t> </a:t>
            </a:r>
            <a:r>
              <a:rPr lang="id-ID" sz="2400" dirty="0"/>
              <a:t>(SRM) </a:t>
            </a:r>
            <a:r>
              <a:rPr lang="en-US" sz="2400" dirty="0" err="1"/>
              <a:t>mampu</a:t>
            </a:r>
            <a:r>
              <a:rPr lang="en-US" sz="2400" dirty="0"/>
              <a:t> </a:t>
            </a:r>
            <a:r>
              <a:rPr lang="id-ID" sz="2400" dirty="0"/>
              <a:t>menyediakan akses </a:t>
            </a:r>
            <a:r>
              <a:rPr lang="en-US" sz="2400" dirty="0" err="1"/>
              <a:t>nyata</a:t>
            </a:r>
            <a:r>
              <a:rPr lang="en-US" sz="2400" dirty="0"/>
              <a:t> </a:t>
            </a:r>
            <a:r>
              <a:rPr lang="en-US" sz="2400" dirty="0" err="1"/>
              <a:t>terhadap</a:t>
            </a:r>
            <a:r>
              <a:rPr lang="en-US" sz="2400" dirty="0"/>
              <a:t> </a:t>
            </a:r>
            <a:r>
              <a:rPr lang="id-ID" sz="2400" dirty="0"/>
              <a:t>waktu untuk </a:t>
            </a:r>
            <a:r>
              <a:rPr lang="en-US" sz="2400" dirty="0" err="1"/>
              <a:t>memenuhi</a:t>
            </a:r>
            <a:r>
              <a:rPr lang="en-US" sz="2400" dirty="0"/>
              <a:t> </a:t>
            </a:r>
            <a:r>
              <a:rPr lang="id-ID" sz="2400" dirty="0"/>
              <a:t>permintaan, persediaan, harga, sumber, dan data produksi untuk digunakan bersama oleh produsen dan pemasok</a:t>
            </a:r>
            <a:r>
              <a:rPr lang="en-US" sz="2400" dirty="0"/>
              <a:t> </a:t>
            </a:r>
            <a:r>
              <a:rPr lang="en-US" sz="2400" dirty="0" err="1"/>
              <a:t>dalam</a:t>
            </a:r>
            <a:r>
              <a:rPr lang="en-US" sz="2400" dirty="0"/>
              <a:t> </a:t>
            </a:r>
            <a:r>
              <a:rPr lang="en-US" sz="2400" dirty="0" err="1"/>
              <a:t>cakupan</a:t>
            </a:r>
            <a:r>
              <a:rPr lang="en-US" sz="2400" dirty="0"/>
              <a:t> </a:t>
            </a:r>
            <a:r>
              <a:rPr lang="id-ID" sz="2400" dirty="0"/>
              <a:t>batas-batas rantai pasok. </a:t>
            </a:r>
            <a:endParaRPr lang="en-US" sz="2400" dirty="0"/>
          </a:p>
        </p:txBody>
      </p:sp>
    </p:spTree>
    <p:extLst>
      <p:ext uri="{BB962C8B-B14F-4D97-AF65-F5344CB8AC3E}">
        <p14:creationId xmlns:p14="http://schemas.microsoft.com/office/powerpoint/2010/main" val="4111149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172200" cy="1143000"/>
          </a:xfrm>
        </p:spPr>
        <p:txBody>
          <a:bodyPr/>
          <a:lstStyle/>
          <a:p>
            <a:pPr lvl="0"/>
            <a:r>
              <a:rPr lang="id-ID" sz="2800" dirty="0"/>
              <a:t>Peran Teknologi </a:t>
            </a:r>
            <a:r>
              <a:rPr lang="id-ID" sz="2800" i="1" dirty="0"/>
              <a:t>E-Business</a:t>
            </a:r>
            <a:r>
              <a:rPr lang="id-ID" sz="2800" dirty="0"/>
              <a:t> dalam Kolaborasi antara SCM dan Unit Bisnisnya</a:t>
            </a:r>
            <a:endParaRPr lang="en-US" sz="2800" dirty="0"/>
          </a:p>
        </p:txBody>
      </p:sp>
      <p:sp>
        <p:nvSpPr>
          <p:cNvPr id="3" name="Content Placeholder 2"/>
          <p:cNvSpPr>
            <a:spLocks noGrp="1"/>
          </p:cNvSpPr>
          <p:nvPr>
            <p:ph idx="1"/>
          </p:nvPr>
        </p:nvSpPr>
        <p:spPr>
          <a:xfrm>
            <a:off x="990600" y="2057400"/>
            <a:ext cx="8001000" cy="4267200"/>
          </a:xfrm>
        </p:spPr>
        <p:txBody>
          <a:bodyPr>
            <a:normAutofit/>
          </a:bodyPr>
          <a:lstStyle/>
          <a:p>
            <a:pPr algn="just"/>
            <a:r>
              <a:rPr lang="id-ID" sz="2400" dirty="0"/>
              <a:t>Penggunaan teknologi e-bisnis di SCM </a:t>
            </a:r>
            <a:r>
              <a:rPr lang="en-US" sz="2400" dirty="0"/>
              <a:t>men</a:t>
            </a:r>
            <a:r>
              <a:rPr lang="id-ID" sz="2400" dirty="0"/>
              <a:t>dorong perusahaan </a:t>
            </a:r>
            <a:r>
              <a:rPr lang="en-US" sz="2400" dirty="0"/>
              <a:t>agar </a:t>
            </a:r>
            <a:r>
              <a:rPr lang="en-US" sz="2400" dirty="0" err="1"/>
              <a:t>adanya</a:t>
            </a:r>
            <a:r>
              <a:rPr lang="en-US" sz="2400" dirty="0"/>
              <a:t> </a:t>
            </a:r>
            <a:r>
              <a:rPr lang="id-ID" sz="2400" dirty="0"/>
              <a:t>kolaborasi dan konversi perusahaan secara konvensional </a:t>
            </a:r>
            <a:r>
              <a:rPr lang="en-US" sz="2400" dirty="0" err="1"/>
              <a:t>lebih</a:t>
            </a:r>
            <a:r>
              <a:rPr lang="en-US" sz="2400" dirty="0"/>
              <a:t> </a:t>
            </a:r>
            <a:r>
              <a:rPr lang="id-ID" sz="2400" dirty="0"/>
              <a:t>terorganisir</a:t>
            </a:r>
            <a:r>
              <a:rPr lang="en-US" sz="2400" dirty="0"/>
              <a:t>.</a:t>
            </a:r>
          </a:p>
          <a:p>
            <a:endParaRPr lang="en-US" dirty="0"/>
          </a:p>
        </p:txBody>
      </p:sp>
    </p:spTree>
    <p:extLst>
      <p:ext uri="{BB962C8B-B14F-4D97-AF65-F5344CB8AC3E}">
        <p14:creationId xmlns:p14="http://schemas.microsoft.com/office/powerpoint/2010/main" val="3403016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533400"/>
            <a:ext cx="5638800" cy="1143000"/>
          </a:xfrm>
        </p:spPr>
        <p:txBody>
          <a:bodyPr/>
          <a:lstStyle/>
          <a:p>
            <a:r>
              <a:rPr lang="en-US" dirty="0" err="1" smtClean="0"/>
              <a:t>Kolaborasi</a:t>
            </a:r>
            <a:endParaRPr lang="en-US" dirty="0"/>
          </a:p>
        </p:txBody>
      </p:sp>
      <p:sp>
        <p:nvSpPr>
          <p:cNvPr id="3" name="Content Placeholder 2"/>
          <p:cNvSpPr>
            <a:spLocks noGrp="1"/>
          </p:cNvSpPr>
          <p:nvPr>
            <p:ph idx="1"/>
          </p:nvPr>
        </p:nvSpPr>
        <p:spPr>
          <a:xfrm>
            <a:off x="838200" y="1981200"/>
            <a:ext cx="8001000" cy="4724400"/>
          </a:xfrm>
        </p:spPr>
        <p:txBody>
          <a:bodyPr>
            <a:normAutofit fontScale="70000" lnSpcReduction="20000"/>
          </a:bodyPr>
          <a:lstStyle/>
          <a:p>
            <a:pPr algn="just"/>
            <a:r>
              <a:rPr lang="en-US" dirty="0" err="1"/>
              <a:t>Istilah</a:t>
            </a:r>
            <a:r>
              <a:rPr lang="en-US" dirty="0"/>
              <a:t> </a:t>
            </a:r>
            <a:r>
              <a:rPr lang="id-ID" dirty="0"/>
              <a:t>kolaborasi </a:t>
            </a:r>
            <a:r>
              <a:rPr lang="en-US" dirty="0" err="1"/>
              <a:t>mencakup</a:t>
            </a:r>
            <a:r>
              <a:rPr lang="en-US" dirty="0"/>
              <a:t> </a:t>
            </a:r>
            <a:r>
              <a:rPr lang="en-US" dirty="0" err="1"/>
              <a:t>keseluruhan</a:t>
            </a:r>
            <a:r>
              <a:rPr lang="en-US" dirty="0"/>
              <a:t> </a:t>
            </a:r>
            <a:r>
              <a:rPr lang="id-ID" i="1" dirty="0"/>
              <a:t>platform</a:t>
            </a:r>
            <a:r>
              <a:rPr lang="id-ID" dirty="0"/>
              <a:t> yang menyediakan proses kerjasama berdasarkan perjanjian pada aplikasi </a:t>
            </a:r>
            <a:r>
              <a:rPr lang="en-US" dirty="0"/>
              <a:t>yang </a:t>
            </a:r>
            <a:r>
              <a:rPr lang="en-US" dirty="0" err="1"/>
              <a:t>digunakan</a:t>
            </a:r>
            <a:r>
              <a:rPr lang="en-US" dirty="0"/>
              <a:t> </a:t>
            </a:r>
            <a:r>
              <a:rPr lang="en-US" dirty="0" err="1"/>
              <a:t>secara</a:t>
            </a:r>
            <a:r>
              <a:rPr lang="en-US" dirty="0"/>
              <a:t> </a:t>
            </a:r>
            <a:r>
              <a:rPr lang="id-ID" dirty="0"/>
              <a:t>umum</a:t>
            </a:r>
            <a:r>
              <a:rPr lang="en-US" dirty="0"/>
              <a:t> </a:t>
            </a:r>
            <a:r>
              <a:rPr lang="en-US" dirty="0" err="1"/>
              <a:t>dalam</a:t>
            </a:r>
            <a:r>
              <a:rPr lang="en-US" dirty="0"/>
              <a:t> </a:t>
            </a:r>
            <a:r>
              <a:rPr lang="en-US" dirty="0" err="1"/>
              <a:t>mengolah</a:t>
            </a:r>
            <a:r>
              <a:rPr lang="en-US" dirty="0"/>
              <a:t> </a:t>
            </a:r>
            <a:r>
              <a:rPr lang="en-US" dirty="0" err="1"/>
              <a:t>dan</a:t>
            </a:r>
            <a:r>
              <a:rPr lang="en-US" dirty="0"/>
              <a:t> </a:t>
            </a:r>
            <a:r>
              <a:rPr lang="en-US" dirty="0" err="1"/>
              <a:t>menggunakan</a:t>
            </a:r>
            <a:r>
              <a:rPr lang="id-ID" dirty="0"/>
              <a:t> data, dan teknologi informasi yang tersedia untuk para peserta. </a:t>
            </a:r>
            <a:endParaRPr lang="en-US" dirty="0" smtClean="0"/>
          </a:p>
          <a:p>
            <a:pPr algn="just"/>
            <a:r>
              <a:rPr lang="id-ID" dirty="0" smtClean="0"/>
              <a:t>Mason </a:t>
            </a:r>
            <a:r>
              <a:rPr lang="id-ID" dirty="0"/>
              <a:t>dan Lefrere (2003) menjelaskan bahwa </a:t>
            </a:r>
            <a:r>
              <a:rPr lang="en-US" dirty="0"/>
              <a:t>agar </a:t>
            </a:r>
            <a:r>
              <a:rPr lang="id-ID" dirty="0"/>
              <a:t>jaringan</a:t>
            </a:r>
            <a:r>
              <a:rPr lang="en-US" dirty="0"/>
              <a:t> </a:t>
            </a:r>
            <a:r>
              <a:rPr lang="en-US" dirty="0" err="1"/>
              <a:t>utama</a:t>
            </a:r>
            <a:r>
              <a:rPr lang="en-US" dirty="0"/>
              <a:t> yang</a:t>
            </a:r>
            <a:r>
              <a:rPr lang="id-ID" dirty="0"/>
              <a:t> mengacu pada pertukaran informasi untuk saling menguntungkan, </a:t>
            </a:r>
            <a:r>
              <a:rPr lang="en-US" dirty="0" err="1"/>
              <a:t>maka</a:t>
            </a:r>
            <a:r>
              <a:rPr lang="en-US" dirty="0"/>
              <a:t> </a:t>
            </a:r>
            <a:r>
              <a:rPr lang="id-ID" dirty="0"/>
              <a:t>koordinasi dalam hal ini termasuk jaringan dan </a:t>
            </a:r>
            <a:r>
              <a:rPr lang="en-US" dirty="0" err="1"/>
              <a:t>langkah</a:t>
            </a:r>
            <a:r>
              <a:rPr lang="en-US" dirty="0"/>
              <a:t> </a:t>
            </a:r>
            <a:r>
              <a:rPr lang="en-US" dirty="0" err="1"/>
              <a:t>lanjut</a:t>
            </a:r>
            <a:r>
              <a:rPr lang="id-ID" dirty="0"/>
              <a:t> dengan memasukkan perubahan kegiatan dalam rangka mencapai tujuan umum</a:t>
            </a:r>
            <a:r>
              <a:rPr lang="en-US" dirty="0"/>
              <a:t>. </a:t>
            </a:r>
            <a:endParaRPr lang="en-US" dirty="0" smtClean="0"/>
          </a:p>
          <a:p>
            <a:pPr algn="just"/>
            <a:r>
              <a:rPr lang="en-US" dirty="0" err="1" smtClean="0"/>
              <a:t>Selain</a:t>
            </a:r>
            <a:r>
              <a:rPr lang="en-US" dirty="0" smtClean="0"/>
              <a:t> </a:t>
            </a:r>
            <a:r>
              <a:rPr lang="en-US" dirty="0" err="1"/>
              <a:t>itu</a:t>
            </a:r>
            <a:r>
              <a:rPr lang="en-US" dirty="0"/>
              <a:t> </a:t>
            </a:r>
            <a:r>
              <a:rPr lang="en-US" dirty="0" err="1"/>
              <a:t>berupa</a:t>
            </a:r>
            <a:r>
              <a:rPr lang="en-US" dirty="0"/>
              <a:t> </a:t>
            </a:r>
            <a:r>
              <a:rPr lang="id-ID" dirty="0"/>
              <a:t>kerjasama langkah lebih lanjut </a:t>
            </a:r>
            <a:r>
              <a:rPr lang="en-US" dirty="0" err="1"/>
              <a:t>terkait</a:t>
            </a:r>
            <a:r>
              <a:rPr lang="en-US" dirty="0"/>
              <a:t> </a:t>
            </a:r>
            <a:r>
              <a:rPr lang="id-ID" dirty="0"/>
              <a:t>saham </a:t>
            </a:r>
            <a:r>
              <a:rPr lang="en-US" dirty="0" err="1"/>
              <a:t>dan</a:t>
            </a:r>
            <a:r>
              <a:rPr lang="en-US" dirty="0"/>
              <a:t> </a:t>
            </a:r>
            <a:r>
              <a:rPr lang="id-ID" dirty="0"/>
              <a:t>sumber daya. Kolaborasi dalam konteks ini dapat dilihat sebagai istilah yang menyeluruh yang me</a:t>
            </a:r>
            <a:r>
              <a:rPr lang="en-US" dirty="0" err="1"/>
              <a:t>ncakup</a:t>
            </a:r>
            <a:r>
              <a:rPr lang="en-US" dirty="0"/>
              <a:t> </a:t>
            </a:r>
            <a:r>
              <a:rPr lang="en-US" dirty="0" err="1"/>
              <a:t>pe</a:t>
            </a:r>
            <a:r>
              <a:rPr lang="id-ID" dirty="0"/>
              <a:t>ningkatkan kapasitas organisasi dan sebaliknya</a:t>
            </a:r>
            <a:r>
              <a:rPr lang="en-US" dirty="0"/>
              <a:t>.</a:t>
            </a:r>
          </a:p>
        </p:txBody>
      </p:sp>
    </p:spTree>
    <p:extLst>
      <p:ext uri="{BB962C8B-B14F-4D97-AF65-F5344CB8AC3E}">
        <p14:creationId xmlns:p14="http://schemas.microsoft.com/office/powerpoint/2010/main" val="460911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Kolaborasi</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id-ID" b="1" dirty="0"/>
              <a:t>Pelaksanaan proses kolaborasi membutuhkan infrastruktur informasi untuk menghubungkan para mitra dalam rantai pasok. </a:t>
            </a:r>
            <a:r>
              <a:rPr lang="en-US" b="1" dirty="0" err="1"/>
              <a:t>Berdasarkan</a:t>
            </a:r>
            <a:r>
              <a:rPr lang="en-US" b="1" dirty="0"/>
              <a:t> </a:t>
            </a:r>
            <a:r>
              <a:rPr lang="id-ID" b="1" dirty="0"/>
              <a:t>perspektif ekonomi </a:t>
            </a:r>
            <a:r>
              <a:rPr lang="en-US" b="1" dirty="0" err="1"/>
              <a:t>terdapat</a:t>
            </a:r>
            <a:r>
              <a:rPr lang="en-US" b="1" dirty="0"/>
              <a:t> </a:t>
            </a:r>
            <a:r>
              <a:rPr lang="id-ID" b="1" dirty="0"/>
              <a:t>dua karakteristik </a:t>
            </a:r>
            <a:r>
              <a:rPr lang="en-US" b="1" dirty="0" err="1"/>
              <a:t>umum</a:t>
            </a:r>
            <a:r>
              <a:rPr lang="en-US" b="1" dirty="0"/>
              <a:t> yang </a:t>
            </a:r>
            <a:r>
              <a:rPr lang="id-ID" b="1" dirty="0"/>
              <a:t>berlaku untuk kolaborasi dalam SCM:</a:t>
            </a:r>
            <a:endParaRPr lang="en-US" b="1" dirty="0"/>
          </a:p>
          <a:p>
            <a:pPr lvl="0" algn="just"/>
            <a:r>
              <a:rPr lang="id-ID" dirty="0"/>
              <a:t>SCM dan anggota</a:t>
            </a:r>
            <a:r>
              <a:rPr lang="en-US" dirty="0"/>
              <a:t> yang </a:t>
            </a:r>
            <a:r>
              <a:rPr lang="en-US" dirty="0" err="1"/>
              <a:t>terlibat</a:t>
            </a:r>
            <a:r>
              <a:rPr lang="en-US" dirty="0"/>
              <a:t> di </a:t>
            </a:r>
            <a:r>
              <a:rPr lang="en-US" dirty="0" err="1"/>
              <a:t>dalam</a:t>
            </a:r>
            <a:r>
              <a:rPr lang="en-US" dirty="0"/>
              <a:t> </a:t>
            </a:r>
            <a:r>
              <a:rPr lang="en-US" dirty="0" err="1"/>
              <a:t>rantai</a:t>
            </a:r>
            <a:r>
              <a:rPr lang="en-US" dirty="0"/>
              <a:t> </a:t>
            </a:r>
            <a:r>
              <a:rPr lang="en-US" dirty="0" err="1"/>
              <a:t>tersebut</a:t>
            </a:r>
            <a:r>
              <a:rPr lang="id-ID" dirty="0"/>
              <a:t> secara bersama-sama bertanggung jawab untuk </a:t>
            </a:r>
            <a:r>
              <a:rPr lang="en-US" dirty="0" err="1"/>
              <a:t>dalam</a:t>
            </a:r>
            <a:r>
              <a:rPr lang="en-US" dirty="0"/>
              <a:t> </a:t>
            </a:r>
            <a:r>
              <a:rPr lang="en-US" dirty="0" err="1"/>
              <a:t>menghasikan</a:t>
            </a:r>
            <a:r>
              <a:rPr lang="id-ID" dirty="0"/>
              <a:t> produk atau jasa. Mereka memiliki </a:t>
            </a:r>
            <a:r>
              <a:rPr lang="en-US" dirty="0" err="1"/>
              <a:t>penilaian</a:t>
            </a:r>
            <a:r>
              <a:rPr lang="id-ID" dirty="0"/>
              <a:t> obyektif dan tujuan umum yang dikoordinasi oleh ketentuan hukum serta perjanjian </a:t>
            </a:r>
            <a:r>
              <a:rPr lang="en-US" dirty="0"/>
              <a:t>yang </a:t>
            </a:r>
            <a:r>
              <a:rPr lang="id-ID" dirty="0"/>
              <a:t>bonafi</a:t>
            </a:r>
            <a:r>
              <a:rPr lang="en-US" dirty="0"/>
              <a:t>t</a:t>
            </a:r>
            <a:r>
              <a:rPr lang="id-ID" dirty="0"/>
              <a:t>.</a:t>
            </a:r>
            <a:endParaRPr lang="en-US" dirty="0"/>
          </a:p>
          <a:p>
            <a:pPr lvl="0" algn="just"/>
            <a:r>
              <a:rPr lang="id-ID" dirty="0"/>
              <a:t>SCM juga termasuk hukum dan ekonomi entitas independen, dimana kemandirian ekonomi didasarkan pada kenyataan bahwa </a:t>
            </a:r>
            <a:r>
              <a:rPr lang="en-US" dirty="0" err="1"/>
              <a:t>semua</a:t>
            </a:r>
            <a:r>
              <a:rPr lang="en-US" dirty="0"/>
              <a:t> </a:t>
            </a:r>
            <a:r>
              <a:rPr lang="id-ID" dirty="0"/>
              <a:t>anggota SCM atau badan</a:t>
            </a:r>
            <a:r>
              <a:rPr lang="en-US" dirty="0"/>
              <a:t> </a:t>
            </a:r>
            <a:r>
              <a:rPr lang="en-US" dirty="0" err="1"/>
              <a:t>hukum</a:t>
            </a:r>
            <a:r>
              <a:rPr lang="id-ID" dirty="0"/>
              <a:t> juga bisa</a:t>
            </a:r>
            <a:r>
              <a:rPr lang="en-US" dirty="0"/>
              <a:t> </a:t>
            </a:r>
            <a:r>
              <a:rPr lang="en-US" dirty="0" err="1"/>
              <a:t>memiliki</a:t>
            </a:r>
            <a:r>
              <a:rPr lang="en-US" dirty="0"/>
              <a:t> </a:t>
            </a:r>
            <a:r>
              <a:rPr lang="en-US" dirty="0" err="1"/>
              <a:t>manajemen</a:t>
            </a:r>
            <a:r>
              <a:rPr lang="en-US" dirty="0"/>
              <a:t> </a:t>
            </a:r>
            <a:r>
              <a:rPr lang="en-US" dirty="0" err="1"/>
              <a:t>rantai</a:t>
            </a:r>
            <a:r>
              <a:rPr lang="en-US" dirty="0"/>
              <a:t> </a:t>
            </a:r>
            <a:r>
              <a:rPr lang="en-US" dirty="0" err="1"/>
              <a:t>pasok</a:t>
            </a:r>
            <a:r>
              <a:rPr lang="en-US" dirty="0"/>
              <a:t> </a:t>
            </a:r>
            <a:r>
              <a:rPr lang="id-ID" dirty="0"/>
              <a:t>lain atau beroperasi sendiri di pasar</a:t>
            </a:r>
            <a:r>
              <a:rPr lang="en-US" dirty="0"/>
              <a:t>.</a:t>
            </a:r>
          </a:p>
          <a:p>
            <a:endParaRPr lang="en-US" dirty="0"/>
          </a:p>
        </p:txBody>
      </p:sp>
    </p:spTree>
    <p:extLst>
      <p:ext uri="{BB962C8B-B14F-4D97-AF65-F5344CB8AC3E}">
        <p14:creationId xmlns:p14="http://schemas.microsoft.com/office/powerpoint/2010/main" val="3580315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Kolaborasi</a:t>
            </a:r>
            <a:endParaRPr lang="en-US" dirty="0"/>
          </a:p>
        </p:txBody>
      </p:sp>
      <p:sp>
        <p:nvSpPr>
          <p:cNvPr id="3" name="Content Placeholder 2"/>
          <p:cNvSpPr>
            <a:spLocks noGrp="1"/>
          </p:cNvSpPr>
          <p:nvPr>
            <p:ph idx="1"/>
          </p:nvPr>
        </p:nvSpPr>
        <p:spPr>
          <a:xfrm>
            <a:off x="990600" y="1981200"/>
            <a:ext cx="8001000" cy="4648200"/>
          </a:xfrm>
        </p:spPr>
        <p:txBody>
          <a:bodyPr>
            <a:normAutofit fontScale="77500" lnSpcReduction="20000"/>
          </a:bodyPr>
          <a:lstStyle/>
          <a:p>
            <a:pPr algn="just"/>
            <a:r>
              <a:rPr lang="id-ID" sz="2800" dirty="0"/>
              <a:t>Kebutuhan alat kolaborasi </a:t>
            </a:r>
            <a:r>
              <a:rPr lang="en-US" sz="2800" dirty="0" err="1"/>
              <a:t>dalam</a:t>
            </a:r>
            <a:r>
              <a:rPr lang="en-US" sz="2800" dirty="0"/>
              <a:t> </a:t>
            </a:r>
            <a:r>
              <a:rPr lang="en-US" sz="2800" dirty="0" err="1"/>
              <a:t>manajemen</a:t>
            </a:r>
            <a:r>
              <a:rPr lang="en-US" sz="2800" dirty="0"/>
              <a:t> </a:t>
            </a:r>
            <a:r>
              <a:rPr lang="en-US" sz="2800" dirty="0" err="1"/>
              <a:t>rantai</a:t>
            </a:r>
            <a:r>
              <a:rPr lang="en-US" sz="2800" dirty="0"/>
              <a:t> </a:t>
            </a:r>
            <a:r>
              <a:rPr lang="en-US" sz="2800" dirty="0" err="1"/>
              <a:t>pasok</a:t>
            </a:r>
            <a:r>
              <a:rPr lang="en-US" sz="2800" dirty="0"/>
              <a:t> </a:t>
            </a:r>
            <a:r>
              <a:rPr lang="en-US" sz="2800" dirty="0" err="1"/>
              <a:t>sangat</a:t>
            </a:r>
            <a:r>
              <a:rPr lang="en-US" sz="2800" dirty="0"/>
              <a:t> </a:t>
            </a:r>
            <a:r>
              <a:rPr lang="id-ID" sz="2800" dirty="0"/>
              <a:t>penting sebagai </a:t>
            </a:r>
            <a:r>
              <a:rPr lang="en-US" sz="2800" dirty="0" err="1"/>
              <a:t>sebuah</a:t>
            </a:r>
            <a:r>
              <a:rPr lang="en-US" sz="2800" dirty="0"/>
              <a:t> </a:t>
            </a:r>
            <a:r>
              <a:rPr lang="id-ID" sz="2800" dirty="0"/>
              <a:t>keunggulan kompetitif </a:t>
            </a:r>
            <a:r>
              <a:rPr lang="en-US" sz="2800" dirty="0"/>
              <a:t>yang </a:t>
            </a:r>
            <a:r>
              <a:rPr lang="id-ID" sz="2800" dirty="0"/>
              <a:t>tetap dalam menghubungkan semua mitra dagang untuk memastikan pengiriman barang dan jasa tepat waktu ke</a:t>
            </a:r>
            <a:r>
              <a:rPr lang="en-US" sz="2800" dirty="0" err="1"/>
              <a:t>pada</a:t>
            </a:r>
            <a:r>
              <a:rPr lang="id-ID" sz="2800" dirty="0"/>
              <a:t> konsumen akhir secara efisien dan efektif. </a:t>
            </a:r>
            <a:endParaRPr lang="en-US" sz="2800" dirty="0" smtClean="0"/>
          </a:p>
          <a:p>
            <a:pPr algn="just"/>
            <a:r>
              <a:rPr lang="id-ID" sz="2800" dirty="0" smtClean="0"/>
              <a:t>Untuk </a:t>
            </a:r>
            <a:r>
              <a:rPr lang="id-ID" sz="2800" dirty="0"/>
              <a:t>memahami masalah ini, penelitian </a:t>
            </a:r>
            <a:r>
              <a:rPr lang="en-US" sz="2800" dirty="0" err="1"/>
              <a:t>mengenai</a:t>
            </a:r>
            <a:r>
              <a:rPr lang="id-ID" sz="2800" dirty="0"/>
              <a:t> manajemen rantai pasok membedakan antara strategis, taktis, dan operasional </a:t>
            </a:r>
            <a:r>
              <a:rPr lang="en-US" sz="2800" dirty="0" err="1"/>
              <a:t>dalam</a:t>
            </a:r>
            <a:r>
              <a:rPr lang="en-US" sz="2800" dirty="0"/>
              <a:t> </a:t>
            </a:r>
            <a:r>
              <a:rPr lang="en-US" sz="2800" dirty="0" err="1"/>
              <a:t>hal</a:t>
            </a:r>
            <a:r>
              <a:rPr lang="id-ID" sz="2800" dirty="0"/>
              <a:t> tingkat pengambilan keputusan</a:t>
            </a:r>
            <a:r>
              <a:rPr lang="en-US" sz="2800" dirty="0"/>
              <a:t>. </a:t>
            </a:r>
            <a:endParaRPr lang="en-US" sz="2800" dirty="0" smtClean="0"/>
          </a:p>
          <a:p>
            <a:pPr algn="just"/>
            <a:r>
              <a:rPr lang="en-US" sz="2800" dirty="0" err="1" smtClean="0"/>
              <a:t>Pada</a:t>
            </a:r>
            <a:r>
              <a:rPr lang="id-ID" sz="2800" dirty="0" smtClean="0"/>
              <a:t> </a:t>
            </a:r>
            <a:r>
              <a:rPr lang="id-ID" sz="2800" dirty="0"/>
              <a:t>tingkat strategis </a:t>
            </a:r>
            <a:r>
              <a:rPr lang="en-US" sz="2800" dirty="0" err="1"/>
              <a:t>sangat</a:t>
            </a:r>
            <a:r>
              <a:rPr lang="en-US" sz="2800" dirty="0"/>
              <a:t> </a:t>
            </a:r>
            <a:r>
              <a:rPr lang="id-ID" sz="2800" dirty="0"/>
              <a:t>berkaitan dengan pemasok, </a:t>
            </a:r>
            <a:r>
              <a:rPr lang="en-US" sz="2800" dirty="0" err="1"/>
              <a:t>dan</a:t>
            </a:r>
            <a:r>
              <a:rPr lang="en-US" sz="2800" dirty="0"/>
              <a:t> </a:t>
            </a:r>
            <a:r>
              <a:rPr lang="en-US" sz="2800" dirty="0" err="1"/>
              <a:t>pada</a:t>
            </a:r>
            <a:r>
              <a:rPr lang="en-US" sz="2800" dirty="0"/>
              <a:t> </a:t>
            </a:r>
            <a:r>
              <a:rPr lang="id-ID" sz="2800" dirty="0"/>
              <a:t>tingkat taktis </a:t>
            </a:r>
            <a:r>
              <a:rPr lang="en-US" sz="2800" dirty="0" err="1"/>
              <a:t>menyangkut</a:t>
            </a:r>
            <a:r>
              <a:rPr lang="en-US" sz="2800" dirty="0"/>
              <a:t> </a:t>
            </a:r>
            <a:r>
              <a:rPr lang="id-ID" sz="2800" dirty="0"/>
              <a:t>pembentukan kerja sama, penekanan pada penilaian pemasok, pemilihan </a:t>
            </a:r>
            <a:r>
              <a:rPr lang="id-ID" sz="2800" i="1" dirty="0"/>
              <a:t>supplier</a:t>
            </a:r>
            <a:r>
              <a:rPr lang="id-ID" sz="2800" dirty="0"/>
              <a:t>, dan perencanaan sumber daya</a:t>
            </a:r>
            <a:r>
              <a:rPr lang="en-US" sz="2800" dirty="0"/>
              <a:t>. </a:t>
            </a:r>
            <a:r>
              <a:rPr lang="en-US" sz="2800" dirty="0" err="1"/>
              <a:t>Sedangkan</a:t>
            </a:r>
            <a:r>
              <a:rPr lang="en-US" sz="2800" dirty="0"/>
              <a:t> </a:t>
            </a:r>
            <a:r>
              <a:rPr lang="id-ID" sz="2800" dirty="0"/>
              <a:t>di tingkat operasional berfokus pada tugas-tugas yang berkaitan dengan memesan manajemen pemenuhan dan </a:t>
            </a:r>
            <a:r>
              <a:rPr lang="en-US" sz="2800" dirty="0" err="1" smtClean="0"/>
              <a:t>manajemen</a:t>
            </a:r>
            <a:r>
              <a:rPr lang="en-US" sz="2800" dirty="0" smtClean="0"/>
              <a:t> </a:t>
            </a:r>
            <a:r>
              <a:rPr lang="id-ID" sz="2800" dirty="0" smtClean="0"/>
              <a:t>persediaan</a:t>
            </a:r>
            <a:endParaRPr lang="en-US" sz="2800" dirty="0"/>
          </a:p>
          <a:p>
            <a:endParaRPr lang="en-US" dirty="0"/>
          </a:p>
        </p:txBody>
      </p:sp>
    </p:spTree>
    <p:extLst>
      <p:ext uri="{BB962C8B-B14F-4D97-AF65-F5344CB8AC3E}">
        <p14:creationId xmlns:p14="http://schemas.microsoft.com/office/powerpoint/2010/main" val="577155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1672</Words>
  <Application>Microsoft Office PowerPoint</Application>
  <PresentationFormat>On-screen Show (4:3)</PresentationFormat>
  <Paragraphs>97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ISYE6055 – E-Supply Chain Management  TOPIK 6 - Alat Kolaborasi dalam Rantai Pasok</vt:lpstr>
      <vt:lpstr>Capaian pembelajaran  </vt:lpstr>
      <vt:lpstr>Peran Teknologi E-Business dalam Kolaborasi antara SCM dan Unit Bisnisnya  Studi kasus       </vt:lpstr>
      <vt:lpstr>Peran Teknologi E-Business dalam Kolaborasi antara SCM dan Unit Bisnisnya </vt:lpstr>
      <vt:lpstr>Peran Teknologi E-Business dalam Kolaborasi antara SCM dan Unit Bisnisnya</vt:lpstr>
      <vt:lpstr>Peran Teknologi E-Business dalam Kolaborasi antara SCM dan Unit Bisnisnya</vt:lpstr>
      <vt:lpstr>Kolaborasi</vt:lpstr>
      <vt:lpstr>Kolaborasi</vt:lpstr>
      <vt:lpstr>Kolaborasi</vt:lpstr>
      <vt:lpstr>Kolaborasi</vt:lpstr>
      <vt:lpstr>Peran Teknologi E-Business dalam Kolaborasi antara SCM dan Unit Bisnisnya</vt:lpstr>
      <vt:lpstr>Level Kolaborasi</vt:lpstr>
      <vt:lpstr>Level Kolaborasi</vt:lpstr>
      <vt:lpstr>Level Kolaborasi</vt:lpstr>
      <vt:lpstr>Studi Kasus</vt:lpstr>
      <vt:lpstr>Studi Kasus</vt:lpstr>
      <vt:lpstr>Studi Kasus</vt:lpstr>
      <vt:lpstr>Studi Kasus</vt:lpstr>
      <vt:lpstr>Studi Kasus</vt:lpstr>
      <vt:lpstr>Studi Kasus</vt:lpstr>
      <vt:lpstr>Studi Kasus</vt:lpstr>
      <vt:lpstr>Case Study</vt:lpstr>
      <vt:lpstr>Case Study</vt:lpstr>
      <vt:lpstr>Studi Kasus</vt:lpstr>
      <vt:lpstr>Diskusi</vt:lpstr>
      <vt:lpstr>Diskusi</vt:lpstr>
      <vt:lpstr>Diskusi</vt:lpstr>
      <vt:lpstr>Kesimpulan</vt:lpstr>
      <vt:lpstr>Kesimpulan</vt:lpstr>
      <vt:lpstr>Kesimpulan</vt:lpstr>
      <vt:lpstr>DAFTAR PUSTAKA/SUMBER</vt:lpstr>
      <vt:lpstr>PowerPoint Presentation</vt:lpstr>
    </vt:vector>
  </TitlesOfParts>
  <Company>BINA NUSANTARA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BINUS</dc:creator>
  <cp:lastModifiedBy>Moh. Mujib Khoiri</cp:lastModifiedBy>
  <cp:revision>114</cp:revision>
  <dcterms:created xsi:type="dcterms:W3CDTF">2014-10-15T04:35:38Z</dcterms:created>
  <dcterms:modified xsi:type="dcterms:W3CDTF">2017-08-28T03:08:20Z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217119</vt:lpwstr>
  </property>
  <property fmtid="{D5CDD505-2E9C-101B-9397-08002B2CF9AE}" name="NXPowerLiteSettings" pid="3">
    <vt:lpwstr>C7000400038000</vt:lpwstr>
  </property>
  <property fmtid="{D5CDD505-2E9C-101B-9397-08002B2CF9AE}" name="NXPowerLiteVersion" pid="4">
    <vt:lpwstr>S9.0.3</vt:lpwstr>
  </property>
</Properties>
</file>