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8" r:id="rId2"/>
    <p:sldId id="257" r:id="rId3"/>
    <p:sldId id="259" r:id="rId4"/>
    <p:sldId id="261" r:id="rId5"/>
    <p:sldId id="264" r:id="rId6"/>
    <p:sldId id="265" r:id="rId7"/>
    <p:sldId id="276" r:id="rId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393D3"/>
    <a:srgbClr val="C29C30"/>
    <a:srgbClr val="CF9459"/>
    <a:srgbClr val="F030CB"/>
    <a:srgbClr val="EE1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85" autoAdjust="0"/>
    <p:restoredTop sz="59116" autoAdjust="0"/>
  </p:normalViewPr>
  <p:slideViewPr>
    <p:cSldViewPr snapToGrid="0">
      <p:cViewPr varScale="1">
        <p:scale>
          <a:sx n="70" d="100"/>
          <a:sy n="70" d="100"/>
        </p:scale>
        <p:origin x="690" y="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45427-A619-40F8-BC32-98098ADBD187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F218C-546C-4DF9-8BB1-E3A6C2D265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949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F218C-546C-4DF9-8BB1-E3A6C2D26566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407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628085F-521B-4A72-9DDB-CDB2B2A82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52351CB3-49D5-4C95-BBD2-5DCE9AE45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E5B2468F-B7AE-429C-9B1C-354021086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5F57846E-DBFA-4E64-A87A-4E238FA0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FB8994A8-D916-41A0-9BD5-28C7E9B44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171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4CF8B21-123A-4439-B440-3F2688F8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E3CAAAF1-104E-45F5-B638-A7456045A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2303D2A-0F17-47BB-BC96-3903A27C2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4B12584-0E4F-4FA3-9A8B-310F4BDE5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E192045-13D6-4DB6-8D35-3921EBA1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588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8B3AE50C-5996-4274-B3DE-3902961746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EBB3A84F-D704-4E20-8838-0AE4FFB59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85A1ACA3-0102-4893-97B1-AD8B46DC0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BA1CDAE8-8354-452E-822C-9740231C7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1B60289-FECC-4F8B-A2FE-4D524AAFB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006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1B40E39-0122-4B28-B534-17EA484EE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E931EB2-D0DF-4E5E-B868-F5DFE50E1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32E463B-A087-4184-B632-BE62BC906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B40F7D9-87AF-49A0-BA59-985E4388C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C94DD908-AEA6-4B98-8C4E-16DEA4359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89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5F6542C-93EA-4D1F-B07D-3174CCCBB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42323254-6B96-448F-91F3-322E76FD0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3F185B1-83B8-4BA0-8E6E-0695468F7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239D3F88-A066-4E3C-B9EF-678758B8E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1F2AA9A7-FE88-44DE-8E70-51468319F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366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56D86C9-7D7C-4DFA-B8CE-DD04A970F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E8EED7B-4BC8-4FEA-8507-D489146B0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2447218B-7D61-4D0F-944A-5098B54C1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34472040-39DC-44D6-9033-DB23F440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EA3B2A4-5776-47DE-92B0-E55E3F304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5D95A6D1-9E1F-455B-A454-515AEF4FB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468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DD0BCE9-DA7D-4EBE-BF0B-0A9CB24F9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D697FE22-F3DA-45B6-BB53-3F55DC4F8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EE33446B-69BE-43BD-A1D7-13422DE0B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18754201-2172-4129-A396-496605150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1686B43C-933F-41D3-B9A4-AF4DC61B93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5D6A1965-60E6-433B-8922-C18C263DD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86D2B139-8EAB-41D6-B9EC-EC0A04EC2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04FA33CB-8235-4E7D-BFD3-421967E1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05071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AF44053-AD82-41E2-A065-3DF4DBA3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C61A6901-C7F3-4B5F-A2E0-ED1B9F2B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51471C0E-63B5-4881-8D89-BC0BB9C1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E9FA408F-93ED-48C0-BF95-15A79CF86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749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7CAB26B9-73FC-4151-A767-74EB5B323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87BCF161-0A58-4983-B47D-7C35BAD6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39017565-C87A-494B-926D-0066D2254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938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45EC6E7-57A8-442A-A4B5-C67336CC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BAAD5FA-8402-453E-8265-844173120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3C9BE71D-AF7C-464D-93A8-800A6C92C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07D2CD16-F97F-4DA8-931B-D4581C6B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3440FD76-9C4A-4B81-BA37-C430F0D65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A542F721-BB62-464C-93B8-9518A5B2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78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0F6693E-3AED-49AA-AC94-535B7EC72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3AA7B900-BFB6-44E9-85CE-4A688C95C5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0966AD53-EC4C-4E71-A374-D45C6432B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05E1AD2A-8AD1-4BB9-9EC8-4710C4F8A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F87E6ECF-7857-4E0D-B243-BBE0F960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BD95A8FE-9A04-4074-9A9C-FCF938C37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565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3D62582B-B592-403F-BE68-53E40123E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A11BAD7F-D978-43F3-964A-50058CA3E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465F4954-A133-4FF5-9702-BDD0BB8F3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3539C-B06E-4793-946B-2C4FF0960315}" type="datetimeFigureOut">
              <a:rPr lang="id-ID" smtClean="0"/>
              <a:t>10/12/2024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455F427D-3A15-4848-A905-DE4051BE3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7F5933B3-5060-4AEF-8C55-8C3E7FD07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0291E-BC9D-4AC3-AE51-D341CA8C8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0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d-ID" sz="1200"/>
          </a:p>
        </p:txBody>
      </p:sp>
      <p:sp>
        <p:nvSpPr>
          <p:cNvPr id="3" name="Freeform 3"/>
          <p:cNvSpPr/>
          <p:nvPr/>
        </p:nvSpPr>
        <p:spPr>
          <a:xfrm rot="-5400000">
            <a:off x="-1331686" y="3747105"/>
            <a:ext cx="3402336" cy="999436"/>
          </a:xfrm>
          <a:custGeom>
            <a:avLst/>
            <a:gdLst/>
            <a:ahLst/>
            <a:cxnLst/>
            <a:rect l="l" t="t" r="r" b="b"/>
            <a:pathLst>
              <a:path w="5103504" h="1499154">
                <a:moveTo>
                  <a:pt x="0" y="0"/>
                </a:moveTo>
                <a:lnTo>
                  <a:pt x="5103505" y="0"/>
                </a:lnTo>
                <a:lnTo>
                  <a:pt x="5103505" y="1499154"/>
                </a:lnTo>
                <a:lnTo>
                  <a:pt x="0" y="14991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d-ID" sz="1200"/>
          </a:p>
        </p:txBody>
      </p:sp>
      <p:grpSp>
        <p:nvGrpSpPr>
          <p:cNvPr id="4" name="Group 4"/>
          <p:cNvGrpSpPr/>
          <p:nvPr/>
        </p:nvGrpSpPr>
        <p:grpSpPr>
          <a:xfrm>
            <a:off x="830710" y="4971103"/>
            <a:ext cx="288029" cy="288029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5AF19"/>
            </a:solidFill>
          </p:spPr>
          <p:txBody>
            <a:bodyPr/>
            <a:lstStyle/>
            <a:p>
              <a:endParaRPr lang="id-ID" sz="120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9218" y="6059727"/>
            <a:ext cx="1887995" cy="1887995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37335"/>
            </a:solidFill>
          </p:spPr>
          <p:txBody>
            <a:bodyPr/>
            <a:lstStyle/>
            <a:p>
              <a:endParaRPr lang="id-ID" sz="120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011656" y="5807522"/>
            <a:ext cx="700385" cy="700385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37335"/>
            </a:solidFill>
          </p:spPr>
          <p:txBody>
            <a:bodyPr/>
            <a:lstStyle/>
            <a:p>
              <a:endParaRPr lang="id-ID" sz="1200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5361848" y="-598101"/>
            <a:ext cx="1196202" cy="119620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BC00"/>
            </a:solidFill>
          </p:spPr>
          <p:txBody>
            <a:bodyPr/>
            <a:lstStyle/>
            <a:p>
              <a:endParaRPr lang="id-ID" sz="120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866"/>
                </a:lnSpc>
              </a:pPr>
              <a:endParaRPr sz="1200"/>
            </a:p>
          </p:txBody>
        </p:sp>
      </p:grpSp>
      <p:sp>
        <p:nvSpPr>
          <p:cNvPr id="16" name="Freeform 16"/>
          <p:cNvSpPr/>
          <p:nvPr/>
        </p:nvSpPr>
        <p:spPr>
          <a:xfrm>
            <a:off x="6633777" y="968943"/>
            <a:ext cx="6598567" cy="743839"/>
          </a:xfrm>
          <a:custGeom>
            <a:avLst/>
            <a:gdLst/>
            <a:ahLst/>
            <a:cxnLst/>
            <a:rect l="l" t="t" r="r" b="b"/>
            <a:pathLst>
              <a:path w="9897851" h="1115758">
                <a:moveTo>
                  <a:pt x="0" y="0"/>
                </a:moveTo>
                <a:lnTo>
                  <a:pt x="9897851" y="0"/>
                </a:lnTo>
                <a:lnTo>
                  <a:pt x="9897851" y="1115757"/>
                </a:lnTo>
                <a:lnTo>
                  <a:pt x="0" y="111575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d-ID" sz="1200"/>
          </a:p>
        </p:txBody>
      </p:sp>
      <p:sp>
        <p:nvSpPr>
          <p:cNvPr id="17" name="Freeform 17"/>
          <p:cNvSpPr/>
          <p:nvPr/>
        </p:nvSpPr>
        <p:spPr>
          <a:xfrm>
            <a:off x="10774633" y="5510941"/>
            <a:ext cx="593164" cy="593164"/>
          </a:xfrm>
          <a:custGeom>
            <a:avLst/>
            <a:gdLst/>
            <a:ahLst/>
            <a:cxnLst/>
            <a:rect l="l" t="t" r="r" b="b"/>
            <a:pathLst>
              <a:path w="889746" h="889746">
                <a:moveTo>
                  <a:pt x="0" y="0"/>
                </a:moveTo>
                <a:lnTo>
                  <a:pt x="889746" y="0"/>
                </a:lnTo>
                <a:lnTo>
                  <a:pt x="889746" y="889745"/>
                </a:lnTo>
                <a:lnTo>
                  <a:pt x="0" y="88974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d-ID" sz="1200"/>
          </a:p>
        </p:txBody>
      </p:sp>
      <p:sp>
        <p:nvSpPr>
          <p:cNvPr id="18" name="Freeform 18"/>
          <p:cNvSpPr/>
          <p:nvPr/>
        </p:nvSpPr>
        <p:spPr>
          <a:xfrm>
            <a:off x="8921298" y="145502"/>
            <a:ext cx="800542" cy="565958"/>
          </a:xfrm>
          <a:custGeom>
            <a:avLst/>
            <a:gdLst/>
            <a:ahLst/>
            <a:cxnLst/>
            <a:rect l="l" t="t" r="r" b="b"/>
            <a:pathLst>
              <a:path w="1200813" h="848937">
                <a:moveTo>
                  <a:pt x="0" y="0"/>
                </a:moveTo>
                <a:lnTo>
                  <a:pt x="1200813" y="0"/>
                </a:lnTo>
                <a:lnTo>
                  <a:pt x="1200813" y="848937"/>
                </a:lnTo>
                <a:lnTo>
                  <a:pt x="0" y="84893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id-ID" sz="1200"/>
          </a:p>
        </p:txBody>
      </p:sp>
      <p:sp>
        <p:nvSpPr>
          <p:cNvPr id="19" name="Freeform 19"/>
          <p:cNvSpPr/>
          <p:nvPr/>
        </p:nvSpPr>
        <p:spPr>
          <a:xfrm>
            <a:off x="9721840" y="145502"/>
            <a:ext cx="1052793" cy="561490"/>
          </a:xfrm>
          <a:custGeom>
            <a:avLst/>
            <a:gdLst/>
            <a:ahLst/>
            <a:cxnLst/>
            <a:rect l="l" t="t" r="r" b="b"/>
            <a:pathLst>
              <a:path w="1579190" h="842235">
                <a:moveTo>
                  <a:pt x="0" y="0"/>
                </a:moveTo>
                <a:lnTo>
                  <a:pt x="1579190" y="0"/>
                </a:lnTo>
                <a:lnTo>
                  <a:pt x="1579190" y="842235"/>
                </a:lnTo>
                <a:lnTo>
                  <a:pt x="0" y="84223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id-ID" sz="1200"/>
          </a:p>
        </p:txBody>
      </p:sp>
      <p:sp>
        <p:nvSpPr>
          <p:cNvPr id="20" name="TextBox 20"/>
          <p:cNvSpPr txBox="1"/>
          <p:nvPr/>
        </p:nvSpPr>
        <p:spPr>
          <a:xfrm>
            <a:off x="1957213" y="2780480"/>
            <a:ext cx="9658983" cy="8311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560"/>
              </a:lnSpc>
            </a:pPr>
            <a:r>
              <a:rPr lang="en-US" sz="5466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Memproduksi</a:t>
            </a:r>
            <a:r>
              <a:rPr lang="en-US" sz="546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5466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Cerpen</a:t>
            </a:r>
            <a:endParaRPr lang="en-US" sz="546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7142446" y="1080511"/>
            <a:ext cx="4861346" cy="505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992"/>
              </a:lnSpc>
            </a:pPr>
            <a:r>
              <a:rPr lang="en-US" sz="1660" dirty="0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Mata </a:t>
            </a:r>
            <a:r>
              <a:rPr lang="en-US" sz="1660" dirty="0" err="1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Kuliah</a:t>
            </a:r>
            <a:r>
              <a:rPr lang="en-US" sz="1660" dirty="0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: </a:t>
            </a:r>
            <a:r>
              <a:rPr lang="en-US" sz="1660" dirty="0" err="1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Apresiasi</a:t>
            </a:r>
            <a:r>
              <a:rPr lang="en-US" sz="1660" dirty="0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 dan Kajian </a:t>
            </a:r>
            <a:r>
              <a:rPr lang="en-US" sz="1660" dirty="0" err="1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Prosa</a:t>
            </a:r>
            <a:endParaRPr lang="en-US" sz="1660" dirty="0">
              <a:solidFill>
                <a:srgbClr val="FFFFFF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  <a:p>
            <a:pPr algn="just">
              <a:lnSpc>
                <a:spcPts val="1992"/>
              </a:lnSpc>
            </a:pPr>
            <a:r>
              <a:rPr lang="en-US" sz="1660" dirty="0" err="1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Pertemuan</a:t>
            </a:r>
            <a:r>
              <a:rPr lang="en-US" sz="1660" dirty="0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 </a:t>
            </a:r>
            <a:r>
              <a:rPr lang="en-US" sz="1660" dirty="0" err="1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ke</a:t>
            </a:r>
            <a:r>
              <a:rPr lang="en-US" sz="1660" dirty="0">
                <a:solidFill>
                  <a:srgbClr val="FFFFFF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: 14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623094" y="5660704"/>
            <a:ext cx="3031805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29"/>
              </a:lnSpc>
            </a:pPr>
            <a:r>
              <a:rPr lang="en-US" sz="1868">
                <a:solidFill>
                  <a:srgbClr val="000000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pbsi.ikipsiliwangi.ac.id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>
            <a:extLst>
              <a:ext uri="{FF2B5EF4-FFF2-40B4-BE49-F238E27FC236}">
                <a16:creationId xmlns:a16="http://schemas.microsoft.com/office/drawing/2014/main" id="{942F9D59-5B59-6880-D235-72EE1D5886A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d-ID" sz="1200"/>
          </a:p>
        </p:txBody>
      </p:sp>
      <p:sp>
        <p:nvSpPr>
          <p:cNvPr id="11" name="Segitiga Kanan 10">
            <a:extLst>
              <a:ext uri="{FF2B5EF4-FFF2-40B4-BE49-F238E27FC236}">
                <a16:creationId xmlns:a16="http://schemas.microsoft.com/office/drawing/2014/main" id="{CB9B31E1-2606-472C-A4AA-6FE9D30CE9E3}"/>
              </a:ext>
            </a:extLst>
          </p:cNvPr>
          <p:cNvSpPr/>
          <p:nvPr/>
        </p:nvSpPr>
        <p:spPr>
          <a:xfrm>
            <a:off x="1877" y="3236120"/>
            <a:ext cx="3641436" cy="3621880"/>
          </a:xfrm>
          <a:prstGeom prst="rtTriangle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Panah: Pentagon 11">
            <a:extLst>
              <a:ext uri="{FF2B5EF4-FFF2-40B4-BE49-F238E27FC236}">
                <a16:creationId xmlns:a16="http://schemas.microsoft.com/office/drawing/2014/main" id="{5263800C-FF0A-4D20-A3C1-EFB3111FDD0E}"/>
              </a:ext>
            </a:extLst>
          </p:cNvPr>
          <p:cNvSpPr/>
          <p:nvPr/>
        </p:nvSpPr>
        <p:spPr>
          <a:xfrm rot="5400000">
            <a:off x="-994604" y="1297130"/>
            <a:ext cx="4398052" cy="1803789"/>
          </a:xfrm>
          <a:prstGeom prst="homePlate">
            <a:avLst/>
          </a:prstGeom>
          <a:solidFill>
            <a:schemeClr val="accent1">
              <a:alpha val="81000"/>
            </a:scheme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4" name="Persegi Panjang 13">
            <a:extLst>
              <a:ext uri="{FF2B5EF4-FFF2-40B4-BE49-F238E27FC236}">
                <a16:creationId xmlns:a16="http://schemas.microsoft.com/office/drawing/2014/main" id="{6CAF05EA-D5D1-4918-B96E-895F7AF3C4A4}"/>
              </a:ext>
            </a:extLst>
          </p:cNvPr>
          <p:cNvSpPr/>
          <p:nvPr/>
        </p:nvSpPr>
        <p:spPr>
          <a:xfrm>
            <a:off x="5040586" y="2738736"/>
            <a:ext cx="482536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7200" dirty="0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Yuk </a:t>
            </a:r>
            <a:r>
              <a:rPr lang="en-GB" sz="7200" dirty="0" err="1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Ingat</a:t>
            </a:r>
            <a:r>
              <a:rPr lang="en-GB" sz="7200" dirty="0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 </a:t>
            </a:r>
            <a:r>
              <a:rPr lang="en-GB" sz="7200" dirty="0" err="1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Lagi</a:t>
            </a:r>
            <a:r>
              <a:rPr lang="en-GB" sz="7200" dirty="0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 </a:t>
            </a:r>
            <a:r>
              <a:rPr lang="en-GB" sz="7200" dirty="0" err="1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tentang</a:t>
            </a:r>
            <a:r>
              <a:rPr lang="en-GB" sz="7200" dirty="0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 </a:t>
            </a:r>
            <a:r>
              <a:rPr lang="id-ID" sz="7200" dirty="0">
                <a:ln w="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stral" panose="03090702030407020403" pitchFamily="66" charset="0"/>
              </a:rPr>
              <a:t>Cerpen</a:t>
            </a:r>
          </a:p>
        </p:txBody>
      </p:sp>
      <p:cxnSp>
        <p:nvCxnSpPr>
          <p:cNvPr id="16" name="Konektor Lurus 15">
            <a:extLst>
              <a:ext uri="{FF2B5EF4-FFF2-40B4-BE49-F238E27FC236}">
                <a16:creationId xmlns:a16="http://schemas.microsoft.com/office/drawing/2014/main" id="{F03AD4C4-3B8A-4DF1-BBEE-B8EE5D9C722E}"/>
              </a:ext>
            </a:extLst>
          </p:cNvPr>
          <p:cNvCxnSpPr/>
          <p:nvPr/>
        </p:nvCxnSpPr>
        <p:spPr>
          <a:xfrm>
            <a:off x="5542902" y="4028719"/>
            <a:ext cx="4419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07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ambar 6" descr="Sebuah gambar berisi teks, cuplikan layar, deasin, desain grafis&#10;&#10;Deskripsi dibuat secara otomatis">
            <a:extLst>
              <a:ext uri="{FF2B5EF4-FFF2-40B4-BE49-F238E27FC236}">
                <a16:creationId xmlns:a16="http://schemas.microsoft.com/office/drawing/2014/main" id="{716FF05D-522F-0CE3-9E43-9BC480D7F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581"/>
            <a:ext cx="12197517" cy="7139873"/>
          </a:xfrm>
          <a:prstGeom prst="rect">
            <a:avLst/>
          </a:prstGeom>
        </p:spPr>
      </p:pic>
      <p:grpSp>
        <p:nvGrpSpPr>
          <p:cNvPr id="10" name="Grup 9">
            <a:extLst>
              <a:ext uri="{FF2B5EF4-FFF2-40B4-BE49-F238E27FC236}">
                <a16:creationId xmlns:a16="http://schemas.microsoft.com/office/drawing/2014/main" id="{A1B9D3CF-CFC3-42A9-A8C4-3F86A076384A}"/>
              </a:ext>
            </a:extLst>
          </p:cNvPr>
          <p:cNvGrpSpPr/>
          <p:nvPr/>
        </p:nvGrpSpPr>
        <p:grpSpPr>
          <a:xfrm>
            <a:off x="7100592" y="-28579"/>
            <a:ext cx="5091410" cy="6958023"/>
            <a:chOff x="7100592" y="-28579"/>
            <a:chExt cx="5091410" cy="6958023"/>
          </a:xfrm>
          <a:blipFill dpi="0" rotWithShape="1">
            <a:blip r:embed="rId3"/>
            <a:srcRect/>
            <a:stretch>
              <a:fillRect l="-4000" t="-11000" r="-19000" b="-5000"/>
            </a:stretch>
          </a:blipFill>
        </p:grpSpPr>
        <p:sp>
          <p:nvSpPr>
            <p:cNvPr id="3" name="Segitiga Sama Kaki 2">
              <a:extLst>
                <a:ext uri="{FF2B5EF4-FFF2-40B4-BE49-F238E27FC236}">
                  <a16:creationId xmlns:a16="http://schemas.microsoft.com/office/drawing/2014/main" id="{52F2FF7E-2744-41D7-A745-E21D6214C1CC}"/>
                </a:ext>
              </a:extLst>
            </p:cNvPr>
            <p:cNvSpPr/>
            <p:nvPr/>
          </p:nvSpPr>
          <p:spPr>
            <a:xfrm rot="16200000">
              <a:off x="8810627" y="19045"/>
              <a:ext cx="3429000" cy="3333751"/>
            </a:xfrm>
            <a:custGeom>
              <a:avLst/>
              <a:gdLst>
                <a:gd name="connsiteX0" fmla="*/ 0 w 3429000"/>
                <a:gd name="connsiteY0" fmla="*/ 3062288 h 3062288"/>
                <a:gd name="connsiteX1" fmla="*/ 1714500 w 3429000"/>
                <a:gd name="connsiteY1" fmla="*/ 0 h 3062288"/>
                <a:gd name="connsiteX2" fmla="*/ 3429000 w 3429000"/>
                <a:gd name="connsiteY2" fmla="*/ 3062288 h 3062288"/>
                <a:gd name="connsiteX3" fmla="*/ 0 w 3429000"/>
                <a:gd name="connsiteY3" fmla="*/ 3062288 h 3062288"/>
                <a:gd name="connsiteX0" fmla="*/ 0 w 3429000"/>
                <a:gd name="connsiteY0" fmla="*/ 3248025 h 3248025"/>
                <a:gd name="connsiteX1" fmla="*/ 2286000 w 3429000"/>
                <a:gd name="connsiteY1" fmla="*/ 0 h 3248025"/>
                <a:gd name="connsiteX2" fmla="*/ 3429000 w 3429000"/>
                <a:gd name="connsiteY2" fmla="*/ 3248025 h 3248025"/>
                <a:gd name="connsiteX3" fmla="*/ 0 w 3429000"/>
                <a:gd name="connsiteY3" fmla="*/ 3248025 h 3248025"/>
                <a:gd name="connsiteX0" fmla="*/ 0 w 3429000"/>
                <a:gd name="connsiteY0" fmla="*/ 3333751 h 3333751"/>
                <a:gd name="connsiteX1" fmla="*/ 2428875 w 3429000"/>
                <a:gd name="connsiteY1" fmla="*/ 0 h 3333751"/>
                <a:gd name="connsiteX2" fmla="*/ 3429000 w 3429000"/>
                <a:gd name="connsiteY2" fmla="*/ 3333751 h 3333751"/>
                <a:gd name="connsiteX3" fmla="*/ 0 w 3429000"/>
                <a:gd name="connsiteY3" fmla="*/ 3333751 h 3333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0" h="3333751">
                  <a:moveTo>
                    <a:pt x="0" y="3333751"/>
                  </a:moveTo>
                  <a:lnTo>
                    <a:pt x="2428875" y="0"/>
                  </a:lnTo>
                  <a:lnTo>
                    <a:pt x="3429000" y="3333751"/>
                  </a:lnTo>
                  <a:lnTo>
                    <a:pt x="0" y="333375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" name="Persegi Panjang 7">
              <a:extLst>
                <a:ext uri="{FF2B5EF4-FFF2-40B4-BE49-F238E27FC236}">
                  <a16:creationId xmlns:a16="http://schemas.microsoft.com/office/drawing/2014/main" id="{722908E7-EE2E-4F2F-9416-6F1F67B52C26}"/>
                </a:ext>
              </a:extLst>
            </p:cNvPr>
            <p:cNvSpPr/>
            <p:nvPr/>
          </p:nvSpPr>
          <p:spPr>
            <a:xfrm rot="2569106">
              <a:off x="7100592" y="1539900"/>
              <a:ext cx="4000233" cy="3826331"/>
            </a:xfrm>
            <a:custGeom>
              <a:avLst/>
              <a:gdLst>
                <a:gd name="connsiteX0" fmla="*/ 0 w 3313166"/>
                <a:gd name="connsiteY0" fmla="*/ 0 h 3124071"/>
                <a:gd name="connsiteX1" fmla="*/ 3313166 w 3313166"/>
                <a:gd name="connsiteY1" fmla="*/ 0 h 3124071"/>
                <a:gd name="connsiteX2" fmla="*/ 3313166 w 3313166"/>
                <a:gd name="connsiteY2" fmla="*/ 3124071 h 3124071"/>
                <a:gd name="connsiteX3" fmla="*/ 0 w 3313166"/>
                <a:gd name="connsiteY3" fmla="*/ 3124071 h 3124071"/>
                <a:gd name="connsiteX4" fmla="*/ 0 w 3313166"/>
                <a:gd name="connsiteY4" fmla="*/ 0 h 3124071"/>
                <a:gd name="connsiteX0" fmla="*/ 0 w 4057249"/>
                <a:gd name="connsiteY0" fmla="*/ 689473 h 3813544"/>
                <a:gd name="connsiteX1" fmla="*/ 4057249 w 4057249"/>
                <a:gd name="connsiteY1" fmla="*/ 0 h 3813544"/>
                <a:gd name="connsiteX2" fmla="*/ 3313166 w 4057249"/>
                <a:gd name="connsiteY2" fmla="*/ 3813544 h 3813544"/>
                <a:gd name="connsiteX3" fmla="*/ 0 w 4057249"/>
                <a:gd name="connsiteY3" fmla="*/ 3813544 h 3813544"/>
                <a:gd name="connsiteX4" fmla="*/ 0 w 4057249"/>
                <a:gd name="connsiteY4" fmla="*/ 689473 h 3813544"/>
                <a:gd name="connsiteX0" fmla="*/ 57016 w 4057249"/>
                <a:gd name="connsiteY0" fmla="*/ 519773 h 3813544"/>
                <a:gd name="connsiteX1" fmla="*/ 4057249 w 4057249"/>
                <a:gd name="connsiteY1" fmla="*/ 0 h 3813544"/>
                <a:gd name="connsiteX2" fmla="*/ 3313166 w 4057249"/>
                <a:gd name="connsiteY2" fmla="*/ 3813544 h 3813544"/>
                <a:gd name="connsiteX3" fmla="*/ 0 w 4057249"/>
                <a:gd name="connsiteY3" fmla="*/ 3813544 h 3813544"/>
                <a:gd name="connsiteX4" fmla="*/ 57016 w 4057249"/>
                <a:gd name="connsiteY4" fmla="*/ 519773 h 3813544"/>
                <a:gd name="connsiteX0" fmla="*/ 57016 w 4057249"/>
                <a:gd name="connsiteY0" fmla="*/ 519773 h 3826331"/>
                <a:gd name="connsiteX1" fmla="*/ 4057249 w 4057249"/>
                <a:gd name="connsiteY1" fmla="*/ 0 h 3826331"/>
                <a:gd name="connsiteX2" fmla="*/ 3383449 w 4057249"/>
                <a:gd name="connsiteY2" fmla="*/ 3826331 h 3826331"/>
                <a:gd name="connsiteX3" fmla="*/ 0 w 4057249"/>
                <a:gd name="connsiteY3" fmla="*/ 3813544 h 3826331"/>
                <a:gd name="connsiteX4" fmla="*/ 57016 w 4057249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436316 w 4000233"/>
                <a:gd name="connsiteY3" fmla="*/ 3336941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417662 w 4000233"/>
                <a:gd name="connsiteY3" fmla="*/ 3295790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622648 w 4000233"/>
                <a:gd name="connsiteY3" fmla="*/ 3222718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553134 w 4000233"/>
                <a:gd name="connsiteY3" fmla="*/ 3189740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856286 w 4000233"/>
                <a:gd name="connsiteY3" fmla="*/ 2928315 h 3826331"/>
                <a:gd name="connsiteX4" fmla="*/ 0 w 4000233"/>
                <a:gd name="connsiteY4" fmla="*/ 519773 h 3826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00233" h="3826331">
                  <a:moveTo>
                    <a:pt x="0" y="519773"/>
                  </a:moveTo>
                  <a:lnTo>
                    <a:pt x="4000233" y="0"/>
                  </a:lnTo>
                  <a:lnTo>
                    <a:pt x="3326433" y="3826331"/>
                  </a:lnTo>
                  <a:lnTo>
                    <a:pt x="856286" y="2928315"/>
                  </a:lnTo>
                  <a:lnTo>
                    <a:pt x="0" y="5197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sp>
          <p:nvSpPr>
            <p:cNvPr id="9" name="Segitiga Sama Kaki 2">
              <a:extLst>
                <a:ext uri="{FF2B5EF4-FFF2-40B4-BE49-F238E27FC236}">
                  <a16:creationId xmlns:a16="http://schemas.microsoft.com/office/drawing/2014/main" id="{4AFC9ED7-E4FE-4A5E-B00D-B266AA102471}"/>
                </a:ext>
              </a:extLst>
            </p:cNvPr>
            <p:cNvSpPr/>
            <p:nvPr/>
          </p:nvSpPr>
          <p:spPr>
            <a:xfrm rot="16200000" flipH="1">
              <a:off x="8796338" y="3533780"/>
              <a:ext cx="3457577" cy="3333751"/>
            </a:xfrm>
            <a:custGeom>
              <a:avLst/>
              <a:gdLst>
                <a:gd name="connsiteX0" fmla="*/ 0 w 3429000"/>
                <a:gd name="connsiteY0" fmla="*/ 3062288 h 3062288"/>
                <a:gd name="connsiteX1" fmla="*/ 1714500 w 3429000"/>
                <a:gd name="connsiteY1" fmla="*/ 0 h 3062288"/>
                <a:gd name="connsiteX2" fmla="*/ 3429000 w 3429000"/>
                <a:gd name="connsiteY2" fmla="*/ 3062288 h 3062288"/>
                <a:gd name="connsiteX3" fmla="*/ 0 w 3429000"/>
                <a:gd name="connsiteY3" fmla="*/ 3062288 h 3062288"/>
                <a:gd name="connsiteX0" fmla="*/ 0 w 3429000"/>
                <a:gd name="connsiteY0" fmla="*/ 3248025 h 3248025"/>
                <a:gd name="connsiteX1" fmla="*/ 2286000 w 3429000"/>
                <a:gd name="connsiteY1" fmla="*/ 0 h 3248025"/>
                <a:gd name="connsiteX2" fmla="*/ 3429000 w 3429000"/>
                <a:gd name="connsiteY2" fmla="*/ 3248025 h 3248025"/>
                <a:gd name="connsiteX3" fmla="*/ 0 w 3429000"/>
                <a:gd name="connsiteY3" fmla="*/ 3248025 h 3248025"/>
                <a:gd name="connsiteX0" fmla="*/ 0 w 3429000"/>
                <a:gd name="connsiteY0" fmla="*/ 3333751 h 3333751"/>
                <a:gd name="connsiteX1" fmla="*/ 2428875 w 3429000"/>
                <a:gd name="connsiteY1" fmla="*/ 0 h 3333751"/>
                <a:gd name="connsiteX2" fmla="*/ 3429000 w 3429000"/>
                <a:gd name="connsiteY2" fmla="*/ 3333751 h 3333751"/>
                <a:gd name="connsiteX3" fmla="*/ 0 w 3429000"/>
                <a:gd name="connsiteY3" fmla="*/ 3333751 h 3333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0" h="3333751">
                  <a:moveTo>
                    <a:pt x="0" y="3333751"/>
                  </a:moveTo>
                  <a:lnTo>
                    <a:pt x="2428875" y="0"/>
                  </a:lnTo>
                  <a:lnTo>
                    <a:pt x="3429000" y="3333751"/>
                  </a:lnTo>
                  <a:lnTo>
                    <a:pt x="0" y="333375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18" name="Grup 17">
            <a:extLst>
              <a:ext uri="{FF2B5EF4-FFF2-40B4-BE49-F238E27FC236}">
                <a16:creationId xmlns:a16="http://schemas.microsoft.com/office/drawing/2014/main" id="{DF6D3E25-82BB-4B92-8B9C-DC23220598E2}"/>
              </a:ext>
            </a:extLst>
          </p:cNvPr>
          <p:cNvGrpSpPr/>
          <p:nvPr/>
        </p:nvGrpSpPr>
        <p:grpSpPr>
          <a:xfrm>
            <a:off x="-286036" y="-364301"/>
            <a:ext cx="5651821" cy="7771927"/>
            <a:chOff x="-286036" y="-364301"/>
            <a:chExt cx="5651821" cy="7771927"/>
          </a:xfrm>
        </p:grpSpPr>
        <p:sp>
          <p:nvSpPr>
            <p:cNvPr id="13" name="Segitiga Kanan 12">
              <a:extLst>
                <a:ext uri="{FF2B5EF4-FFF2-40B4-BE49-F238E27FC236}">
                  <a16:creationId xmlns:a16="http://schemas.microsoft.com/office/drawing/2014/main" id="{789EA238-BA28-4701-B493-09C2DEF489F8}"/>
                </a:ext>
              </a:extLst>
            </p:cNvPr>
            <p:cNvSpPr/>
            <p:nvPr/>
          </p:nvSpPr>
          <p:spPr>
            <a:xfrm rot="4974052">
              <a:off x="489653" y="-1139990"/>
              <a:ext cx="4100444" cy="5651821"/>
            </a:xfrm>
            <a:custGeom>
              <a:avLst/>
              <a:gdLst>
                <a:gd name="connsiteX0" fmla="*/ 0 w 3143250"/>
                <a:gd name="connsiteY0" fmla="*/ 2371725 h 2371725"/>
                <a:gd name="connsiteX1" fmla="*/ 0 w 3143250"/>
                <a:gd name="connsiteY1" fmla="*/ 0 h 2371725"/>
                <a:gd name="connsiteX2" fmla="*/ 3143250 w 3143250"/>
                <a:gd name="connsiteY2" fmla="*/ 2371725 h 2371725"/>
                <a:gd name="connsiteX3" fmla="*/ 0 w 3143250"/>
                <a:gd name="connsiteY3" fmla="*/ 2371725 h 2371725"/>
                <a:gd name="connsiteX0" fmla="*/ 0 w 4245235"/>
                <a:gd name="connsiteY0" fmla="*/ 3011969 h 3011969"/>
                <a:gd name="connsiteX1" fmla="*/ 1101985 w 4245235"/>
                <a:gd name="connsiteY1" fmla="*/ 0 h 3011969"/>
                <a:gd name="connsiteX2" fmla="*/ 4245235 w 4245235"/>
                <a:gd name="connsiteY2" fmla="*/ 2371725 h 3011969"/>
                <a:gd name="connsiteX3" fmla="*/ 0 w 4245235"/>
                <a:gd name="connsiteY3" fmla="*/ 3011969 h 3011969"/>
                <a:gd name="connsiteX0" fmla="*/ 0 w 4245235"/>
                <a:gd name="connsiteY0" fmla="*/ 3257979 h 3257979"/>
                <a:gd name="connsiteX1" fmla="*/ 398331 w 4245235"/>
                <a:gd name="connsiteY1" fmla="*/ 0 h 3257979"/>
                <a:gd name="connsiteX2" fmla="*/ 4245235 w 4245235"/>
                <a:gd name="connsiteY2" fmla="*/ 2617735 h 3257979"/>
                <a:gd name="connsiteX3" fmla="*/ 0 w 4245235"/>
                <a:gd name="connsiteY3" fmla="*/ 3257979 h 3257979"/>
                <a:gd name="connsiteX0" fmla="*/ 0 w 4100444"/>
                <a:gd name="connsiteY0" fmla="*/ 3257979 h 3780329"/>
                <a:gd name="connsiteX1" fmla="*/ 398331 w 4100444"/>
                <a:gd name="connsiteY1" fmla="*/ 0 h 3780329"/>
                <a:gd name="connsiteX2" fmla="*/ 4100444 w 4100444"/>
                <a:gd name="connsiteY2" fmla="*/ 3780329 h 3780329"/>
                <a:gd name="connsiteX3" fmla="*/ 0 w 4100444"/>
                <a:gd name="connsiteY3" fmla="*/ 3257979 h 3780329"/>
                <a:gd name="connsiteX0" fmla="*/ 0 w 4100444"/>
                <a:gd name="connsiteY0" fmla="*/ 5129471 h 5651821"/>
                <a:gd name="connsiteX1" fmla="*/ 631409 w 4100444"/>
                <a:gd name="connsiteY1" fmla="*/ 0 h 5651821"/>
                <a:gd name="connsiteX2" fmla="*/ 4100444 w 4100444"/>
                <a:gd name="connsiteY2" fmla="*/ 5651821 h 5651821"/>
                <a:gd name="connsiteX3" fmla="*/ 0 w 4100444"/>
                <a:gd name="connsiteY3" fmla="*/ 5129471 h 565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0444" h="5651821">
                  <a:moveTo>
                    <a:pt x="0" y="5129471"/>
                  </a:moveTo>
                  <a:lnTo>
                    <a:pt x="631409" y="0"/>
                  </a:lnTo>
                  <a:lnTo>
                    <a:pt x="4100444" y="5651821"/>
                  </a:lnTo>
                  <a:lnTo>
                    <a:pt x="0" y="5129471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4" name="Segitiga Kanan 12">
              <a:extLst>
                <a:ext uri="{FF2B5EF4-FFF2-40B4-BE49-F238E27FC236}">
                  <a16:creationId xmlns:a16="http://schemas.microsoft.com/office/drawing/2014/main" id="{35C9876B-6275-4198-A63A-F0A1B84BD554}"/>
                </a:ext>
              </a:extLst>
            </p:cNvPr>
            <p:cNvSpPr/>
            <p:nvPr/>
          </p:nvSpPr>
          <p:spPr>
            <a:xfrm rot="4957447">
              <a:off x="-90246" y="2505099"/>
              <a:ext cx="4759666" cy="5045387"/>
            </a:xfrm>
            <a:custGeom>
              <a:avLst/>
              <a:gdLst>
                <a:gd name="connsiteX0" fmla="*/ 0 w 3143250"/>
                <a:gd name="connsiteY0" fmla="*/ 2371725 h 2371725"/>
                <a:gd name="connsiteX1" fmla="*/ 0 w 3143250"/>
                <a:gd name="connsiteY1" fmla="*/ 0 h 2371725"/>
                <a:gd name="connsiteX2" fmla="*/ 3143250 w 3143250"/>
                <a:gd name="connsiteY2" fmla="*/ 2371725 h 2371725"/>
                <a:gd name="connsiteX3" fmla="*/ 0 w 3143250"/>
                <a:gd name="connsiteY3" fmla="*/ 2371725 h 2371725"/>
                <a:gd name="connsiteX0" fmla="*/ 0 w 4245235"/>
                <a:gd name="connsiteY0" fmla="*/ 3011969 h 3011969"/>
                <a:gd name="connsiteX1" fmla="*/ 1101985 w 4245235"/>
                <a:gd name="connsiteY1" fmla="*/ 0 h 3011969"/>
                <a:gd name="connsiteX2" fmla="*/ 4245235 w 4245235"/>
                <a:gd name="connsiteY2" fmla="*/ 2371725 h 3011969"/>
                <a:gd name="connsiteX3" fmla="*/ 0 w 4245235"/>
                <a:gd name="connsiteY3" fmla="*/ 3011969 h 3011969"/>
                <a:gd name="connsiteX0" fmla="*/ 0 w 4245235"/>
                <a:gd name="connsiteY0" fmla="*/ 3257979 h 3257979"/>
                <a:gd name="connsiteX1" fmla="*/ 398331 w 4245235"/>
                <a:gd name="connsiteY1" fmla="*/ 0 h 3257979"/>
                <a:gd name="connsiteX2" fmla="*/ 4245235 w 4245235"/>
                <a:gd name="connsiteY2" fmla="*/ 2617735 h 3257979"/>
                <a:gd name="connsiteX3" fmla="*/ 0 w 4245235"/>
                <a:gd name="connsiteY3" fmla="*/ 3257979 h 3257979"/>
                <a:gd name="connsiteX0" fmla="*/ 0 w 4100444"/>
                <a:gd name="connsiteY0" fmla="*/ 3257979 h 3780329"/>
                <a:gd name="connsiteX1" fmla="*/ 398331 w 4100444"/>
                <a:gd name="connsiteY1" fmla="*/ 0 h 3780329"/>
                <a:gd name="connsiteX2" fmla="*/ 4100444 w 4100444"/>
                <a:gd name="connsiteY2" fmla="*/ 3780329 h 3780329"/>
                <a:gd name="connsiteX3" fmla="*/ 0 w 4100444"/>
                <a:gd name="connsiteY3" fmla="*/ 3257979 h 3780329"/>
                <a:gd name="connsiteX0" fmla="*/ 0 w 4100444"/>
                <a:gd name="connsiteY0" fmla="*/ 5129471 h 5651821"/>
                <a:gd name="connsiteX1" fmla="*/ 631409 w 4100444"/>
                <a:gd name="connsiteY1" fmla="*/ 0 h 5651821"/>
                <a:gd name="connsiteX2" fmla="*/ 4100444 w 4100444"/>
                <a:gd name="connsiteY2" fmla="*/ 5651821 h 5651821"/>
                <a:gd name="connsiteX3" fmla="*/ 0 w 4100444"/>
                <a:gd name="connsiteY3" fmla="*/ 5129471 h 5651821"/>
                <a:gd name="connsiteX0" fmla="*/ 0 w 4655116"/>
                <a:gd name="connsiteY0" fmla="*/ 3715388 h 4237738"/>
                <a:gd name="connsiteX1" fmla="*/ 4655116 w 4655116"/>
                <a:gd name="connsiteY1" fmla="*/ 0 h 4237738"/>
                <a:gd name="connsiteX2" fmla="*/ 4100444 w 4655116"/>
                <a:gd name="connsiteY2" fmla="*/ 4237738 h 4237738"/>
                <a:gd name="connsiteX3" fmla="*/ 0 w 4655116"/>
                <a:gd name="connsiteY3" fmla="*/ 3715388 h 4237738"/>
                <a:gd name="connsiteX0" fmla="*/ 0 w 4721973"/>
                <a:gd name="connsiteY0" fmla="*/ 4009275 h 4531625"/>
                <a:gd name="connsiteX1" fmla="*/ 4721973 w 4721973"/>
                <a:gd name="connsiteY1" fmla="*/ 0 h 4531625"/>
                <a:gd name="connsiteX2" fmla="*/ 4100444 w 4721973"/>
                <a:gd name="connsiteY2" fmla="*/ 4531625 h 4531625"/>
                <a:gd name="connsiteX3" fmla="*/ 0 w 4721973"/>
                <a:gd name="connsiteY3" fmla="*/ 4009275 h 4531625"/>
                <a:gd name="connsiteX0" fmla="*/ 0 w 4724494"/>
                <a:gd name="connsiteY0" fmla="*/ 4585217 h 5107567"/>
                <a:gd name="connsiteX1" fmla="*/ 4724494 w 4724494"/>
                <a:gd name="connsiteY1" fmla="*/ 0 h 5107567"/>
                <a:gd name="connsiteX2" fmla="*/ 4100444 w 4724494"/>
                <a:gd name="connsiteY2" fmla="*/ 5107567 h 5107567"/>
                <a:gd name="connsiteX3" fmla="*/ 0 w 4724494"/>
                <a:gd name="connsiteY3" fmla="*/ 4585217 h 5107567"/>
                <a:gd name="connsiteX0" fmla="*/ 0 w 4759666"/>
                <a:gd name="connsiteY0" fmla="*/ 4523037 h 5045387"/>
                <a:gd name="connsiteX1" fmla="*/ 4759666 w 4759666"/>
                <a:gd name="connsiteY1" fmla="*/ 0 h 5045387"/>
                <a:gd name="connsiteX2" fmla="*/ 4100444 w 4759666"/>
                <a:gd name="connsiteY2" fmla="*/ 5045387 h 5045387"/>
                <a:gd name="connsiteX3" fmla="*/ 0 w 4759666"/>
                <a:gd name="connsiteY3" fmla="*/ 4523037 h 5045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59666" h="5045387">
                  <a:moveTo>
                    <a:pt x="0" y="4523037"/>
                  </a:moveTo>
                  <a:lnTo>
                    <a:pt x="4759666" y="0"/>
                  </a:lnTo>
                  <a:lnTo>
                    <a:pt x="4100444" y="5045387"/>
                  </a:lnTo>
                  <a:lnTo>
                    <a:pt x="0" y="4523037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15" name="Kotak Teks 14">
            <a:extLst>
              <a:ext uri="{FF2B5EF4-FFF2-40B4-BE49-F238E27FC236}">
                <a16:creationId xmlns:a16="http://schemas.microsoft.com/office/drawing/2014/main" id="{663E62F1-4440-4141-9173-21CCAC50D1CC}"/>
              </a:ext>
            </a:extLst>
          </p:cNvPr>
          <p:cNvSpPr txBox="1"/>
          <p:nvPr/>
        </p:nvSpPr>
        <p:spPr>
          <a:xfrm>
            <a:off x="3682187" y="322009"/>
            <a:ext cx="43641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400" dirty="0">
                <a:latin typeface="Mistral" panose="03090702030407020403" pitchFamily="66" charset="0"/>
              </a:rPr>
              <a:t>Pengertian</a:t>
            </a:r>
          </a:p>
          <a:p>
            <a:pPr algn="ctr"/>
            <a:r>
              <a:rPr lang="id-ID" sz="4400" dirty="0">
                <a:latin typeface="OCR-B 10 BT" panose="020B0601020202020204" pitchFamily="34" charset="0"/>
              </a:rPr>
              <a:t>C E R P E N</a:t>
            </a:r>
          </a:p>
        </p:txBody>
      </p:sp>
      <p:cxnSp>
        <p:nvCxnSpPr>
          <p:cNvPr id="17" name="Konektor Lurus 16">
            <a:extLst>
              <a:ext uri="{FF2B5EF4-FFF2-40B4-BE49-F238E27FC236}">
                <a16:creationId xmlns:a16="http://schemas.microsoft.com/office/drawing/2014/main" id="{5C64FE7A-D12B-426C-B127-640A204F67CA}"/>
              </a:ext>
            </a:extLst>
          </p:cNvPr>
          <p:cNvCxnSpPr/>
          <p:nvPr/>
        </p:nvCxnSpPr>
        <p:spPr>
          <a:xfrm>
            <a:off x="3852046" y="1843088"/>
            <a:ext cx="381476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Kotak Teks 1">
            <a:extLst>
              <a:ext uri="{FF2B5EF4-FFF2-40B4-BE49-F238E27FC236}">
                <a16:creationId xmlns:a16="http://schemas.microsoft.com/office/drawing/2014/main" id="{58400B90-7B94-44E1-80D3-58BE30035D33}"/>
              </a:ext>
            </a:extLst>
          </p:cNvPr>
          <p:cNvSpPr txBox="1"/>
          <p:nvPr/>
        </p:nvSpPr>
        <p:spPr>
          <a:xfrm>
            <a:off x="2625987" y="2294022"/>
            <a:ext cx="4941876" cy="970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2000" b="1" dirty="0">
                <a:latin typeface="Baskerville Old Face" panose="02020602080505020303" pitchFamily="18" charset="0"/>
              </a:rPr>
              <a:t>Cerpen</a:t>
            </a:r>
            <a:r>
              <a:rPr lang="id-ID" sz="2000" dirty="0">
                <a:latin typeface="Baskerville Old Face" panose="02020602080505020303" pitchFamily="18" charset="0"/>
              </a:rPr>
              <a:t> atau cerita pendek merupakan suatu bentuk prosa naratif fiktif.</a:t>
            </a: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43818A0C-FDB1-43A7-878D-24E4F8A7DB11}"/>
              </a:ext>
            </a:extLst>
          </p:cNvPr>
          <p:cNvSpPr txBox="1"/>
          <p:nvPr/>
        </p:nvSpPr>
        <p:spPr>
          <a:xfrm>
            <a:off x="2639185" y="3331595"/>
            <a:ext cx="5233815" cy="2816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2000" dirty="0">
                <a:latin typeface="Baskerville Old Face" panose="02020602080505020303" pitchFamily="18" charset="0"/>
              </a:rPr>
              <a:t>Cerpen sebagai salah satu karya rekaan (fiksi), merupakan suatu kesatuan yang terdiri dari berbagai unsur. Unsur-unsur itu saling berkaitan, tidak terpisahkan satu sama lain, dan secara bersama-sama membentuk cerita (Rusyana, 1982: 65)</a:t>
            </a:r>
          </a:p>
        </p:txBody>
      </p:sp>
      <p:grpSp>
        <p:nvGrpSpPr>
          <p:cNvPr id="16" name="Grup 15">
            <a:extLst>
              <a:ext uri="{FF2B5EF4-FFF2-40B4-BE49-F238E27FC236}">
                <a16:creationId xmlns:a16="http://schemas.microsoft.com/office/drawing/2014/main" id="{D344EC8F-DCCA-4D42-B154-ED59230A3560}"/>
              </a:ext>
            </a:extLst>
          </p:cNvPr>
          <p:cNvGrpSpPr/>
          <p:nvPr/>
        </p:nvGrpSpPr>
        <p:grpSpPr>
          <a:xfrm>
            <a:off x="7095077" y="-28580"/>
            <a:ext cx="5091410" cy="6958023"/>
            <a:chOff x="7100592" y="-28579"/>
            <a:chExt cx="5091410" cy="6958023"/>
          </a:xfrm>
          <a:solidFill>
            <a:schemeClr val="accent5">
              <a:lumMod val="75000"/>
              <a:alpha val="36000"/>
            </a:schemeClr>
          </a:solidFill>
        </p:grpSpPr>
        <p:sp>
          <p:nvSpPr>
            <p:cNvPr id="19" name="Segitiga Sama Kaki 2">
              <a:extLst>
                <a:ext uri="{FF2B5EF4-FFF2-40B4-BE49-F238E27FC236}">
                  <a16:creationId xmlns:a16="http://schemas.microsoft.com/office/drawing/2014/main" id="{8B02BF4A-C5C9-409E-9C4F-5758A1EF3A95}"/>
                </a:ext>
              </a:extLst>
            </p:cNvPr>
            <p:cNvSpPr/>
            <p:nvPr/>
          </p:nvSpPr>
          <p:spPr>
            <a:xfrm rot="16200000">
              <a:off x="8810627" y="19045"/>
              <a:ext cx="3429000" cy="3333751"/>
            </a:xfrm>
            <a:custGeom>
              <a:avLst/>
              <a:gdLst>
                <a:gd name="connsiteX0" fmla="*/ 0 w 3429000"/>
                <a:gd name="connsiteY0" fmla="*/ 3062288 h 3062288"/>
                <a:gd name="connsiteX1" fmla="*/ 1714500 w 3429000"/>
                <a:gd name="connsiteY1" fmla="*/ 0 h 3062288"/>
                <a:gd name="connsiteX2" fmla="*/ 3429000 w 3429000"/>
                <a:gd name="connsiteY2" fmla="*/ 3062288 h 3062288"/>
                <a:gd name="connsiteX3" fmla="*/ 0 w 3429000"/>
                <a:gd name="connsiteY3" fmla="*/ 3062288 h 3062288"/>
                <a:gd name="connsiteX0" fmla="*/ 0 w 3429000"/>
                <a:gd name="connsiteY0" fmla="*/ 3248025 h 3248025"/>
                <a:gd name="connsiteX1" fmla="*/ 2286000 w 3429000"/>
                <a:gd name="connsiteY1" fmla="*/ 0 h 3248025"/>
                <a:gd name="connsiteX2" fmla="*/ 3429000 w 3429000"/>
                <a:gd name="connsiteY2" fmla="*/ 3248025 h 3248025"/>
                <a:gd name="connsiteX3" fmla="*/ 0 w 3429000"/>
                <a:gd name="connsiteY3" fmla="*/ 3248025 h 3248025"/>
                <a:gd name="connsiteX0" fmla="*/ 0 w 3429000"/>
                <a:gd name="connsiteY0" fmla="*/ 3333751 h 3333751"/>
                <a:gd name="connsiteX1" fmla="*/ 2428875 w 3429000"/>
                <a:gd name="connsiteY1" fmla="*/ 0 h 3333751"/>
                <a:gd name="connsiteX2" fmla="*/ 3429000 w 3429000"/>
                <a:gd name="connsiteY2" fmla="*/ 3333751 h 3333751"/>
                <a:gd name="connsiteX3" fmla="*/ 0 w 3429000"/>
                <a:gd name="connsiteY3" fmla="*/ 3333751 h 3333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0" h="3333751">
                  <a:moveTo>
                    <a:pt x="0" y="3333751"/>
                  </a:moveTo>
                  <a:lnTo>
                    <a:pt x="2428875" y="0"/>
                  </a:lnTo>
                  <a:lnTo>
                    <a:pt x="3429000" y="3333751"/>
                  </a:lnTo>
                  <a:lnTo>
                    <a:pt x="0" y="333375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0" name="Persegi Panjang 7">
              <a:extLst>
                <a:ext uri="{FF2B5EF4-FFF2-40B4-BE49-F238E27FC236}">
                  <a16:creationId xmlns:a16="http://schemas.microsoft.com/office/drawing/2014/main" id="{0F8903F3-578B-4D10-BAFC-66A8786555BD}"/>
                </a:ext>
              </a:extLst>
            </p:cNvPr>
            <p:cNvSpPr/>
            <p:nvPr/>
          </p:nvSpPr>
          <p:spPr>
            <a:xfrm rot="2569106">
              <a:off x="7100592" y="1539900"/>
              <a:ext cx="4000233" cy="3826331"/>
            </a:xfrm>
            <a:custGeom>
              <a:avLst/>
              <a:gdLst>
                <a:gd name="connsiteX0" fmla="*/ 0 w 3313166"/>
                <a:gd name="connsiteY0" fmla="*/ 0 h 3124071"/>
                <a:gd name="connsiteX1" fmla="*/ 3313166 w 3313166"/>
                <a:gd name="connsiteY1" fmla="*/ 0 h 3124071"/>
                <a:gd name="connsiteX2" fmla="*/ 3313166 w 3313166"/>
                <a:gd name="connsiteY2" fmla="*/ 3124071 h 3124071"/>
                <a:gd name="connsiteX3" fmla="*/ 0 w 3313166"/>
                <a:gd name="connsiteY3" fmla="*/ 3124071 h 3124071"/>
                <a:gd name="connsiteX4" fmla="*/ 0 w 3313166"/>
                <a:gd name="connsiteY4" fmla="*/ 0 h 3124071"/>
                <a:gd name="connsiteX0" fmla="*/ 0 w 4057249"/>
                <a:gd name="connsiteY0" fmla="*/ 689473 h 3813544"/>
                <a:gd name="connsiteX1" fmla="*/ 4057249 w 4057249"/>
                <a:gd name="connsiteY1" fmla="*/ 0 h 3813544"/>
                <a:gd name="connsiteX2" fmla="*/ 3313166 w 4057249"/>
                <a:gd name="connsiteY2" fmla="*/ 3813544 h 3813544"/>
                <a:gd name="connsiteX3" fmla="*/ 0 w 4057249"/>
                <a:gd name="connsiteY3" fmla="*/ 3813544 h 3813544"/>
                <a:gd name="connsiteX4" fmla="*/ 0 w 4057249"/>
                <a:gd name="connsiteY4" fmla="*/ 689473 h 3813544"/>
                <a:gd name="connsiteX0" fmla="*/ 57016 w 4057249"/>
                <a:gd name="connsiteY0" fmla="*/ 519773 h 3813544"/>
                <a:gd name="connsiteX1" fmla="*/ 4057249 w 4057249"/>
                <a:gd name="connsiteY1" fmla="*/ 0 h 3813544"/>
                <a:gd name="connsiteX2" fmla="*/ 3313166 w 4057249"/>
                <a:gd name="connsiteY2" fmla="*/ 3813544 h 3813544"/>
                <a:gd name="connsiteX3" fmla="*/ 0 w 4057249"/>
                <a:gd name="connsiteY3" fmla="*/ 3813544 h 3813544"/>
                <a:gd name="connsiteX4" fmla="*/ 57016 w 4057249"/>
                <a:gd name="connsiteY4" fmla="*/ 519773 h 3813544"/>
                <a:gd name="connsiteX0" fmla="*/ 57016 w 4057249"/>
                <a:gd name="connsiteY0" fmla="*/ 519773 h 3826331"/>
                <a:gd name="connsiteX1" fmla="*/ 4057249 w 4057249"/>
                <a:gd name="connsiteY1" fmla="*/ 0 h 3826331"/>
                <a:gd name="connsiteX2" fmla="*/ 3383449 w 4057249"/>
                <a:gd name="connsiteY2" fmla="*/ 3826331 h 3826331"/>
                <a:gd name="connsiteX3" fmla="*/ 0 w 4057249"/>
                <a:gd name="connsiteY3" fmla="*/ 3813544 h 3826331"/>
                <a:gd name="connsiteX4" fmla="*/ 57016 w 4057249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436316 w 4000233"/>
                <a:gd name="connsiteY3" fmla="*/ 3336941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417662 w 4000233"/>
                <a:gd name="connsiteY3" fmla="*/ 3295790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622648 w 4000233"/>
                <a:gd name="connsiteY3" fmla="*/ 3222718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553134 w 4000233"/>
                <a:gd name="connsiteY3" fmla="*/ 3189740 h 3826331"/>
                <a:gd name="connsiteX4" fmla="*/ 0 w 4000233"/>
                <a:gd name="connsiteY4" fmla="*/ 519773 h 3826331"/>
                <a:gd name="connsiteX0" fmla="*/ 0 w 4000233"/>
                <a:gd name="connsiteY0" fmla="*/ 519773 h 3826331"/>
                <a:gd name="connsiteX1" fmla="*/ 4000233 w 4000233"/>
                <a:gd name="connsiteY1" fmla="*/ 0 h 3826331"/>
                <a:gd name="connsiteX2" fmla="*/ 3326433 w 4000233"/>
                <a:gd name="connsiteY2" fmla="*/ 3826331 h 3826331"/>
                <a:gd name="connsiteX3" fmla="*/ 856286 w 4000233"/>
                <a:gd name="connsiteY3" fmla="*/ 2928315 h 3826331"/>
                <a:gd name="connsiteX4" fmla="*/ 0 w 4000233"/>
                <a:gd name="connsiteY4" fmla="*/ 519773 h 3826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00233" h="3826331">
                  <a:moveTo>
                    <a:pt x="0" y="519773"/>
                  </a:moveTo>
                  <a:lnTo>
                    <a:pt x="4000233" y="0"/>
                  </a:lnTo>
                  <a:lnTo>
                    <a:pt x="3326433" y="3826331"/>
                  </a:lnTo>
                  <a:lnTo>
                    <a:pt x="856286" y="2928315"/>
                  </a:lnTo>
                  <a:lnTo>
                    <a:pt x="0" y="5197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sp>
          <p:nvSpPr>
            <p:cNvPr id="21" name="Segitiga Sama Kaki 2">
              <a:extLst>
                <a:ext uri="{FF2B5EF4-FFF2-40B4-BE49-F238E27FC236}">
                  <a16:creationId xmlns:a16="http://schemas.microsoft.com/office/drawing/2014/main" id="{02A9479B-833B-4060-98A5-E580BCDDEEA5}"/>
                </a:ext>
              </a:extLst>
            </p:cNvPr>
            <p:cNvSpPr/>
            <p:nvPr/>
          </p:nvSpPr>
          <p:spPr>
            <a:xfrm rot="16200000" flipH="1">
              <a:off x="8796338" y="3533780"/>
              <a:ext cx="3457577" cy="3333751"/>
            </a:xfrm>
            <a:custGeom>
              <a:avLst/>
              <a:gdLst>
                <a:gd name="connsiteX0" fmla="*/ 0 w 3429000"/>
                <a:gd name="connsiteY0" fmla="*/ 3062288 h 3062288"/>
                <a:gd name="connsiteX1" fmla="*/ 1714500 w 3429000"/>
                <a:gd name="connsiteY1" fmla="*/ 0 h 3062288"/>
                <a:gd name="connsiteX2" fmla="*/ 3429000 w 3429000"/>
                <a:gd name="connsiteY2" fmla="*/ 3062288 h 3062288"/>
                <a:gd name="connsiteX3" fmla="*/ 0 w 3429000"/>
                <a:gd name="connsiteY3" fmla="*/ 3062288 h 3062288"/>
                <a:gd name="connsiteX0" fmla="*/ 0 w 3429000"/>
                <a:gd name="connsiteY0" fmla="*/ 3248025 h 3248025"/>
                <a:gd name="connsiteX1" fmla="*/ 2286000 w 3429000"/>
                <a:gd name="connsiteY1" fmla="*/ 0 h 3248025"/>
                <a:gd name="connsiteX2" fmla="*/ 3429000 w 3429000"/>
                <a:gd name="connsiteY2" fmla="*/ 3248025 h 3248025"/>
                <a:gd name="connsiteX3" fmla="*/ 0 w 3429000"/>
                <a:gd name="connsiteY3" fmla="*/ 3248025 h 3248025"/>
                <a:gd name="connsiteX0" fmla="*/ 0 w 3429000"/>
                <a:gd name="connsiteY0" fmla="*/ 3333751 h 3333751"/>
                <a:gd name="connsiteX1" fmla="*/ 2428875 w 3429000"/>
                <a:gd name="connsiteY1" fmla="*/ 0 h 3333751"/>
                <a:gd name="connsiteX2" fmla="*/ 3429000 w 3429000"/>
                <a:gd name="connsiteY2" fmla="*/ 3333751 h 3333751"/>
                <a:gd name="connsiteX3" fmla="*/ 0 w 3429000"/>
                <a:gd name="connsiteY3" fmla="*/ 3333751 h 3333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0" h="3333751">
                  <a:moveTo>
                    <a:pt x="0" y="3333751"/>
                  </a:moveTo>
                  <a:lnTo>
                    <a:pt x="2428875" y="0"/>
                  </a:lnTo>
                  <a:lnTo>
                    <a:pt x="3429000" y="3333751"/>
                  </a:lnTo>
                  <a:lnTo>
                    <a:pt x="0" y="333375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421036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ambar 6" descr="Sebuah gambar berisi teks, cuplikan layar, deasin, desain grafis&#10;&#10;Deskripsi dibuat secara otomatis">
            <a:extLst>
              <a:ext uri="{FF2B5EF4-FFF2-40B4-BE49-F238E27FC236}">
                <a16:creationId xmlns:a16="http://schemas.microsoft.com/office/drawing/2014/main" id="{E71E6AE2-056F-25E1-6B11-B50576C18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581"/>
            <a:ext cx="12197517" cy="7139873"/>
          </a:xfrm>
          <a:prstGeom prst="rect">
            <a:avLst/>
          </a:prstGeom>
        </p:spPr>
      </p:pic>
      <p:sp>
        <p:nvSpPr>
          <p:cNvPr id="2" name="Persegi Panjang 1">
            <a:extLst>
              <a:ext uri="{FF2B5EF4-FFF2-40B4-BE49-F238E27FC236}">
                <a16:creationId xmlns:a16="http://schemas.microsoft.com/office/drawing/2014/main" id="{94841C31-53AD-4A78-BD8F-CA736F9BD4A4}"/>
              </a:ext>
            </a:extLst>
          </p:cNvPr>
          <p:cNvSpPr/>
          <p:nvPr/>
        </p:nvSpPr>
        <p:spPr>
          <a:xfrm>
            <a:off x="1666440" y="-271463"/>
            <a:ext cx="3879274" cy="74009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Persegi Panjang 2">
            <a:extLst>
              <a:ext uri="{FF2B5EF4-FFF2-40B4-BE49-F238E27FC236}">
                <a16:creationId xmlns:a16="http://schemas.microsoft.com/office/drawing/2014/main" id="{F3EC2D12-8834-4660-B915-A3ADBF33434C}"/>
              </a:ext>
            </a:extLst>
          </p:cNvPr>
          <p:cNvSpPr/>
          <p:nvPr/>
        </p:nvSpPr>
        <p:spPr>
          <a:xfrm>
            <a:off x="540181" y="1445200"/>
            <a:ext cx="2778703" cy="4184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C236B5CA-1A8A-4F3A-827B-55AD52BE27E9}"/>
              </a:ext>
            </a:extLst>
          </p:cNvPr>
          <p:cNvSpPr txBox="1"/>
          <p:nvPr/>
        </p:nvSpPr>
        <p:spPr>
          <a:xfrm rot="16200000">
            <a:off x="2379" y="2853457"/>
            <a:ext cx="3328122" cy="115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id-ID" sz="4000" dirty="0">
                <a:solidFill>
                  <a:srgbClr val="FFFFFF"/>
                </a:solidFill>
              </a:rPr>
              <a:t>C I R I  -  C I R I</a:t>
            </a: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80102305-3968-4B86-BB1F-B4A32F520402}"/>
              </a:ext>
            </a:extLst>
          </p:cNvPr>
          <p:cNvSpPr txBox="1"/>
          <p:nvPr/>
        </p:nvSpPr>
        <p:spPr>
          <a:xfrm>
            <a:off x="4197349" y="167082"/>
            <a:ext cx="74612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>
                <a:solidFill>
                  <a:srgbClr val="FFFFFF"/>
                </a:solidFill>
              </a:rPr>
              <a:t>C</a:t>
            </a:r>
          </a:p>
          <a:p>
            <a:endParaRPr lang="id-ID" sz="3600" b="1" dirty="0">
              <a:solidFill>
                <a:srgbClr val="FFFFFF"/>
              </a:solidFill>
            </a:endParaRPr>
          </a:p>
          <a:p>
            <a:r>
              <a:rPr lang="id-ID" sz="3600" b="1" dirty="0">
                <a:solidFill>
                  <a:srgbClr val="FFFFFF"/>
                </a:solidFill>
              </a:rPr>
              <a:t>E</a:t>
            </a:r>
          </a:p>
          <a:p>
            <a:endParaRPr lang="id-ID" sz="3600" b="1" dirty="0">
              <a:solidFill>
                <a:srgbClr val="FFFFFF"/>
              </a:solidFill>
            </a:endParaRPr>
          </a:p>
          <a:p>
            <a:r>
              <a:rPr lang="id-ID" sz="3600" b="1" dirty="0">
                <a:solidFill>
                  <a:srgbClr val="FFFFFF"/>
                </a:solidFill>
              </a:rPr>
              <a:t>R</a:t>
            </a:r>
          </a:p>
          <a:p>
            <a:endParaRPr lang="id-ID" sz="3600" b="1" dirty="0">
              <a:solidFill>
                <a:srgbClr val="FFFFFF"/>
              </a:solidFill>
            </a:endParaRPr>
          </a:p>
          <a:p>
            <a:r>
              <a:rPr lang="id-ID" sz="3600" b="1" dirty="0">
                <a:solidFill>
                  <a:srgbClr val="FFFFFF"/>
                </a:solidFill>
              </a:rPr>
              <a:t>P</a:t>
            </a:r>
          </a:p>
          <a:p>
            <a:endParaRPr lang="id-ID" sz="3600" b="1" dirty="0">
              <a:solidFill>
                <a:srgbClr val="FFFFFF"/>
              </a:solidFill>
            </a:endParaRPr>
          </a:p>
          <a:p>
            <a:r>
              <a:rPr lang="id-ID" sz="3600" b="1" dirty="0">
                <a:solidFill>
                  <a:srgbClr val="FFFFFF"/>
                </a:solidFill>
              </a:rPr>
              <a:t>E</a:t>
            </a:r>
          </a:p>
          <a:p>
            <a:endParaRPr lang="id-ID" sz="3600" b="1" dirty="0">
              <a:solidFill>
                <a:srgbClr val="FFFFFF"/>
              </a:solidFill>
            </a:endParaRPr>
          </a:p>
          <a:p>
            <a:r>
              <a:rPr lang="id-ID" sz="3600" b="1" dirty="0">
                <a:solidFill>
                  <a:srgbClr val="FFFFFF"/>
                </a:solidFill>
              </a:rPr>
              <a:t>N</a:t>
            </a:r>
          </a:p>
          <a:p>
            <a:endParaRPr lang="id-ID" sz="3600" b="1" dirty="0">
              <a:solidFill>
                <a:srgbClr val="FFFFFF"/>
              </a:solidFill>
            </a:endParaRPr>
          </a:p>
        </p:txBody>
      </p:sp>
      <p:sp>
        <p:nvSpPr>
          <p:cNvPr id="9" name="Kotak Teks 8">
            <a:extLst>
              <a:ext uri="{FF2B5EF4-FFF2-40B4-BE49-F238E27FC236}">
                <a16:creationId xmlns:a16="http://schemas.microsoft.com/office/drawing/2014/main" id="{0100AD68-05BF-48FA-80B1-09C15445EEFF}"/>
              </a:ext>
            </a:extLst>
          </p:cNvPr>
          <p:cNvSpPr txBox="1"/>
          <p:nvPr/>
        </p:nvSpPr>
        <p:spPr>
          <a:xfrm>
            <a:off x="6423889" y="612844"/>
            <a:ext cx="52279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Jalan cerita pendek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Maksimal 10 ribu kata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Bersifat fiktif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Hanya memiliki 1 alur cerita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Cerita tentang kehidupan sehari-hari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Dapat selesai dibaca dalam 1 kali duduk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Alur cerita yang lurus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Penokohan cerita sangat sederhana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Tidak menggambarkan semua kisah tokohnya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Terdapat konflik dan penyelesaiannya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Menggunakan kata yang sederhana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Memiliki pesan atau amanat</a:t>
            </a:r>
          </a:p>
          <a:p>
            <a:pPr marL="342900" indent="-342900" algn="ctr">
              <a:buAutoNum type="arabicPeriod"/>
            </a:pPr>
            <a:r>
              <a:rPr lang="id-ID" sz="2400" dirty="0">
                <a:latin typeface="Baskerville Old Face" panose="02020602080505020303" pitchFamily="18" charset="0"/>
              </a:rPr>
              <a:t>Meninggalkan kesan bagi pembacanya</a:t>
            </a:r>
          </a:p>
        </p:txBody>
      </p:sp>
      <p:sp>
        <p:nvSpPr>
          <p:cNvPr id="10" name="Persegi Panjang 9">
            <a:extLst>
              <a:ext uri="{FF2B5EF4-FFF2-40B4-BE49-F238E27FC236}">
                <a16:creationId xmlns:a16="http://schemas.microsoft.com/office/drawing/2014/main" id="{24E27C8B-B25C-44B5-9618-35BE1042F06D}"/>
              </a:ext>
            </a:extLst>
          </p:cNvPr>
          <p:cNvSpPr/>
          <p:nvPr/>
        </p:nvSpPr>
        <p:spPr>
          <a:xfrm>
            <a:off x="6096000" y="352925"/>
            <a:ext cx="5807242" cy="6160169"/>
          </a:xfrm>
          <a:prstGeom prst="rect">
            <a:avLst/>
          </a:prstGeom>
          <a:noFill/>
          <a:ln w="7620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1047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ambar 3" descr="Sebuah gambar berisi teks, cuplikan layar, deasin, desain grafis&#10;&#10;Deskripsi dibuat secara otomatis">
            <a:extLst>
              <a:ext uri="{FF2B5EF4-FFF2-40B4-BE49-F238E27FC236}">
                <a16:creationId xmlns:a16="http://schemas.microsoft.com/office/drawing/2014/main" id="{068C5135-B575-FB0B-BDA4-F8FBEEB7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581"/>
            <a:ext cx="12197517" cy="7139873"/>
          </a:xfrm>
          <a:prstGeom prst="rect">
            <a:avLst/>
          </a:prstGeom>
        </p:spPr>
      </p:pic>
      <p:sp>
        <p:nvSpPr>
          <p:cNvPr id="26" name="Panah: Pentagon 25">
            <a:extLst>
              <a:ext uri="{FF2B5EF4-FFF2-40B4-BE49-F238E27FC236}">
                <a16:creationId xmlns:a16="http://schemas.microsoft.com/office/drawing/2014/main" id="{6D7BD013-8BBA-40C2-9ADC-8FC869D309FD}"/>
              </a:ext>
            </a:extLst>
          </p:cNvPr>
          <p:cNvSpPr/>
          <p:nvPr/>
        </p:nvSpPr>
        <p:spPr>
          <a:xfrm>
            <a:off x="6733673" y="4733633"/>
            <a:ext cx="2310063" cy="483268"/>
          </a:xfrm>
          <a:prstGeom prst="homePlate">
            <a:avLst/>
          </a:prstGeom>
          <a:solidFill>
            <a:srgbClr val="00206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7. </a:t>
            </a:r>
            <a:r>
              <a:rPr lang="id-ID" i="1" dirty="0">
                <a:solidFill>
                  <a:srgbClr val="FF0000"/>
                </a:solidFill>
              </a:rPr>
              <a:t>Amanat 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21" name="Panah: Pentagon 20">
            <a:extLst>
              <a:ext uri="{FF2B5EF4-FFF2-40B4-BE49-F238E27FC236}">
                <a16:creationId xmlns:a16="http://schemas.microsoft.com/office/drawing/2014/main" id="{5F0C9C32-C0E4-461B-99F7-3B1124E339A5}"/>
              </a:ext>
            </a:extLst>
          </p:cNvPr>
          <p:cNvSpPr/>
          <p:nvPr/>
        </p:nvSpPr>
        <p:spPr>
          <a:xfrm>
            <a:off x="6733673" y="411314"/>
            <a:ext cx="2310063" cy="483268"/>
          </a:xfrm>
          <a:prstGeom prst="homePlate">
            <a:avLst/>
          </a:prstGeom>
          <a:solidFill>
            <a:srgbClr val="00206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4. </a:t>
            </a:r>
            <a:r>
              <a:rPr lang="id-ID" i="1" dirty="0">
                <a:solidFill>
                  <a:srgbClr val="FF0000"/>
                </a:solidFill>
              </a:rPr>
              <a:t>Penokohan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56" name="Panah: Pentagon 55">
            <a:extLst>
              <a:ext uri="{FF2B5EF4-FFF2-40B4-BE49-F238E27FC236}">
                <a16:creationId xmlns:a16="http://schemas.microsoft.com/office/drawing/2014/main" id="{4B999314-E726-4403-8FAA-678C2A65E9CA}"/>
              </a:ext>
            </a:extLst>
          </p:cNvPr>
          <p:cNvSpPr/>
          <p:nvPr/>
        </p:nvSpPr>
        <p:spPr>
          <a:xfrm>
            <a:off x="7082447" y="3570786"/>
            <a:ext cx="2310063" cy="483268"/>
          </a:xfrm>
          <a:prstGeom prst="homePlate">
            <a:avLst/>
          </a:prstGeom>
          <a:solidFill>
            <a:srgbClr val="00206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6. </a:t>
            </a:r>
            <a:r>
              <a:rPr lang="id-ID" i="1" dirty="0">
                <a:solidFill>
                  <a:srgbClr val="FF0000"/>
                </a:solidFill>
              </a:rPr>
              <a:t>Gaya Bahasa 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54" name="Panah: Pentagon 53">
            <a:extLst>
              <a:ext uri="{FF2B5EF4-FFF2-40B4-BE49-F238E27FC236}">
                <a16:creationId xmlns:a16="http://schemas.microsoft.com/office/drawing/2014/main" id="{DB51151E-DD8F-4140-95D6-53AB78ED88C2}"/>
              </a:ext>
            </a:extLst>
          </p:cNvPr>
          <p:cNvSpPr/>
          <p:nvPr/>
        </p:nvSpPr>
        <p:spPr>
          <a:xfrm>
            <a:off x="6733673" y="1856611"/>
            <a:ext cx="2310063" cy="483268"/>
          </a:xfrm>
          <a:prstGeom prst="homePlate">
            <a:avLst/>
          </a:prstGeom>
          <a:solidFill>
            <a:srgbClr val="00206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5. </a:t>
            </a:r>
            <a:r>
              <a:rPr lang="id-ID" i="1" dirty="0">
                <a:solidFill>
                  <a:srgbClr val="FF0000"/>
                </a:solidFill>
              </a:rPr>
              <a:t>Sudut Pandang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48" name="Panah: Pentagon 47">
            <a:extLst>
              <a:ext uri="{FF2B5EF4-FFF2-40B4-BE49-F238E27FC236}">
                <a16:creationId xmlns:a16="http://schemas.microsoft.com/office/drawing/2014/main" id="{1AD16DD6-6776-48E2-9FC0-D091E5B1C242}"/>
              </a:ext>
            </a:extLst>
          </p:cNvPr>
          <p:cNvSpPr/>
          <p:nvPr/>
        </p:nvSpPr>
        <p:spPr>
          <a:xfrm>
            <a:off x="400048" y="4246322"/>
            <a:ext cx="2310062" cy="483268"/>
          </a:xfrm>
          <a:prstGeom prst="homePlate">
            <a:avLst/>
          </a:prstGeom>
          <a:solidFill>
            <a:srgbClr val="00206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3. </a:t>
            </a:r>
            <a:r>
              <a:rPr lang="id-ID" i="1" dirty="0" err="1">
                <a:solidFill>
                  <a:srgbClr val="FF0000"/>
                </a:solidFill>
              </a:rPr>
              <a:t>Setting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46" name="Panah: Pentagon 45">
            <a:extLst>
              <a:ext uri="{FF2B5EF4-FFF2-40B4-BE49-F238E27FC236}">
                <a16:creationId xmlns:a16="http://schemas.microsoft.com/office/drawing/2014/main" id="{819A3A8F-F287-404A-B469-6D560F33C277}"/>
              </a:ext>
            </a:extLst>
          </p:cNvPr>
          <p:cNvSpPr/>
          <p:nvPr/>
        </p:nvSpPr>
        <p:spPr>
          <a:xfrm>
            <a:off x="360656" y="2087822"/>
            <a:ext cx="2310063" cy="483268"/>
          </a:xfrm>
          <a:prstGeom prst="homePlate">
            <a:avLst/>
          </a:prstGeom>
          <a:solidFill>
            <a:srgbClr val="00206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2. </a:t>
            </a:r>
            <a:r>
              <a:rPr lang="id-ID" i="1" dirty="0">
                <a:solidFill>
                  <a:srgbClr val="FF0000"/>
                </a:solidFill>
              </a:rPr>
              <a:t>Alur/Plot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44" name="Panah: Pentagon 43">
            <a:extLst>
              <a:ext uri="{FF2B5EF4-FFF2-40B4-BE49-F238E27FC236}">
                <a16:creationId xmlns:a16="http://schemas.microsoft.com/office/drawing/2014/main" id="{D0318164-6295-4212-AA2A-0566E4A8B87F}"/>
              </a:ext>
            </a:extLst>
          </p:cNvPr>
          <p:cNvSpPr/>
          <p:nvPr/>
        </p:nvSpPr>
        <p:spPr>
          <a:xfrm>
            <a:off x="360657" y="397622"/>
            <a:ext cx="2310063" cy="483268"/>
          </a:xfrm>
          <a:prstGeom prst="homePlate">
            <a:avLst/>
          </a:prstGeom>
          <a:solidFill>
            <a:srgbClr val="00206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1. </a:t>
            </a:r>
            <a:r>
              <a:rPr lang="id-ID" i="1" dirty="0">
                <a:solidFill>
                  <a:srgbClr val="FF0000"/>
                </a:solidFill>
              </a:rPr>
              <a:t>Tema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4" name="Persegi Panjang 33">
            <a:extLst>
              <a:ext uri="{FF2B5EF4-FFF2-40B4-BE49-F238E27FC236}">
                <a16:creationId xmlns:a16="http://schemas.microsoft.com/office/drawing/2014/main" id="{17A3C45F-B36A-4830-8FEA-93800CB83A2A}"/>
              </a:ext>
            </a:extLst>
          </p:cNvPr>
          <p:cNvSpPr/>
          <p:nvPr/>
        </p:nvSpPr>
        <p:spPr>
          <a:xfrm>
            <a:off x="6733673" y="280736"/>
            <a:ext cx="5245769" cy="6392779"/>
          </a:xfrm>
          <a:prstGeom prst="rect">
            <a:avLst/>
          </a:prstGeom>
          <a:noFill/>
          <a:ln w="7620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F0000"/>
              </a:solidFill>
            </a:endParaRPr>
          </a:p>
        </p:txBody>
      </p:sp>
      <p:sp>
        <p:nvSpPr>
          <p:cNvPr id="36" name="Persegi Panjang 35">
            <a:extLst>
              <a:ext uri="{FF2B5EF4-FFF2-40B4-BE49-F238E27FC236}">
                <a16:creationId xmlns:a16="http://schemas.microsoft.com/office/drawing/2014/main" id="{2A646973-0FC1-4DBD-99FB-CC5EC5A9E741}"/>
              </a:ext>
            </a:extLst>
          </p:cNvPr>
          <p:cNvSpPr/>
          <p:nvPr/>
        </p:nvSpPr>
        <p:spPr>
          <a:xfrm>
            <a:off x="385010" y="280736"/>
            <a:ext cx="5005138" cy="6392779"/>
          </a:xfrm>
          <a:prstGeom prst="rect">
            <a:avLst/>
          </a:prstGeom>
          <a:noFill/>
          <a:ln w="7620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F0000"/>
              </a:solidFill>
            </a:endParaRPr>
          </a:p>
        </p:txBody>
      </p:sp>
      <p:sp>
        <p:nvSpPr>
          <p:cNvPr id="37" name="Persegi Panjang: Sudut Lengkung 36">
            <a:extLst>
              <a:ext uri="{FF2B5EF4-FFF2-40B4-BE49-F238E27FC236}">
                <a16:creationId xmlns:a16="http://schemas.microsoft.com/office/drawing/2014/main" id="{C0471317-A08B-4F23-8E4F-E09D6A85696D}"/>
              </a:ext>
            </a:extLst>
          </p:cNvPr>
          <p:cNvSpPr/>
          <p:nvPr/>
        </p:nvSpPr>
        <p:spPr>
          <a:xfrm>
            <a:off x="4850159" y="2362136"/>
            <a:ext cx="2355074" cy="2229977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F0000"/>
              </a:solidFill>
            </a:endParaRPr>
          </a:p>
        </p:txBody>
      </p:sp>
      <p:sp>
        <p:nvSpPr>
          <p:cNvPr id="38" name="Persegi Panjang: Sudut Lengkung 37">
            <a:extLst>
              <a:ext uri="{FF2B5EF4-FFF2-40B4-BE49-F238E27FC236}">
                <a16:creationId xmlns:a16="http://schemas.microsoft.com/office/drawing/2014/main" id="{C2D49BE3-9301-4BD8-AB07-B365E4A746FA}"/>
              </a:ext>
            </a:extLst>
          </p:cNvPr>
          <p:cNvSpPr/>
          <p:nvPr/>
        </p:nvSpPr>
        <p:spPr>
          <a:xfrm>
            <a:off x="4850158" y="2362135"/>
            <a:ext cx="2355075" cy="2229977"/>
          </a:xfrm>
          <a:prstGeom prst="roundRect">
            <a:avLst/>
          </a:prstGeom>
          <a:solidFill>
            <a:srgbClr val="0070C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F0000"/>
              </a:solidFill>
            </a:endParaRPr>
          </a:p>
        </p:txBody>
      </p:sp>
      <p:cxnSp>
        <p:nvCxnSpPr>
          <p:cNvPr id="41" name="Konektor Lurus 40">
            <a:extLst>
              <a:ext uri="{FF2B5EF4-FFF2-40B4-BE49-F238E27FC236}">
                <a16:creationId xmlns:a16="http://schemas.microsoft.com/office/drawing/2014/main" id="{0503E001-E681-4629-B400-984FF81248BA}"/>
              </a:ext>
            </a:extLst>
          </p:cNvPr>
          <p:cNvCxnSpPr>
            <a:cxnSpLocks/>
          </p:cNvCxnSpPr>
          <p:nvPr/>
        </p:nvCxnSpPr>
        <p:spPr>
          <a:xfrm>
            <a:off x="5171808" y="3602333"/>
            <a:ext cx="18303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 1">
            <a:extLst>
              <a:ext uri="{FF2B5EF4-FFF2-40B4-BE49-F238E27FC236}">
                <a16:creationId xmlns:a16="http://schemas.microsoft.com/office/drawing/2014/main" id="{349D7376-553F-498E-A05C-BF3222E0B00C}"/>
              </a:ext>
            </a:extLst>
          </p:cNvPr>
          <p:cNvGrpSpPr/>
          <p:nvPr/>
        </p:nvGrpSpPr>
        <p:grpSpPr>
          <a:xfrm>
            <a:off x="4542843" y="2599096"/>
            <a:ext cx="2969704" cy="1794935"/>
            <a:chOff x="1217569" y="3014422"/>
            <a:chExt cx="2969704" cy="1794935"/>
          </a:xfrm>
        </p:grpSpPr>
        <p:sp>
          <p:nvSpPr>
            <p:cNvPr id="39" name="Kotak Teks 38">
              <a:extLst>
                <a:ext uri="{FF2B5EF4-FFF2-40B4-BE49-F238E27FC236}">
                  <a16:creationId xmlns:a16="http://schemas.microsoft.com/office/drawing/2014/main" id="{08664198-43E8-4AAB-AB1C-74D4948EA49D}"/>
                </a:ext>
              </a:extLst>
            </p:cNvPr>
            <p:cNvSpPr txBox="1"/>
            <p:nvPr/>
          </p:nvSpPr>
          <p:spPr>
            <a:xfrm>
              <a:off x="1594654" y="3014422"/>
              <a:ext cx="235507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800" b="1" dirty="0">
                  <a:solidFill>
                    <a:srgbClr val="FF0000"/>
                  </a:solidFill>
                  <a:latin typeface="Palatino Linotype" panose="02040502050505030304" pitchFamily="18" charset="0"/>
                </a:rPr>
                <a:t>UNSUR</a:t>
              </a:r>
            </a:p>
            <a:p>
              <a:pPr algn="ctr"/>
              <a:r>
                <a:rPr lang="id-ID" sz="2800" b="1" dirty="0">
                  <a:solidFill>
                    <a:srgbClr val="FF0000"/>
                  </a:solidFill>
                  <a:latin typeface="Palatino Linotype" panose="02040502050505030304" pitchFamily="18" charset="0"/>
                </a:rPr>
                <a:t>INTRINSIK</a:t>
              </a:r>
            </a:p>
          </p:txBody>
        </p:sp>
        <p:sp>
          <p:nvSpPr>
            <p:cNvPr id="42" name="Kotak Teks 41">
              <a:extLst>
                <a:ext uri="{FF2B5EF4-FFF2-40B4-BE49-F238E27FC236}">
                  <a16:creationId xmlns:a16="http://schemas.microsoft.com/office/drawing/2014/main" id="{5C005D3D-9D64-4C78-B70A-EDEF8F748019}"/>
                </a:ext>
              </a:extLst>
            </p:cNvPr>
            <p:cNvSpPr txBox="1"/>
            <p:nvPr/>
          </p:nvSpPr>
          <p:spPr>
            <a:xfrm>
              <a:off x="1217569" y="4039916"/>
              <a:ext cx="29697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4400" b="1" dirty="0">
                  <a:solidFill>
                    <a:srgbClr val="FF0000"/>
                  </a:solidFill>
                  <a:latin typeface="Mistral" panose="03090702030407020403" pitchFamily="66" charset="0"/>
                </a:rPr>
                <a:t>Cerpen</a:t>
              </a:r>
            </a:p>
          </p:txBody>
        </p:sp>
      </p:grpSp>
      <p:sp>
        <p:nvSpPr>
          <p:cNvPr id="45" name="Kotak Teks 44">
            <a:extLst>
              <a:ext uri="{FF2B5EF4-FFF2-40B4-BE49-F238E27FC236}">
                <a16:creationId xmlns:a16="http://schemas.microsoft.com/office/drawing/2014/main" id="{F2B36A1A-EC22-42CD-9CAE-4C854776F128}"/>
              </a:ext>
            </a:extLst>
          </p:cNvPr>
          <p:cNvSpPr txBox="1"/>
          <p:nvPr/>
        </p:nvSpPr>
        <p:spPr>
          <a:xfrm>
            <a:off x="491282" y="868868"/>
            <a:ext cx="46487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Sumarjo dan Saini (1991: 56) mengemukakan definisi tema adalah ide sebuah cerita. Gagasan utama yang menjadi dasar cerita jalannya cerita pendek.</a:t>
            </a:r>
          </a:p>
        </p:txBody>
      </p:sp>
      <p:sp>
        <p:nvSpPr>
          <p:cNvPr id="47" name="Kotak Teks 46">
            <a:extLst>
              <a:ext uri="{FF2B5EF4-FFF2-40B4-BE49-F238E27FC236}">
                <a16:creationId xmlns:a16="http://schemas.microsoft.com/office/drawing/2014/main" id="{A195121A-BC6B-4780-94D2-C958036BC3C8}"/>
              </a:ext>
            </a:extLst>
          </p:cNvPr>
          <p:cNvSpPr txBox="1"/>
          <p:nvPr/>
        </p:nvSpPr>
        <p:spPr>
          <a:xfrm>
            <a:off x="509881" y="2659986"/>
            <a:ext cx="43588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Alur adalah struktur naratif bagi seluruh cerita dan harus dapat menjalankan tugasnya dalam menyelesaikan gagasan hingga menjadi suatu kesatuan cerita yang utuh di dalam pengesahan cerita (</a:t>
            </a:r>
            <a:r>
              <a:rPr lang="id-ID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Sudjirman</a:t>
            </a:r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,, 1991: 31)</a:t>
            </a:r>
          </a:p>
        </p:txBody>
      </p:sp>
      <p:sp>
        <p:nvSpPr>
          <p:cNvPr id="52" name="Kotak Teks 51">
            <a:extLst>
              <a:ext uri="{FF2B5EF4-FFF2-40B4-BE49-F238E27FC236}">
                <a16:creationId xmlns:a16="http://schemas.microsoft.com/office/drawing/2014/main" id="{2C844260-9805-4CE1-BBAA-744A54EE2254}"/>
              </a:ext>
            </a:extLst>
          </p:cNvPr>
          <p:cNvSpPr txBox="1"/>
          <p:nvPr/>
        </p:nvSpPr>
        <p:spPr>
          <a:xfrm>
            <a:off x="7002194" y="909714"/>
            <a:ext cx="4678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1600" dirty="0">
                <a:solidFill>
                  <a:srgbClr val="FF0000"/>
                </a:solidFill>
                <a:latin typeface="Baskerville Old Face" panose="02020602080505020303" pitchFamily="18" charset="0"/>
              </a:rPr>
              <a:t>Jones dan </a:t>
            </a:r>
            <a:r>
              <a:rPr lang="id-ID" sz="1600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Nurgiyantoro</a:t>
            </a:r>
            <a:r>
              <a:rPr lang="id-ID" sz="1600" dirty="0">
                <a:solidFill>
                  <a:srgbClr val="FF0000"/>
                </a:solidFill>
                <a:latin typeface="Baskerville Old Face" panose="02020602080505020303" pitchFamily="18" charset="0"/>
              </a:rPr>
              <a:t> (1998: 165) mengemukakan bahwa penokohan adalah gambaran yang jelas tentang seseorang yang ditampilkan dalam sebuah cerita.</a:t>
            </a:r>
          </a:p>
        </p:txBody>
      </p:sp>
      <p:sp>
        <p:nvSpPr>
          <p:cNvPr id="55" name="Kotak Teks 54">
            <a:extLst>
              <a:ext uri="{FF2B5EF4-FFF2-40B4-BE49-F238E27FC236}">
                <a16:creationId xmlns:a16="http://schemas.microsoft.com/office/drawing/2014/main" id="{049A1E7F-6243-445C-A429-E1761FB4C5DF}"/>
              </a:ext>
            </a:extLst>
          </p:cNvPr>
          <p:cNvSpPr txBox="1"/>
          <p:nvPr/>
        </p:nvSpPr>
        <p:spPr>
          <a:xfrm>
            <a:off x="7228472" y="2411266"/>
            <a:ext cx="45785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1600" dirty="0">
                <a:solidFill>
                  <a:srgbClr val="FF0000"/>
                </a:solidFill>
                <a:latin typeface="Baskerville Old Face" panose="02020602080505020303" pitchFamily="18" charset="0"/>
              </a:rPr>
              <a:t>Sudut pandang adalah hubungan yang ada di antara pengarang dengan fiktif rekannya, atau pengarang dengan pikiran dan perasaan tokoh (Tarigan, 1984: 140)</a:t>
            </a:r>
          </a:p>
        </p:txBody>
      </p:sp>
      <p:sp>
        <p:nvSpPr>
          <p:cNvPr id="57" name="Kotak Teks 56">
            <a:extLst>
              <a:ext uri="{FF2B5EF4-FFF2-40B4-BE49-F238E27FC236}">
                <a16:creationId xmlns:a16="http://schemas.microsoft.com/office/drawing/2014/main" id="{42D4E914-9B42-4EDE-9019-298708E93DDA}"/>
              </a:ext>
            </a:extLst>
          </p:cNvPr>
          <p:cNvSpPr txBox="1"/>
          <p:nvPr/>
        </p:nvSpPr>
        <p:spPr>
          <a:xfrm>
            <a:off x="7191479" y="4087427"/>
            <a:ext cx="4615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Cara penulis menyampaikan cerita di dalam cerpen  seperti diksi dan majas</a:t>
            </a:r>
          </a:p>
        </p:txBody>
      </p:sp>
      <p:sp>
        <p:nvSpPr>
          <p:cNvPr id="22" name="Kotak Teks 21">
            <a:extLst>
              <a:ext uri="{FF2B5EF4-FFF2-40B4-BE49-F238E27FC236}">
                <a16:creationId xmlns:a16="http://schemas.microsoft.com/office/drawing/2014/main" id="{09D06E4E-CBB9-4F8D-9924-1667F7673B69}"/>
              </a:ext>
            </a:extLst>
          </p:cNvPr>
          <p:cNvSpPr txBox="1"/>
          <p:nvPr/>
        </p:nvSpPr>
        <p:spPr>
          <a:xfrm>
            <a:off x="530672" y="4885528"/>
            <a:ext cx="4358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Latar mengarah pada pengertian tempat, hubungan waktu, dan lingkungan sosial tempat terjadinya peristiwa yang diceritakan (</a:t>
            </a:r>
            <a:r>
              <a:rPr lang="id-ID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Abrams</a:t>
            </a:r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 dalam </a:t>
            </a:r>
            <a:r>
              <a:rPr lang="id-ID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Nurgiyantoro</a:t>
            </a:r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, 1998: 216)</a:t>
            </a:r>
          </a:p>
        </p:txBody>
      </p:sp>
      <p:sp>
        <p:nvSpPr>
          <p:cNvPr id="27" name="Kotak Teks 26">
            <a:extLst>
              <a:ext uri="{FF2B5EF4-FFF2-40B4-BE49-F238E27FC236}">
                <a16:creationId xmlns:a16="http://schemas.microsoft.com/office/drawing/2014/main" id="{2912D0B5-3FCF-4F4F-82DA-C8E4933F0968}"/>
              </a:ext>
            </a:extLst>
          </p:cNvPr>
          <p:cNvSpPr txBox="1"/>
          <p:nvPr/>
        </p:nvSpPr>
        <p:spPr>
          <a:xfrm>
            <a:off x="7033919" y="5238318"/>
            <a:ext cx="46155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>
                <a:solidFill>
                  <a:srgbClr val="FF0000"/>
                </a:solidFill>
                <a:latin typeface="Baskerville Old Face" panose="02020602080505020303" pitchFamily="18" charset="0"/>
              </a:rPr>
              <a:t>Ajaran moral atau pesan yang ingin disampaikan pengarang pada pembaca. Rusyana mengungkapkan pendapatnya tentang amanat, sebagai renungan yang disajikan kembali kepada pembaca (1982: 74)</a:t>
            </a:r>
          </a:p>
        </p:txBody>
      </p:sp>
    </p:spTree>
    <p:extLst>
      <p:ext uri="{BB962C8B-B14F-4D97-AF65-F5344CB8AC3E}">
        <p14:creationId xmlns:p14="http://schemas.microsoft.com/office/powerpoint/2010/main" val="1862820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ambar 1" descr="Sebuah gambar berisi teks, cuplikan layar, deasin, desain grafis&#10;&#10;Deskripsi dibuat secara otomatis">
            <a:extLst>
              <a:ext uri="{FF2B5EF4-FFF2-40B4-BE49-F238E27FC236}">
                <a16:creationId xmlns:a16="http://schemas.microsoft.com/office/drawing/2014/main" id="{DC8F8299-A821-B2E3-B620-118C1EE1F2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581"/>
            <a:ext cx="12197517" cy="7139873"/>
          </a:xfrm>
          <a:prstGeom prst="rect">
            <a:avLst/>
          </a:prstGeom>
        </p:spPr>
      </p:pic>
      <p:sp>
        <p:nvSpPr>
          <p:cNvPr id="3" name="Persegi Panjang 2">
            <a:extLst>
              <a:ext uri="{FF2B5EF4-FFF2-40B4-BE49-F238E27FC236}">
                <a16:creationId xmlns:a16="http://schemas.microsoft.com/office/drawing/2014/main" id="{95ED10DE-4A1B-4F8C-A0CA-2E23C8D8CB3A}"/>
              </a:ext>
            </a:extLst>
          </p:cNvPr>
          <p:cNvSpPr/>
          <p:nvPr/>
        </p:nvSpPr>
        <p:spPr>
          <a:xfrm>
            <a:off x="1034882" y="371475"/>
            <a:ext cx="7862537" cy="6115050"/>
          </a:xfrm>
          <a:prstGeom prst="rect">
            <a:avLst/>
          </a:prstGeom>
          <a:noFill/>
          <a:ln w="76200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Segitiga Sama Kaki 3">
            <a:extLst>
              <a:ext uri="{FF2B5EF4-FFF2-40B4-BE49-F238E27FC236}">
                <a16:creationId xmlns:a16="http://schemas.microsoft.com/office/drawing/2014/main" id="{9216D7AE-9D17-4046-A439-0392E751242B}"/>
              </a:ext>
            </a:extLst>
          </p:cNvPr>
          <p:cNvSpPr/>
          <p:nvPr/>
        </p:nvSpPr>
        <p:spPr>
          <a:xfrm rot="9461506">
            <a:off x="8599813" y="5504401"/>
            <a:ext cx="1081677" cy="1552165"/>
          </a:xfrm>
          <a:custGeom>
            <a:avLst/>
            <a:gdLst>
              <a:gd name="connsiteX0" fmla="*/ 0 w 1203158"/>
              <a:gd name="connsiteY0" fmla="*/ 906379 h 906379"/>
              <a:gd name="connsiteX1" fmla="*/ 601579 w 1203158"/>
              <a:gd name="connsiteY1" fmla="*/ 0 h 906379"/>
              <a:gd name="connsiteX2" fmla="*/ 1203158 w 1203158"/>
              <a:gd name="connsiteY2" fmla="*/ 906379 h 906379"/>
              <a:gd name="connsiteX3" fmla="*/ 0 w 1203158"/>
              <a:gd name="connsiteY3" fmla="*/ 906379 h 906379"/>
              <a:gd name="connsiteX0" fmla="*/ 0 w 1017164"/>
              <a:gd name="connsiteY0" fmla="*/ 906379 h 1458977"/>
              <a:gd name="connsiteX1" fmla="*/ 601579 w 1017164"/>
              <a:gd name="connsiteY1" fmla="*/ 0 h 1458977"/>
              <a:gd name="connsiteX2" fmla="*/ 1017164 w 1017164"/>
              <a:gd name="connsiteY2" fmla="*/ 1458977 h 1458977"/>
              <a:gd name="connsiteX3" fmla="*/ 0 w 1017164"/>
              <a:gd name="connsiteY3" fmla="*/ 906379 h 1458977"/>
              <a:gd name="connsiteX0" fmla="*/ 0 w 1017164"/>
              <a:gd name="connsiteY0" fmla="*/ 1057024 h 1609622"/>
              <a:gd name="connsiteX1" fmla="*/ 587084 w 1017164"/>
              <a:gd name="connsiteY1" fmla="*/ 0 h 1609622"/>
              <a:gd name="connsiteX2" fmla="*/ 1017164 w 1017164"/>
              <a:gd name="connsiteY2" fmla="*/ 1609622 h 1609622"/>
              <a:gd name="connsiteX3" fmla="*/ 0 w 1017164"/>
              <a:gd name="connsiteY3" fmla="*/ 1057024 h 1609622"/>
              <a:gd name="connsiteX0" fmla="*/ 0 w 1081642"/>
              <a:gd name="connsiteY0" fmla="*/ 1057024 h 1516294"/>
              <a:gd name="connsiteX1" fmla="*/ 587084 w 1081642"/>
              <a:gd name="connsiteY1" fmla="*/ 0 h 1516294"/>
              <a:gd name="connsiteX2" fmla="*/ 1081642 w 1081642"/>
              <a:gd name="connsiteY2" fmla="*/ 1516294 h 1516294"/>
              <a:gd name="connsiteX3" fmla="*/ 0 w 1081642"/>
              <a:gd name="connsiteY3" fmla="*/ 1057024 h 1516294"/>
              <a:gd name="connsiteX0" fmla="*/ 0 w 1081677"/>
              <a:gd name="connsiteY0" fmla="*/ 1057024 h 1552165"/>
              <a:gd name="connsiteX1" fmla="*/ 587084 w 1081677"/>
              <a:gd name="connsiteY1" fmla="*/ 0 h 1552165"/>
              <a:gd name="connsiteX2" fmla="*/ 1081677 w 1081677"/>
              <a:gd name="connsiteY2" fmla="*/ 1552165 h 1552165"/>
              <a:gd name="connsiteX3" fmla="*/ 0 w 1081677"/>
              <a:gd name="connsiteY3" fmla="*/ 1057024 h 1552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1677" h="1552165">
                <a:moveTo>
                  <a:pt x="0" y="1057024"/>
                </a:moveTo>
                <a:lnTo>
                  <a:pt x="587084" y="0"/>
                </a:lnTo>
                <a:lnTo>
                  <a:pt x="1081677" y="1552165"/>
                </a:lnTo>
                <a:lnTo>
                  <a:pt x="0" y="1057024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44F839CA-8411-4D98-A984-07B6602F8DC0}"/>
              </a:ext>
            </a:extLst>
          </p:cNvPr>
          <p:cNvSpPr/>
          <p:nvPr/>
        </p:nvSpPr>
        <p:spPr>
          <a:xfrm>
            <a:off x="342423" y="577516"/>
            <a:ext cx="10213281" cy="5342021"/>
          </a:xfrm>
          <a:prstGeom prst="rect">
            <a:avLst/>
          </a:prstGeom>
          <a:blipFill dpi="0" rotWithShape="1">
            <a:blip r:embed="rId4"/>
            <a:srcRect/>
            <a:stretch>
              <a:fillRect l="-2000" t="-14000" b="-8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52B75F2B-46D2-4DE9-A13B-3785DE2E4C94}"/>
              </a:ext>
            </a:extLst>
          </p:cNvPr>
          <p:cNvSpPr/>
          <p:nvPr/>
        </p:nvSpPr>
        <p:spPr>
          <a:xfrm>
            <a:off x="342423" y="577515"/>
            <a:ext cx="10213281" cy="5342021"/>
          </a:xfrm>
          <a:prstGeom prst="rect">
            <a:avLst/>
          </a:prstGeom>
          <a:solidFill>
            <a:schemeClr val="accent1"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Paralelogram 4">
            <a:extLst>
              <a:ext uri="{FF2B5EF4-FFF2-40B4-BE49-F238E27FC236}">
                <a16:creationId xmlns:a16="http://schemas.microsoft.com/office/drawing/2014/main" id="{B918809B-455A-402D-9903-F72D7A418ED7}"/>
              </a:ext>
            </a:extLst>
          </p:cNvPr>
          <p:cNvSpPr/>
          <p:nvPr/>
        </p:nvSpPr>
        <p:spPr>
          <a:xfrm rot="204079">
            <a:off x="9509387" y="-116305"/>
            <a:ext cx="1973178" cy="7090610"/>
          </a:xfrm>
          <a:prstGeom prst="parallelogram">
            <a:avLst/>
          </a:prstGeom>
          <a:solidFill>
            <a:srgbClr val="00B0F0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Kotak Teks 11">
            <a:extLst>
              <a:ext uri="{FF2B5EF4-FFF2-40B4-BE49-F238E27FC236}">
                <a16:creationId xmlns:a16="http://schemas.microsoft.com/office/drawing/2014/main" id="{053F7823-CBC9-428C-9A18-5146D708B936}"/>
              </a:ext>
            </a:extLst>
          </p:cNvPr>
          <p:cNvSpPr txBox="1"/>
          <p:nvPr/>
        </p:nvSpPr>
        <p:spPr>
          <a:xfrm rot="456000">
            <a:off x="10029085" y="1106687"/>
            <a:ext cx="433137" cy="4283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d-ID" sz="28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U</a:t>
            </a:r>
          </a:p>
          <a:p>
            <a:pPr>
              <a:lnSpc>
                <a:spcPct val="200000"/>
              </a:lnSpc>
            </a:pPr>
            <a:r>
              <a:rPr lang="id-ID" sz="28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N</a:t>
            </a:r>
          </a:p>
          <a:p>
            <a:pPr>
              <a:lnSpc>
                <a:spcPct val="200000"/>
              </a:lnSpc>
            </a:pPr>
            <a:r>
              <a:rPr lang="id-ID" sz="28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S</a:t>
            </a:r>
          </a:p>
          <a:p>
            <a:pPr>
              <a:lnSpc>
                <a:spcPct val="200000"/>
              </a:lnSpc>
            </a:pPr>
            <a:r>
              <a:rPr lang="id-ID" sz="28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U</a:t>
            </a:r>
          </a:p>
          <a:p>
            <a:pPr>
              <a:lnSpc>
                <a:spcPct val="200000"/>
              </a:lnSpc>
            </a:pPr>
            <a:r>
              <a:rPr lang="id-ID" sz="28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R</a:t>
            </a:r>
          </a:p>
        </p:txBody>
      </p:sp>
      <p:sp>
        <p:nvSpPr>
          <p:cNvPr id="13" name="Kotak Teks 12">
            <a:extLst>
              <a:ext uri="{FF2B5EF4-FFF2-40B4-BE49-F238E27FC236}">
                <a16:creationId xmlns:a16="http://schemas.microsoft.com/office/drawing/2014/main" id="{FA326E05-ABEB-46E9-A736-0C380600AB1F}"/>
              </a:ext>
            </a:extLst>
          </p:cNvPr>
          <p:cNvSpPr txBox="1"/>
          <p:nvPr/>
        </p:nvSpPr>
        <p:spPr>
          <a:xfrm rot="400506">
            <a:off x="10535974" y="1101299"/>
            <a:ext cx="3689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E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KS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T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R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I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N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S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I</a:t>
            </a:r>
          </a:p>
          <a:p>
            <a:r>
              <a:rPr lang="id-ID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K</a:t>
            </a:r>
          </a:p>
        </p:txBody>
      </p:sp>
      <p:sp>
        <p:nvSpPr>
          <p:cNvPr id="14" name="Panah: Pentagon 13">
            <a:extLst>
              <a:ext uri="{FF2B5EF4-FFF2-40B4-BE49-F238E27FC236}">
                <a16:creationId xmlns:a16="http://schemas.microsoft.com/office/drawing/2014/main" id="{302A8621-514F-4E84-A44D-493A4D0011A3}"/>
              </a:ext>
            </a:extLst>
          </p:cNvPr>
          <p:cNvSpPr/>
          <p:nvPr/>
        </p:nvSpPr>
        <p:spPr>
          <a:xfrm>
            <a:off x="342423" y="908361"/>
            <a:ext cx="4395537" cy="1678428"/>
          </a:xfrm>
          <a:prstGeom prst="homePlat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i="1" dirty="0"/>
              <a:t>1. Latar Belakang Masyarakat</a:t>
            </a:r>
            <a:r>
              <a:rPr lang="id-ID" dirty="0"/>
              <a:t>: dapat mempengaruhi terbentuknya jalan cerita dalam cerpen, misalnya: kondisi politik, ideologi, sosial, dan ekonomi masyarakat.</a:t>
            </a:r>
          </a:p>
        </p:txBody>
      </p:sp>
      <p:sp>
        <p:nvSpPr>
          <p:cNvPr id="15" name="Panah: Pentagon 14">
            <a:extLst>
              <a:ext uri="{FF2B5EF4-FFF2-40B4-BE49-F238E27FC236}">
                <a16:creationId xmlns:a16="http://schemas.microsoft.com/office/drawing/2014/main" id="{9B54B179-B250-4082-9051-325BB2B7BA01}"/>
              </a:ext>
            </a:extLst>
          </p:cNvPr>
          <p:cNvSpPr/>
          <p:nvPr/>
        </p:nvSpPr>
        <p:spPr>
          <a:xfrm>
            <a:off x="342423" y="3230452"/>
            <a:ext cx="5432736" cy="1678429"/>
          </a:xfrm>
          <a:prstGeom prst="homePlat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i="1" dirty="0"/>
              <a:t>2. Latar Belakang Pengarang</a:t>
            </a:r>
            <a:r>
              <a:rPr lang="id-ID" dirty="0"/>
              <a:t>: Latar belakang pengarang memuat tentang pemahaman, faktor-faktor, atau motivasi pengarang untuk membuat sebuah cerita pendek. Cerpen, misalnya: kondisi politik, ideologi, sosial, dan ekonomi masyarakat.</a:t>
            </a:r>
          </a:p>
        </p:txBody>
      </p:sp>
      <p:cxnSp>
        <p:nvCxnSpPr>
          <p:cNvPr id="17" name="Konektor Panah Lurus 16">
            <a:extLst>
              <a:ext uri="{FF2B5EF4-FFF2-40B4-BE49-F238E27FC236}">
                <a16:creationId xmlns:a16="http://schemas.microsoft.com/office/drawing/2014/main" id="{CA0428BB-A291-4F5A-863B-ACD6AD474672}"/>
              </a:ext>
            </a:extLst>
          </p:cNvPr>
          <p:cNvCxnSpPr>
            <a:cxnSpLocks/>
          </p:cNvCxnSpPr>
          <p:nvPr/>
        </p:nvCxnSpPr>
        <p:spPr>
          <a:xfrm flipV="1">
            <a:off x="5484662" y="3137906"/>
            <a:ext cx="775711" cy="58218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ersegi Panjang 21">
            <a:extLst>
              <a:ext uri="{FF2B5EF4-FFF2-40B4-BE49-F238E27FC236}">
                <a16:creationId xmlns:a16="http://schemas.microsoft.com/office/drawing/2014/main" id="{DB8234FA-0F7D-4F7A-9ED2-EE8ABD656674}"/>
              </a:ext>
            </a:extLst>
          </p:cNvPr>
          <p:cNvSpPr/>
          <p:nvPr/>
        </p:nvSpPr>
        <p:spPr>
          <a:xfrm>
            <a:off x="6328206" y="711432"/>
            <a:ext cx="3079901" cy="5074182"/>
          </a:xfrm>
          <a:prstGeom prst="rect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Kotak Teks 22">
            <a:extLst>
              <a:ext uri="{FF2B5EF4-FFF2-40B4-BE49-F238E27FC236}">
                <a16:creationId xmlns:a16="http://schemas.microsoft.com/office/drawing/2014/main" id="{96A18E77-29E7-49DA-B07D-8AE46779002B}"/>
              </a:ext>
            </a:extLst>
          </p:cNvPr>
          <p:cNvSpPr txBox="1"/>
          <p:nvPr/>
        </p:nvSpPr>
        <p:spPr>
          <a:xfrm>
            <a:off x="6498426" y="767186"/>
            <a:ext cx="270273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  <a:latin typeface="Baskerville Old Face" panose="02020602080505020303" pitchFamily="18" charset="0"/>
              </a:rPr>
              <a:t>Meliputi: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u="sng" dirty="0">
                <a:solidFill>
                  <a:schemeClr val="bg1"/>
                </a:solidFill>
                <a:latin typeface="Baskerville Old Face" panose="02020602080505020303" pitchFamily="18" charset="0"/>
              </a:rPr>
              <a:t>Biografi</a:t>
            </a:r>
            <a:r>
              <a:rPr lang="id-ID" dirty="0">
                <a:solidFill>
                  <a:schemeClr val="bg1"/>
                </a:solidFill>
                <a:latin typeface="Baskerville Old Face" panose="02020602080505020303" pitchFamily="18" charset="0"/>
              </a:rPr>
              <a:t>: Riwayat hidup pengarang. bisa mempengaruhi pembuatan cerita pendek melalui pengalaman pribadi.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u="sng" dirty="0">
                <a:solidFill>
                  <a:schemeClr val="bg1"/>
                </a:solidFill>
                <a:latin typeface="Baskerville Old Face" panose="02020602080505020303" pitchFamily="18" charset="0"/>
              </a:rPr>
              <a:t>Kondisi Psikologis</a:t>
            </a:r>
            <a:r>
              <a:rPr lang="id-ID" dirty="0">
                <a:solidFill>
                  <a:schemeClr val="bg1"/>
                </a:solidFill>
                <a:latin typeface="Baskerville Old Face" panose="02020602080505020303" pitchFamily="18" charset="0"/>
              </a:rPr>
              <a:t>: meliputi </a:t>
            </a:r>
            <a:r>
              <a:rPr lang="id-ID" i="1" dirty="0" err="1">
                <a:solidFill>
                  <a:schemeClr val="bg1"/>
                </a:solidFill>
                <a:latin typeface="Baskerville Old Face" panose="02020602080505020303" pitchFamily="18" charset="0"/>
              </a:rPr>
              <a:t>mood</a:t>
            </a:r>
            <a:r>
              <a:rPr lang="id-ID" dirty="0">
                <a:solidFill>
                  <a:schemeClr val="bg1"/>
                </a:solidFill>
                <a:latin typeface="Baskerville Old Face" panose="02020602080505020303" pitchFamily="18" charset="0"/>
              </a:rPr>
              <a:t> dan motivasi, kondisi ini sangat mempengaruhi dengan apa yang akan ditulis dalam cerita.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u="sng" dirty="0">
                <a:solidFill>
                  <a:schemeClr val="bg1"/>
                </a:solidFill>
                <a:latin typeface="Baskerville Old Face" panose="02020602080505020303" pitchFamily="18" charset="0"/>
              </a:rPr>
              <a:t>Aliran Sastra</a:t>
            </a:r>
            <a:r>
              <a:rPr lang="id-ID" dirty="0">
                <a:solidFill>
                  <a:schemeClr val="bg1"/>
                </a:solidFill>
                <a:latin typeface="Baskerville Old Face" panose="02020602080505020303" pitchFamily="18" charset="0"/>
              </a:rPr>
              <a:t>: berpengaruh dalam gaya penulisan bahasa yang digunakan pengarang.</a:t>
            </a:r>
          </a:p>
          <a:p>
            <a:endParaRPr lang="id-ID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05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ambar 1" descr="Sebuah gambar berisi teks, cuplikan layar, deasin, desain grafis&#10;&#10;Deskripsi dibuat secara otomatis">
            <a:extLst>
              <a:ext uri="{FF2B5EF4-FFF2-40B4-BE49-F238E27FC236}">
                <a16:creationId xmlns:a16="http://schemas.microsoft.com/office/drawing/2014/main" id="{B999A5F8-7A85-D781-95FA-4BB3A6416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581"/>
            <a:ext cx="12197517" cy="7139873"/>
          </a:xfrm>
          <a:prstGeom prst="rect">
            <a:avLst/>
          </a:prstGeom>
        </p:spPr>
      </p:pic>
      <p:sp>
        <p:nvSpPr>
          <p:cNvPr id="3" name="Persegi Panjang 2">
            <a:extLst>
              <a:ext uri="{FF2B5EF4-FFF2-40B4-BE49-F238E27FC236}">
                <a16:creationId xmlns:a16="http://schemas.microsoft.com/office/drawing/2014/main" id="{98D02B88-A624-4333-B7FC-2A73D9EB11C7}"/>
              </a:ext>
            </a:extLst>
          </p:cNvPr>
          <p:cNvSpPr/>
          <p:nvPr/>
        </p:nvSpPr>
        <p:spPr>
          <a:xfrm>
            <a:off x="342900" y="342900"/>
            <a:ext cx="11525250" cy="615315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Wajik 3">
            <a:extLst>
              <a:ext uri="{FF2B5EF4-FFF2-40B4-BE49-F238E27FC236}">
                <a16:creationId xmlns:a16="http://schemas.microsoft.com/office/drawing/2014/main" id="{0F0846E8-87AB-4CFD-8461-C74C0456F9C3}"/>
              </a:ext>
            </a:extLst>
          </p:cNvPr>
          <p:cNvSpPr/>
          <p:nvPr/>
        </p:nvSpPr>
        <p:spPr>
          <a:xfrm rot="988379">
            <a:off x="2694625" y="393308"/>
            <a:ext cx="6783696" cy="6071381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Wajik 4">
            <a:extLst>
              <a:ext uri="{FF2B5EF4-FFF2-40B4-BE49-F238E27FC236}">
                <a16:creationId xmlns:a16="http://schemas.microsoft.com/office/drawing/2014/main" id="{10E81329-C8A8-4DAC-8632-8556C0684D27}"/>
              </a:ext>
            </a:extLst>
          </p:cNvPr>
          <p:cNvSpPr/>
          <p:nvPr/>
        </p:nvSpPr>
        <p:spPr>
          <a:xfrm rot="19433889">
            <a:off x="3482898" y="1253740"/>
            <a:ext cx="5207145" cy="4350521"/>
          </a:xfrm>
          <a:prstGeom prst="diamond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Wajik 5">
            <a:extLst>
              <a:ext uri="{FF2B5EF4-FFF2-40B4-BE49-F238E27FC236}">
                <a16:creationId xmlns:a16="http://schemas.microsoft.com/office/drawing/2014/main" id="{77B601D3-878C-4FEC-8079-602C7BE907A3}"/>
              </a:ext>
            </a:extLst>
          </p:cNvPr>
          <p:cNvSpPr/>
          <p:nvPr/>
        </p:nvSpPr>
        <p:spPr>
          <a:xfrm rot="19433889">
            <a:off x="1788432" y="-705114"/>
            <a:ext cx="8813922" cy="8268226"/>
          </a:xfrm>
          <a:prstGeom prst="diamond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Wajik 6">
            <a:extLst>
              <a:ext uri="{FF2B5EF4-FFF2-40B4-BE49-F238E27FC236}">
                <a16:creationId xmlns:a16="http://schemas.microsoft.com/office/drawing/2014/main" id="{2C600832-6297-497F-8A63-04F08B87517B}"/>
              </a:ext>
            </a:extLst>
          </p:cNvPr>
          <p:cNvSpPr/>
          <p:nvPr/>
        </p:nvSpPr>
        <p:spPr>
          <a:xfrm rot="1441856">
            <a:off x="2162321" y="59735"/>
            <a:ext cx="7848307" cy="6738529"/>
          </a:xfrm>
          <a:prstGeom prst="diamond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Wajik 8">
            <a:extLst>
              <a:ext uri="{FF2B5EF4-FFF2-40B4-BE49-F238E27FC236}">
                <a16:creationId xmlns:a16="http://schemas.microsoft.com/office/drawing/2014/main" id="{AF6D4CEA-4F44-4782-AA52-FD7CBABC812F}"/>
              </a:ext>
            </a:extLst>
          </p:cNvPr>
          <p:cNvSpPr/>
          <p:nvPr/>
        </p:nvSpPr>
        <p:spPr>
          <a:xfrm rot="19433889">
            <a:off x="-42309" y="-2638629"/>
            <a:ext cx="12276617" cy="12135254"/>
          </a:xfrm>
          <a:prstGeom prst="diamond">
            <a:avLst/>
          </a:prstGeom>
          <a:noFill/>
          <a:ln>
            <a:solidFill>
              <a:schemeClr val="bg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0" name="Grup 9">
            <a:extLst>
              <a:ext uri="{FF2B5EF4-FFF2-40B4-BE49-F238E27FC236}">
                <a16:creationId xmlns:a16="http://schemas.microsoft.com/office/drawing/2014/main" id="{F26EA37A-AB16-4FBF-86C5-E353F8EB171F}"/>
              </a:ext>
            </a:extLst>
          </p:cNvPr>
          <p:cNvGrpSpPr/>
          <p:nvPr/>
        </p:nvGrpSpPr>
        <p:grpSpPr>
          <a:xfrm rot="10800000">
            <a:off x="8335342" y="-228481"/>
            <a:ext cx="4033255" cy="7314962"/>
            <a:chOff x="-286036" y="-364301"/>
            <a:chExt cx="5651821" cy="7771927"/>
          </a:xfrm>
          <a:solidFill>
            <a:schemeClr val="accent1">
              <a:alpha val="12000"/>
            </a:schemeClr>
          </a:solidFill>
        </p:grpSpPr>
        <p:sp>
          <p:nvSpPr>
            <p:cNvPr id="11" name="Segitiga Kanan 12">
              <a:extLst>
                <a:ext uri="{FF2B5EF4-FFF2-40B4-BE49-F238E27FC236}">
                  <a16:creationId xmlns:a16="http://schemas.microsoft.com/office/drawing/2014/main" id="{36A47676-8F7D-49D9-BFA3-384685E73067}"/>
                </a:ext>
              </a:extLst>
            </p:cNvPr>
            <p:cNvSpPr/>
            <p:nvPr/>
          </p:nvSpPr>
          <p:spPr>
            <a:xfrm rot="4974052">
              <a:off x="489653" y="-1139990"/>
              <a:ext cx="4100444" cy="5651821"/>
            </a:xfrm>
            <a:custGeom>
              <a:avLst/>
              <a:gdLst>
                <a:gd name="connsiteX0" fmla="*/ 0 w 3143250"/>
                <a:gd name="connsiteY0" fmla="*/ 2371725 h 2371725"/>
                <a:gd name="connsiteX1" fmla="*/ 0 w 3143250"/>
                <a:gd name="connsiteY1" fmla="*/ 0 h 2371725"/>
                <a:gd name="connsiteX2" fmla="*/ 3143250 w 3143250"/>
                <a:gd name="connsiteY2" fmla="*/ 2371725 h 2371725"/>
                <a:gd name="connsiteX3" fmla="*/ 0 w 3143250"/>
                <a:gd name="connsiteY3" fmla="*/ 2371725 h 2371725"/>
                <a:gd name="connsiteX0" fmla="*/ 0 w 4245235"/>
                <a:gd name="connsiteY0" fmla="*/ 3011969 h 3011969"/>
                <a:gd name="connsiteX1" fmla="*/ 1101985 w 4245235"/>
                <a:gd name="connsiteY1" fmla="*/ 0 h 3011969"/>
                <a:gd name="connsiteX2" fmla="*/ 4245235 w 4245235"/>
                <a:gd name="connsiteY2" fmla="*/ 2371725 h 3011969"/>
                <a:gd name="connsiteX3" fmla="*/ 0 w 4245235"/>
                <a:gd name="connsiteY3" fmla="*/ 3011969 h 3011969"/>
                <a:gd name="connsiteX0" fmla="*/ 0 w 4245235"/>
                <a:gd name="connsiteY0" fmla="*/ 3257979 h 3257979"/>
                <a:gd name="connsiteX1" fmla="*/ 398331 w 4245235"/>
                <a:gd name="connsiteY1" fmla="*/ 0 h 3257979"/>
                <a:gd name="connsiteX2" fmla="*/ 4245235 w 4245235"/>
                <a:gd name="connsiteY2" fmla="*/ 2617735 h 3257979"/>
                <a:gd name="connsiteX3" fmla="*/ 0 w 4245235"/>
                <a:gd name="connsiteY3" fmla="*/ 3257979 h 3257979"/>
                <a:gd name="connsiteX0" fmla="*/ 0 w 4100444"/>
                <a:gd name="connsiteY0" fmla="*/ 3257979 h 3780329"/>
                <a:gd name="connsiteX1" fmla="*/ 398331 w 4100444"/>
                <a:gd name="connsiteY1" fmla="*/ 0 h 3780329"/>
                <a:gd name="connsiteX2" fmla="*/ 4100444 w 4100444"/>
                <a:gd name="connsiteY2" fmla="*/ 3780329 h 3780329"/>
                <a:gd name="connsiteX3" fmla="*/ 0 w 4100444"/>
                <a:gd name="connsiteY3" fmla="*/ 3257979 h 3780329"/>
                <a:gd name="connsiteX0" fmla="*/ 0 w 4100444"/>
                <a:gd name="connsiteY0" fmla="*/ 5129471 h 5651821"/>
                <a:gd name="connsiteX1" fmla="*/ 631409 w 4100444"/>
                <a:gd name="connsiteY1" fmla="*/ 0 h 5651821"/>
                <a:gd name="connsiteX2" fmla="*/ 4100444 w 4100444"/>
                <a:gd name="connsiteY2" fmla="*/ 5651821 h 5651821"/>
                <a:gd name="connsiteX3" fmla="*/ 0 w 4100444"/>
                <a:gd name="connsiteY3" fmla="*/ 5129471 h 565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0444" h="5651821">
                  <a:moveTo>
                    <a:pt x="0" y="5129471"/>
                  </a:moveTo>
                  <a:lnTo>
                    <a:pt x="631409" y="0"/>
                  </a:lnTo>
                  <a:lnTo>
                    <a:pt x="4100444" y="5651821"/>
                  </a:lnTo>
                  <a:lnTo>
                    <a:pt x="0" y="512947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2" name="Segitiga Kanan 12">
              <a:extLst>
                <a:ext uri="{FF2B5EF4-FFF2-40B4-BE49-F238E27FC236}">
                  <a16:creationId xmlns:a16="http://schemas.microsoft.com/office/drawing/2014/main" id="{E0BAF8ED-76EF-45A6-AF91-98C3051639C4}"/>
                </a:ext>
              </a:extLst>
            </p:cNvPr>
            <p:cNvSpPr/>
            <p:nvPr/>
          </p:nvSpPr>
          <p:spPr>
            <a:xfrm rot="4957447">
              <a:off x="-90246" y="2505099"/>
              <a:ext cx="4759666" cy="5045387"/>
            </a:xfrm>
            <a:custGeom>
              <a:avLst/>
              <a:gdLst>
                <a:gd name="connsiteX0" fmla="*/ 0 w 3143250"/>
                <a:gd name="connsiteY0" fmla="*/ 2371725 h 2371725"/>
                <a:gd name="connsiteX1" fmla="*/ 0 w 3143250"/>
                <a:gd name="connsiteY1" fmla="*/ 0 h 2371725"/>
                <a:gd name="connsiteX2" fmla="*/ 3143250 w 3143250"/>
                <a:gd name="connsiteY2" fmla="*/ 2371725 h 2371725"/>
                <a:gd name="connsiteX3" fmla="*/ 0 w 3143250"/>
                <a:gd name="connsiteY3" fmla="*/ 2371725 h 2371725"/>
                <a:gd name="connsiteX0" fmla="*/ 0 w 4245235"/>
                <a:gd name="connsiteY0" fmla="*/ 3011969 h 3011969"/>
                <a:gd name="connsiteX1" fmla="*/ 1101985 w 4245235"/>
                <a:gd name="connsiteY1" fmla="*/ 0 h 3011969"/>
                <a:gd name="connsiteX2" fmla="*/ 4245235 w 4245235"/>
                <a:gd name="connsiteY2" fmla="*/ 2371725 h 3011969"/>
                <a:gd name="connsiteX3" fmla="*/ 0 w 4245235"/>
                <a:gd name="connsiteY3" fmla="*/ 3011969 h 3011969"/>
                <a:gd name="connsiteX0" fmla="*/ 0 w 4245235"/>
                <a:gd name="connsiteY0" fmla="*/ 3257979 h 3257979"/>
                <a:gd name="connsiteX1" fmla="*/ 398331 w 4245235"/>
                <a:gd name="connsiteY1" fmla="*/ 0 h 3257979"/>
                <a:gd name="connsiteX2" fmla="*/ 4245235 w 4245235"/>
                <a:gd name="connsiteY2" fmla="*/ 2617735 h 3257979"/>
                <a:gd name="connsiteX3" fmla="*/ 0 w 4245235"/>
                <a:gd name="connsiteY3" fmla="*/ 3257979 h 3257979"/>
                <a:gd name="connsiteX0" fmla="*/ 0 w 4100444"/>
                <a:gd name="connsiteY0" fmla="*/ 3257979 h 3780329"/>
                <a:gd name="connsiteX1" fmla="*/ 398331 w 4100444"/>
                <a:gd name="connsiteY1" fmla="*/ 0 h 3780329"/>
                <a:gd name="connsiteX2" fmla="*/ 4100444 w 4100444"/>
                <a:gd name="connsiteY2" fmla="*/ 3780329 h 3780329"/>
                <a:gd name="connsiteX3" fmla="*/ 0 w 4100444"/>
                <a:gd name="connsiteY3" fmla="*/ 3257979 h 3780329"/>
                <a:gd name="connsiteX0" fmla="*/ 0 w 4100444"/>
                <a:gd name="connsiteY0" fmla="*/ 5129471 h 5651821"/>
                <a:gd name="connsiteX1" fmla="*/ 631409 w 4100444"/>
                <a:gd name="connsiteY1" fmla="*/ 0 h 5651821"/>
                <a:gd name="connsiteX2" fmla="*/ 4100444 w 4100444"/>
                <a:gd name="connsiteY2" fmla="*/ 5651821 h 5651821"/>
                <a:gd name="connsiteX3" fmla="*/ 0 w 4100444"/>
                <a:gd name="connsiteY3" fmla="*/ 5129471 h 5651821"/>
                <a:gd name="connsiteX0" fmla="*/ 0 w 4655116"/>
                <a:gd name="connsiteY0" fmla="*/ 3715388 h 4237738"/>
                <a:gd name="connsiteX1" fmla="*/ 4655116 w 4655116"/>
                <a:gd name="connsiteY1" fmla="*/ 0 h 4237738"/>
                <a:gd name="connsiteX2" fmla="*/ 4100444 w 4655116"/>
                <a:gd name="connsiteY2" fmla="*/ 4237738 h 4237738"/>
                <a:gd name="connsiteX3" fmla="*/ 0 w 4655116"/>
                <a:gd name="connsiteY3" fmla="*/ 3715388 h 4237738"/>
                <a:gd name="connsiteX0" fmla="*/ 0 w 4721973"/>
                <a:gd name="connsiteY0" fmla="*/ 4009275 h 4531625"/>
                <a:gd name="connsiteX1" fmla="*/ 4721973 w 4721973"/>
                <a:gd name="connsiteY1" fmla="*/ 0 h 4531625"/>
                <a:gd name="connsiteX2" fmla="*/ 4100444 w 4721973"/>
                <a:gd name="connsiteY2" fmla="*/ 4531625 h 4531625"/>
                <a:gd name="connsiteX3" fmla="*/ 0 w 4721973"/>
                <a:gd name="connsiteY3" fmla="*/ 4009275 h 4531625"/>
                <a:gd name="connsiteX0" fmla="*/ 0 w 4724494"/>
                <a:gd name="connsiteY0" fmla="*/ 4585217 h 5107567"/>
                <a:gd name="connsiteX1" fmla="*/ 4724494 w 4724494"/>
                <a:gd name="connsiteY1" fmla="*/ 0 h 5107567"/>
                <a:gd name="connsiteX2" fmla="*/ 4100444 w 4724494"/>
                <a:gd name="connsiteY2" fmla="*/ 5107567 h 5107567"/>
                <a:gd name="connsiteX3" fmla="*/ 0 w 4724494"/>
                <a:gd name="connsiteY3" fmla="*/ 4585217 h 5107567"/>
                <a:gd name="connsiteX0" fmla="*/ 0 w 4759666"/>
                <a:gd name="connsiteY0" fmla="*/ 4523037 h 5045387"/>
                <a:gd name="connsiteX1" fmla="*/ 4759666 w 4759666"/>
                <a:gd name="connsiteY1" fmla="*/ 0 h 5045387"/>
                <a:gd name="connsiteX2" fmla="*/ 4100444 w 4759666"/>
                <a:gd name="connsiteY2" fmla="*/ 5045387 h 5045387"/>
                <a:gd name="connsiteX3" fmla="*/ 0 w 4759666"/>
                <a:gd name="connsiteY3" fmla="*/ 4523037 h 5045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59666" h="5045387">
                  <a:moveTo>
                    <a:pt x="0" y="4523037"/>
                  </a:moveTo>
                  <a:lnTo>
                    <a:pt x="4759666" y="0"/>
                  </a:lnTo>
                  <a:lnTo>
                    <a:pt x="4100444" y="5045387"/>
                  </a:lnTo>
                  <a:lnTo>
                    <a:pt x="0" y="452303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13" name="Grup 12">
            <a:extLst>
              <a:ext uri="{FF2B5EF4-FFF2-40B4-BE49-F238E27FC236}">
                <a16:creationId xmlns:a16="http://schemas.microsoft.com/office/drawing/2014/main" id="{EC252962-4A43-4F28-8A35-9A18B8FE2802}"/>
              </a:ext>
            </a:extLst>
          </p:cNvPr>
          <p:cNvGrpSpPr/>
          <p:nvPr/>
        </p:nvGrpSpPr>
        <p:grpSpPr>
          <a:xfrm>
            <a:off x="-401487" y="-257116"/>
            <a:ext cx="4033255" cy="7372231"/>
            <a:chOff x="-286036" y="-364301"/>
            <a:chExt cx="5651821" cy="7771927"/>
          </a:xfrm>
          <a:solidFill>
            <a:schemeClr val="accent1">
              <a:alpha val="12000"/>
            </a:schemeClr>
          </a:solidFill>
        </p:grpSpPr>
        <p:sp>
          <p:nvSpPr>
            <p:cNvPr id="14" name="Segitiga Kanan 12">
              <a:extLst>
                <a:ext uri="{FF2B5EF4-FFF2-40B4-BE49-F238E27FC236}">
                  <a16:creationId xmlns:a16="http://schemas.microsoft.com/office/drawing/2014/main" id="{DC43D5CD-4107-4B0F-AE42-28E7E60A5A60}"/>
                </a:ext>
              </a:extLst>
            </p:cNvPr>
            <p:cNvSpPr/>
            <p:nvPr/>
          </p:nvSpPr>
          <p:spPr>
            <a:xfrm rot="4974052">
              <a:off x="489653" y="-1139990"/>
              <a:ext cx="4100444" cy="5651821"/>
            </a:xfrm>
            <a:custGeom>
              <a:avLst/>
              <a:gdLst>
                <a:gd name="connsiteX0" fmla="*/ 0 w 3143250"/>
                <a:gd name="connsiteY0" fmla="*/ 2371725 h 2371725"/>
                <a:gd name="connsiteX1" fmla="*/ 0 w 3143250"/>
                <a:gd name="connsiteY1" fmla="*/ 0 h 2371725"/>
                <a:gd name="connsiteX2" fmla="*/ 3143250 w 3143250"/>
                <a:gd name="connsiteY2" fmla="*/ 2371725 h 2371725"/>
                <a:gd name="connsiteX3" fmla="*/ 0 w 3143250"/>
                <a:gd name="connsiteY3" fmla="*/ 2371725 h 2371725"/>
                <a:gd name="connsiteX0" fmla="*/ 0 w 4245235"/>
                <a:gd name="connsiteY0" fmla="*/ 3011969 h 3011969"/>
                <a:gd name="connsiteX1" fmla="*/ 1101985 w 4245235"/>
                <a:gd name="connsiteY1" fmla="*/ 0 h 3011969"/>
                <a:gd name="connsiteX2" fmla="*/ 4245235 w 4245235"/>
                <a:gd name="connsiteY2" fmla="*/ 2371725 h 3011969"/>
                <a:gd name="connsiteX3" fmla="*/ 0 w 4245235"/>
                <a:gd name="connsiteY3" fmla="*/ 3011969 h 3011969"/>
                <a:gd name="connsiteX0" fmla="*/ 0 w 4245235"/>
                <a:gd name="connsiteY0" fmla="*/ 3257979 h 3257979"/>
                <a:gd name="connsiteX1" fmla="*/ 398331 w 4245235"/>
                <a:gd name="connsiteY1" fmla="*/ 0 h 3257979"/>
                <a:gd name="connsiteX2" fmla="*/ 4245235 w 4245235"/>
                <a:gd name="connsiteY2" fmla="*/ 2617735 h 3257979"/>
                <a:gd name="connsiteX3" fmla="*/ 0 w 4245235"/>
                <a:gd name="connsiteY3" fmla="*/ 3257979 h 3257979"/>
                <a:gd name="connsiteX0" fmla="*/ 0 w 4100444"/>
                <a:gd name="connsiteY0" fmla="*/ 3257979 h 3780329"/>
                <a:gd name="connsiteX1" fmla="*/ 398331 w 4100444"/>
                <a:gd name="connsiteY1" fmla="*/ 0 h 3780329"/>
                <a:gd name="connsiteX2" fmla="*/ 4100444 w 4100444"/>
                <a:gd name="connsiteY2" fmla="*/ 3780329 h 3780329"/>
                <a:gd name="connsiteX3" fmla="*/ 0 w 4100444"/>
                <a:gd name="connsiteY3" fmla="*/ 3257979 h 3780329"/>
                <a:gd name="connsiteX0" fmla="*/ 0 w 4100444"/>
                <a:gd name="connsiteY0" fmla="*/ 5129471 h 5651821"/>
                <a:gd name="connsiteX1" fmla="*/ 631409 w 4100444"/>
                <a:gd name="connsiteY1" fmla="*/ 0 h 5651821"/>
                <a:gd name="connsiteX2" fmla="*/ 4100444 w 4100444"/>
                <a:gd name="connsiteY2" fmla="*/ 5651821 h 5651821"/>
                <a:gd name="connsiteX3" fmla="*/ 0 w 4100444"/>
                <a:gd name="connsiteY3" fmla="*/ 5129471 h 565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0444" h="5651821">
                  <a:moveTo>
                    <a:pt x="0" y="5129471"/>
                  </a:moveTo>
                  <a:lnTo>
                    <a:pt x="631409" y="0"/>
                  </a:lnTo>
                  <a:lnTo>
                    <a:pt x="4100444" y="5651821"/>
                  </a:lnTo>
                  <a:lnTo>
                    <a:pt x="0" y="512947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5" name="Segitiga Kanan 12">
              <a:extLst>
                <a:ext uri="{FF2B5EF4-FFF2-40B4-BE49-F238E27FC236}">
                  <a16:creationId xmlns:a16="http://schemas.microsoft.com/office/drawing/2014/main" id="{F1B01961-3170-48BD-AEC7-E78FA8595331}"/>
                </a:ext>
              </a:extLst>
            </p:cNvPr>
            <p:cNvSpPr/>
            <p:nvPr/>
          </p:nvSpPr>
          <p:spPr>
            <a:xfrm rot="4957447">
              <a:off x="-90246" y="2505099"/>
              <a:ext cx="4759666" cy="5045387"/>
            </a:xfrm>
            <a:custGeom>
              <a:avLst/>
              <a:gdLst>
                <a:gd name="connsiteX0" fmla="*/ 0 w 3143250"/>
                <a:gd name="connsiteY0" fmla="*/ 2371725 h 2371725"/>
                <a:gd name="connsiteX1" fmla="*/ 0 w 3143250"/>
                <a:gd name="connsiteY1" fmla="*/ 0 h 2371725"/>
                <a:gd name="connsiteX2" fmla="*/ 3143250 w 3143250"/>
                <a:gd name="connsiteY2" fmla="*/ 2371725 h 2371725"/>
                <a:gd name="connsiteX3" fmla="*/ 0 w 3143250"/>
                <a:gd name="connsiteY3" fmla="*/ 2371725 h 2371725"/>
                <a:gd name="connsiteX0" fmla="*/ 0 w 4245235"/>
                <a:gd name="connsiteY0" fmla="*/ 3011969 h 3011969"/>
                <a:gd name="connsiteX1" fmla="*/ 1101985 w 4245235"/>
                <a:gd name="connsiteY1" fmla="*/ 0 h 3011969"/>
                <a:gd name="connsiteX2" fmla="*/ 4245235 w 4245235"/>
                <a:gd name="connsiteY2" fmla="*/ 2371725 h 3011969"/>
                <a:gd name="connsiteX3" fmla="*/ 0 w 4245235"/>
                <a:gd name="connsiteY3" fmla="*/ 3011969 h 3011969"/>
                <a:gd name="connsiteX0" fmla="*/ 0 w 4245235"/>
                <a:gd name="connsiteY0" fmla="*/ 3257979 h 3257979"/>
                <a:gd name="connsiteX1" fmla="*/ 398331 w 4245235"/>
                <a:gd name="connsiteY1" fmla="*/ 0 h 3257979"/>
                <a:gd name="connsiteX2" fmla="*/ 4245235 w 4245235"/>
                <a:gd name="connsiteY2" fmla="*/ 2617735 h 3257979"/>
                <a:gd name="connsiteX3" fmla="*/ 0 w 4245235"/>
                <a:gd name="connsiteY3" fmla="*/ 3257979 h 3257979"/>
                <a:gd name="connsiteX0" fmla="*/ 0 w 4100444"/>
                <a:gd name="connsiteY0" fmla="*/ 3257979 h 3780329"/>
                <a:gd name="connsiteX1" fmla="*/ 398331 w 4100444"/>
                <a:gd name="connsiteY1" fmla="*/ 0 h 3780329"/>
                <a:gd name="connsiteX2" fmla="*/ 4100444 w 4100444"/>
                <a:gd name="connsiteY2" fmla="*/ 3780329 h 3780329"/>
                <a:gd name="connsiteX3" fmla="*/ 0 w 4100444"/>
                <a:gd name="connsiteY3" fmla="*/ 3257979 h 3780329"/>
                <a:gd name="connsiteX0" fmla="*/ 0 w 4100444"/>
                <a:gd name="connsiteY0" fmla="*/ 5129471 h 5651821"/>
                <a:gd name="connsiteX1" fmla="*/ 631409 w 4100444"/>
                <a:gd name="connsiteY1" fmla="*/ 0 h 5651821"/>
                <a:gd name="connsiteX2" fmla="*/ 4100444 w 4100444"/>
                <a:gd name="connsiteY2" fmla="*/ 5651821 h 5651821"/>
                <a:gd name="connsiteX3" fmla="*/ 0 w 4100444"/>
                <a:gd name="connsiteY3" fmla="*/ 5129471 h 5651821"/>
                <a:gd name="connsiteX0" fmla="*/ 0 w 4655116"/>
                <a:gd name="connsiteY0" fmla="*/ 3715388 h 4237738"/>
                <a:gd name="connsiteX1" fmla="*/ 4655116 w 4655116"/>
                <a:gd name="connsiteY1" fmla="*/ 0 h 4237738"/>
                <a:gd name="connsiteX2" fmla="*/ 4100444 w 4655116"/>
                <a:gd name="connsiteY2" fmla="*/ 4237738 h 4237738"/>
                <a:gd name="connsiteX3" fmla="*/ 0 w 4655116"/>
                <a:gd name="connsiteY3" fmla="*/ 3715388 h 4237738"/>
                <a:gd name="connsiteX0" fmla="*/ 0 w 4721973"/>
                <a:gd name="connsiteY0" fmla="*/ 4009275 h 4531625"/>
                <a:gd name="connsiteX1" fmla="*/ 4721973 w 4721973"/>
                <a:gd name="connsiteY1" fmla="*/ 0 h 4531625"/>
                <a:gd name="connsiteX2" fmla="*/ 4100444 w 4721973"/>
                <a:gd name="connsiteY2" fmla="*/ 4531625 h 4531625"/>
                <a:gd name="connsiteX3" fmla="*/ 0 w 4721973"/>
                <a:gd name="connsiteY3" fmla="*/ 4009275 h 4531625"/>
                <a:gd name="connsiteX0" fmla="*/ 0 w 4724494"/>
                <a:gd name="connsiteY0" fmla="*/ 4585217 h 5107567"/>
                <a:gd name="connsiteX1" fmla="*/ 4724494 w 4724494"/>
                <a:gd name="connsiteY1" fmla="*/ 0 h 5107567"/>
                <a:gd name="connsiteX2" fmla="*/ 4100444 w 4724494"/>
                <a:gd name="connsiteY2" fmla="*/ 5107567 h 5107567"/>
                <a:gd name="connsiteX3" fmla="*/ 0 w 4724494"/>
                <a:gd name="connsiteY3" fmla="*/ 4585217 h 5107567"/>
                <a:gd name="connsiteX0" fmla="*/ 0 w 4759666"/>
                <a:gd name="connsiteY0" fmla="*/ 4523037 h 5045387"/>
                <a:gd name="connsiteX1" fmla="*/ 4759666 w 4759666"/>
                <a:gd name="connsiteY1" fmla="*/ 0 h 5045387"/>
                <a:gd name="connsiteX2" fmla="*/ 4100444 w 4759666"/>
                <a:gd name="connsiteY2" fmla="*/ 5045387 h 5045387"/>
                <a:gd name="connsiteX3" fmla="*/ 0 w 4759666"/>
                <a:gd name="connsiteY3" fmla="*/ 4523037 h 5045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59666" h="5045387">
                  <a:moveTo>
                    <a:pt x="0" y="4523037"/>
                  </a:moveTo>
                  <a:lnTo>
                    <a:pt x="4759666" y="0"/>
                  </a:lnTo>
                  <a:lnTo>
                    <a:pt x="4100444" y="5045387"/>
                  </a:lnTo>
                  <a:lnTo>
                    <a:pt x="0" y="452303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16" name="Persegi Panjang 15">
            <a:extLst>
              <a:ext uri="{FF2B5EF4-FFF2-40B4-BE49-F238E27FC236}">
                <a16:creationId xmlns:a16="http://schemas.microsoft.com/office/drawing/2014/main" id="{E6E37024-1F90-4F91-9DBF-999DBD0A02E9}"/>
              </a:ext>
            </a:extLst>
          </p:cNvPr>
          <p:cNvSpPr/>
          <p:nvPr/>
        </p:nvSpPr>
        <p:spPr>
          <a:xfrm>
            <a:off x="2121806" y="2808580"/>
            <a:ext cx="7967438" cy="144655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8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ews701 BT" panose="02040603040505090204" pitchFamily="18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674764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488</Words>
  <Application>Microsoft Office PowerPoint</Application>
  <PresentationFormat>Layar Lebar</PresentationFormat>
  <Paragraphs>73</Paragraphs>
  <Slides>7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10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7</vt:i4>
      </vt:variant>
    </vt:vector>
  </HeadingPairs>
  <TitlesOfParts>
    <vt:vector size="18" baseType="lpstr">
      <vt:lpstr>Arial</vt:lpstr>
      <vt:lpstr>Baskerville Old Face</vt:lpstr>
      <vt:lpstr>Calibri</vt:lpstr>
      <vt:lpstr>Calibri Light</vt:lpstr>
      <vt:lpstr>Mistral</vt:lpstr>
      <vt:lpstr>News701 BT</vt:lpstr>
      <vt:lpstr>OCR-B 10 BT</vt:lpstr>
      <vt:lpstr>Palatino Linotype</vt:lpstr>
      <vt:lpstr>Poppins Bold</vt:lpstr>
      <vt:lpstr>Poppins Semi-Bold</vt:lpstr>
      <vt:lpstr>Tema Office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PowerPoint</dc:title>
  <dc:creator>Diana Oktaviani Putri</dc:creator>
  <cp:lastModifiedBy>HI</cp:lastModifiedBy>
  <cp:revision>101</cp:revision>
  <dcterms:created xsi:type="dcterms:W3CDTF">2020-03-18T15:51:35Z</dcterms:created>
  <dcterms:modified xsi:type="dcterms:W3CDTF">2024-12-10T02:06:34Z</dcterms:modified>
</cp:coreProperties>
</file>