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86" r:id="rId7"/>
    <p:sldId id="288" r:id="rId8"/>
    <p:sldId id="289" r:id="rId9"/>
    <p:sldId id="291" r:id="rId10"/>
    <p:sldId id="293" r:id="rId11"/>
    <p:sldId id="294" r:id="rId12"/>
    <p:sldId id="295" r:id="rId13"/>
    <p:sldId id="290" r:id="rId14"/>
    <p:sldId id="297" r:id="rId15"/>
    <p:sldId id="29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9/15/2020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509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97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7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736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2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941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291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279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39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975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72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xmlns="" id="{82D5D2B4-7BAC-4C27-8D68-12365C7E7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xmlns="" id="{7D9203C1-910E-4AFC-95E0-13BF40D08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xmlns="" id="{2B940646-DE40-4E0F-AE42-6530784C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xmlns="" id="{AEACA101-2521-41AA-8F51-FF0BF783E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71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02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233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6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87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xmlns="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xmlns="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 descr="First divider line on slide">
            <a:extLst>
              <a:ext uri="{FF2B5EF4-FFF2-40B4-BE49-F238E27FC236}">
                <a16:creationId xmlns:a16="http://schemas.microsoft.com/office/drawing/2014/main" xmlns="" id="{402BCAE3-72EC-4098-A211-3555BFDE93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econd divider line on slide">
            <a:extLst>
              <a:ext uri="{FF2B5EF4-FFF2-40B4-BE49-F238E27FC236}">
                <a16:creationId xmlns:a16="http://schemas.microsoft.com/office/drawing/2014/main" xmlns="" id="{94A08494-9C0E-4AAF-BE9A-166FE994D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Third divider line on slide">
            <a:extLst>
              <a:ext uri="{FF2B5EF4-FFF2-40B4-BE49-F238E27FC236}">
                <a16:creationId xmlns:a16="http://schemas.microsoft.com/office/drawing/2014/main" xmlns="" id="{698FE6A1-AEF7-4FD7-A689-908A6B9CC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Fourth divider line on slide">
            <a:extLst>
              <a:ext uri="{FF2B5EF4-FFF2-40B4-BE49-F238E27FC236}">
                <a16:creationId xmlns:a16="http://schemas.microsoft.com/office/drawing/2014/main" xmlns="" id="{636DD6E3-6313-40D8-B03E-60E2E5A697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68" r:id="rId9"/>
    <p:sldLayoutId id="2147483682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6" r:id="rId21"/>
    <p:sldLayoutId id="2147483687" r:id="rId22"/>
    <p:sldLayoutId id="2147483689" r:id="rId23"/>
    <p:sldLayoutId id="2147483690" r:id="rId24"/>
    <p:sldLayoutId id="214748368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5" Type="http://schemas.openxmlformats.org/officeDocument/2006/relationships/image" Target="../media/image18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5" Type="http://schemas.openxmlformats.org/officeDocument/2006/relationships/image" Target="../media/image18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5" Type="http://schemas.openxmlformats.org/officeDocument/2006/relationships/image" Target="../media/image18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rial view of open farm land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15" y="-29196"/>
            <a:ext cx="12018572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Pentingnya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Kewarganegaraan</a:t>
            </a:r>
            <a:r>
              <a:rPr lang="en-US" sz="2800" dirty="0" smtClean="0"/>
              <a:t> di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Prihma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" y="1768422"/>
            <a:ext cx="1142683" cy="11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Sasaran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Pembelajaran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Kewarganegaraan</a:t>
            </a:r>
            <a:r>
              <a:rPr lang="en-US" dirty="0" smtClean="0">
                <a:solidFill>
                  <a:srgbClr val="C00000"/>
                </a:solidFill>
              </a:rPr>
              <a:t> di PT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154063" cy="2138843"/>
          </a:xfrm>
        </p:spPr>
        <p:txBody>
          <a:bodyPr/>
          <a:lstStyle/>
          <a:p>
            <a:r>
              <a:rPr lang="en-US" b="1" dirty="0" err="1" smtClean="0"/>
              <a:t>Mengandung</a:t>
            </a:r>
            <a:r>
              <a:rPr lang="en-US" b="1" dirty="0" smtClean="0"/>
              <a:t> 3 </a:t>
            </a:r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/>
              <a:t>Kognitif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/>
              <a:t>Afektif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/>
              <a:t>Psikomotorik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063284" y="1522293"/>
            <a:ext cx="6561786" cy="3778588"/>
            <a:chOff x="457200" y="1066800"/>
            <a:chExt cx="8382000" cy="5074082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2743200" y="1066800"/>
              <a:ext cx="3733800" cy="3505200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1676400" y="2667000"/>
              <a:ext cx="3670300" cy="3429000"/>
            </a:xfrm>
            <a:prstGeom prst="ellips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914398" y="1647276"/>
              <a:ext cx="1752602" cy="144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WAWASAN KEWARGA- NEGARAAN INDONESIA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2942934" y="1767991"/>
              <a:ext cx="1447799" cy="730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PERCAYA    DIRI SBG BANGSA</a:t>
              </a:r>
              <a:endParaRPr lang="en-US" sz="1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076701" y="3572532"/>
              <a:ext cx="1600199" cy="991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6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KOMITMEN      BELA NEGARA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165070" y="4740758"/>
              <a:ext cx="3238499" cy="785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KETERAMPILAN KEWARGANEGARAAN</a:t>
              </a:r>
              <a:endParaRPr lang="en-US" sz="1600" b="1" dirty="0">
                <a:solidFill>
                  <a:srgbClr val="92D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676401" y="3902076"/>
              <a:ext cx="1752600" cy="702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PARTISIPASI SOSPOL</a:t>
              </a:r>
              <a:r>
                <a:rPr lang="en-US" sz="1400" dirty="0">
                  <a:solidFill>
                    <a:srgbClr val="00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  </a:t>
              </a:r>
              <a:endParaRPr lang="en-US" sz="12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292600" y="1676399"/>
              <a:ext cx="2184400" cy="144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SIKAP DAN TANGGUNG JAWAB DEMOKRATIS</a:t>
              </a:r>
              <a:endParaRPr lang="en-US" sz="16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2781300" y="2788580"/>
              <a:ext cx="1752600" cy="991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WARGA NEGARA YANG CERDAS DAN BAIK</a:t>
              </a:r>
              <a:endParaRPr lang="en-US" sz="1200" b="1" dirty="0">
                <a:solidFill>
                  <a:srgbClr val="990099"/>
                </a:solidFill>
                <a:cs typeface="Arial" charset="0"/>
              </a:endParaRP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457200" y="1066800"/>
              <a:ext cx="3962400" cy="3581400"/>
            </a:xfrm>
            <a:prstGeom prst="ellips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761999" y="3095075"/>
              <a:ext cx="1447801" cy="4132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sq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FF3300"/>
                  </a:solidFill>
                  <a:latin typeface="Arial" panose="020B0604020202020204" pitchFamily="34" charset="0"/>
                </a:rPr>
                <a:t>KOGNITIF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5181600" y="3047999"/>
              <a:ext cx="1231900" cy="4132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sq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FF3300"/>
                  </a:solidFill>
                  <a:latin typeface="Arial" panose="020B0604020202020204" pitchFamily="34" charset="0"/>
                </a:rPr>
                <a:t>AFEKTIF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2705100" y="5727583"/>
              <a:ext cx="1904999" cy="4132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sq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FF3300"/>
                  </a:solidFill>
                  <a:latin typeface="Arial" panose="020B0604020202020204" pitchFamily="34" charset="0"/>
                </a:rPr>
                <a:t>PSIKOMOTOR</a:t>
              </a:r>
            </a:p>
          </p:txBody>
        </p:sp>
        <p:sp>
          <p:nvSpPr>
            <p:cNvPr id="41" name="AutoShape 17"/>
            <p:cNvSpPr>
              <a:spLocks/>
            </p:cNvSpPr>
            <p:nvPr/>
          </p:nvSpPr>
          <p:spPr bwMode="auto">
            <a:xfrm>
              <a:off x="6477000" y="1295400"/>
              <a:ext cx="533400" cy="4572000"/>
            </a:xfrm>
            <a:prstGeom prst="rightBrace">
              <a:avLst>
                <a:gd name="adj1" fmla="val 71429"/>
                <a:gd name="adj2" fmla="val 50000"/>
              </a:avLst>
            </a:prstGeom>
            <a:noFill/>
            <a:ln w="571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6857999" y="3441700"/>
              <a:ext cx="1981201" cy="1983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5888" indent="-115888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9933FF"/>
                  </a:solidFill>
                  <a:latin typeface="Arial" panose="020B0604020202020204" pitchFamily="34" charset="0"/>
                </a:rPr>
                <a:t>   </a:t>
              </a:r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HOLISTIK</a:t>
              </a:r>
              <a:r>
                <a:rPr lang="en-US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    </a:t>
              </a:r>
              <a:r>
                <a:rPr lang="en-US" b="1" dirty="0">
                  <a:latin typeface="Arial" panose="020B0604020202020204" pitchFamily="34" charset="0"/>
                </a:rPr>
                <a:t>(</a:t>
              </a:r>
              <a:r>
                <a:rPr lang="en-US" b="1" i="1" dirty="0" err="1">
                  <a:latin typeface="Arial" panose="020B0604020202020204" pitchFamily="34" charset="0"/>
                </a:rPr>
                <a:t>Komprehensif</a:t>
              </a:r>
              <a:r>
                <a:rPr lang="en-US" b="1" i="1" dirty="0">
                  <a:latin typeface="Arial" panose="020B0604020202020204" pitchFamily="34" charset="0"/>
                </a:rPr>
                <a:t>- integral )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0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Kerangka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Pembentukan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PKn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26692" y="1604595"/>
            <a:ext cx="6096000" cy="3810000"/>
            <a:chOff x="1295400" y="1600200"/>
            <a:chExt cx="6096000" cy="3810000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3657600" y="1600200"/>
              <a:ext cx="3733800" cy="3124200"/>
            </a:xfrm>
            <a:prstGeom prst="ellipse">
              <a:avLst/>
            </a:prstGeom>
            <a:noFill/>
            <a:ln w="38100" cap="sq">
              <a:solidFill>
                <a:srgbClr val="993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676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KNOWLEDGE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619500" y="2381250"/>
              <a:ext cx="1676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CONFIDENCE</a:t>
              </a:r>
              <a:endParaRPr lang="en-US" sz="2400">
                <a:solidFill>
                  <a:schemeClr val="hlin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629150" y="394970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COMMITTMENT</a:t>
              </a:r>
              <a:endParaRPr lang="en-US" sz="1600">
                <a:solidFill>
                  <a:schemeClr val="hlin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657600" y="5043488"/>
              <a:ext cx="1676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SKILLS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2571750" y="3924300"/>
              <a:ext cx="1676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COMPETENCE</a:t>
              </a:r>
              <a:endParaRPr lang="en-US" sz="2400">
                <a:solidFill>
                  <a:schemeClr val="hlin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5334000" y="2514600"/>
              <a:ext cx="1828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CIVIC DISPOSITIONS</a:t>
              </a:r>
              <a:endParaRPr lang="en-US" sz="2400">
                <a:solidFill>
                  <a:srgbClr val="9933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3619500" y="3181350"/>
              <a:ext cx="1676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SMART &amp; GOOD CITIZENSHIP</a:t>
              </a:r>
              <a:endParaRPr lang="en-US" sz="1600">
                <a:solidFill>
                  <a:schemeClr val="folHlin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295400" y="1600200"/>
              <a:ext cx="3962400" cy="3200400"/>
            </a:xfrm>
            <a:prstGeom prst="ellipse">
              <a:avLst/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8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/>
              <a:t>Upaya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Kewarganegaraan</a:t>
            </a:r>
            <a:r>
              <a:rPr lang="en-US" sz="3200" dirty="0" smtClean="0"/>
              <a:t> di </a:t>
            </a:r>
            <a:r>
              <a:rPr lang="en-US" sz="3200" dirty="0" err="1" smtClean="0"/>
              <a:t>Lingkup</a:t>
            </a:r>
            <a:r>
              <a:rPr lang="en-US" sz="3200" dirty="0" smtClean="0"/>
              <a:t> </a:t>
            </a:r>
            <a:r>
              <a:rPr lang="en-US" sz="3200" dirty="0" err="1" smtClean="0"/>
              <a:t>Muhammadiyah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Menarik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dicermati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fenomena</a:t>
            </a:r>
            <a:r>
              <a:rPr lang="en-US" dirty="0" smtClean="0">
                <a:solidFill>
                  <a:srgbClr val="C00000"/>
                </a:solidFill>
              </a:rPr>
              <a:t> Abdullah bin </a:t>
            </a:r>
            <a:r>
              <a:rPr lang="en-US" dirty="0" err="1" smtClean="0">
                <a:solidFill>
                  <a:srgbClr val="C00000"/>
                </a:solidFill>
              </a:rPr>
              <a:t>Ummi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Maktum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sebagaimana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diceritakan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Al-Quran (Q.S.’</a:t>
            </a:r>
            <a:r>
              <a:rPr lang="en-US" i="1" dirty="0" smtClean="0">
                <a:solidFill>
                  <a:srgbClr val="C00000"/>
                </a:solidFill>
              </a:rPr>
              <a:t>Abasa</a:t>
            </a:r>
            <a:r>
              <a:rPr lang="en-US" dirty="0" smtClean="0">
                <a:solidFill>
                  <a:srgbClr val="C00000"/>
                </a:solidFill>
              </a:rPr>
              <a:t>:1-11). </a:t>
            </a:r>
            <a:r>
              <a:rPr lang="en-US" dirty="0" err="1" smtClean="0">
                <a:solidFill>
                  <a:srgbClr val="C00000"/>
                </a:solidFill>
              </a:rPr>
              <a:t>Fenomena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memperlihatkan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berbagai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penting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strategis.Diantaranya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setiap</a:t>
            </a:r>
            <a:r>
              <a:rPr lang="en-US" dirty="0" smtClean="0">
                <a:solidFill>
                  <a:srgbClr val="C00000"/>
                </a:solidFill>
              </a:rPr>
              <a:t> orang </a:t>
            </a:r>
            <a:r>
              <a:rPr lang="en-US" dirty="0" err="1" smtClean="0">
                <a:solidFill>
                  <a:srgbClr val="C00000"/>
                </a:solidFill>
              </a:rPr>
              <a:t>berhak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memperoleh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setiap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peserta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didik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diperlakukan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edukatif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Manusia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makhluk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berpotensi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dididik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siapapun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dia.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berikutnya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terletak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sekitar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kapasitas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potensi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masing-masing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individu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Secara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jelas</a:t>
            </a:r>
            <a:r>
              <a:rPr lang="en-US" dirty="0" smtClean="0">
                <a:solidFill>
                  <a:srgbClr val="002060"/>
                </a:solidFill>
              </a:rPr>
              <a:t> Al-Quran </a:t>
            </a:r>
            <a:r>
              <a:rPr lang="en-US" dirty="0" err="1" smtClean="0">
                <a:solidFill>
                  <a:srgbClr val="002060"/>
                </a:solidFill>
              </a:rPr>
              <a:t>menegaskan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perbedaan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kapasitas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tiap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individu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kalimat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menarik</a:t>
            </a:r>
            <a:r>
              <a:rPr lang="en-US" dirty="0" smtClean="0">
                <a:solidFill>
                  <a:srgbClr val="002060"/>
                </a:solidFill>
              </a:rPr>
              <a:t>:”Allah </a:t>
            </a:r>
            <a:r>
              <a:rPr lang="en-US" dirty="0" err="1" smtClean="0">
                <a:solidFill>
                  <a:srgbClr val="002060"/>
                </a:solidFill>
              </a:rPr>
              <a:t>tidak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membebani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seseorang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melainkan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sesuai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kesanggupannya</a:t>
            </a:r>
            <a:r>
              <a:rPr lang="en-US" dirty="0" smtClean="0">
                <a:solidFill>
                  <a:srgbClr val="002060"/>
                </a:solidFill>
              </a:rPr>
              <a:t>”. (</a:t>
            </a:r>
            <a:r>
              <a:rPr lang="en-US" i="1" dirty="0" err="1" smtClean="0">
                <a:solidFill>
                  <a:srgbClr val="002060"/>
                </a:solidFill>
              </a:rPr>
              <a:t>Q.S.Ali</a:t>
            </a:r>
            <a:r>
              <a:rPr lang="en-US" i="1" dirty="0" smtClean="0">
                <a:solidFill>
                  <a:srgbClr val="002060"/>
                </a:solidFill>
              </a:rPr>
              <a:t> Imran</a:t>
            </a:r>
            <a:r>
              <a:rPr lang="en-US" dirty="0" smtClean="0">
                <a:solidFill>
                  <a:srgbClr val="002060"/>
                </a:solidFill>
              </a:rPr>
              <a:t>:286)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   (</a:t>
            </a:r>
            <a:r>
              <a:rPr lang="en-US" dirty="0" err="1" smtClean="0"/>
              <a:t>Majelis</a:t>
            </a:r>
            <a:r>
              <a:rPr lang="en-US" dirty="0" smtClean="0"/>
              <a:t> </a:t>
            </a:r>
            <a:r>
              <a:rPr lang="en-US" dirty="0" err="1" smtClean="0"/>
              <a:t>Diktilitbang</a:t>
            </a:r>
            <a:r>
              <a:rPr lang="en-US" dirty="0"/>
              <a:t> </a:t>
            </a:r>
            <a:r>
              <a:rPr lang="en-US" dirty="0" smtClean="0"/>
              <a:t>PP </a:t>
            </a:r>
            <a:r>
              <a:rPr lang="en-US" dirty="0" err="1" smtClean="0"/>
              <a:t>Muhammadiyah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42"/>
            <a:ext cx="5422006" cy="33479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430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7F665-80EE-4503-AEF8-83FD1987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70B2821-A8E7-46E4-B168-879973D325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7660" y="3491705"/>
            <a:ext cx="3096188" cy="31251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Prihma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Utami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M.Pd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1049CF-117A-4565-9592-D23257E4C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7660" y="3804223"/>
            <a:ext cx="4681768" cy="29921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Prodi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PPKn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FKIP,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Universitas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Muhammadiyah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Ponorogo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F6C3308C-9E0D-4714-B21C-782220416A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57659" y="4244539"/>
            <a:ext cx="3637101" cy="11303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Jika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pertanyaan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silahkan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hubungi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Email: prihmasinta@gmail.com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F728585-A663-4E22-87F7-AAD670071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34" name="Freeform: Shape 33" title="triangles">
              <a:extLst>
                <a:ext uri="{FF2B5EF4-FFF2-40B4-BE49-F238E27FC236}">
                  <a16:creationId xmlns:a16="http://schemas.microsoft.com/office/drawing/2014/main" xmlns="" id="{74632BF7-7DCC-4CB0-A278-AD3B28FE96BA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 title="triangles">
              <a:extLst>
                <a:ext uri="{FF2B5EF4-FFF2-40B4-BE49-F238E27FC236}">
                  <a16:creationId xmlns:a16="http://schemas.microsoft.com/office/drawing/2014/main" xmlns="" id="{F3B7A750-FBC6-4475-9937-5A5FF7957A67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 title="triangles">
              <a:extLst>
                <a:ext uri="{FF2B5EF4-FFF2-40B4-BE49-F238E27FC236}">
                  <a16:creationId xmlns:a16="http://schemas.microsoft.com/office/drawing/2014/main" xmlns="" id="{2AEBF1D4-D3EA-4EFC-96B4-BE3208DC9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 title="triangles">
              <a:extLst>
                <a:ext uri="{FF2B5EF4-FFF2-40B4-BE49-F238E27FC236}">
                  <a16:creationId xmlns:a16="http://schemas.microsoft.com/office/drawing/2014/main" xmlns="" id="{9482C603-BF06-493B-A4FB-922E55E073FE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 title="triangles">
              <a:extLst>
                <a:ext uri="{FF2B5EF4-FFF2-40B4-BE49-F238E27FC236}">
                  <a16:creationId xmlns:a16="http://schemas.microsoft.com/office/drawing/2014/main" xmlns="" id="{8896E3A5-9F33-4D5C-9F1D-5072AAC7EDCD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 title="triangles">
              <a:extLst>
                <a:ext uri="{FF2B5EF4-FFF2-40B4-BE49-F238E27FC236}">
                  <a16:creationId xmlns:a16="http://schemas.microsoft.com/office/drawing/2014/main" xmlns="" id="{5CE56383-9C4D-4A22-8C3F-2BFAC639C530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 title="triangles">
              <a:extLst>
                <a:ext uri="{FF2B5EF4-FFF2-40B4-BE49-F238E27FC236}">
                  <a16:creationId xmlns:a16="http://schemas.microsoft.com/office/drawing/2014/main" xmlns="" id="{2B4AB49B-299B-45F1-A97B-165C71460A30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 title="triangles">
              <a:extLst>
                <a:ext uri="{FF2B5EF4-FFF2-40B4-BE49-F238E27FC236}">
                  <a16:creationId xmlns:a16="http://schemas.microsoft.com/office/drawing/2014/main" xmlns="" id="{223660C9-E786-4F4A-96A1-E22F6991217D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 title="triangles">
              <a:extLst>
                <a:ext uri="{FF2B5EF4-FFF2-40B4-BE49-F238E27FC236}">
                  <a16:creationId xmlns:a16="http://schemas.microsoft.com/office/drawing/2014/main" xmlns="" id="{2C75C772-F093-4933-898C-D9C65C0F3F73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 title="triangles">
              <a:extLst>
                <a:ext uri="{FF2B5EF4-FFF2-40B4-BE49-F238E27FC236}">
                  <a16:creationId xmlns:a16="http://schemas.microsoft.com/office/drawing/2014/main" xmlns="" id="{8D768F9C-760D-410A-A60E-6285E1D66EAC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 title="triangles">
              <a:extLst>
                <a:ext uri="{FF2B5EF4-FFF2-40B4-BE49-F238E27FC236}">
                  <a16:creationId xmlns:a16="http://schemas.microsoft.com/office/drawing/2014/main" xmlns="" id="{77C89462-3651-42AB-8271-83D9F6A88F96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 title="triangles">
              <a:extLst>
                <a:ext uri="{FF2B5EF4-FFF2-40B4-BE49-F238E27FC236}">
                  <a16:creationId xmlns:a16="http://schemas.microsoft.com/office/drawing/2014/main" xmlns="" id="{25A77506-DAFD-4EFD-BEC3-4B1CC7FED70B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 title="triangles">
              <a:extLst>
                <a:ext uri="{FF2B5EF4-FFF2-40B4-BE49-F238E27FC236}">
                  <a16:creationId xmlns:a16="http://schemas.microsoft.com/office/drawing/2014/main" xmlns="" id="{A2F7BBCC-60DA-4FA5-BB5C-2491F61740CB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 title="triangles">
              <a:extLst>
                <a:ext uri="{FF2B5EF4-FFF2-40B4-BE49-F238E27FC236}">
                  <a16:creationId xmlns:a16="http://schemas.microsoft.com/office/drawing/2014/main" xmlns="" id="{5506F340-1304-4556-9102-17C00BB75390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6F736D-1910-4E6F-9F86-9A9B0FCF4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>
          <a:xfrm>
            <a:off x="3261528" y="2023438"/>
            <a:ext cx="2221101" cy="2221101"/>
          </a:xfrm>
        </p:spPr>
      </p:pic>
      <p:sp>
        <p:nvSpPr>
          <p:cNvPr id="48" name="Rectangle 47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93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825025"/>
            <a:ext cx="6012000" cy="1102575"/>
          </a:xfrm>
        </p:spPr>
        <p:txBody>
          <a:bodyPr/>
          <a:lstStyle/>
          <a:p>
            <a:pPr algn="ctr"/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Kewarganegaraan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Kewarganegaraan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program yang </a:t>
            </a:r>
            <a:r>
              <a:rPr lang="en-US" dirty="0" err="1" smtClean="0"/>
              <a:t>ditemui</a:t>
            </a:r>
            <a:r>
              <a:rPr lang="en-US" dirty="0" smtClean="0"/>
              <a:t> di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20669" y="-39626"/>
            <a:ext cx="5307700" cy="555178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Abad XXI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dari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 UNESCO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Pendidikan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bertanggung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jawab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meneruskan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mentransfer</a:t>
            </a:r>
            <a:r>
              <a:rPr lang="en-US" dirty="0" smtClean="0">
                <a:latin typeface="+mj-lt"/>
              </a:rPr>
              <a:t> IPTEKS </a:t>
            </a:r>
            <a:r>
              <a:rPr lang="en-US" dirty="0" err="1" smtClean="0">
                <a:latin typeface="+mj-lt"/>
              </a:rPr>
              <a:t>tapi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melahirkan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warganegara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berkesadaran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bangsa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kemanusiaan</a:t>
            </a: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Mempersiapkan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produktif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konteks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dinamis</a:t>
            </a: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Mengubah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fikir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sikap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hidup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perilaku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berkarya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individu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maupun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sosial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menuju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kemajuan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adil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bebas</a:t>
            </a:r>
            <a:endParaRPr lang="en-US" dirty="0" smtClean="0"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" y="40135"/>
            <a:ext cx="5954221" cy="3784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Wacana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Kewarganegaraan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Kewarganegaraan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Citizenship Education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United Stated of America (USA)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Civic Education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Negara </a:t>
            </a:r>
            <a:r>
              <a:rPr lang="en-US" dirty="0" err="1" smtClean="0"/>
              <a:t>Timur</a:t>
            </a:r>
            <a:r>
              <a:rPr lang="en-US" dirty="0" smtClean="0"/>
              <a:t> Tengah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Ta’limatul</a:t>
            </a:r>
            <a:r>
              <a:rPr lang="en-US" dirty="0" smtClean="0"/>
              <a:t> </a:t>
            </a:r>
            <a:r>
              <a:rPr lang="en-US" dirty="0" err="1" smtClean="0"/>
              <a:t>Muwwatonah</a:t>
            </a:r>
            <a:r>
              <a:rPr lang="en-US" dirty="0" smtClean="0"/>
              <a:t>/ </a:t>
            </a:r>
            <a:r>
              <a:rPr lang="en-US" dirty="0" err="1" smtClean="0"/>
              <a:t>Tarbiyatul</a:t>
            </a:r>
            <a:r>
              <a:rPr lang="en-US" dirty="0" smtClean="0"/>
              <a:t> Al </a:t>
            </a:r>
            <a:r>
              <a:rPr lang="en-US" dirty="0" err="1" smtClean="0"/>
              <a:t>Watoniyah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Educacion</a:t>
            </a:r>
            <a:r>
              <a:rPr lang="en-US" dirty="0" smtClean="0"/>
              <a:t> </a:t>
            </a:r>
            <a:r>
              <a:rPr lang="en-US" dirty="0" err="1" smtClean="0"/>
              <a:t>Civicas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r="24768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3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>
          <a:xfrm>
            <a:off x="7967620" y="2358091"/>
            <a:ext cx="983197" cy="983197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0" name="Rectangle 29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Wacana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Kewarganegaraan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Jerman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Sachunternicht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Civics, Social Studies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Afrika</a:t>
            </a:r>
            <a:r>
              <a:rPr lang="en-US" dirty="0" smtClean="0"/>
              <a:t> Selatan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Life Orientation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Civics and Moral Education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17121"/>
          <a:stretch>
            <a:fillRect/>
          </a:stretch>
        </p:blipFill>
        <p:spPr>
          <a:xfrm>
            <a:off x="1086454" y="2358091"/>
            <a:ext cx="996076" cy="996076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16444"/>
          <a:stretch>
            <a:fillRect/>
          </a:stretch>
        </p:blipFill>
        <p:spPr>
          <a:xfrm>
            <a:off x="3393054" y="2358091"/>
            <a:ext cx="970320" cy="970320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1855"/>
          <a:stretch>
            <a:fillRect/>
          </a:stretch>
        </p:blipFill>
        <p:spPr>
          <a:xfrm>
            <a:off x="5673898" y="2358091"/>
            <a:ext cx="983198" cy="983198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3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16535"/>
          <a:stretch>
            <a:fillRect/>
          </a:stretch>
        </p:blipFill>
        <p:spPr>
          <a:xfrm>
            <a:off x="7967620" y="2358091"/>
            <a:ext cx="966854" cy="966854"/>
          </a:xfrm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2338"/>
          <a:stretch>
            <a:fillRect/>
          </a:stretch>
        </p:blipFill>
        <p:spPr>
          <a:xfrm>
            <a:off x="10261341" y="2358091"/>
            <a:ext cx="1006881" cy="1006881"/>
          </a:xfrm>
        </p:spPr>
      </p:pic>
    </p:spTree>
    <p:extLst>
      <p:ext uri="{BB962C8B-B14F-4D97-AF65-F5344CB8AC3E}">
        <p14:creationId xmlns:p14="http://schemas.microsoft.com/office/powerpoint/2010/main" val="3438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Kewarganegaraan</a:t>
            </a:r>
            <a:r>
              <a:rPr lang="en-US" dirty="0" smtClean="0"/>
              <a:t> di PT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376358"/>
            <a:ext cx="2951163" cy="445611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200" dirty="0" err="1" smtClean="0">
                <a:solidFill>
                  <a:srgbClr val="C00000"/>
                </a:solidFill>
              </a:rPr>
              <a:t>Sebagai</a:t>
            </a:r>
            <a:r>
              <a:rPr lang="en-US" sz="1200" dirty="0" smtClean="0">
                <a:solidFill>
                  <a:srgbClr val="C00000"/>
                </a:solidFill>
              </a:rPr>
              <a:t> MKWU </a:t>
            </a:r>
            <a:r>
              <a:rPr lang="en-US" sz="1200" dirty="0" err="1" smtClean="0">
                <a:solidFill>
                  <a:srgbClr val="C00000"/>
                </a:solidFill>
              </a:rPr>
              <a:t>Pendidikan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Kewarganegaraan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diharapkan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mampu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mengemban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misi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fungsi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tujuan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pendidikan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nasional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untuk</a:t>
            </a:r>
            <a:r>
              <a:rPr lang="en-US" sz="1200" dirty="0" smtClean="0">
                <a:solidFill>
                  <a:srgbClr val="C00000"/>
                </a:solidFill>
              </a:rPr>
              <a:t> “</a:t>
            </a:r>
            <a:r>
              <a:rPr lang="en-US" sz="1200" dirty="0" err="1" smtClean="0">
                <a:solidFill>
                  <a:srgbClr val="C00000"/>
                </a:solidFill>
              </a:rPr>
              <a:t>mengembangkan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kemampuan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dan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membentuk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watak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serta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peradaban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bangsa</a:t>
            </a:r>
            <a:r>
              <a:rPr lang="en-US" sz="1200" dirty="0" smtClean="0">
                <a:solidFill>
                  <a:srgbClr val="C00000"/>
                </a:solidFill>
              </a:rPr>
              <a:t> yang </a:t>
            </a:r>
            <a:r>
              <a:rPr lang="en-US" sz="1200" dirty="0" err="1" smtClean="0">
                <a:solidFill>
                  <a:srgbClr val="C00000"/>
                </a:solidFill>
              </a:rPr>
              <a:t>bermanfaat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dalam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rangka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mencerdaskan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kehidupan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bangsa</a:t>
            </a:r>
            <a:r>
              <a:rPr lang="en-US" sz="1200" dirty="0" smtClean="0">
                <a:solidFill>
                  <a:srgbClr val="C00000"/>
                </a:solidFill>
              </a:rPr>
              <a:t>”.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200" dirty="0" err="1" smtClean="0">
                <a:solidFill>
                  <a:srgbClr val="C00000"/>
                </a:solidFill>
              </a:rPr>
              <a:t>Diharapkan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mahasiswa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akan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tumbuh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menjadi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ilmuwan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atau</a:t>
            </a:r>
            <a:r>
              <a:rPr lang="en-US" sz="1200" dirty="0" smtClean="0">
                <a:solidFill>
                  <a:srgbClr val="C00000"/>
                </a:solidFill>
              </a:rPr>
              <a:t> professional, </a:t>
            </a:r>
            <a:r>
              <a:rPr lang="en-US" sz="1200" dirty="0" err="1" smtClean="0">
                <a:solidFill>
                  <a:srgbClr val="C00000"/>
                </a:solidFill>
              </a:rPr>
              <a:t>berdaya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saing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secara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internasional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warga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negara</a:t>
            </a:r>
            <a:r>
              <a:rPr lang="en-US" sz="1200" dirty="0" smtClean="0">
                <a:solidFill>
                  <a:srgbClr val="C00000"/>
                </a:solidFill>
              </a:rPr>
              <a:t> Indonesia yang </a:t>
            </a:r>
            <a:r>
              <a:rPr lang="en-US" sz="1200" dirty="0" err="1" smtClean="0">
                <a:solidFill>
                  <a:srgbClr val="C00000"/>
                </a:solidFill>
              </a:rPr>
              <a:t>memiliki</a:t>
            </a:r>
            <a:r>
              <a:rPr lang="en-US" sz="1200" dirty="0" smtClean="0">
                <a:solidFill>
                  <a:srgbClr val="C00000"/>
                </a:solidFill>
              </a:rPr>
              <a:t> rasa </a:t>
            </a:r>
            <a:r>
              <a:rPr lang="en-US" sz="1200" dirty="0" err="1" smtClean="0">
                <a:solidFill>
                  <a:srgbClr val="C00000"/>
                </a:solidFill>
              </a:rPr>
              <a:t>kebangsaan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dan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cinta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tanah</a:t>
            </a:r>
            <a:r>
              <a:rPr lang="en-US" sz="1200" dirty="0" smtClean="0">
                <a:solidFill>
                  <a:srgbClr val="C00000"/>
                </a:solidFill>
              </a:rPr>
              <a:t> air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r="23011"/>
          <a:stretch>
            <a:fillRect/>
          </a:stretch>
        </p:blipFill>
        <p:spPr>
          <a:xfrm>
            <a:off x="4095482" y="1376358"/>
            <a:ext cx="6330859" cy="4377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25" y="1152000"/>
            <a:ext cx="1029640" cy="1095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903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412" y="15934"/>
            <a:ext cx="6009287" cy="4068402"/>
          </a:xfrm>
        </p:spPr>
        <p:txBody>
          <a:bodyPr/>
          <a:lstStyle/>
          <a:p>
            <a:r>
              <a:rPr lang="en-US" dirty="0" err="1" smtClean="0"/>
              <a:t>Masyarakat</a:t>
            </a:r>
            <a:r>
              <a:rPr lang="en-US" dirty="0" smtClean="0"/>
              <a:t> Indonesia “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052040"/>
            <a:ext cx="6009287" cy="175671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400" dirty="0" err="1" smtClean="0"/>
              <a:t>Peran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menumbuhkan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mengembangkan</a:t>
            </a:r>
            <a:r>
              <a:rPr lang="en-US" sz="1400" dirty="0" smtClean="0"/>
              <a:t> civic culture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r>
              <a:rPr lang="en-US" sz="1400" dirty="0" smtClean="0"/>
              <a:t>. Hal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membutuhkan</a:t>
            </a:r>
            <a:r>
              <a:rPr lang="en-US" sz="1400" dirty="0" smtClean="0"/>
              <a:t> </a:t>
            </a:r>
            <a:r>
              <a:rPr lang="en-US" sz="1400" dirty="0" err="1" smtClean="0"/>
              <a:t>upaya</a:t>
            </a:r>
            <a:r>
              <a:rPr lang="en-US" sz="1400" dirty="0" smtClean="0"/>
              <a:t> </a:t>
            </a:r>
            <a:r>
              <a:rPr lang="en-US" sz="1400" dirty="0" err="1" smtClean="0"/>
              <a:t>yg</a:t>
            </a:r>
            <a:r>
              <a:rPr lang="en-US" sz="1400" dirty="0" smtClean="0"/>
              <a:t> </a:t>
            </a:r>
            <a:r>
              <a:rPr lang="en-US" sz="1400" dirty="0" err="1" smtClean="0"/>
              <a:t>sistematis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integralistik</a:t>
            </a:r>
            <a:r>
              <a:rPr lang="en-US" sz="1400" dirty="0" smtClean="0"/>
              <a:t> agar </a:t>
            </a:r>
            <a:r>
              <a:rPr lang="en-US" sz="1400" dirty="0" err="1" smtClean="0"/>
              <a:t>generasi</a:t>
            </a:r>
            <a:r>
              <a:rPr lang="en-US" sz="1400" dirty="0" smtClean="0"/>
              <a:t> </a:t>
            </a:r>
            <a:r>
              <a:rPr lang="en-US" sz="1400" dirty="0" err="1" smtClean="0"/>
              <a:t>muda</a:t>
            </a:r>
            <a:r>
              <a:rPr lang="en-US" sz="1400" dirty="0" smtClean="0"/>
              <a:t> </a:t>
            </a:r>
            <a:r>
              <a:rPr lang="en-US" sz="1400" dirty="0" err="1" smtClean="0"/>
              <a:t>yg</a:t>
            </a:r>
            <a:r>
              <a:rPr lang="en-US" sz="1400" dirty="0" smtClean="0"/>
              <a:t> </a:t>
            </a:r>
            <a:r>
              <a:rPr lang="en-US" sz="1400" dirty="0" err="1" smtClean="0"/>
              <a:t>tumbuh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berkembang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benar-benar</a:t>
            </a:r>
            <a:r>
              <a:rPr lang="en-US" sz="1400" dirty="0" smtClean="0"/>
              <a:t> “</a:t>
            </a:r>
            <a:r>
              <a:rPr lang="en-US" sz="1400" dirty="0" err="1" smtClean="0"/>
              <a:t>mengalami</a:t>
            </a:r>
            <a:r>
              <a:rPr lang="en-US" sz="1400" dirty="0" smtClean="0"/>
              <a:t> </a:t>
            </a:r>
            <a:r>
              <a:rPr lang="en-US" sz="1400" dirty="0" err="1" smtClean="0"/>
              <a:t>demokrasi</a:t>
            </a:r>
            <a:r>
              <a:rPr lang="en-US" sz="1400" dirty="0" smtClean="0"/>
              <a:t>”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tahu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sadar</a:t>
            </a:r>
            <a:r>
              <a:rPr lang="en-US" sz="1400" dirty="0" smtClean="0"/>
              <a:t> </a:t>
            </a:r>
            <a:r>
              <a:rPr lang="en-US" sz="1400" dirty="0" err="1" smtClean="0"/>
              <a:t>ttg</a:t>
            </a:r>
            <a:r>
              <a:rPr lang="en-US" sz="1400" dirty="0" smtClean="0"/>
              <a:t> </a:t>
            </a:r>
            <a:r>
              <a:rPr lang="en-US" sz="1400" dirty="0" err="1" smtClean="0"/>
              <a:t>pengetahuan</a:t>
            </a:r>
            <a:r>
              <a:rPr lang="en-US" sz="1400" dirty="0" smtClean="0"/>
              <a:t>, </a:t>
            </a:r>
            <a:r>
              <a:rPr lang="en-US" sz="1400" dirty="0" err="1" smtClean="0"/>
              <a:t>keahlian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nilai-nilai</a:t>
            </a:r>
            <a:r>
              <a:rPr lang="en-US" sz="1400" dirty="0" smtClean="0"/>
              <a:t> </a:t>
            </a:r>
            <a:r>
              <a:rPr lang="en-US" sz="1400" dirty="0" err="1" smtClean="0"/>
              <a:t>yg</a:t>
            </a:r>
            <a:r>
              <a:rPr lang="en-US" sz="1400" dirty="0" smtClean="0"/>
              <a:t> </a:t>
            </a:r>
            <a:r>
              <a:rPr lang="en-US" sz="1400" dirty="0" err="1" smtClean="0"/>
              <a:t>diperlukan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menyangga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melestarikan</a:t>
            </a:r>
            <a:r>
              <a:rPr lang="en-US" sz="1400" dirty="0" smtClean="0"/>
              <a:t> </a:t>
            </a:r>
            <a:r>
              <a:rPr lang="en-US" sz="1400" dirty="0" err="1" smtClean="0"/>
              <a:t>demokrasi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2D7333-D43E-4F9D-B14F-59FA693F7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xmlns="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xmlns="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xmlns="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xmlns="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r="26364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70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8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pic>
        <p:nvPicPr>
          <p:cNvPr id="33" name="Picture Placeholder 32" descr="Teacher">
            <a:extLst>
              <a:ext uri="{FF2B5EF4-FFF2-40B4-BE49-F238E27FC236}">
                <a16:creationId xmlns:a16="http://schemas.microsoft.com/office/drawing/2014/main" xmlns="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Hancurnya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1452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Melemahnya</a:t>
            </a:r>
            <a:r>
              <a:rPr lang="en-US" dirty="0" smtClean="0"/>
              <a:t> control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penegak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- </a:t>
            </a:r>
            <a:r>
              <a:rPr lang="en-US" dirty="0" err="1" smtClean="0"/>
              <a:t>melemahkan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pic>
        <p:nvPicPr>
          <p:cNvPr id="35" name="Picture Placeholder 34" descr="Group">
            <a:extLst>
              <a:ext uri="{FF2B5EF4-FFF2-40B4-BE49-F238E27FC236}">
                <a16:creationId xmlns:a16="http://schemas.microsoft.com/office/drawing/2014/main" xmlns="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Pudarnya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Kewargaan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individual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penjarahan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orang lain</a:t>
            </a:r>
            <a:endParaRPr lang="en-US" dirty="0"/>
          </a:p>
        </p:txBody>
      </p:sp>
      <p:pic>
        <p:nvPicPr>
          <p:cNvPr id="37" name="Picture Placeholder 36" descr="Books">
            <a:extLst>
              <a:ext uri="{FF2B5EF4-FFF2-40B4-BE49-F238E27FC236}">
                <a16:creationId xmlns:a16="http://schemas.microsoft.com/office/drawing/2014/main" xmlns="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Kemerosotan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9634" y="4881939"/>
            <a:ext cx="2160588" cy="900000"/>
          </a:xfrm>
        </p:spPr>
        <p:txBody>
          <a:bodyPr/>
          <a:lstStyle/>
          <a:p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memaksakan</a:t>
            </a:r>
            <a:r>
              <a:rPr lang="en-US" dirty="0" smtClean="0"/>
              <a:t> </a:t>
            </a:r>
            <a:r>
              <a:rPr lang="en-US" dirty="0" err="1" smtClean="0"/>
              <a:t>kehendak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00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8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pic>
        <p:nvPicPr>
          <p:cNvPr id="33" name="Picture Placeholder 32" descr="Teacher">
            <a:extLst>
              <a:ext uri="{FF2B5EF4-FFF2-40B4-BE49-F238E27FC236}">
                <a16:creationId xmlns:a16="http://schemas.microsoft.com/office/drawing/2014/main" xmlns="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1451" y="3674335"/>
            <a:ext cx="2160587" cy="504000"/>
          </a:xfrm>
        </p:spPr>
        <p:txBody>
          <a:bodyPr/>
          <a:lstStyle/>
          <a:p>
            <a:r>
              <a:rPr lang="en-US" dirty="0" err="1" smtClean="0"/>
              <a:t>Pudarnya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Kejujuran</a:t>
            </a:r>
            <a:r>
              <a:rPr lang="en-US" dirty="0" smtClean="0"/>
              <a:t>, </a:t>
            </a:r>
            <a:r>
              <a:rPr lang="en-US" dirty="0" err="1" smtClean="0"/>
              <a:t>Kesopanan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Tolong</a:t>
            </a:r>
            <a:r>
              <a:rPr lang="en-US" dirty="0" smtClean="0"/>
              <a:t> </a:t>
            </a:r>
            <a:r>
              <a:rPr lang="en-US" dirty="0" err="1" smtClean="0"/>
              <a:t>Menolong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1452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mengedepankan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saying </a:t>
            </a:r>
            <a:r>
              <a:rPr lang="en-US" dirty="0" err="1" smtClean="0"/>
              <a:t>seakan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proses </a:t>
            </a:r>
            <a:r>
              <a:rPr lang="en-US" dirty="0" err="1" smtClean="0"/>
              <a:t>dehumanisasi</a:t>
            </a:r>
            <a:endParaRPr lang="en-US" dirty="0"/>
          </a:p>
        </p:txBody>
      </p:sp>
      <p:pic>
        <p:nvPicPr>
          <p:cNvPr id="35" name="Picture Placeholder 34" descr="Group">
            <a:extLst>
              <a:ext uri="{FF2B5EF4-FFF2-40B4-BE49-F238E27FC236}">
                <a16:creationId xmlns:a16="http://schemas.microsoft.com/office/drawing/2014/main" xmlns="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Melemahnya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Melemahnya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kurangnya</a:t>
            </a:r>
            <a:r>
              <a:rPr lang="en-US" dirty="0" smtClean="0"/>
              <a:t> moral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kebersamaan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/>
          </a:p>
        </p:txBody>
      </p:sp>
      <p:pic>
        <p:nvPicPr>
          <p:cNvPr id="37" name="Picture Placeholder 36" descr="Books">
            <a:extLst>
              <a:ext uri="{FF2B5EF4-FFF2-40B4-BE49-F238E27FC236}">
                <a16:creationId xmlns:a16="http://schemas.microsoft.com/office/drawing/2014/main" xmlns="" id="{A3A82211-756C-4184-979C-5420002F807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Praktek</a:t>
            </a:r>
            <a:r>
              <a:rPr lang="en-US" dirty="0" smtClean="0"/>
              <a:t> KKN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9634" y="4881939"/>
            <a:ext cx="2160588" cy="900000"/>
          </a:xfrm>
        </p:spPr>
        <p:txBody>
          <a:bodyPr/>
          <a:lstStyle/>
          <a:p>
            <a:r>
              <a:rPr lang="en-US" dirty="0" smtClean="0"/>
              <a:t>Indonesia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paling </a:t>
            </a:r>
            <a:r>
              <a:rPr lang="en-US" dirty="0" err="1" smtClean="0"/>
              <a:t>buruk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38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7DDE25BB-92A4-43F5-9121-27E4398711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8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pic>
        <p:nvPicPr>
          <p:cNvPr id="33" name="Picture Placeholder 32" descr="Teacher">
            <a:extLst>
              <a:ext uri="{FF2B5EF4-FFF2-40B4-BE49-F238E27FC236}">
                <a16:creationId xmlns:a16="http://schemas.microsoft.com/office/drawing/2014/main" xmlns="" id="{DDFE365F-F609-43BD-AA8F-F26828263D0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1452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,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pengangguran</a:t>
            </a:r>
            <a:r>
              <a:rPr lang="en-US" dirty="0" smtClean="0"/>
              <a:t>, </a:t>
            </a:r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di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pic>
        <p:nvPicPr>
          <p:cNvPr id="35" name="Picture Placeholder 34" descr="Group">
            <a:extLst>
              <a:ext uri="{FF2B5EF4-FFF2-40B4-BE49-F238E27FC236}">
                <a16:creationId xmlns:a16="http://schemas.microsoft.com/office/drawing/2014/main" xmlns="" id="{29D864EF-7534-4411-9666-4707F93191F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881940"/>
            <a:ext cx="2160588" cy="900000"/>
          </a:xfrm>
        </p:spPr>
        <p:txBody>
          <a:bodyPr/>
          <a:lstStyle/>
          <a:p>
            <a:r>
              <a:rPr lang="en-US" dirty="0" err="1" smtClean="0"/>
              <a:t>Keberagaman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(</a:t>
            </a:r>
            <a:r>
              <a:rPr lang="en-US" dirty="0" err="1" smtClean="0"/>
              <a:t>Bhineka</a:t>
            </a:r>
            <a:r>
              <a:rPr lang="en-US" dirty="0" smtClean="0"/>
              <a:t> Tunggal </a:t>
            </a:r>
            <a:r>
              <a:rPr lang="en-US" dirty="0" err="1" smtClean="0"/>
              <a:t>Ika</a:t>
            </a:r>
            <a:r>
              <a:rPr lang="en-US" dirty="0" smtClean="0"/>
              <a:t>)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terkikis</a:t>
            </a:r>
            <a:r>
              <a:rPr lang="en-US" dirty="0" smtClean="0"/>
              <a:t>. </a:t>
            </a:r>
            <a:r>
              <a:rPr lang="en-US" dirty="0" err="1" smtClean="0"/>
              <a:t>Solidaritas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tersumbat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kentalnya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19816" y="6185037"/>
            <a:ext cx="1848406" cy="402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Prihma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Sinta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Utami,M.Pd</a:t>
            </a:r>
            <a:endParaRPr lang="en-US" sz="11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Unmuh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100" dirty="0" err="1" smtClean="0">
                <a:ln>
                  <a:solidFill>
                    <a:schemeClr val="tx1"/>
                  </a:solidFill>
                </a:ln>
              </a:rPr>
              <a:t>Ponorogo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60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961DD-CF27-443B-BFF6-660110ED0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90261-1200-4EC7-95B0-2241EE54AA3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BF51BA-BD97-4518-9266-AD3D61549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pitch deck</Template>
  <TotalTime>0</TotalTime>
  <Words>734</Words>
  <Application>Microsoft Office PowerPoint</Application>
  <PresentationFormat>Widescreen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Rockwell</vt:lpstr>
      <vt:lpstr>Tahoma</vt:lpstr>
      <vt:lpstr>Times New Roman</vt:lpstr>
      <vt:lpstr>Wingdings</vt:lpstr>
      <vt:lpstr>Office Theme</vt:lpstr>
      <vt:lpstr>Pentingnya Pendidikan Kewarganegaraan di Perguruan Tinggi</vt:lpstr>
      <vt:lpstr>Konsep Pendidikan Kewarganegaraan</vt:lpstr>
      <vt:lpstr>Wacana Konseptual Pendidikan Kewarganegaraan di Dunia</vt:lpstr>
      <vt:lpstr>Wacana Konseptual Pendidikan Kewarganegaraan di Dunia</vt:lpstr>
      <vt:lpstr>Pentingnya Pendidikan Kewarganegaraan di PT</vt:lpstr>
      <vt:lpstr>Masyarakat Indonesia “Menuju Demokrasi”</vt:lpstr>
      <vt:lpstr>Gejala Fenomena Patologi Sosial Saat Ini</vt:lpstr>
      <vt:lpstr>Gejala Fenomena Patologi Sosial Saat Ini</vt:lpstr>
      <vt:lpstr>Gejala Fenomena Patologi Sosial Saat Ini</vt:lpstr>
      <vt:lpstr>Sasaran Pembelajaran Pendidikan Kewarganegaraan di PT</vt:lpstr>
      <vt:lpstr>Kerangka Pembentukan PKn</vt:lpstr>
      <vt:lpstr>Upaya Pendidikan Kewarganegaraan di Lingkup Muhammadiyah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2020-09-14T08:06:31Z</dcterms:created>
  <dcterms:modified xsi:type="dcterms:W3CDTF">2020-09-14T22:33:33Z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