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3" r:id="rId5"/>
    <p:sldId id="284" r:id="rId6"/>
    <p:sldId id="285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267" r:id="rId18"/>
  </p:sldIdLst>
  <p:sldSz cx="18288000" cy="10287000"/>
  <p:notesSz cx="6858000" cy="9144000"/>
  <p:embeddedFontLst>
    <p:embeddedFont>
      <p:font typeface="Annai MN" pitchFamily="2" charset="7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Cormorant Garamond Bold Italics" pitchFamily="2" charset="77"/>
      <p:regular r:id="rId29"/>
      <p:bold r:id="rId30"/>
      <p:italic r:id="rId31"/>
      <p:boldItalic r:id="rId32"/>
    </p:embeddedFont>
    <p:embeddedFont>
      <p:font typeface="Quicksand" pitchFamily="2" charset="77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65963" autoAdjust="0"/>
  </p:normalViewPr>
  <p:slideViewPr>
    <p:cSldViewPr>
      <p:cViewPr varScale="1">
        <p:scale>
          <a:sx n="53" d="100"/>
          <a:sy n="53" d="100"/>
        </p:scale>
        <p:origin x="18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423A-B4AE-374A-A60A-CBDA28CE94CC}" type="datetimeFigureOut">
              <a:rPr lang="en-US" smtClean="0"/>
              <a:t>10/19/24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1B51-0AEB-7F42-83CE-83E785981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2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2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b="1" u="sng" dirty="0" err="1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Klasterisasi</a:t>
            </a:r>
            <a:endParaRPr lang="en-US" sz="5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6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373571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D1120FC-21A2-73FA-B95A-AA6AB83D7326}"/>
              </a:ext>
            </a:extLst>
          </p:cNvPr>
          <p:cNvSpPr txBox="1"/>
          <p:nvPr/>
        </p:nvSpPr>
        <p:spPr>
          <a:xfrm>
            <a:off x="11249787" y="4281741"/>
            <a:ext cx="633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ndara" panose="020E0502030303020204" pitchFamily="34" charset="0"/>
              </a:rPr>
              <a:t>Kriteria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kemiripan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tabung</a:t>
            </a:r>
            <a:endParaRPr lang="en-US" sz="360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ndara" panose="020E0502030303020204" pitchFamily="34" charset="0"/>
              </a:rPr>
              <a:t>Jari-jari</a:t>
            </a:r>
            <a:endParaRPr lang="en-US" sz="3600" b="1" dirty="0">
              <a:latin typeface="Candara" panose="020E0502030303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48451C3-40AB-4F9C-0D74-EF5E01D7F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419" y="5097554"/>
            <a:ext cx="673184" cy="16761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744F7A-8822-F95D-7E96-546EDAF94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5451" y="5754030"/>
            <a:ext cx="1653633" cy="821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D2953D-C824-7FEA-8C4D-5620B304C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1426" y="4445178"/>
            <a:ext cx="705212" cy="2353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BD0D94-0D3A-8ADC-145A-BF95815D3C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6253" y="5182463"/>
            <a:ext cx="1133919" cy="11698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00F5F7-25F7-9CF7-F7C3-1130159B5A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7953" y="5195457"/>
            <a:ext cx="1277942" cy="1161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D04461-A51D-14CE-DB20-08848AC3D5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1866" y="5607493"/>
            <a:ext cx="646686" cy="11608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99093A-1024-2377-0CE1-77CAB47D76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8170" y="5607494"/>
            <a:ext cx="1462401" cy="11148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8B7631-6D64-7AD5-A1B7-C945534C65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9421" y="6228619"/>
            <a:ext cx="1653632" cy="6393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B1F03F-F599-C775-1071-C29F8CC63D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177" y="6109481"/>
            <a:ext cx="656450" cy="6892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2FCA2-7A1E-7207-5FC6-AC5BE477AD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68614" y="5732414"/>
            <a:ext cx="1125092" cy="7274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651834-1F89-0F2C-8393-766B002BE3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05090" y="5995513"/>
            <a:ext cx="1048463" cy="4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CA0CC5-B288-A950-B166-8BFA0FACE83B}"/>
              </a:ext>
            </a:extLst>
          </p:cNvPr>
          <p:cNvSpPr txBox="1">
            <a:spLocks/>
          </p:cNvSpPr>
          <p:nvPr/>
        </p:nvSpPr>
        <p:spPr>
          <a:xfrm>
            <a:off x="2672417" y="3820814"/>
            <a:ext cx="12921369" cy="4414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978" indent="-383978">
              <a:lnSpc>
                <a:spcPct val="8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 panose="05000000000000000000" pitchFamily="2" charset="2"/>
              <a:buChar char=""/>
              <a:tabLst>
                <a:tab pos="1025129" algn="l"/>
                <a:tab pos="2053829" algn="l"/>
                <a:tab pos="3082529" algn="l"/>
                <a:tab pos="4111229" algn="l"/>
                <a:tab pos="5139929" algn="l"/>
                <a:tab pos="6168629" algn="l"/>
                <a:tab pos="7197329" algn="l"/>
                <a:tab pos="8226029" algn="l"/>
                <a:tab pos="9254729" algn="l"/>
                <a:tab pos="10283429" algn="l"/>
                <a:tab pos="11312129" algn="l"/>
              </a:tabLst>
            </a:pPr>
            <a:endParaRPr lang="en-US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A71CA-BD43-7D9D-B1E6-D034A2B8E372}"/>
              </a:ext>
            </a:extLst>
          </p:cNvPr>
          <p:cNvSpPr txBox="1"/>
          <p:nvPr/>
        </p:nvSpPr>
        <p:spPr>
          <a:xfrm>
            <a:off x="10176744" y="4731833"/>
            <a:ext cx="514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ndara" panose="020E0502030303020204" pitchFamily="34" charset="0"/>
              </a:rPr>
              <a:t>Kriteria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kemiripan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tabung</a:t>
            </a:r>
            <a:endParaRPr lang="en-US" sz="360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ndara" panose="020E0502030303020204" pitchFamily="34" charset="0"/>
              </a:rPr>
              <a:t>Tinggi dan </a:t>
            </a:r>
            <a:r>
              <a:rPr lang="en-US" sz="3600" b="1" dirty="0" err="1">
                <a:latin typeface="Candara" panose="020E0502030303020204" pitchFamily="34" charset="0"/>
              </a:rPr>
              <a:t>jari-jari</a:t>
            </a:r>
            <a:endParaRPr lang="en-US" sz="3600" b="1" dirty="0">
              <a:latin typeface="Candara" panose="020E05020303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39E1DF-3E6A-92D2-1D9A-4AA8613A02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243" y="3820814"/>
            <a:ext cx="27432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0D1E5-D23C-335D-A141-216053CA6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0419" y="5097554"/>
            <a:ext cx="673184" cy="1676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AB336-7499-432C-BD04-0C79ADADE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676" y="5915129"/>
            <a:ext cx="1653633" cy="821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7DC63D-BF41-1812-2472-159128B821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0472" y="4357679"/>
            <a:ext cx="705212" cy="2353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9EE45E-DD09-CE5C-951E-25999F6815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6741" y="5519993"/>
            <a:ext cx="1133919" cy="1169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3CD160-B86E-64A3-E9C1-E2A6229067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1098" y="5607494"/>
            <a:ext cx="1277942" cy="1161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1F6BA7-9A96-2528-CB30-9EA2908EA2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5902" y="5607973"/>
            <a:ext cx="646686" cy="11608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886BFE-9356-86DC-6246-9430DE4EFC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242" y="5683919"/>
            <a:ext cx="1462401" cy="11148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819B49-AF57-4540-049E-AFD8EC1C8B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9421" y="6228619"/>
            <a:ext cx="1653632" cy="6393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C77298-46E3-923F-9379-1D2C004D53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6253" y="6326011"/>
            <a:ext cx="1048463" cy="4727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178D8E-F3B6-F2F0-75BA-B0A68647ED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0637" y="6188161"/>
            <a:ext cx="656450" cy="6892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406D1E-46F0-AC24-AF97-28E56AF131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97323" y="6071347"/>
            <a:ext cx="1125092" cy="7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CA0CC5-B288-A950-B166-8BFA0FACE83B}"/>
              </a:ext>
            </a:extLst>
          </p:cNvPr>
          <p:cNvSpPr txBox="1">
            <a:spLocks/>
          </p:cNvSpPr>
          <p:nvPr/>
        </p:nvSpPr>
        <p:spPr>
          <a:xfrm>
            <a:off x="2672417" y="3820814"/>
            <a:ext cx="12921369" cy="4414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978" indent="-383978">
              <a:lnSpc>
                <a:spcPct val="8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 panose="05000000000000000000" pitchFamily="2" charset="2"/>
              <a:buChar char=""/>
              <a:tabLst>
                <a:tab pos="1025129" algn="l"/>
                <a:tab pos="2053829" algn="l"/>
                <a:tab pos="3082529" algn="l"/>
                <a:tab pos="4111229" algn="l"/>
                <a:tab pos="5139929" algn="l"/>
                <a:tab pos="6168629" algn="l"/>
                <a:tab pos="7197329" algn="l"/>
                <a:tab pos="8226029" algn="l"/>
                <a:tab pos="9254729" algn="l"/>
                <a:tab pos="10283429" algn="l"/>
                <a:tab pos="11312129" algn="l"/>
              </a:tabLst>
            </a:pPr>
            <a:endParaRPr lang="en-US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721BD6-EA0E-7B14-6AE6-554393AC2356}"/>
              </a:ext>
            </a:extLst>
          </p:cNvPr>
          <p:cNvSpPr txBox="1">
            <a:spLocks/>
          </p:cNvSpPr>
          <p:nvPr/>
        </p:nvSpPr>
        <p:spPr>
          <a:xfrm>
            <a:off x="2672417" y="3820814"/>
            <a:ext cx="12921369" cy="4414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978" indent="-383978">
              <a:lnSpc>
                <a:spcPct val="8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 panose="05000000000000000000" pitchFamily="2" charset="2"/>
              <a:buChar char=""/>
              <a:tabLst>
                <a:tab pos="1025129" algn="l"/>
                <a:tab pos="2053829" algn="l"/>
                <a:tab pos="3082529" algn="l"/>
                <a:tab pos="4111229" algn="l"/>
                <a:tab pos="5139929" algn="l"/>
                <a:tab pos="6168629" algn="l"/>
                <a:tab pos="7197329" algn="l"/>
                <a:tab pos="8226029" algn="l"/>
                <a:tab pos="9254729" algn="l"/>
                <a:tab pos="10283429" algn="l"/>
                <a:tab pos="11312129" algn="l"/>
              </a:tabLst>
            </a:pPr>
            <a:endParaRPr lang="en-US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0B2F6C9-1041-86A4-55B2-011F775018D0}"/>
              </a:ext>
            </a:extLst>
          </p:cNvPr>
          <p:cNvGraphicFramePr>
            <a:graphicFrameLocks noGrp="1"/>
          </p:cNvGraphicFramePr>
          <p:nvPr/>
        </p:nvGraphicFramePr>
        <p:xfrm>
          <a:off x="11669840" y="3692171"/>
          <a:ext cx="3530875" cy="450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455">
                  <a:extLst>
                    <a:ext uri="{9D8B030D-6E8A-4147-A177-3AD203B41FA5}">
                      <a16:colId xmlns:a16="http://schemas.microsoft.com/office/drawing/2014/main" val="4049541412"/>
                    </a:ext>
                  </a:extLst>
                </a:gridCol>
                <a:gridCol w="1898420">
                  <a:extLst>
                    <a:ext uri="{9D8B030D-6E8A-4147-A177-3AD203B41FA5}">
                      <a16:colId xmlns:a16="http://schemas.microsoft.com/office/drawing/2014/main" val="2294222951"/>
                    </a:ext>
                  </a:extLst>
                </a:gridCol>
              </a:tblGrid>
              <a:tr h="3537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Jari-jari</a:t>
                      </a:r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Tinggi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8405752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58483548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64355427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28610087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246581726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83371127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89704039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289865624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516029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64263454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52576543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153416086"/>
                  </a:ext>
                </a:extLst>
              </a:tr>
            </a:tbl>
          </a:graphicData>
        </a:graphic>
      </p:graphicFrame>
      <p:sp>
        <p:nvSpPr>
          <p:cNvPr id="23" name="Right Arrow 22">
            <a:extLst>
              <a:ext uri="{FF2B5EF4-FFF2-40B4-BE49-F238E27FC236}">
                <a16:creationId xmlns:a16="http://schemas.microsoft.com/office/drawing/2014/main" id="{616BAA7A-579D-B180-1D85-B4B18EF0EDA5}"/>
              </a:ext>
            </a:extLst>
          </p:cNvPr>
          <p:cNvSpPr/>
          <p:nvPr/>
        </p:nvSpPr>
        <p:spPr>
          <a:xfrm>
            <a:off x="10753067" y="4214153"/>
            <a:ext cx="523703" cy="195231"/>
          </a:xfrm>
          <a:prstGeom prst="rightArrow">
            <a:avLst/>
          </a:prstGeom>
          <a:solidFill>
            <a:srgbClr val="569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63A9E78-B92C-503B-5CB3-22FA8928DA2A}"/>
              </a:ext>
            </a:extLst>
          </p:cNvPr>
          <p:cNvSpPr/>
          <p:nvPr/>
        </p:nvSpPr>
        <p:spPr>
          <a:xfrm>
            <a:off x="10753067" y="4585073"/>
            <a:ext cx="523703" cy="195231"/>
          </a:xfrm>
          <a:prstGeom prst="rightArrow">
            <a:avLst/>
          </a:prstGeom>
          <a:solidFill>
            <a:srgbClr val="569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48B7D62-23E2-A832-E30C-D2EDC0D7B262}"/>
              </a:ext>
            </a:extLst>
          </p:cNvPr>
          <p:cNvSpPr/>
          <p:nvPr/>
        </p:nvSpPr>
        <p:spPr>
          <a:xfrm>
            <a:off x="10753066" y="5679497"/>
            <a:ext cx="523703" cy="195231"/>
          </a:xfrm>
          <a:prstGeom prst="rightArrow">
            <a:avLst/>
          </a:prstGeom>
          <a:solidFill>
            <a:srgbClr val="569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00CB728-2E61-8245-34C5-2B90C556CF83}"/>
              </a:ext>
            </a:extLst>
          </p:cNvPr>
          <p:cNvSpPr/>
          <p:nvPr/>
        </p:nvSpPr>
        <p:spPr>
          <a:xfrm>
            <a:off x="10753066" y="6086364"/>
            <a:ext cx="523703" cy="195231"/>
          </a:xfrm>
          <a:prstGeom prst="rightArrow">
            <a:avLst/>
          </a:prstGeom>
          <a:solidFill>
            <a:srgbClr val="B4B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23838E0-7CEC-1141-67B7-7EECB5D3FCA5}"/>
              </a:ext>
            </a:extLst>
          </p:cNvPr>
          <p:cNvSpPr/>
          <p:nvPr/>
        </p:nvSpPr>
        <p:spPr>
          <a:xfrm>
            <a:off x="10747379" y="7602059"/>
            <a:ext cx="523703" cy="195231"/>
          </a:xfrm>
          <a:prstGeom prst="rightArrow">
            <a:avLst/>
          </a:prstGeom>
          <a:solidFill>
            <a:srgbClr val="B4B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EA1541CB-B382-3373-7C3F-05889C5AD7A7}"/>
              </a:ext>
            </a:extLst>
          </p:cNvPr>
          <p:cNvSpPr/>
          <p:nvPr/>
        </p:nvSpPr>
        <p:spPr>
          <a:xfrm>
            <a:off x="10753066" y="6823125"/>
            <a:ext cx="523703" cy="195231"/>
          </a:xfrm>
          <a:prstGeom prst="rightArrow">
            <a:avLst/>
          </a:prstGeom>
          <a:solidFill>
            <a:srgbClr val="B4B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A765A317-E910-ECD2-6F90-2F61FEF67A70}"/>
              </a:ext>
            </a:extLst>
          </p:cNvPr>
          <p:cNvSpPr/>
          <p:nvPr/>
        </p:nvSpPr>
        <p:spPr>
          <a:xfrm>
            <a:off x="10753066" y="4937054"/>
            <a:ext cx="523703" cy="195231"/>
          </a:xfrm>
          <a:prstGeom prst="rightArrow">
            <a:avLst/>
          </a:prstGeom>
          <a:solidFill>
            <a:srgbClr val="B4B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64D4061-610C-B3F1-4FB9-8AAED6C305E6}"/>
              </a:ext>
            </a:extLst>
          </p:cNvPr>
          <p:cNvSpPr/>
          <p:nvPr/>
        </p:nvSpPr>
        <p:spPr>
          <a:xfrm>
            <a:off x="10747382" y="5285283"/>
            <a:ext cx="523703" cy="195231"/>
          </a:xfrm>
          <a:prstGeom prst="rightArrow">
            <a:avLst/>
          </a:prstGeom>
          <a:solidFill>
            <a:srgbClr val="9F6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96C1338-9D7A-7B74-11C7-933B9C8DBB02}"/>
              </a:ext>
            </a:extLst>
          </p:cNvPr>
          <p:cNvSpPr/>
          <p:nvPr/>
        </p:nvSpPr>
        <p:spPr>
          <a:xfrm>
            <a:off x="10748504" y="6428913"/>
            <a:ext cx="523703" cy="195231"/>
          </a:xfrm>
          <a:prstGeom prst="rightArrow">
            <a:avLst/>
          </a:prstGeom>
          <a:solidFill>
            <a:srgbClr val="9F6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2042B56-586B-9824-FFC8-BDD3D3E2B5DC}"/>
              </a:ext>
            </a:extLst>
          </p:cNvPr>
          <p:cNvSpPr/>
          <p:nvPr/>
        </p:nvSpPr>
        <p:spPr>
          <a:xfrm>
            <a:off x="10758805" y="7962938"/>
            <a:ext cx="523703" cy="195231"/>
          </a:xfrm>
          <a:prstGeom prst="rightArrow">
            <a:avLst/>
          </a:prstGeom>
          <a:solidFill>
            <a:srgbClr val="9F6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348F30A7-DD0C-46D8-5190-8961B95E48FF}"/>
              </a:ext>
            </a:extLst>
          </p:cNvPr>
          <p:cNvSpPr/>
          <p:nvPr/>
        </p:nvSpPr>
        <p:spPr>
          <a:xfrm>
            <a:off x="10747381" y="7163973"/>
            <a:ext cx="523703" cy="195231"/>
          </a:xfrm>
          <a:prstGeom prst="rightArrow">
            <a:avLst/>
          </a:prstGeom>
          <a:solidFill>
            <a:srgbClr val="9F6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805CED8-DA82-BA1E-5BB4-6CC1258A5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419" y="5097554"/>
            <a:ext cx="673184" cy="16761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91D5421-1277-3D09-96B4-66D34C36B7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7676" y="5915129"/>
            <a:ext cx="1653633" cy="8217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BAD01E-91FE-3E7F-020D-7F8C6C3FB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0472" y="4357679"/>
            <a:ext cx="705212" cy="2353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F43E601-55C8-A051-FE1D-1711DEEEA5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741" y="5519993"/>
            <a:ext cx="1133919" cy="11698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E46F2CF-D42F-EA70-F3CD-7E75427349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098" y="5607494"/>
            <a:ext cx="1277942" cy="1161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DEAE22B-C005-1FFC-BC10-1283D1CA6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5902" y="5607973"/>
            <a:ext cx="646686" cy="11608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BA21C66-8C70-57D9-6F3E-85313F33A4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2242" y="5683919"/>
            <a:ext cx="1462401" cy="11148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1E8AC64-D6D2-68FA-0987-4A20324751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9421" y="6228619"/>
            <a:ext cx="1653632" cy="6393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F815DE-56A0-E54D-6325-E952EF4F3F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6253" y="6326011"/>
            <a:ext cx="1048463" cy="4727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8EF4378-54E3-746A-8F2B-C290202DEA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0637" y="6188161"/>
            <a:ext cx="656450" cy="6892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FFF3C5F-CF53-5DB0-C81D-6A39325BD9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7323" y="6071347"/>
            <a:ext cx="1125092" cy="7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B0C7D2-04A8-B92C-29ED-286A0F394758}"/>
              </a:ext>
            </a:extLst>
          </p:cNvPr>
          <p:cNvSpPr txBox="1">
            <a:spLocks/>
          </p:cNvSpPr>
          <p:nvPr/>
        </p:nvSpPr>
        <p:spPr>
          <a:xfrm>
            <a:off x="2672417" y="3820814"/>
            <a:ext cx="12921369" cy="4414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978" indent="-383978">
              <a:lnSpc>
                <a:spcPct val="8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 panose="05000000000000000000" pitchFamily="2" charset="2"/>
              <a:buChar char=""/>
              <a:tabLst>
                <a:tab pos="1025129" algn="l"/>
                <a:tab pos="2053829" algn="l"/>
                <a:tab pos="3082529" algn="l"/>
                <a:tab pos="4111229" algn="l"/>
                <a:tab pos="5139929" algn="l"/>
                <a:tab pos="6168629" algn="l"/>
                <a:tab pos="7197329" algn="l"/>
                <a:tab pos="8226029" algn="l"/>
                <a:tab pos="9254729" algn="l"/>
                <a:tab pos="10283429" algn="l"/>
                <a:tab pos="11312129" algn="l"/>
              </a:tabLst>
            </a:pPr>
            <a:endParaRPr lang="en-US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28A078-1D82-7445-64DC-28B025A16384}"/>
              </a:ext>
            </a:extLst>
          </p:cNvPr>
          <p:cNvGraphicFramePr>
            <a:graphicFrameLocks noGrp="1"/>
          </p:cNvGraphicFramePr>
          <p:nvPr/>
        </p:nvGraphicFramePr>
        <p:xfrm>
          <a:off x="2951629" y="3630194"/>
          <a:ext cx="3530874" cy="450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32">
                  <a:extLst>
                    <a:ext uri="{9D8B030D-6E8A-4147-A177-3AD203B41FA5}">
                      <a16:colId xmlns:a16="http://schemas.microsoft.com/office/drawing/2014/main" val="1045426985"/>
                    </a:ext>
                  </a:extLst>
                </a:gridCol>
                <a:gridCol w="1116332">
                  <a:extLst>
                    <a:ext uri="{9D8B030D-6E8A-4147-A177-3AD203B41FA5}">
                      <a16:colId xmlns:a16="http://schemas.microsoft.com/office/drawing/2014/main" val="4049541412"/>
                    </a:ext>
                  </a:extLst>
                </a:gridCol>
                <a:gridCol w="1298210">
                  <a:extLst>
                    <a:ext uri="{9D8B030D-6E8A-4147-A177-3AD203B41FA5}">
                      <a16:colId xmlns:a16="http://schemas.microsoft.com/office/drawing/2014/main" val="2294222951"/>
                    </a:ext>
                  </a:extLst>
                </a:gridCol>
              </a:tblGrid>
              <a:tr h="3537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Data </a:t>
                      </a:r>
                      <a:r>
                        <a:rPr lang="en-US" sz="1500" dirty="0" err="1"/>
                        <a:t>ke</a:t>
                      </a:r>
                      <a:r>
                        <a:rPr lang="en-US" sz="1500" dirty="0"/>
                        <a:t>-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Jari-jari</a:t>
                      </a:r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Tinggi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8405752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58483548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64355427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28610087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246581726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83371127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89704039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289865624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516029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64263454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52576543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1534160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D740326-0AD9-72E8-8080-F4A0B3BB1A5F}"/>
              </a:ext>
            </a:extLst>
          </p:cNvPr>
          <p:cNvGraphicFramePr>
            <a:graphicFrameLocks noGrp="1"/>
          </p:cNvGraphicFramePr>
          <p:nvPr/>
        </p:nvGraphicFramePr>
        <p:xfrm>
          <a:off x="8411720" y="4094445"/>
          <a:ext cx="2880360" cy="3703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3441413396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3321156179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736449307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421871654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410413319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72775217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24322387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37386529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50599288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43134954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74121596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82566084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3776631210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8F668754-0622-4D98-E96E-9EF9C4CF3F09}"/>
              </a:ext>
            </a:extLst>
          </p:cNvPr>
          <p:cNvSpPr/>
          <p:nvPr/>
        </p:nvSpPr>
        <p:spPr>
          <a:xfrm>
            <a:off x="9763058" y="6031056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BD7B1B-DC33-C587-F175-DEAE8E443897}"/>
              </a:ext>
            </a:extLst>
          </p:cNvPr>
          <p:cNvSpPr/>
          <p:nvPr/>
        </p:nvSpPr>
        <p:spPr>
          <a:xfrm>
            <a:off x="9757102" y="6834107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B664DE-3344-D2F6-7422-5946E861F911}"/>
              </a:ext>
            </a:extLst>
          </p:cNvPr>
          <p:cNvSpPr/>
          <p:nvPr/>
        </p:nvSpPr>
        <p:spPr>
          <a:xfrm>
            <a:off x="9035174" y="6031056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F57B03-8C4C-CE1F-AC44-65D07B7D5474}"/>
              </a:ext>
            </a:extLst>
          </p:cNvPr>
          <p:cNvSpPr/>
          <p:nvPr/>
        </p:nvSpPr>
        <p:spPr>
          <a:xfrm>
            <a:off x="9750868" y="7279877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4B482F-3310-FCA1-3E6F-9E99C5D4CDA4}"/>
              </a:ext>
            </a:extLst>
          </p:cNvPr>
          <p:cNvSpPr/>
          <p:nvPr/>
        </p:nvSpPr>
        <p:spPr>
          <a:xfrm>
            <a:off x="9035174" y="6834107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6BB252-01C5-1B74-EAE9-DB1F75C9AA93}"/>
              </a:ext>
            </a:extLst>
          </p:cNvPr>
          <p:cNvSpPr/>
          <p:nvPr/>
        </p:nvSpPr>
        <p:spPr>
          <a:xfrm>
            <a:off x="9035174" y="5228004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3B6755-BF2C-311F-57BF-B7C2D3BEF8BC}"/>
              </a:ext>
            </a:extLst>
          </p:cNvPr>
          <p:cNvSpPr/>
          <p:nvPr/>
        </p:nvSpPr>
        <p:spPr>
          <a:xfrm>
            <a:off x="9035174" y="4413251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BAA6F9-03C0-3EAA-4199-0A67D5AB731B}"/>
              </a:ext>
            </a:extLst>
          </p:cNvPr>
          <p:cNvSpPr/>
          <p:nvPr/>
        </p:nvSpPr>
        <p:spPr>
          <a:xfrm>
            <a:off x="10479049" y="6020213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F02781-0B89-CB67-736A-1EE7C30BDC22}"/>
              </a:ext>
            </a:extLst>
          </p:cNvPr>
          <p:cNvSpPr/>
          <p:nvPr/>
        </p:nvSpPr>
        <p:spPr>
          <a:xfrm>
            <a:off x="10479029" y="6834107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60AD2AF-E867-7606-E444-82941512705B}"/>
              </a:ext>
            </a:extLst>
          </p:cNvPr>
          <p:cNvSpPr/>
          <p:nvPr/>
        </p:nvSpPr>
        <p:spPr>
          <a:xfrm>
            <a:off x="10479029" y="7279877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B5AD4B-756D-1B16-49D1-9192549875EC}"/>
              </a:ext>
            </a:extLst>
          </p:cNvPr>
          <p:cNvSpPr txBox="1"/>
          <p:nvPr/>
        </p:nvSpPr>
        <p:spPr>
          <a:xfrm>
            <a:off x="9397697" y="7855061"/>
            <a:ext cx="106171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 err="1"/>
              <a:t>Jari-jari</a:t>
            </a:r>
            <a:endParaRPr lang="en-US" sz="2025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80EE36-CEC3-2CE0-DB98-14AEE0CE14B8}"/>
              </a:ext>
            </a:extLst>
          </p:cNvPr>
          <p:cNvSpPr txBox="1"/>
          <p:nvPr/>
        </p:nvSpPr>
        <p:spPr>
          <a:xfrm>
            <a:off x="7468757" y="5587309"/>
            <a:ext cx="99126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/>
              <a:t>Tinggi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D193AFC-C9BF-2010-CD1C-52A71C0D8C13}"/>
              </a:ext>
            </a:extLst>
          </p:cNvPr>
          <p:cNvSpPr/>
          <p:nvPr/>
        </p:nvSpPr>
        <p:spPr>
          <a:xfrm>
            <a:off x="9991888" y="6031056"/>
            <a:ext cx="177686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1F0EDD-4D92-385F-CB37-8E7831D703C3}"/>
              </a:ext>
            </a:extLst>
          </p:cNvPr>
          <p:cNvCxnSpPr/>
          <p:nvPr/>
        </p:nvCxnSpPr>
        <p:spPr>
          <a:xfrm>
            <a:off x="6793577" y="5782631"/>
            <a:ext cx="551757" cy="6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224D359-0F30-AE34-D398-290EEC63857D}"/>
              </a:ext>
            </a:extLst>
          </p:cNvPr>
          <p:cNvSpPr/>
          <p:nvPr/>
        </p:nvSpPr>
        <p:spPr>
          <a:xfrm>
            <a:off x="8636796" y="6490337"/>
            <a:ext cx="2278164" cy="1272777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283354-C8FA-0FFE-A339-A32E4F53A54F}"/>
              </a:ext>
            </a:extLst>
          </p:cNvPr>
          <p:cNvSpPr/>
          <p:nvPr/>
        </p:nvSpPr>
        <p:spPr>
          <a:xfrm>
            <a:off x="8546674" y="4034357"/>
            <a:ext cx="2554250" cy="2432043"/>
          </a:xfrm>
          <a:prstGeom prst="ellipse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A52815-1027-571F-3216-552653CA4A46}"/>
              </a:ext>
            </a:extLst>
          </p:cNvPr>
          <p:cNvSpPr txBox="1"/>
          <p:nvPr/>
        </p:nvSpPr>
        <p:spPr>
          <a:xfrm>
            <a:off x="9590031" y="5810223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B8883A-78F6-77FF-2CBE-47D2FAE05400}"/>
              </a:ext>
            </a:extLst>
          </p:cNvPr>
          <p:cNvSpPr txBox="1"/>
          <p:nvPr/>
        </p:nvSpPr>
        <p:spPr>
          <a:xfrm>
            <a:off x="9844434" y="5800755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</a:t>
            </a:r>
            <a:endParaRPr 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293B46-7B30-A593-2EFC-8026CC3B8536}"/>
              </a:ext>
            </a:extLst>
          </p:cNvPr>
          <p:cNvSpPr txBox="1"/>
          <p:nvPr/>
        </p:nvSpPr>
        <p:spPr>
          <a:xfrm>
            <a:off x="9590031" y="6581240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3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8BDE7-8A0A-7BD3-DCEA-2DC16A83FC47}"/>
              </a:ext>
            </a:extLst>
          </p:cNvPr>
          <p:cNvSpPr txBox="1"/>
          <p:nvPr/>
        </p:nvSpPr>
        <p:spPr>
          <a:xfrm>
            <a:off x="9574554" y="7042337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4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6CD437-692A-F984-017B-897EBAC0F62A}"/>
              </a:ext>
            </a:extLst>
          </p:cNvPr>
          <p:cNvSpPr txBox="1"/>
          <p:nvPr/>
        </p:nvSpPr>
        <p:spPr>
          <a:xfrm>
            <a:off x="8837195" y="5822301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5</a:t>
            </a:r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9511A9-E367-DC3C-42F9-2812438A9E50}"/>
              </a:ext>
            </a:extLst>
          </p:cNvPr>
          <p:cNvSpPr txBox="1"/>
          <p:nvPr/>
        </p:nvSpPr>
        <p:spPr>
          <a:xfrm>
            <a:off x="8795421" y="6581240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6</a:t>
            </a:r>
            <a:endParaRPr lang="en-US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BBBF34-8BD4-AACA-E12F-D480CFD57E1C}"/>
              </a:ext>
            </a:extLst>
          </p:cNvPr>
          <p:cNvSpPr txBox="1"/>
          <p:nvPr/>
        </p:nvSpPr>
        <p:spPr>
          <a:xfrm>
            <a:off x="8776442" y="5026218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7</a:t>
            </a:r>
            <a:endParaRPr lang="en-US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98A04B-5E39-F7A6-F895-7704875754F3}"/>
              </a:ext>
            </a:extLst>
          </p:cNvPr>
          <p:cNvSpPr txBox="1"/>
          <p:nvPr/>
        </p:nvSpPr>
        <p:spPr>
          <a:xfrm>
            <a:off x="8780913" y="4214273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8</a:t>
            </a:r>
            <a:endParaRPr lang="en-US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F9A443-0DC4-A5BA-03A2-18AB2679B86F}"/>
              </a:ext>
            </a:extLst>
          </p:cNvPr>
          <p:cNvSpPr txBox="1"/>
          <p:nvPr/>
        </p:nvSpPr>
        <p:spPr>
          <a:xfrm>
            <a:off x="10295636" y="5817431"/>
            <a:ext cx="2949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9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EEA760-2852-3FB2-9E1C-AF820B6BAE72}"/>
              </a:ext>
            </a:extLst>
          </p:cNvPr>
          <p:cNvSpPr txBox="1"/>
          <p:nvPr/>
        </p:nvSpPr>
        <p:spPr>
          <a:xfrm>
            <a:off x="10272963" y="6604706"/>
            <a:ext cx="383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10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C89014-42AB-95B7-B759-6A03D7B35FCC}"/>
              </a:ext>
            </a:extLst>
          </p:cNvPr>
          <p:cNvSpPr txBox="1"/>
          <p:nvPr/>
        </p:nvSpPr>
        <p:spPr>
          <a:xfrm>
            <a:off x="10244400" y="7035982"/>
            <a:ext cx="456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5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2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Tipe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F867117-9257-C186-08F6-9AE8B5D3FD1C}"/>
              </a:ext>
            </a:extLst>
          </p:cNvPr>
          <p:cNvSpPr txBox="1"/>
          <p:nvPr/>
        </p:nvSpPr>
        <p:spPr>
          <a:xfrm>
            <a:off x="1021773" y="1692384"/>
            <a:ext cx="16989136" cy="831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ID" sz="3600" b="1" dirty="0" err="1">
                <a:latin typeface="Candara" panose="020E0502030303020204" pitchFamily="34" charset="0"/>
              </a:rPr>
              <a:t>Klastering</a:t>
            </a:r>
            <a:r>
              <a:rPr lang="en-ID" sz="3600" b="1" dirty="0">
                <a:latin typeface="Candara" panose="020E0502030303020204" pitchFamily="34" charset="0"/>
              </a:rPr>
              <a:t> </a:t>
            </a:r>
            <a:r>
              <a:rPr lang="en-ID" sz="3600" b="1" dirty="0" err="1">
                <a:latin typeface="Candara" panose="020E0502030303020204" pitchFamily="34" charset="0"/>
              </a:rPr>
              <a:t>Berbasis</a:t>
            </a:r>
            <a:r>
              <a:rPr lang="en-ID" sz="3600" b="1" dirty="0">
                <a:latin typeface="Candara" panose="020E0502030303020204" pitchFamily="34" charset="0"/>
              </a:rPr>
              <a:t> </a:t>
            </a:r>
            <a:r>
              <a:rPr lang="en-ID" sz="3600" b="1" dirty="0" err="1">
                <a:latin typeface="Candara" panose="020E0502030303020204" pitchFamily="34" charset="0"/>
              </a:rPr>
              <a:t>Partisi</a:t>
            </a:r>
            <a:endParaRPr lang="en-ID" sz="36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sz="3600" dirty="0">
                <a:latin typeface="Candara" panose="020E0502030303020204" pitchFamily="34" charset="0"/>
              </a:rPr>
              <a:t>	</a:t>
            </a:r>
            <a:r>
              <a:rPr lang="id-ID" altLang="id-ID" sz="3600" dirty="0"/>
              <a:t>Menyusun beberapa partisi dan mengevaluasinya menggunakan kriteria tertentu. </a:t>
            </a:r>
          </a:p>
          <a:p>
            <a:pPr algn="just">
              <a:lnSpc>
                <a:spcPct val="150000"/>
              </a:lnSpc>
            </a:pPr>
            <a:r>
              <a:rPr lang="en-ID" sz="3600" dirty="0">
                <a:latin typeface="Candara" panose="020E0502030303020204" pitchFamily="34" charset="0"/>
              </a:rPr>
              <a:t>	</a:t>
            </a:r>
            <a:r>
              <a:rPr lang="en-ID" sz="3600" dirty="0" err="1">
                <a:latin typeface="Candara" panose="020E0502030303020204" pitchFamily="34" charset="0"/>
              </a:rPr>
              <a:t>Contoh</a:t>
            </a:r>
            <a:r>
              <a:rPr lang="en-ID" sz="3600" dirty="0">
                <a:latin typeface="Candara" panose="020E0502030303020204" pitchFamily="34" charset="0"/>
              </a:rPr>
              <a:t>: </a:t>
            </a:r>
            <a:r>
              <a:rPr lang="en-ID" sz="3600" b="1" dirty="0">
                <a:latin typeface="Candara" panose="020E0502030303020204" pitchFamily="34" charset="0"/>
              </a:rPr>
              <a:t>K-Means</a:t>
            </a:r>
            <a:r>
              <a:rPr lang="en-ID" sz="3600" dirty="0">
                <a:latin typeface="Candara" panose="020E0502030303020204" pitchFamily="34" charset="0"/>
              </a:rPr>
              <a:t>, </a:t>
            </a:r>
            <a:r>
              <a:rPr lang="en-ID" sz="3600" b="1" dirty="0">
                <a:latin typeface="Candara" panose="020E0502030303020204" pitchFamily="34" charset="0"/>
              </a:rPr>
              <a:t>K-Medoids, Fuzzy C-Means</a:t>
            </a:r>
            <a:endParaRPr lang="en-ID" sz="3600" dirty="0">
              <a:latin typeface="Candara" panose="020E0502030303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 startAt="2"/>
            </a:pPr>
            <a:r>
              <a:rPr lang="en-ID" sz="3600" b="1" dirty="0" err="1">
                <a:latin typeface="Candara" panose="020E0502030303020204" pitchFamily="34" charset="0"/>
              </a:rPr>
              <a:t>Klastering</a:t>
            </a:r>
            <a:r>
              <a:rPr lang="en-ID" sz="3600" b="1" dirty="0">
                <a:latin typeface="Candara" panose="020E0502030303020204" pitchFamily="34" charset="0"/>
              </a:rPr>
              <a:t> </a:t>
            </a:r>
            <a:r>
              <a:rPr lang="en-ID" sz="3600" b="1" dirty="0" err="1">
                <a:latin typeface="Candara" panose="020E0502030303020204" pitchFamily="34" charset="0"/>
              </a:rPr>
              <a:t>Hierarki</a:t>
            </a:r>
            <a:endParaRPr lang="en-ID" sz="36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sz="3600" dirty="0">
                <a:latin typeface="Candara" panose="020E0502030303020204" pitchFamily="34" charset="0"/>
              </a:rPr>
              <a:t>	</a:t>
            </a:r>
            <a:r>
              <a:rPr lang="id-ID" altLang="id-ID" sz="3600" dirty="0"/>
              <a:t>Membuat dekomposisi </a:t>
            </a:r>
            <a:r>
              <a:rPr lang="id-ID" altLang="id-ID" sz="3600" dirty="0" err="1"/>
              <a:t>hirarki</a:t>
            </a:r>
            <a:r>
              <a:rPr lang="id-ID" altLang="id-ID" sz="3600" dirty="0"/>
              <a:t> dari kumpulan objek menggunakan kriteria tertentu.</a:t>
            </a:r>
          </a:p>
          <a:p>
            <a:pPr lvl="2" algn="just">
              <a:lnSpc>
                <a:spcPct val="150000"/>
              </a:lnSpc>
            </a:pPr>
            <a:r>
              <a:rPr lang="en-US" sz="3600" b="1" u="sng" dirty="0">
                <a:latin typeface="Candara" panose="020E0502030303020204" pitchFamily="34" charset="0"/>
              </a:rPr>
              <a:t>Agglomerative ("bottom-up")</a:t>
            </a:r>
            <a:r>
              <a:rPr lang="en-US" sz="3600" b="1" dirty="0">
                <a:latin typeface="Candara" panose="020E0502030303020204" pitchFamily="34" charset="0"/>
              </a:rPr>
              <a:t>: </a:t>
            </a:r>
            <a:r>
              <a:rPr lang="en-US" sz="3600" dirty="0" err="1">
                <a:latin typeface="Candara" panose="020E0502030303020204" pitchFamily="34" charset="0"/>
              </a:rPr>
              <a:t>Dimulai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dengan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menjadikan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setiap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objek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sebagai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satu</a:t>
            </a:r>
            <a:r>
              <a:rPr lang="en-US" sz="3600" dirty="0">
                <a:latin typeface="Candara" panose="020E0502030303020204" pitchFamily="34" charset="0"/>
              </a:rPr>
              <a:t> cluster dan </a:t>
            </a:r>
            <a:r>
              <a:rPr lang="en-US" sz="3600" dirty="0" err="1">
                <a:latin typeface="Candara" panose="020E0502030303020204" pitchFamily="34" charset="0"/>
              </a:rPr>
              <a:t>selanjutnya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menggabungkannya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menjadi</a:t>
            </a:r>
            <a:r>
              <a:rPr lang="en-US" sz="3600" dirty="0">
                <a:latin typeface="Candara" panose="020E0502030303020204" pitchFamily="34" charset="0"/>
              </a:rPr>
              <a:t> cluster yang </a:t>
            </a:r>
            <a:r>
              <a:rPr lang="en-US" sz="3600" dirty="0" err="1">
                <a:latin typeface="Candara" panose="020E0502030303020204" pitchFamily="34" charset="0"/>
              </a:rPr>
              <a:t>lebih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besar</a:t>
            </a:r>
            <a:r>
              <a:rPr lang="en-US" sz="3600" dirty="0">
                <a:latin typeface="Candara" panose="020E0502030303020204" pitchFamily="34" charset="0"/>
              </a:rPr>
              <a:t>. </a:t>
            </a:r>
            <a:r>
              <a:rPr lang="en-US" sz="3600" b="1" u="sng" dirty="0">
                <a:latin typeface="Candara" panose="020E0502030303020204" pitchFamily="34" charset="0"/>
              </a:rPr>
              <a:t>Divisive ("top-down")</a:t>
            </a:r>
            <a:r>
              <a:rPr lang="en-US" sz="3600" b="1" dirty="0">
                <a:latin typeface="Candara" panose="020E0502030303020204" pitchFamily="34" charset="0"/>
              </a:rPr>
              <a:t>: </a:t>
            </a:r>
            <a:r>
              <a:rPr lang="en-US" sz="3600" dirty="0" err="1">
                <a:latin typeface="Candara" panose="020E0502030303020204" pitchFamily="34" charset="0"/>
              </a:rPr>
              <a:t>Dimulai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dari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satu</a:t>
            </a:r>
            <a:r>
              <a:rPr lang="en-US" sz="3600" dirty="0">
                <a:latin typeface="Candara" panose="020E0502030303020204" pitchFamily="34" charset="0"/>
              </a:rPr>
              <a:t> cluster yang </a:t>
            </a:r>
            <a:r>
              <a:rPr lang="en-US" sz="3600" dirty="0" err="1">
                <a:latin typeface="Candara" panose="020E0502030303020204" pitchFamily="34" charset="0"/>
              </a:rPr>
              <a:t>besar</a:t>
            </a:r>
            <a:r>
              <a:rPr lang="en-US" sz="3600" dirty="0">
                <a:latin typeface="Candara" panose="020E0502030303020204" pitchFamily="34" charset="0"/>
              </a:rPr>
              <a:t> dan </a:t>
            </a:r>
            <a:r>
              <a:rPr lang="en-US" sz="3600" dirty="0" err="1">
                <a:latin typeface="Candara" panose="020E0502030303020204" pitchFamily="34" charset="0"/>
              </a:rPr>
              <a:t>selanjutnya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membagi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menjadi</a:t>
            </a:r>
            <a:r>
              <a:rPr lang="en-US" sz="3600" dirty="0">
                <a:latin typeface="Candara" panose="020E0502030303020204" pitchFamily="34" charset="0"/>
              </a:rPr>
              <a:t> cluster-cluster yang </a:t>
            </a:r>
            <a:r>
              <a:rPr lang="en-US" sz="3600" dirty="0" err="1">
                <a:latin typeface="Candara" panose="020E0502030303020204" pitchFamily="34" charset="0"/>
              </a:rPr>
              <a:t>lebih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kecil</a:t>
            </a:r>
            <a:r>
              <a:rPr lang="en-US" sz="3600" dirty="0">
                <a:latin typeface="Candara" panose="020E0502030303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ID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7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Tipe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grpSp>
        <p:nvGrpSpPr>
          <p:cNvPr id="2" name="Group 7">
            <a:extLst>
              <a:ext uri="{FF2B5EF4-FFF2-40B4-BE49-F238E27FC236}">
                <a16:creationId xmlns:a16="http://schemas.microsoft.com/office/drawing/2014/main" id="{F8645B90-D96A-77D2-6BD3-E6AE9860A303}"/>
              </a:ext>
            </a:extLst>
          </p:cNvPr>
          <p:cNvGrpSpPr>
            <a:grpSpLocks/>
          </p:cNvGrpSpPr>
          <p:nvPr/>
        </p:nvGrpSpPr>
        <p:grpSpPr bwMode="auto">
          <a:xfrm>
            <a:off x="1814095" y="3983221"/>
            <a:ext cx="4082654" cy="2400300"/>
            <a:chOff x="120" y="2532"/>
            <a:chExt cx="2286" cy="1344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EBE201E-91D4-4E52-37DA-3CFE2CBC9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" y="2532"/>
              <a:ext cx="2286" cy="1344"/>
              <a:chOff x="156" y="2634"/>
              <a:chExt cx="2286" cy="1344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86A0F88C-753D-D3C5-AD19-8FDCB751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" y="2634"/>
                <a:ext cx="1080" cy="13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 sz="2025"/>
              </a:p>
            </p:txBody>
          </p:sp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539D1E33-D070-172A-8449-781B4DF26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2634"/>
                <a:ext cx="1080" cy="13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 sz="2025"/>
              </a:p>
            </p:txBody>
          </p:sp>
        </p:grpSp>
        <p:pic>
          <p:nvPicPr>
            <p:cNvPr id="5" name="Picture 11" descr="Edna Krabappel">
              <a:extLst>
                <a:ext uri="{FF2B5EF4-FFF2-40B4-BE49-F238E27FC236}">
                  <a16:creationId xmlns:a16="http://schemas.microsoft.com/office/drawing/2014/main" id="{D188FB5B-BFF5-E75E-100F-0FE7ADA78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3190"/>
              <a:ext cx="303" cy="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Principal Seymour  Skinner">
              <a:extLst>
                <a:ext uri="{FF2B5EF4-FFF2-40B4-BE49-F238E27FC236}">
                  <a16:creationId xmlns:a16="http://schemas.microsoft.com/office/drawing/2014/main" id="{71B92521-A7DA-E4A6-68CB-BC48FA450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71"/>
              <a:ext cx="304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Groundskeeper Willie">
              <a:extLst>
                <a:ext uri="{FF2B5EF4-FFF2-40B4-BE49-F238E27FC236}">
                  <a16:creationId xmlns:a16="http://schemas.microsoft.com/office/drawing/2014/main" id="{1627C8AC-BD90-1FFB-7146-90F61CA2C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2589"/>
              <a:ext cx="336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51B749-9430-463B-07F7-74FFA8A6D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3253"/>
              <a:ext cx="375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D1073D-3AE6-A6B2-40D2-B7CD1FBDC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551"/>
              <a:ext cx="343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3501E1-A07C-B7FA-DCE5-ED6A919F7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763"/>
              <a:ext cx="375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09356F-B29F-7E79-353F-D544F7CFC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3338"/>
              <a:ext cx="269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556EB0-1BDF-F7BE-31B1-4A0FD677E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3432"/>
              <a:ext cx="181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 descr="C:\Documents and Settings\eamonn\Desktop\bios_family_marge.gif">
              <a:extLst>
                <a:ext uri="{FF2B5EF4-FFF2-40B4-BE49-F238E27FC236}">
                  <a16:creationId xmlns:a16="http://schemas.microsoft.com/office/drawing/2014/main" id="{1F4077D5-1734-E45A-1933-6CEC29D9F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617"/>
              <a:ext cx="272" cy="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460339CE-1BED-4CCF-9816-AA8C55699C17}"/>
              </a:ext>
            </a:extLst>
          </p:cNvPr>
          <p:cNvGrpSpPr>
            <a:grpSpLocks/>
          </p:cNvGrpSpPr>
          <p:nvPr/>
        </p:nvGrpSpPr>
        <p:grpSpPr bwMode="auto">
          <a:xfrm>
            <a:off x="9564290" y="3836774"/>
            <a:ext cx="4036220" cy="2868216"/>
            <a:chOff x="98" y="300"/>
            <a:chExt cx="3214" cy="2284"/>
          </a:xfrm>
        </p:grpSpPr>
        <p:pic>
          <p:nvPicPr>
            <p:cNvPr id="24" name="Picture 21" descr="Edna Krabappel">
              <a:extLst>
                <a:ext uri="{FF2B5EF4-FFF2-40B4-BE49-F238E27FC236}">
                  <a16:creationId xmlns:a16="http://schemas.microsoft.com/office/drawing/2014/main" id="{C31109E2-8CCC-AAC5-9ECB-13FB2960E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440"/>
              <a:ext cx="504" cy="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256C84D5-142B-BDAF-C63C-7DE43F40E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08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3" descr="C:\Documents and Settings\eamonn\Desktop\bios_family_marge.gif">
              <a:extLst>
                <a:ext uri="{FF2B5EF4-FFF2-40B4-BE49-F238E27FC236}">
                  <a16:creationId xmlns:a16="http://schemas.microsoft.com/office/drawing/2014/main" id="{6DCF7343-9CF0-CA57-E81A-3917D2B33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78"/>
              <a:ext cx="424" cy="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D266F6B5-005A-F053-3F1E-8075EA851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5" y="1505"/>
              <a:ext cx="1447" cy="1031"/>
              <a:chOff x="252" y="2364"/>
              <a:chExt cx="2258" cy="1608"/>
            </a:xfrm>
          </p:grpSpPr>
          <p:pic>
            <p:nvPicPr>
              <p:cNvPr id="42" name="Picture 25">
                <a:extLst>
                  <a:ext uri="{FF2B5EF4-FFF2-40B4-BE49-F238E27FC236}">
                    <a16:creationId xmlns:a16="http://schemas.microsoft.com/office/drawing/2014/main" id="{76DBEA43-8CE1-4409-0848-7E9EDAB29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6">
                <a:extLst>
                  <a:ext uri="{FF2B5EF4-FFF2-40B4-BE49-F238E27FC236}">
                    <a16:creationId xmlns:a16="http://schemas.microsoft.com/office/drawing/2014/main" id="{E0D4022B-74C8-F49F-30BA-8F47842FA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D9D8CCF7-928E-790D-9F02-61F3DFCB3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" y="444"/>
              <a:ext cx="0" cy="90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17B987B3-95AC-4A65-A429-FFCA2C1B9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9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09624FB8-6B5C-BE92-05C8-6AFA8851B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7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2740C1FF-C472-FDEB-BB56-C47583B94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" y="1167"/>
              <a:ext cx="70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A881CCD1-9392-332E-8108-0EFB866EF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3" y="710"/>
              <a:ext cx="1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F75FBC8C-BF4E-E7DB-DA50-03781A29BB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343" y="943"/>
              <a:ext cx="45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3FE57E12-7183-9F13-ED7A-338BB0D808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712" y="574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1C6847-0C01-51B6-1888-608EA4B83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" y="969"/>
              <a:ext cx="703" cy="377"/>
              <a:chOff x="2112" y="2976"/>
              <a:chExt cx="703" cy="377"/>
            </a:xfrm>
          </p:grpSpPr>
          <p:sp>
            <p:nvSpPr>
              <p:cNvPr id="39" name="Line 35">
                <a:extLst>
                  <a:ext uri="{FF2B5EF4-FFF2-40B4-BE49-F238E27FC236}">
                    <a16:creationId xmlns:a16="http://schemas.microsoft.com/office/drawing/2014/main" id="{E0D2A512-F482-3CFD-11D8-8A7BD4E9A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 sz="2025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B34BC90C-F3CD-F844-91AF-752504D63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 sz="2025"/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1A73676E-B5AB-5582-4907-848DE3E6D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 sz="2025"/>
              </a:p>
            </p:txBody>
          </p:sp>
        </p:grp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1ABDB498-10B8-7AB0-104F-EF633602B2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065" y="844"/>
              <a:ext cx="25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28D60B3E-B734-B891-304D-2756BAC51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" y="446"/>
              <a:ext cx="15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18EEBEAA-1A12-B410-968D-B6BF829F7C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989" y="370"/>
              <a:ext cx="13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</p:grpSp>
      <p:sp>
        <p:nvSpPr>
          <p:cNvPr id="44" name="Rectangle 3">
            <a:extLst>
              <a:ext uri="{FF2B5EF4-FFF2-40B4-BE49-F238E27FC236}">
                <a16:creationId xmlns:a16="http://schemas.microsoft.com/office/drawing/2014/main" id="{26A8374B-BA19-18A4-BAD0-E62A7C1B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897" y="3028168"/>
            <a:ext cx="2486025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 sz="3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Hirarki</a:t>
            </a:r>
            <a:endParaRPr lang="en-US" altLang="id-ID" sz="31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6F7A8A2D-1363-2B97-7FF6-6AE71F3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113" y="2987915"/>
            <a:ext cx="236100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 sz="3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Partisi</a:t>
            </a:r>
            <a:endParaRPr lang="en-US" altLang="id-ID" sz="31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7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grpSp>
        <p:nvGrpSpPr>
          <p:cNvPr id="2" name="Group 7">
            <a:extLst>
              <a:ext uri="{FF2B5EF4-FFF2-40B4-BE49-F238E27FC236}">
                <a16:creationId xmlns:a16="http://schemas.microsoft.com/office/drawing/2014/main" id="{F8645B90-D96A-77D2-6BD3-E6AE9860A303}"/>
              </a:ext>
            </a:extLst>
          </p:cNvPr>
          <p:cNvGrpSpPr>
            <a:grpSpLocks/>
          </p:cNvGrpSpPr>
          <p:nvPr/>
        </p:nvGrpSpPr>
        <p:grpSpPr bwMode="auto">
          <a:xfrm>
            <a:off x="1814095" y="3983221"/>
            <a:ext cx="4082654" cy="2400300"/>
            <a:chOff x="120" y="2532"/>
            <a:chExt cx="2286" cy="1344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EBE201E-91D4-4E52-37DA-3CFE2CBC9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" y="2532"/>
              <a:ext cx="2286" cy="1344"/>
              <a:chOff x="156" y="2634"/>
              <a:chExt cx="2286" cy="1344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86A0F88C-753D-D3C5-AD19-8FDCB751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" y="2634"/>
                <a:ext cx="1080" cy="13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 sz="2025"/>
              </a:p>
            </p:txBody>
          </p:sp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539D1E33-D070-172A-8449-781B4DF26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2634"/>
                <a:ext cx="1080" cy="13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 sz="2025"/>
              </a:p>
            </p:txBody>
          </p:sp>
        </p:grpSp>
        <p:pic>
          <p:nvPicPr>
            <p:cNvPr id="5" name="Picture 11" descr="Edna Krabappel">
              <a:extLst>
                <a:ext uri="{FF2B5EF4-FFF2-40B4-BE49-F238E27FC236}">
                  <a16:creationId xmlns:a16="http://schemas.microsoft.com/office/drawing/2014/main" id="{D188FB5B-BFF5-E75E-100F-0FE7ADA78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3190"/>
              <a:ext cx="303" cy="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Principal Seymour  Skinner">
              <a:extLst>
                <a:ext uri="{FF2B5EF4-FFF2-40B4-BE49-F238E27FC236}">
                  <a16:creationId xmlns:a16="http://schemas.microsoft.com/office/drawing/2014/main" id="{71B92521-A7DA-E4A6-68CB-BC48FA450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71"/>
              <a:ext cx="304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Groundskeeper Willie">
              <a:extLst>
                <a:ext uri="{FF2B5EF4-FFF2-40B4-BE49-F238E27FC236}">
                  <a16:creationId xmlns:a16="http://schemas.microsoft.com/office/drawing/2014/main" id="{1627C8AC-BD90-1FFB-7146-90F61CA2C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2589"/>
              <a:ext cx="336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51B749-9430-463B-07F7-74FFA8A6D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3253"/>
              <a:ext cx="375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D1073D-3AE6-A6B2-40D2-B7CD1FBDC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551"/>
              <a:ext cx="343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3501E1-A07C-B7FA-DCE5-ED6A919F7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763"/>
              <a:ext cx="375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09356F-B29F-7E79-353F-D544F7CFC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3338"/>
              <a:ext cx="269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556EB0-1BDF-F7BE-31B1-4A0FD677E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3432"/>
              <a:ext cx="181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 descr="C:\Documents and Settings\eamonn\Desktop\bios_family_marge.gif">
              <a:extLst>
                <a:ext uri="{FF2B5EF4-FFF2-40B4-BE49-F238E27FC236}">
                  <a16:creationId xmlns:a16="http://schemas.microsoft.com/office/drawing/2014/main" id="{1F4077D5-1734-E45A-1933-6CEC29D9F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617"/>
              <a:ext cx="272" cy="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460339CE-1BED-4CCF-9816-AA8C55699C17}"/>
              </a:ext>
            </a:extLst>
          </p:cNvPr>
          <p:cNvGrpSpPr>
            <a:grpSpLocks/>
          </p:cNvGrpSpPr>
          <p:nvPr/>
        </p:nvGrpSpPr>
        <p:grpSpPr bwMode="auto">
          <a:xfrm>
            <a:off x="9564290" y="3836774"/>
            <a:ext cx="4036220" cy="2868216"/>
            <a:chOff x="98" y="300"/>
            <a:chExt cx="3214" cy="2284"/>
          </a:xfrm>
        </p:grpSpPr>
        <p:pic>
          <p:nvPicPr>
            <p:cNvPr id="24" name="Picture 21" descr="Edna Krabappel">
              <a:extLst>
                <a:ext uri="{FF2B5EF4-FFF2-40B4-BE49-F238E27FC236}">
                  <a16:creationId xmlns:a16="http://schemas.microsoft.com/office/drawing/2014/main" id="{C31109E2-8CCC-AAC5-9ECB-13FB2960E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440"/>
              <a:ext cx="504" cy="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256C84D5-142B-BDAF-C63C-7DE43F40E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08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3" descr="C:\Documents and Settings\eamonn\Desktop\bios_family_marge.gif">
              <a:extLst>
                <a:ext uri="{FF2B5EF4-FFF2-40B4-BE49-F238E27FC236}">
                  <a16:creationId xmlns:a16="http://schemas.microsoft.com/office/drawing/2014/main" id="{6DCF7343-9CF0-CA57-E81A-3917D2B33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78"/>
              <a:ext cx="424" cy="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D266F6B5-005A-F053-3F1E-8075EA851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5" y="1505"/>
              <a:ext cx="1447" cy="1031"/>
              <a:chOff x="252" y="2364"/>
              <a:chExt cx="2258" cy="1608"/>
            </a:xfrm>
          </p:grpSpPr>
          <p:pic>
            <p:nvPicPr>
              <p:cNvPr id="42" name="Picture 25">
                <a:extLst>
                  <a:ext uri="{FF2B5EF4-FFF2-40B4-BE49-F238E27FC236}">
                    <a16:creationId xmlns:a16="http://schemas.microsoft.com/office/drawing/2014/main" id="{76DBEA43-8CE1-4409-0848-7E9EDAB29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6">
                <a:extLst>
                  <a:ext uri="{FF2B5EF4-FFF2-40B4-BE49-F238E27FC236}">
                    <a16:creationId xmlns:a16="http://schemas.microsoft.com/office/drawing/2014/main" id="{E0D4022B-74C8-F49F-30BA-8F47842FA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D9D8CCF7-928E-790D-9F02-61F3DFCB3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" y="444"/>
              <a:ext cx="0" cy="90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17B987B3-95AC-4A65-A429-FFCA2C1B9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9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09624FB8-6B5C-BE92-05C8-6AFA8851B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7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2740C1FF-C472-FDEB-BB56-C47583B94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" y="1167"/>
              <a:ext cx="70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A881CCD1-9392-332E-8108-0EFB866EF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3" y="710"/>
              <a:ext cx="1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F75FBC8C-BF4E-E7DB-DA50-03781A29BB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343" y="943"/>
              <a:ext cx="45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3FE57E12-7183-9F13-ED7A-338BB0D808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712" y="574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1C6847-0C01-51B6-1888-608EA4B83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" y="969"/>
              <a:ext cx="703" cy="377"/>
              <a:chOff x="2112" y="2976"/>
              <a:chExt cx="703" cy="377"/>
            </a:xfrm>
          </p:grpSpPr>
          <p:sp>
            <p:nvSpPr>
              <p:cNvPr id="39" name="Line 35">
                <a:extLst>
                  <a:ext uri="{FF2B5EF4-FFF2-40B4-BE49-F238E27FC236}">
                    <a16:creationId xmlns:a16="http://schemas.microsoft.com/office/drawing/2014/main" id="{E0D2A512-F482-3CFD-11D8-8A7BD4E9A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 sz="2025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B34BC90C-F3CD-F844-91AF-752504D63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 sz="2025"/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1A73676E-B5AB-5582-4907-848DE3E6D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 sz="2025"/>
              </a:p>
            </p:txBody>
          </p:sp>
        </p:grp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1ABDB498-10B8-7AB0-104F-EF633602B2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065" y="844"/>
              <a:ext cx="25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28D60B3E-B734-B891-304D-2756BAC51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" y="446"/>
              <a:ext cx="15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18EEBEAA-1A12-B410-968D-B6BF829F7C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989" y="370"/>
              <a:ext cx="13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 sz="2025"/>
            </a:p>
          </p:txBody>
        </p:sp>
      </p:grpSp>
      <p:sp>
        <p:nvSpPr>
          <p:cNvPr id="44" name="Rectangle 3">
            <a:extLst>
              <a:ext uri="{FF2B5EF4-FFF2-40B4-BE49-F238E27FC236}">
                <a16:creationId xmlns:a16="http://schemas.microsoft.com/office/drawing/2014/main" id="{26A8374B-BA19-18A4-BAD0-E62A7C1B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897" y="3028168"/>
            <a:ext cx="2486025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 sz="3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Hirarki</a:t>
            </a:r>
            <a:endParaRPr lang="en-US" altLang="id-ID" sz="31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6F7A8A2D-1363-2B97-7FF6-6AE71F3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113" y="2987915"/>
            <a:ext cx="236100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 sz="3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Partisi</a:t>
            </a:r>
            <a:endParaRPr lang="en-US" altLang="id-ID" sz="31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6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4"/>
            <a:ext cx="18288000" cy="5879891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1600" y="2318869"/>
            <a:ext cx="5181600" cy="2236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Materi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akan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dibahas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34746" y="1866900"/>
            <a:ext cx="9081654" cy="2878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Pemodelan</a:t>
            </a:r>
            <a:r>
              <a:rPr lang="en-ID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</a:t>
            </a: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Klasterisasi</a:t>
            </a:r>
            <a:endParaRPr lang="en-ID" sz="32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Baghdad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Jenis-jenis</a:t>
            </a:r>
            <a:r>
              <a:rPr lang="en-ID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</a:t>
            </a: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Klasterisasi</a:t>
            </a:r>
            <a:endParaRPr lang="en-ID" sz="32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Baghdad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Evaluasi</a:t>
            </a:r>
            <a:r>
              <a:rPr lang="en-ID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Model </a:t>
            </a: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Klasterisasi</a:t>
            </a:r>
            <a:endParaRPr lang="en-ID" sz="32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Baghdad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Algoritma</a:t>
            </a:r>
            <a:r>
              <a:rPr lang="en-ID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</a:t>
            </a:r>
            <a:r>
              <a:rPr lang="en-ID" sz="32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Klasterisasi</a:t>
            </a:r>
            <a:r>
              <a:rPr lang="en-ID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: K-Means</a:t>
            </a: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Pemodelan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1026" name="Picture 2" descr="What is clustering? | Machine Learning | Google for Developers">
            <a:extLst>
              <a:ext uri="{FF2B5EF4-FFF2-40B4-BE49-F238E27FC236}">
                <a16:creationId xmlns:a16="http://schemas.microsoft.com/office/drawing/2014/main" id="{76CD5210-7491-C347-3171-D9795DFF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24" y="1681993"/>
            <a:ext cx="11902831" cy="67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Pemodelan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grpSp>
        <p:nvGrpSpPr>
          <p:cNvPr id="2" name="Group 91">
            <a:extLst>
              <a:ext uri="{FF2B5EF4-FFF2-40B4-BE49-F238E27FC236}">
                <a16:creationId xmlns:a16="http://schemas.microsoft.com/office/drawing/2014/main" id="{2E04FC42-4558-CD87-FE3E-798319427219}"/>
              </a:ext>
            </a:extLst>
          </p:cNvPr>
          <p:cNvGrpSpPr>
            <a:grpSpLocks/>
          </p:cNvGrpSpPr>
          <p:nvPr/>
        </p:nvGrpSpPr>
        <p:grpSpPr bwMode="auto">
          <a:xfrm>
            <a:off x="2130724" y="2512529"/>
            <a:ext cx="4733678" cy="2337823"/>
            <a:chOff x="432" y="1200"/>
            <a:chExt cx="2107" cy="95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9322630-7663-B283-92C1-87ECC84071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3" name="Oval 4">
                <a:extLst>
                  <a:ext uri="{FF2B5EF4-FFF2-40B4-BE49-F238E27FC236}">
                    <a16:creationId xmlns:a16="http://schemas.microsoft.com/office/drawing/2014/main" id="{B39309A9-2066-435C-0DD7-131D65FF8C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Oval 5">
                <a:extLst>
                  <a:ext uri="{FF2B5EF4-FFF2-40B4-BE49-F238E27FC236}">
                    <a16:creationId xmlns:a16="http://schemas.microsoft.com/office/drawing/2014/main" id="{F974BAA9-2F25-AEE3-25BB-B633C19E97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id="{FCA38F55-B036-7F06-83B5-ECE42D8B6C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75BFA4C9-6EC9-10D0-4376-F333B592B4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Oval 8">
                <a:extLst>
                  <a:ext uri="{FF2B5EF4-FFF2-40B4-BE49-F238E27FC236}">
                    <a16:creationId xmlns:a16="http://schemas.microsoft.com/office/drawing/2014/main" id="{6E975E3E-BEDE-B114-AC22-BC0E7E3A8D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Oval 9">
                <a:extLst>
                  <a:ext uri="{FF2B5EF4-FFF2-40B4-BE49-F238E27FC236}">
                    <a16:creationId xmlns:a16="http://schemas.microsoft.com/office/drawing/2014/main" id="{2025A6D9-6974-9492-07B3-798BA6C4C3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46B53740-CEFF-10F3-C753-F2798B0D88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33E1323A-5E23-8B15-B4CB-6CB609347A0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12">
                <a:extLst>
                  <a:ext uri="{FF2B5EF4-FFF2-40B4-BE49-F238E27FC236}">
                    <a16:creationId xmlns:a16="http://schemas.microsoft.com/office/drawing/2014/main" id="{DE36B056-2BDF-72D8-9179-ECD922D33A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95D5D316-0929-826E-1B69-8172C4C18F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47525C17-D62A-B620-9D1B-8E9BD7BB02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765B8DC5-AA0C-E01F-7D8E-732857AC7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6968A4E1-72EA-4419-0BEB-B368A236B4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Oval 17">
                <a:extLst>
                  <a:ext uri="{FF2B5EF4-FFF2-40B4-BE49-F238E27FC236}">
                    <a16:creationId xmlns:a16="http://schemas.microsoft.com/office/drawing/2014/main" id="{5A48F68D-D949-7AFE-589F-46381F0AA5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8CD6F0E0-4680-ADE8-32B6-7E8A84DA53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2EA68F84-8B60-9824-80A7-B34DE35263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07A771F5-8A0D-2DEB-9541-4A9E3D8E1B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416C51D9-2E82-DFC4-D047-87E6A14D35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53F21AE7-2569-A5D7-B420-3791EF52E7E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Oval 23">
                <a:extLst>
                  <a:ext uri="{FF2B5EF4-FFF2-40B4-BE49-F238E27FC236}">
                    <a16:creationId xmlns:a16="http://schemas.microsoft.com/office/drawing/2014/main" id="{C592D336-EE8C-35B6-ED54-9F72C2D01F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" name="Rectangle 87">
              <a:extLst>
                <a:ext uri="{FF2B5EF4-FFF2-40B4-BE49-F238E27FC236}">
                  <a16:creationId xmlns:a16="http://schemas.microsoft.com/office/drawing/2014/main" id="{D41AA6E6-8E60-61AF-BF6A-9BC46C3A2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 dirty="0">
                  <a:cs typeface="Times New Roman" pitchFamily="18" charset="0"/>
                </a:rPr>
                <a:t>How many clusters?</a:t>
              </a:r>
              <a:endParaRPr lang="en-US" altLang="en-US" sz="1800" b="0" dirty="0"/>
            </a:p>
          </p:txBody>
        </p:sp>
      </p:grpSp>
      <p:grpSp>
        <p:nvGrpSpPr>
          <p:cNvPr id="34" name="Group 93">
            <a:extLst>
              <a:ext uri="{FF2B5EF4-FFF2-40B4-BE49-F238E27FC236}">
                <a16:creationId xmlns:a16="http://schemas.microsoft.com/office/drawing/2014/main" id="{43B55350-BD3A-A834-C788-A73DA1DF04E3}"/>
              </a:ext>
            </a:extLst>
          </p:cNvPr>
          <p:cNvGrpSpPr>
            <a:grpSpLocks/>
          </p:cNvGrpSpPr>
          <p:nvPr/>
        </p:nvGrpSpPr>
        <p:grpSpPr bwMode="auto">
          <a:xfrm>
            <a:off x="10066337" y="2888668"/>
            <a:ext cx="4486380" cy="2026224"/>
            <a:chOff x="432" y="2592"/>
            <a:chExt cx="2107" cy="883"/>
          </a:xfrm>
        </p:grpSpPr>
        <p:grpSp>
          <p:nvGrpSpPr>
            <p:cNvPr id="35" name="Group 45">
              <a:extLst>
                <a:ext uri="{FF2B5EF4-FFF2-40B4-BE49-F238E27FC236}">
                  <a16:creationId xmlns:a16="http://schemas.microsoft.com/office/drawing/2014/main" id="{7C39BC93-592F-478D-88D8-3615EFE84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37" name="AutoShape 46">
                <a:extLst>
                  <a:ext uri="{FF2B5EF4-FFF2-40B4-BE49-F238E27FC236}">
                    <a16:creationId xmlns:a16="http://schemas.microsoft.com/office/drawing/2014/main" id="{D3ABB3A6-6FA9-1F2E-70E9-278B975BEC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AutoShape 47">
                <a:extLst>
                  <a:ext uri="{FF2B5EF4-FFF2-40B4-BE49-F238E27FC236}">
                    <a16:creationId xmlns:a16="http://schemas.microsoft.com/office/drawing/2014/main" id="{88CAFF13-2AF6-23D1-3822-DF39768408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AutoShape 48">
                <a:extLst>
                  <a:ext uri="{FF2B5EF4-FFF2-40B4-BE49-F238E27FC236}">
                    <a16:creationId xmlns:a16="http://schemas.microsoft.com/office/drawing/2014/main" id="{699F445C-8E52-72F5-E558-28D7A701A4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AutoShape 49">
                <a:extLst>
                  <a:ext uri="{FF2B5EF4-FFF2-40B4-BE49-F238E27FC236}">
                    <a16:creationId xmlns:a16="http://schemas.microsoft.com/office/drawing/2014/main" id="{FC3DACF0-1B26-F171-E2B8-017B691F51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AutoShape 50">
                <a:extLst>
                  <a:ext uri="{FF2B5EF4-FFF2-40B4-BE49-F238E27FC236}">
                    <a16:creationId xmlns:a16="http://schemas.microsoft.com/office/drawing/2014/main" id="{FFF1D707-D36E-E482-7DA4-AF7EC4F116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AutoShape 51">
                <a:extLst>
                  <a:ext uri="{FF2B5EF4-FFF2-40B4-BE49-F238E27FC236}">
                    <a16:creationId xmlns:a16="http://schemas.microsoft.com/office/drawing/2014/main" id="{85A70BDD-995A-DBA0-F414-B6A8A59429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AutoShape 52">
                <a:extLst>
                  <a:ext uri="{FF2B5EF4-FFF2-40B4-BE49-F238E27FC236}">
                    <a16:creationId xmlns:a16="http://schemas.microsoft.com/office/drawing/2014/main" id="{09C0C919-8CDE-9869-9C6A-9DBDCF3640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AutoShape 53">
                <a:extLst>
                  <a:ext uri="{FF2B5EF4-FFF2-40B4-BE49-F238E27FC236}">
                    <a16:creationId xmlns:a16="http://schemas.microsoft.com/office/drawing/2014/main" id="{CB8B86E1-022D-4F4B-485D-48D84FA419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AutoShape 54">
                <a:extLst>
                  <a:ext uri="{FF2B5EF4-FFF2-40B4-BE49-F238E27FC236}">
                    <a16:creationId xmlns:a16="http://schemas.microsoft.com/office/drawing/2014/main" id="{D4C01C91-50A0-83F7-24BD-7FA9C7FA0A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AutoShape 55">
                <a:extLst>
                  <a:ext uri="{FF2B5EF4-FFF2-40B4-BE49-F238E27FC236}">
                    <a16:creationId xmlns:a16="http://schemas.microsoft.com/office/drawing/2014/main" id="{43564611-F34B-0A04-16C8-179419A10F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Rectangle 56">
                <a:extLst>
                  <a:ext uri="{FF2B5EF4-FFF2-40B4-BE49-F238E27FC236}">
                    <a16:creationId xmlns:a16="http://schemas.microsoft.com/office/drawing/2014/main" id="{44F3D0FD-9E47-0341-4259-5A75999503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Rectangle 57">
                <a:extLst>
                  <a:ext uri="{FF2B5EF4-FFF2-40B4-BE49-F238E27FC236}">
                    <a16:creationId xmlns:a16="http://schemas.microsoft.com/office/drawing/2014/main" id="{FA50E7DC-7796-C3A1-D0EF-301DE0839D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Rectangle 58">
                <a:extLst>
                  <a:ext uri="{FF2B5EF4-FFF2-40B4-BE49-F238E27FC236}">
                    <a16:creationId xmlns:a16="http://schemas.microsoft.com/office/drawing/2014/main" id="{9977B4B4-97BA-1F9A-F0BB-8DF331A888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Rectangle 59">
                <a:extLst>
                  <a:ext uri="{FF2B5EF4-FFF2-40B4-BE49-F238E27FC236}">
                    <a16:creationId xmlns:a16="http://schemas.microsoft.com/office/drawing/2014/main" id="{16054750-32D0-2BC8-0FF7-19E0E691AB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:a16="http://schemas.microsoft.com/office/drawing/2014/main" id="{11E8906F-B4B4-5230-CFC8-407F3811AB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:a16="http://schemas.microsoft.com/office/drawing/2014/main" id="{6D344440-CB57-0AFB-128A-94EF7C663F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Rectangle 62">
                <a:extLst>
                  <a:ext uri="{FF2B5EF4-FFF2-40B4-BE49-F238E27FC236}">
                    <a16:creationId xmlns:a16="http://schemas.microsoft.com/office/drawing/2014/main" id="{E12FA135-7256-2B1D-7F20-DAB9BAE430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8A5390A7-D521-96E2-B48A-89F8CA1C99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Rectangle 64">
                <a:extLst>
                  <a:ext uri="{FF2B5EF4-FFF2-40B4-BE49-F238E27FC236}">
                    <a16:creationId xmlns:a16="http://schemas.microsoft.com/office/drawing/2014/main" id="{C24E2D6B-D125-B8C8-936C-3E57582283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Rectangle 65">
                <a:extLst>
                  <a:ext uri="{FF2B5EF4-FFF2-40B4-BE49-F238E27FC236}">
                    <a16:creationId xmlns:a16="http://schemas.microsoft.com/office/drawing/2014/main" id="{DDE55C86-6838-53E7-F256-41AF3FB08F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6" name="Rectangle 89">
              <a:extLst>
                <a:ext uri="{FF2B5EF4-FFF2-40B4-BE49-F238E27FC236}">
                  <a16:creationId xmlns:a16="http://schemas.microsoft.com/office/drawing/2014/main" id="{5E7BA47F-5383-759A-5FF0-470FBBE76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Two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58" name="Group 92">
            <a:extLst>
              <a:ext uri="{FF2B5EF4-FFF2-40B4-BE49-F238E27FC236}">
                <a16:creationId xmlns:a16="http://schemas.microsoft.com/office/drawing/2014/main" id="{DD41D861-B26D-8599-47EB-0DFA3BFF9F0E}"/>
              </a:ext>
            </a:extLst>
          </p:cNvPr>
          <p:cNvGrpSpPr>
            <a:grpSpLocks/>
          </p:cNvGrpSpPr>
          <p:nvPr/>
        </p:nvGrpSpPr>
        <p:grpSpPr bwMode="auto">
          <a:xfrm>
            <a:off x="10624175" y="6048476"/>
            <a:ext cx="3928541" cy="1800802"/>
            <a:chOff x="3125" y="1200"/>
            <a:chExt cx="2107" cy="951"/>
          </a:xfrm>
        </p:grpSpPr>
        <p:grpSp>
          <p:nvGrpSpPr>
            <p:cNvPr id="59" name="Group 24">
              <a:extLst>
                <a:ext uri="{FF2B5EF4-FFF2-40B4-BE49-F238E27FC236}">
                  <a16:creationId xmlns:a16="http://schemas.microsoft.com/office/drawing/2014/main" id="{A64F17A8-8220-7F7F-75FE-DC527746F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" name="AutoShape 25">
                <a:extLst>
                  <a:ext uri="{FF2B5EF4-FFF2-40B4-BE49-F238E27FC236}">
                    <a16:creationId xmlns:a16="http://schemas.microsoft.com/office/drawing/2014/main" id="{7290E08B-6459-CD70-B441-A3A268A123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AutoShape 26">
                <a:extLst>
                  <a:ext uri="{FF2B5EF4-FFF2-40B4-BE49-F238E27FC236}">
                    <a16:creationId xmlns:a16="http://schemas.microsoft.com/office/drawing/2014/main" id="{D604345B-5770-AD33-40B5-DF3A8882AA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AutoShape 27">
                <a:extLst>
                  <a:ext uri="{FF2B5EF4-FFF2-40B4-BE49-F238E27FC236}">
                    <a16:creationId xmlns:a16="http://schemas.microsoft.com/office/drawing/2014/main" id="{31632444-9490-C2D1-38F1-E49EC0B21F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4" name="AutoShape 28">
                <a:extLst>
                  <a:ext uri="{FF2B5EF4-FFF2-40B4-BE49-F238E27FC236}">
                    <a16:creationId xmlns:a16="http://schemas.microsoft.com/office/drawing/2014/main" id="{74ACAF6C-6B13-88C0-F767-D730A03F0F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5" name="AutoShape 29">
                <a:extLst>
                  <a:ext uri="{FF2B5EF4-FFF2-40B4-BE49-F238E27FC236}">
                    <a16:creationId xmlns:a16="http://schemas.microsoft.com/office/drawing/2014/main" id="{796C4F34-33B0-DAEE-ABA9-1D4C36BF43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7" name="AutoShape 30">
                <a:extLst>
                  <a:ext uri="{FF2B5EF4-FFF2-40B4-BE49-F238E27FC236}">
                    <a16:creationId xmlns:a16="http://schemas.microsoft.com/office/drawing/2014/main" id="{2CC84E6F-C353-6BA0-139E-E76A53CDF2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8" name="AutoShape 31">
                <a:extLst>
                  <a:ext uri="{FF2B5EF4-FFF2-40B4-BE49-F238E27FC236}">
                    <a16:creationId xmlns:a16="http://schemas.microsoft.com/office/drawing/2014/main" id="{78863662-6E6D-441F-A1AC-AE0A068AE5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9" name="Rectangle 32">
                <a:extLst>
                  <a:ext uri="{FF2B5EF4-FFF2-40B4-BE49-F238E27FC236}">
                    <a16:creationId xmlns:a16="http://schemas.microsoft.com/office/drawing/2014/main" id="{A37B8B1C-4AF8-4D30-088E-3FD402B505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" name="Rectangle 33">
                <a:extLst>
                  <a:ext uri="{FF2B5EF4-FFF2-40B4-BE49-F238E27FC236}">
                    <a16:creationId xmlns:a16="http://schemas.microsoft.com/office/drawing/2014/main" id="{96E828CA-38F7-142D-B27C-38175FFD21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" name="Rectangle 34">
                <a:extLst>
                  <a:ext uri="{FF2B5EF4-FFF2-40B4-BE49-F238E27FC236}">
                    <a16:creationId xmlns:a16="http://schemas.microsoft.com/office/drawing/2014/main" id="{A9F5D6B2-689F-09C2-26C2-8EA6079FD5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" name="AutoShape 35">
                <a:extLst>
                  <a:ext uri="{FF2B5EF4-FFF2-40B4-BE49-F238E27FC236}">
                    <a16:creationId xmlns:a16="http://schemas.microsoft.com/office/drawing/2014/main" id="{5B913F05-1EFF-36CE-D014-11EBF370B6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3" name="AutoShape 36">
                <a:extLst>
                  <a:ext uri="{FF2B5EF4-FFF2-40B4-BE49-F238E27FC236}">
                    <a16:creationId xmlns:a16="http://schemas.microsoft.com/office/drawing/2014/main" id="{33B9B3E4-5A88-1BD3-BA03-C5A2EEB767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" name="AutoShape 37">
                <a:extLst>
                  <a:ext uri="{FF2B5EF4-FFF2-40B4-BE49-F238E27FC236}">
                    <a16:creationId xmlns:a16="http://schemas.microsoft.com/office/drawing/2014/main" id="{B39666EE-3B61-44D6-BE15-5286CDCC25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" name="AutoShape 38">
                <a:extLst>
                  <a:ext uri="{FF2B5EF4-FFF2-40B4-BE49-F238E27FC236}">
                    <a16:creationId xmlns:a16="http://schemas.microsoft.com/office/drawing/2014/main" id="{D5FF76A2-023E-B125-C3C4-3F06F5F500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" name="AutoShape 39">
                <a:extLst>
                  <a:ext uri="{FF2B5EF4-FFF2-40B4-BE49-F238E27FC236}">
                    <a16:creationId xmlns:a16="http://schemas.microsoft.com/office/drawing/2014/main" id="{82AE550A-D524-30AA-D7A9-79C6DEB14F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" name="AutoShape 40">
                <a:extLst>
                  <a:ext uri="{FF2B5EF4-FFF2-40B4-BE49-F238E27FC236}">
                    <a16:creationId xmlns:a16="http://schemas.microsoft.com/office/drawing/2014/main" id="{B731B58F-14DE-65EA-51ED-5860C0A9FA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8" name="AutoShape 41">
                <a:extLst>
                  <a:ext uri="{FF2B5EF4-FFF2-40B4-BE49-F238E27FC236}">
                    <a16:creationId xmlns:a16="http://schemas.microsoft.com/office/drawing/2014/main" id="{637FB7E0-AF10-118D-E61A-F596E0B79C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9" name="Oval 42">
                <a:extLst>
                  <a:ext uri="{FF2B5EF4-FFF2-40B4-BE49-F238E27FC236}">
                    <a16:creationId xmlns:a16="http://schemas.microsoft.com/office/drawing/2014/main" id="{B6AFE786-5458-DBC4-D529-049CD13065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0" name="Oval 43">
                <a:extLst>
                  <a:ext uri="{FF2B5EF4-FFF2-40B4-BE49-F238E27FC236}">
                    <a16:creationId xmlns:a16="http://schemas.microsoft.com/office/drawing/2014/main" id="{CA21E116-497E-41B1-44D8-93F31F6863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1" name="Oval 44">
                <a:extLst>
                  <a:ext uri="{FF2B5EF4-FFF2-40B4-BE49-F238E27FC236}">
                    <a16:creationId xmlns:a16="http://schemas.microsoft.com/office/drawing/2014/main" id="{57824EEE-3E34-40C3-CEBA-427AF5DB8A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0" name="Rectangle 90">
              <a:extLst>
                <a:ext uri="{FF2B5EF4-FFF2-40B4-BE49-F238E27FC236}">
                  <a16:creationId xmlns:a16="http://schemas.microsoft.com/office/drawing/2014/main" id="{7380BDD1-19AD-5F6A-3847-C72045CC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042" name="Group 94">
            <a:extLst>
              <a:ext uri="{FF2B5EF4-FFF2-40B4-BE49-F238E27FC236}">
                <a16:creationId xmlns:a16="http://schemas.microsoft.com/office/drawing/2014/main" id="{3F1E4695-238D-4B77-CBFA-14279757EB6E}"/>
              </a:ext>
            </a:extLst>
          </p:cNvPr>
          <p:cNvGrpSpPr>
            <a:grpSpLocks/>
          </p:cNvGrpSpPr>
          <p:nvPr/>
        </p:nvGrpSpPr>
        <p:grpSpPr bwMode="auto">
          <a:xfrm>
            <a:off x="2407484" y="6335312"/>
            <a:ext cx="4357170" cy="1805662"/>
            <a:chOff x="3125" y="2592"/>
            <a:chExt cx="2107" cy="883"/>
          </a:xfrm>
        </p:grpSpPr>
        <p:grpSp>
          <p:nvGrpSpPr>
            <p:cNvPr id="1043" name="Group 66">
              <a:extLst>
                <a:ext uri="{FF2B5EF4-FFF2-40B4-BE49-F238E27FC236}">
                  <a16:creationId xmlns:a16="http://schemas.microsoft.com/office/drawing/2014/main" id="{7A4CC67E-A100-9835-6325-9B57AB612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045" name="AutoShape 67">
                <a:extLst>
                  <a:ext uri="{FF2B5EF4-FFF2-40B4-BE49-F238E27FC236}">
                    <a16:creationId xmlns:a16="http://schemas.microsoft.com/office/drawing/2014/main" id="{78DC541D-FDBD-2C3F-B968-9142532FBD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" name="AutoShape 68">
                <a:extLst>
                  <a:ext uri="{FF2B5EF4-FFF2-40B4-BE49-F238E27FC236}">
                    <a16:creationId xmlns:a16="http://schemas.microsoft.com/office/drawing/2014/main" id="{6C1916E5-4A6D-8343-D6C8-6CE9E2E2C8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7" name="AutoShape 69">
                <a:extLst>
                  <a:ext uri="{FF2B5EF4-FFF2-40B4-BE49-F238E27FC236}">
                    <a16:creationId xmlns:a16="http://schemas.microsoft.com/office/drawing/2014/main" id="{644A6716-9CDC-F44D-E723-44CBE351E4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8" name="AutoShape 70">
                <a:extLst>
                  <a:ext uri="{FF2B5EF4-FFF2-40B4-BE49-F238E27FC236}">
                    <a16:creationId xmlns:a16="http://schemas.microsoft.com/office/drawing/2014/main" id="{FA963B0B-2D48-5498-8607-0AB8224315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9" name="AutoShape 71">
                <a:extLst>
                  <a:ext uri="{FF2B5EF4-FFF2-40B4-BE49-F238E27FC236}">
                    <a16:creationId xmlns:a16="http://schemas.microsoft.com/office/drawing/2014/main" id="{9C0AB525-215A-FEA1-25C0-19C1475668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AutoShape 72">
                <a:extLst>
                  <a:ext uri="{FF2B5EF4-FFF2-40B4-BE49-F238E27FC236}">
                    <a16:creationId xmlns:a16="http://schemas.microsoft.com/office/drawing/2014/main" id="{112059E8-48BB-835D-03DB-EDF5AC0577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AutoShape 73">
                <a:extLst>
                  <a:ext uri="{FF2B5EF4-FFF2-40B4-BE49-F238E27FC236}">
                    <a16:creationId xmlns:a16="http://schemas.microsoft.com/office/drawing/2014/main" id="{DB3C03F2-4E94-1B45-823E-831E442212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AutoShape 74">
                <a:extLst>
                  <a:ext uri="{FF2B5EF4-FFF2-40B4-BE49-F238E27FC236}">
                    <a16:creationId xmlns:a16="http://schemas.microsoft.com/office/drawing/2014/main" id="{5FA764AF-A7D2-6826-9FC6-D643AE0E72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" name="AutoShape 75">
                <a:extLst>
                  <a:ext uri="{FF2B5EF4-FFF2-40B4-BE49-F238E27FC236}">
                    <a16:creationId xmlns:a16="http://schemas.microsoft.com/office/drawing/2014/main" id="{2AC2F1F6-7BC2-48DB-E481-17BA375457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" name="AutoShape 76">
                <a:extLst>
                  <a:ext uri="{FF2B5EF4-FFF2-40B4-BE49-F238E27FC236}">
                    <a16:creationId xmlns:a16="http://schemas.microsoft.com/office/drawing/2014/main" id="{E3C9D391-5C3E-D4E2-E313-15CCCC3AC9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" name="AutoShape 77">
                <a:extLst>
                  <a:ext uri="{FF2B5EF4-FFF2-40B4-BE49-F238E27FC236}">
                    <a16:creationId xmlns:a16="http://schemas.microsoft.com/office/drawing/2014/main" id="{BF2387B6-34EE-FB2D-E6C8-CD6AB32F86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" name="AutoShape 78">
                <a:extLst>
                  <a:ext uri="{FF2B5EF4-FFF2-40B4-BE49-F238E27FC236}">
                    <a16:creationId xmlns:a16="http://schemas.microsoft.com/office/drawing/2014/main" id="{80A3C495-D937-7E97-FB14-9CC670D078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" name="AutoShape 79">
                <a:extLst>
                  <a:ext uri="{FF2B5EF4-FFF2-40B4-BE49-F238E27FC236}">
                    <a16:creationId xmlns:a16="http://schemas.microsoft.com/office/drawing/2014/main" id="{C7C9D75E-0DB9-B375-53E4-BE4429477A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8" name="AutoShape 80">
                <a:extLst>
                  <a:ext uri="{FF2B5EF4-FFF2-40B4-BE49-F238E27FC236}">
                    <a16:creationId xmlns:a16="http://schemas.microsoft.com/office/drawing/2014/main" id="{C123A20A-A92B-926A-E29F-F6E46027CA9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9" name="AutoShape 81">
                <a:extLst>
                  <a:ext uri="{FF2B5EF4-FFF2-40B4-BE49-F238E27FC236}">
                    <a16:creationId xmlns:a16="http://schemas.microsoft.com/office/drawing/2014/main" id="{FE8BE727-AFB6-0F2C-D247-763B641638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AutoShape 82">
                <a:extLst>
                  <a:ext uri="{FF2B5EF4-FFF2-40B4-BE49-F238E27FC236}">
                    <a16:creationId xmlns:a16="http://schemas.microsoft.com/office/drawing/2014/main" id="{158AAE93-1CE0-DDF7-71A3-4F396F7D4F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1" name="AutoShape 83">
                <a:extLst>
                  <a:ext uri="{FF2B5EF4-FFF2-40B4-BE49-F238E27FC236}">
                    <a16:creationId xmlns:a16="http://schemas.microsoft.com/office/drawing/2014/main" id="{E2DEB3E5-C397-717E-A60A-DA63E07001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2" name="AutoShape 84">
                <a:extLst>
                  <a:ext uri="{FF2B5EF4-FFF2-40B4-BE49-F238E27FC236}">
                    <a16:creationId xmlns:a16="http://schemas.microsoft.com/office/drawing/2014/main" id="{B868F29F-3174-3620-E7A7-B48B4FE4A1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3" name="AutoShape 85">
                <a:extLst>
                  <a:ext uri="{FF2B5EF4-FFF2-40B4-BE49-F238E27FC236}">
                    <a16:creationId xmlns:a16="http://schemas.microsoft.com/office/drawing/2014/main" id="{B5286057-6ED9-D299-4B62-E58A8E2910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4" name="AutoShape 86">
                <a:extLst>
                  <a:ext uri="{FF2B5EF4-FFF2-40B4-BE49-F238E27FC236}">
                    <a16:creationId xmlns:a16="http://schemas.microsoft.com/office/drawing/2014/main" id="{BEDDBBF1-298A-CD8E-F5AD-A4A0BFF9DE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44" name="Rectangle 88">
              <a:extLst>
                <a:ext uri="{FF2B5EF4-FFF2-40B4-BE49-F238E27FC236}">
                  <a16:creationId xmlns:a16="http://schemas.microsoft.com/office/drawing/2014/main" id="{46861519-0F5E-F0F2-C5B2-F8F41E3D0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Four Clusters</a:t>
              </a:r>
              <a:r>
                <a:rPr lang="en-US" altLang="en-US" sz="1800" b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0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Pemodelan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F867117-9257-C186-08F6-9AE8B5D3FD1C}"/>
              </a:ext>
            </a:extLst>
          </p:cNvPr>
          <p:cNvSpPr txBox="1"/>
          <p:nvPr/>
        </p:nvSpPr>
        <p:spPr>
          <a:xfrm>
            <a:off x="917864" y="2230932"/>
            <a:ext cx="15736667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200" dirty="0" err="1">
                <a:latin typeface="Candara" panose="020E0502030303020204" pitchFamily="34" charset="0"/>
              </a:rPr>
              <a:t>Definisi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klasterisasi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sebagai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metode</a:t>
            </a:r>
            <a:r>
              <a:rPr lang="en-ID" sz="3200" dirty="0">
                <a:latin typeface="Candara" panose="020E0502030303020204" pitchFamily="34" charset="0"/>
              </a:rPr>
              <a:t> </a:t>
            </a:r>
            <a:r>
              <a:rPr lang="en-ID" sz="3200" b="1" dirty="0">
                <a:latin typeface="Candara" panose="020E0502030303020204" pitchFamily="34" charset="0"/>
              </a:rPr>
              <a:t>unsupervised learning</a:t>
            </a:r>
            <a:r>
              <a:rPr lang="en-ID" sz="3200" dirty="0">
                <a:latin typeface="Candara" panose="020E0502030303020204" pitchFamily="34" charset="0"/>
              </a:rPr>
              <a:t> </a:t>
            </a:r>
            <a:r>
              <a:rPr lang="en-ID" sz="3200" dirty="0" err="1">
                <a:latin typeface="Candara" panose="020E0502030303020204" pitchFamily="34" charset="0"/>
              </a:rPr>
              <a:t>untuk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mengelompokkan</a:t>
            </a:r>
            <a:r>
              <a:rPr lang="en-ID" sz="3200" dirty="0">
                <a:latin typeface="Candara" panose="020E0502030303020204" pitchFamily="34" charset="0"/>
              </a:rPr>
              <a:t> data </a:t>
            </a:r>
            <a:r>
              <a:rPr lang="en-ID" sz="3200" dirty="0" err="1">
                <a:latin typeface="Candara" panose="020E0502030303020204" pitchFamily="34" charset="0"/>
              </a:rPr>
              <a:t>ke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dalam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kelompok-kelompok</a:t>
            </a:r>
            <a:r>
              <a:rPr lang="en-ID" sz="3200" dirty="0">
                <a:latin typeface="Candara" panose="020E0502030303020204" pitchFamily="34" charset="0"/>
              </a:rPr>
              <a:t> (clusters) </a:t>
            </a:r>
            <a:r>
              <a:rPr lang="en-ID" sz="3200" dirty="0" err="1">
                <a:latin typeface="Candara" panose="020E0502030303020204" pitchFamily="34" charset="0"/>
              </a:rPr>
              <a:t>berdasarkan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kesamaan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atau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jarak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tertentu</a:t>
            </a:r>
            <a:r>
              <a:rPr lang="en-ID" sz="3200" dirty="0">
                <a:latin typeface="Candara" panose="020E0502030303020204" pitchFamily="34" charset="0"/>
              </a:rPr>
              <a:t>. </a:t>
            </a:r>
            <a:r>
              <a:rPr lang="en-ID" sz="3200" dirty="0" err="1">
                <a:latin typeface="Candara" panose="020E0502030303020204" pitchFamily="34" charset="0"/>
              </a:rPr>
              <a:t>Pengenalan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konsep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klasterisasi</a:t>
            </a:r>
            <a:r>
              <a:rPr lang="en-ID" sz="3200" dirty="0">
                <a:latin typeface="Candara" panose="020E0502030303020204" pitchFamily="34" charset="0"/>
              </a:rPr>
              <a:t> yang </a:t>
            </a:r>
            <a:r>
              <a:rPr lang="en-ID" sz="3200" dirty="0" err="1">
                <a:latin typeface="Candara" panose="020E0502030303020204" pitchFamily="34" charset="0"/>
              </a:rPr>
              <a:t>digunakan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dalam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berbagai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aplikasi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seperti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segmentasi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pelanggan</a:t>
            </a:r>
            <a:r>
              <a:rPr lang="en-ID" sz="3200" dirty="0">
                <a:latin typeface="Candara" panose="020E0502030303020204" pitchFamily="34" charset="0"/>
              </a:rPr>
              <a:t>, </a:t>
            </a:r>
            <a:r>
              <a:rPr lang="en-ID" sz="3200" dirty="0" err="1">
                <a:latin typeface="Candara" panose="020E0502030303020204" pitchFamily="34" charset="0"/>
              </a:rPr>
              <a:t>pengelompokan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gambar</a:t>
            </a:r>
            <a:r>
              <a:rPr lang="en-ID" sz="3200" dirty="0">
                <a:latin typeface="Candara" panose="020E0502030303020204" pitchFamily="34" charset="0"/>
              </a:rPr>
              <a:t>, dan </a:t>
            </a:r>
            <a:r>
              <a:rPr lang="en-ID" sz="3200" dirty="0" err="1">
                <a:latin typeface="Candara" panose="020E0502030303020204" pitchFamily="34" charset="0"/>
              </a:rPr>
              <a:t>deteksi</a:t>
            </a:r>
            <a:r>
              <a:rPr lang="en-ID" sz="3200" dirty="0">
                <a:latin typeface="Candara" panose="020E0502030303020204" pitchFamily="34" charset="0"/>
              </a:rPr>
              <a:t> </a:t>
            </a:r>
            <a:r>
              <a:rPr lang="en-ID" sz="3200" dirty="0" err="1">
                <a:latin typeface="Candara" panose="020E0502030303020204" pitchFamily="34" charset="0"/>
              </a:rPr>
              <a:t>anomali</a:t>
            </a:r>
            <a:r>
              <a:rPr lang="en-ID" sz="3200" dirty="0">
                <a:latin typeface="Candara" panose="020E0502030303020204" pitchFamily="34" charset="0"/>
              </a:rPr>
              <a:t>.</a:t>
            </a: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9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Pemodelan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Klasterisasi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065" name="TextBox 1064">
            <a:extLst>
              <a:ext uri="{FF2B5EF4-FFF2-40B4-BE49-F238E27FC236}">
                <a16:creationId xmlns:a16="http://schemas.microsoft.com/office/drawing/2014/main" id="{AAD47E2E-7AAA-C0B0-31AC-ADC3EEF4B3F2}"/>
              </a:ext>
            </a:extLst>
          </p:cNvPr>
          <p:cNvSpPr txBox="1"/>
          <p:nvPr/>
        </p:nvSpPr>
        <p:spPr>
          <a:xfrm>
            <a:off x="881182" y="2255784"/>
            <a:ext cx="16222885" cy="469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666600"/>
              </a:buClr>
              <a:buSzPct val="75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sz="4400" b="1" i="1" dirty="0">
                <a:latin typeface="Candara" panose="020E0502030303020204" pitchFamily="34" charset="0"/>
              </a:rPr>
              <a:t>Clustering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adalah</a:t>
            </a:r>
            <a:r>
              <a:rPr lang="en-US" sz="4400" dirty="0">
                <a:latin typeface="Candara" panose="020E0502030303020204" pitchFamily="34" charset="0"/>
              </a:rPr>
              <a:t> proses </a:t>
            </a:r>
            <a:r>
              <a:rPr lang="id-ID" sz="4400" dirty="0">
                <a:latin typeface="Candara" panose="020E0502030303020204" pitchFamily="34" charset="0"/>
              </a:rPr>
              <a:t>membagi kumpulan data (objek) ke dalam kelompok-kelompok yang disebut </a:t>
            </a:r>
            <a:r>
              <a:rPr lang="id-ID" sz="4400" b="1" i="1" dirty="0" err="1">
                <a:latin typeface="Candara" panose="020E0502030303020204" pitchFamily="34" charset="0"/>
              </a:rPr>
              <a:t>cluster</a:t>
            </a:r>
            <a:r>
              <a:rPr lang="id-ID" sz="4400" b="1" i="1" dirty="0"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666600"/>
              </a:buClr>
              <a:buSzPct val="75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en-US" sz="4400" dirty="0">
              <a:latin typeface="Candara" panose="020E0502030303020204" pitchFamily="34" charset="0"/>
            </a:endParaRP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666600"/>
              </a:buClr>
              <a:buSzPct val="75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id-ID" sz="4400" dirty="0" err="1">
                <a:latin typeface="Candara" panose="020E0502030303020204" pitchFamily="34" charset="0"/>
              </a:rPr>
              <a:t>Cluster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adalah</a:t>
            </a:r>
            <a:r>
              <a:rPr lang="id-ID" sz="4400" dirty="0">
                <a:latin typeface="Candara" panose="020E0502030303020204" pitchFamily="34" charset="0"/>
              </a:rPr>
              <a:t> kumpulan objek yang dikelompokkan berdasarkan </a:t>
            </a:r>
            <a:r>
              <a:rPr lang="id-ID" sz="4400" b="1" dirty="0">
                <a:latin typeface="Candara" panose="020E0502030303020204" pitchFamily="34" charset="0"/>
              </a:rPr>
              <a:t>kemiripan</a:t>
            </a:r>
            <a:r>
              <a:rPr lang="id-ID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antar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objek</a:t>
            </a:r>
            <a:r>
              <a:rPr lang="en-US" sz="4400" dirty="0">
                <a:latin typeface="Candara" panose="020E0502030303020204" pitchFamily="34" charset="0"/>
              </a:rPr>
              <a:t>.</a:t>
            </a:r>
            <a:endParaRPr lang="id-ID" sz="4400" dirty="0">
              <a:latin typeface="Candara" panose="020E0502030303020204" pitchFamily="34" charset="0"/>
            </a:endParaRPr>
          </a:p>
          <a:p>
            <a:pPr marL="342900" lvl="1" indent="0" algn="just">
              <a:lnSpc>
                <a:spcPct val="80000"/>
              </a:lnSpc>
              <a:spcBef>
                <a:spcPts val="450"/>
              </a:spcBef>
              <a:buClr>
                <a:srgbClr val="666600"/>
              </a:buClr>
              <a:buSzPct val="75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sz="4400" dirty="0">
                <a:latin typeface="Candara" panose="020E0502030303020204" pitchFamily="34" charset="0"/>
              </a:rPr>
              <a:t>	- </a:t>
            </a:r>
            <a:r>
              <a:rPr lang="en-US" sz="4400" dirty="0" err="1">
                <a:latin typeface="Candara" panose="020E0502030303020204" pitchFamily="34" charset="0"/>
              </a:rPr>
              <a:t>Suatu</a:t>
            </a:r>
            <a:r>
              <a:rPr lang="en-US" sz="4400" dirty="0">
                <a:latin typeface="Candara" panose="020E0502030303020204" pitchFamily="34" charset="0"/>
              </a:rPr>
              <a:t> cluster </a:t>
            </a:r>
            <a:r>
              <a:rPr lang="en-US" sz="4400" dirty="0" err="1">
                <a:latin typeface="Candara" panose="020E0502030303020204" pitchFamily="34" charset="0"/>
              </a:rPr>
              <a:t>berisi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kumpulan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objek</a:t>
            </a:r>
            <a:r>
              <a:rPr lang="en-US" sz="4400" dirty="0">
                <a:latin typeface="Candara" panose="020E0502030303020204" pitchFamily="34" charset="0"/>
              </a:rPr>
              <a:t> yang </a:t>
            </a:r>
            <a:r>
              <a:rPr lang="en-US" sz="4400" dirty="0" err="1">
                <a:latin typeface="Candara" panose="020E0502030303020204" pitchFamily="34" charset="0"/>
              </a:rPr>
              <a:t>mirip</a:t>
            </a:r>
            <a:endParaRPr lang="en-US" sz="4400" dirty="0">
              <a:latin typeface="Candara" panose="020E0502030303020204" pitchFamily="34" charset="0"/>
            </a:endParaRPr>
          </a:p>
          <a:p>
            <a:pPr marL="342900" lvl="1" indent="0" algn="just">
              <a:lnSpc>
                <a:spcPct val="80000"/>
              </a:lnSpc>
              <a:spcBef>
                <a:spcPts val="450"/>
              </a:spcBef>
              <a:buClr>
                <a:srgbClr val="666600"/>
              </a:buClr>
              <a:buSzPct val="75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sz="4400" dirty="0">
                <a:latin typeface="Candara" panose="020E0502030303020204" pitchFamily="34" charset="0"/>
              </a:rPr>
              <a:t>	- </a:t>
            </a:r>
            <a:r>
              <a:rPr lang="en-US" sz="4400" dirty="0" err="1">
                <a:latin typeface="Candara" panose="020E0502030303020204" pitchFamily="34" charset="0"/>
              </a:rPr>
              <a:t>Objek</a:t>
            </a:r>
            <a:r>
              <a:rPr lang="en-US" sz="4400" dirty="0">
                <a:latin typeface="Candara" panose="020E0502030303020204" pitchFamily="34" charset="0"/>
              </a:rPr>
              <a:t> pada </a:t>
            </a:r>
            <a:r>
              <a:rPr lang="en-US" sz="4400" dirty="0" err="1">
                <a:latin typeface="Candara" panose="020E0502030303020204" pitchFamily="34" charset="0"/>
              </a:rPr>
              <a:t>satu</a:t>
            </a:r>
            <a:r>
              <a:rPr lang="en-US" sz="4400" dirty="0">
                <a:latin typeface="Candara" panose="020E0502030303020204" pitchFamily="34" charset="0"/>
              </a:rPr>
              <a:t> cluster </a:t>
            </a:r>
            <a:r>
              <a:rPr lang="en-US" sz="4400" dirty="0" err="1">
                <a:latin typeface="Candara" panose="020E0502030303020204" pitchFamily="34" charset="0"/>
              </a:rPr>
              <a:t>berbeda</a:t>
            </a:r>
            <a:r>
              <a:rPr lang="en-US" sz="4400" dirty="0">
                <a:latin typeface="Candara" panose="020E0502030303020204" pitchFamily="34" charset="0"/>
              </a:rPr>
              <a:t> (</a:t>
            </a:r>
            <a:r>
              <a:rPr lang="en-US" sz="4400" dirty="0" err="1">
                <a:latin typeface="Candara" panose="020E0502030303020204" pitchFamily="34" charset="0"/>
              </a:rPr>
              <a:t>tidak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mirip</a:t>
            </a:r>
            <a:r>
              <a:rPr lang="en-US" sz="4400" dirty="0">
                <a:latin typeface="Candara" panose="020E0502030303020204" pitchFamily="34" charset="0"/>
              </a:rPr>
              <a:t>) </a:t>
            </a:r>
            <a:r>
              <a:rPr lang="en-US" sz="4400" dirty="0" err="1">
                <a:latin typeface="Candara" panose="020E0502030303020204" pitchFamily="34" charset="0"/>
              </a:rPr>
              <a:t>dengan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dirty="0" err="1">
                <a:latin typeface="Candara" panose="020E0502030303020204" pitchFamily="34" charset="0"/>
              </a:rPr>
              <a:t>objek</a:t>
            </a:r>
            <a:r>
              <a:rPr lang="en-US" sz="4400" dirty="0">
                <a:latin typeface="Candara" panose="020E0502030303020204" pitchFamily="34" charset="0"/>
              </a:rPr>
              <a:t>  	  pada cluster yang lain.</a:t>
            </a:r>
          </a:p>
        </p:txBody>
      </p:sp>
    </p:spTree>
    <p:extLst>
      <p:ext uri="{BB962C8B-B14F-4D97-AF65-F5344CB8AC3E}">
        <p14:creationId xmlns:p14="http://schemas.microsoft.com/office/powerpoint/2010/main" val="314740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5A8BD0-1171-02C0-534B-397E033EC72F}"/>
              </a:ext>
            </a:extLst>
          </p:cNvPr>
          <p:cNvSpPr txBox="1"/>
          <p:nvPr/>
        </p:nvSpPr>
        <p:spPr>
          <a:xfrm>
            <a:off x="11097971" y="3962690"/>
            <a:ext cx="642995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 err="1">
                <a:latin typeface="Candara" panose="020E0502030303020204" pitchFamily="34" charset="0"/>
              </a:rPr>
              <a:t>Kriteria</a:t>
            </a:r>
            <a:r>
              <a:rPr lang="en-US" sz="3150" dirty="0">
                <a:latin typeface="Candara" panose="020E0502030303020204" pitchFamily="34" charset="0"/>
              </a:rPr>
              <a:t> </a:t>
            </a:r>
            <a:r>
              <a:rPr lang="en-US" sz="3150" dirty="0" err="1">
                <a:latin typeface="Candara" panose="020E0502030303020204" pitchFamily="34" charset="0"/>
              </a:rPr>
              <a:t>kemiripan</a:t>
            </a:r>
            <a:r>
              <a:rPr lang="en-US" sz="3150" dirty="0">
                <a:latin typeface="Candara" panose="020E0502030303020204" pitchFamily="34" charset="0"/>
              </a:rPr>
              <a:t> </a:t>
            </a:r>
            <a:r>
              <a:rPr lang="en-US" sz="3150" dirty="0" err="1">
                <a:latin typeface="Candara" panose="020E0502030303020204" pitchFamily="34" charset="0"/>
              </a:rPr>
              <a:t>tabung</a:t>
            </a:r>
            <a:endParaRPr lang="en-US" sz="315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150" dirty="0" err="1">
                <a:latin typeface="Candara" panose="020E0502030303020204" pitchFamily="34" charset="0"/>
              </a:rPr>
              <a:t>Warna</a:t>
            </a:r>
            <a:endParaRPr lang="en-US" sz="315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150" dirty="0">
                <a:latin typeface="Candara" panose="020E0502030303020204" pitchFamily="34" charset="0"/>
              </a:rPr>
              <a:t>Tinggi</a:t>
            </a: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150" dirty="0" err="1">
                <a:latin typeface="Candara" panose="020E0502030303020204" pitchFamily="34" charset="0"/>
              </a:rPr>
              <a:t>Jari-jari</a:t>
            </a:r>
            <a:endParaRPr lang="en-US" sz="315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150" dirty="0">
                <a:latin typeface="Candara" panose="020E0502030303020204" pitchFamily="34" charset="0"/>
              </a:rPr>
              <a:t>Tinggi </a:t>
            </a:r>
            <a:r>
              <a:rPr lang="en-US" sz="3150" dirty="0" err="1">
                <a:latin typeface="Candara" panose="020E0502030303020204" pitchFamily="34" charset="0"/>
              </a:rPr>
              <a:t>dan</a:t>
            </a:r>
            <a:r>
              <a:rPr lang="en-US" sz="3150" dirty="0">
                <a:latin typeface="Candara" panose="020E0502030303020204" pitchFamily="34" charset="0"/>
              </a:rPr>
              <a:t> </a:t>
            </a:r>
            <a:r>
              <a:rPr lang="en-US" sz="3150" dirty="0" err="1">
                <a:latin typeface="Candara" panose="020E0502030303020204" pitchFamily="34" charset="0"/>
              </a:rPr>
              <a:t>jari-jari</a:t>
            </a:r>
            <a:endParaRPr lang="en-US" sz="3150" dirty="0">
              <a:latin typeface="Candara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7C0DE-403B-146A-7CF8-073DF91BD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419" y="5097554"/>
            <a:ext cx="673184" cy="167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EC4FA0-2785-5C1D-B58F-1321083FD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7676" y="5915129"/>
            <a:ext cx="1653633" cy="821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7D78A0-44BD-E1D4-3B28-4F688364AD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0472" y="4357679"/>
            <a:ext cx="705212" cy="2353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F9205C-83B5-2CCA-D82E-3D68442598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741" y="5519993"/>
            <a:ext cx="1133919" cy="1169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C8FF2E-1582-38E9-A310-5AA14756DC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098" y="5607494"/>
            <a:ext cx="1277942" cy="1161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46BA77-F48C-5D7F-CE52-E4CAA5CA8C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5902" y="5607973"/>
            <a:ext cx="646686" cy="1160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53F1D4-1AF9-846D-49F1-A9EBC58A55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2242" y="5683919"/>
            <a:ext cx="1462401" cy="1114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228065-6276-6698-C465-2221B9514B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9421" y="6228619"/>
            <a:ext cx="1653632" cy="639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16FD23-A0AE-B759-5FC5-CD427088A6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6253" y="6326011"/>
            <a:ext cx="1048463" cy="472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32CE46-DA42-D1A7-D9FE-0A2C687629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0637" y="6188161"/>
            <a:ext cx="656450" cy="6892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3DEAB-99BD-2F80-F140-0F56672FF2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7323" y="6071347"/>
            <a:ext cx="1125092" cy="7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92CB95-A8F3-1380-AFC3-1821BF55A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5902" y="5607973"/>
            <a:ext cx="646686" cy="116085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11D2BAD-859C-5A07-60C3-0E7F6B8B9717}"/>
              </a:ext>
            </a:extLst>
          </p:cNvPr>
          <p:cNvSpPr txBox="1">
            <a:spLocks/>
          </p:cNvSpPr>
          <p:nvPr/>
        </p:nvSpPr>
        <p:spPr>
          <a:xfrm>
            <a:off x="2672417" y="3820814"/>
            <a:ext cx="12921369" cy="4414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978" indent="-383978">
              <a:lnSpc>
                <a:spcPct val="8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 panose="05000000000000000000" pitchFamily="2" charset="2"/>
              <a:buChar char=""/>
              <a:tabLst>
                <a:tab pos="1025129" algn="l"/>
                <a:tab pos="2053829" algn="l"/>
                <a:tab pos="3082529" algn="l"/>
                <a:tab pos="4111229" algn="l"/>
                <a:tab pos="5139929" algn="l"/>
                <a:tab pos="6168629" algn="l"/>
                <a:tab pos="7197329" algn="l"/>
                <a:tab pos="8226029" algn="l"/>
                <a:tab pos="9254729" algn="l"/>
                <a:tab pos="10283429" algn="l"/>
                <a:tab pos="11312129" algn="l"/>
              </a:tabLst>
            </a:pPr>
            <a:endParaRPr lang="en-US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3B5D5F-B22C-A66A-355A-6BF2D846FCD0}"/>
              </a:ext>
            </a:extLst>
          </p:cNvPr>
          <p:cNvSpPr txBox="1"/>
          <p:nvPr/>
        </p:nvSpPr>
        <p:spPr>
          <a:xfrm>
            <a:off x="11484701" y="4878663"/>
            <a:ext cx="606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ndara" panose="020E0502030303020204" pitchFamily="34" charset="0"/>
              </a:rPr>
              <a:t>Kriteria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kemiripan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tabung</a:t>
            </a:r>
            <a:endParaRPr lang="en-US" sz="360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ndara" panose="020E0502030303020204" pitchFamily="34" charset="0"/>
              </a:rPr>
              <a:t>Warna</a:t>
            </a:r>
            <a:endParaRPr lang="en-US" sz="3600" b="1" dirty="0">
              <a:latin typeface="Candara" panose="020E0502030303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EC348B-AA8F-27E4-1628-9809212D5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5863" y="4649866"/>
            <a:ext cx="673184" cy="16761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A15C31-E953-4AA1-7667-72D6A440F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676" y="5915129"/>
            <a:ext cx="1653633" cy="821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4A5112-5C9B-EE7C-C20E-BE1559650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024" y="4179221"/>
            <a:ext cx="705212" cy="2353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3DC310-4408-EAF6-AE18-CF861474B3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8665" y="5607492"/>
            <a:ext cx="1133919" cy="11698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7C2820-C046-4E23-9EF9-4E2EE5EE14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1718" y="5768382"/>
            <a:ext cx="1277942" cy="11613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782391-C0C6-8AB0-A4A9-073D2BF03C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9333" y="5272046"/>
            <a:ext cx="1462401" cy="11148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A41B82-B5EF-87F1-982B-735F7E9B6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0253" y="5735383"/>
            <a:ext cx="1653632" cy="6393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D33A2C-527D-5D65-20FD-FCEE06F9B9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77564" y="6124838"/>
            <a:ext cx="1048463" cy="4727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0C2E435-3EE9-5952-D938-F2F9442898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9530" y="6124838"/>
            <a:ext cx="656450" cy="6892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8909A4C-3349-8035-C860-6FCEE7F9B1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23016" y="6103327"/>
            <a:ext cx="1125092" cy="7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flipV="1">
            <a:off x="609600" y="9410700"/>
            <a:ext cx="105537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APA ITU </a:t>
            </a:r>
            <a:r>
              <a:rPr lang="id-ID" sz="6600" b="1" i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CLUSTERING</a:t>
            </a:r>
            <a:r>
              <a:rPr lang="id-ID" sz="6600" b="1" dirty="0">
                <a:solidFill>
                  <a:srgbClr val="002060"/>
                </a:solidFill>
                <a:latin typeface="Candara" panose="020E0502030303020204" pitchFamily="34" charset="0"/>
                <a:cs typeface="Myriad Arabic" panose="01010101010101010101" pitchFamily="50" charset="-78"/>
              </a:rPr>
              <a:t>?</a:t>
            </a:r>
            <a:endParaRPr lang="en-US" sz="6399" b="1" i="1" dirty="0">
              <a:solidFill>
                <a:srgbClr val="0F4662"/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AA7432-F8BC-52FD-763F-F0774164F544}"/>
              </a:ext>
            </a:extLst>
          </p:cNvPr>
          <p:cNvSpPr txBox="1"/>
          <p:nvPr/>
        </p:nvSpPr>
        <p:spPr>
          <a:xfrm>
            <a:off x="11699117" y="4281741"/>
            <a:ext cx="535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ndara" panose="020E0502030303020204" pitchFamily="34" charset="0"/>
              </a:rPr>
              <a:t>Kriteria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kemiripan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tabung</a:t>
            </a:r>
            <a:endParaRPr lang="en-US" sz="3600" dirty="0">
              <a:latin typeface="Candara" panose="020E0502030303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ndara" panose="020E0502030303020204" pitchFamily="34" charset="0"/>
              </a:rPr>
              <a:t>Tinggi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865DA-0697-D4A8-18BC-0960F9AEE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191" y="5807207"/>
            <a:ext cx="1653633" cy="82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97D0D-C891-6572-FD12-7DE71F20BB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5842" y="4430706"/>
            <a:ext cx="705212" cy="2353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DD4967-C4EF-F190-6A84-4AFDF0EB3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627" y="5467227"/>
            <a:ext cx="1133919" cy="1169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BB175-6FD6-E802-6BF4-156637A77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2854" y="5637420"/>
            <a:ext cx="1277942" cy="1161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1DE4D-055D-7B3E-C7B1-1DC58B0DAC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5902" y="5607973"/>
            <a:ext cx="646686" cy="1160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C76722-174D-0EE2-2C5E-E16503B775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2648" y="5854112"/>
            <a:ext cx="1462401" cy="1114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CB954A-965D-7B5C-6C60-A40BD43DCF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4182" y="6165880"/>
            <a:ext cx="1653632" cy="63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C9A191-D5AC-5610-A040-79A3EE9526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1780" y="6404689"/>
            <a:ext cx="1048463" cy="472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E9677E-19BC-72AF-EFF0-529248021F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8596" y="6033070"/>
            <a:ext cx="656450" cy="6892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B2BEEE-CFA2-CD0C-460C-8250152C81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57043" y="6088309"/>
            <a:ext cx="1125092" cy="727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D6DDC-086F-7654-A14E-8042EF18597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66893" y="5092684"/>
            <a:ext cx="673184" cy="1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7920</TotalTime>
  <Words>401</Words>
  <Application>Microsoft Macintosh PowerPoint</Application>
  <PresentationFormat>Custom</PresentationFormat>
  <Paragraphs>133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Cormorant Garamond Bold Italics</vt:lpstr>
      <vt:lpstr>Beirut</vt:lpstr>
      <vt:lpstr>Wingdings</vt:lpstr>
      <vt:lpstr>Candara</vt:lpstr>
      <vt:lpstr>Annai MN</vt:lpstr>
      <vt:lpstr>Arial</vt:lpstr>
      <vt:lpstr>Quicksand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27</cp:revision>
  <dcterms:created xsi:type="dcterms:W3CDTF">2006-08-16T00:00:00Z</dcterms:created>
  <dcterms:modified xsi:type="dcterms:W3CDTF">2024-10-19T03:09:10Z</dcterms:modified>
  <dc:identifier>DAGQsQo1AXU</dc:identifier>
</cp:coreProperties>
</file>