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  <p:sldMasterId id="2147483666" r:id="rId2"/>
    <p:sldMasterId id="2147483804" r:id="rId3"/>
  </p:sldMasterIdLst>
  <p:notesMasterIdLst>
    <p:notesMasterId r:id="rId28"/>
  </p:notesMasterIdLst>
  <p:handoutMasterIdLst>
    <p:handoutMasterId r:id="rId29"/>
  </p:handoutMasterIdLst>
  <p:sldIdLst>
    <p:sldId id="350" r:id="rId4"/>
    <p:sldId id="351" r:id="rId5"/>
    <p:sldId id="352" r:id="rId6"/>
    <p:sldId id="353" r:id="rId7"/>
    <p:sldId id="354" r:id="rId8"/>
    <p:sldId id="355" r:id="rId9"/>
    <p:sldId id="356" r:id="rId10"/>
    <p:sldId id="357" r:id="rId11"/>
    <p:sldId id="358" r:id="rId12"/>
    <p:sldId id="359" r:id="rId13"/>
    <p:sldId id="360" r:id="rId14"/>
    <p:sldId id="361" r:id="rId15"/>
    <p:sldId id="362" r:id="rId16"/>
    <p:sldId id="363" r:id="rId17"/>
    <p:sldId id="364" r:id="rId18"/>
    <p:sldId id="365" r:id="rId19"/>
    <p:sldId id="366" r:id="rId20"/>
    <p:sldId id="367" r:id="rId21"/>
    <p:sldId id="368" r:id="rId22"/>
    <p:sldId id="369" r:id="rId23"/>
    <p:sldId id="370" r:id="rId24"/>
    <p:sldId id="371" r:id="rId25"/>
    <p:sldId id="372" r:id="rId26"/>
    <p:sldId id="373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9" autoAdjust="0"/>
    <p:restoredTop sz="94617" autoAdjust="0"/>
  </p:normalViewPr>
  <p:slideViewPr>
    <p:cSldViewPr>
      <p:cViewPr varScale="1">
        <p:scale>
          <a:sx n="76" d="100"/>
          <a:sy n="76" d="100"/>
        </p:scale>
        <p:origin x="-1008" y="-80"/>
      </p:cViewPr>
      <p:guideLst>
        <p:guide orient="horz" pos="2160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448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D9D8545-8948-4F41-B25F-EAED4F70D5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71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E43F7792-AFB4-4861-9B1F-A78367A7D4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17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450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509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4509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4509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F9EBABC-A8C4-49CF-83DD-E7F083BC7707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45096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345097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45098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45099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grpSp>
          <p:nvGrpSpPr>
            <p:cNvPr id="345100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345101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45102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45103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45104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45105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</p:grpSp>
      <p:grpSp>
        <p:nvGrpSpPr>
          <p:cNvPr id="345106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345107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45108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45109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grpSp>
          <p:nvGrpSpPr>
            <p:cNvPr id="345110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345111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45112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45113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45114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45115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</p:grpSp>
      <p:sp>
        <p:nvSpPr>
          <p:cNvPr id="345116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345117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C0254-4075-4454-98C0-F5A356D7C3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6DB50-D8D2-40A1-A996-21B0C4338B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04529D-02B5-450C-8DF8-46C5D8FEAC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7111F4-81C1-4A5B-A5D9-1CF20C8AA6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DA6E8-C4FE-41CD-B1DE-8E20CDB7A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BB44C-2AD3-4E12-BB37-DEF2D4C180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16486-8446-4A41-823E-08D39EA57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08202-D1D9-4CF9-83AB-3ABBAC6609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CBF62C-8487-4C4C-B18A-3ECBD88EEA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D20105-FE12-48AA-8482-FB8715EA26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00C4B3-12F8-4F30-94ED-25B44C4A42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43FF7-C740-46D3-BB1C-DCC6562A02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A9E62-F53A-4363-B1E7-3CCF0BD962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A9A15A-A10B-431F-B891-1CFFAC03CB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F9EBABC-A8C4-49CF-83DD-E7F083BC77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0C4B3-12F8-4F30-94ED-25B44C4A42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500DC49-6551-45FB-8B19-8EFC5C9EFF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7EF297-2D0E-4E0D-981A-D7AB1F0C69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97537E-2C14-4D6C-9057-B98B1B4FA1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25FC05-58E8-4895-9BB3-E8A935F288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78406C-8903-4FA1-9873-5434A49FD7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00DC49-6551-45FB-8B19-8EFC5C9EFF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1DE90F-44EA-4333-9C19-8983ED67E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349940-E80E-4F92-A564-00B6EAA32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2C0254-4075-4454-98C0-F5A356D7C3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6DB50-D8D2-40A1-A996-21B0C4338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EF297-2D0E-4E0D-981A-D7AB1F0C69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97537E-2C14-4D6C-9057-B98B1B4FA1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5FC05-58E8-4895-9BB3-E8A935F288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78406C-8903-4FA1-9873-5434A49FD7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DE90F-44EA-4333-9C19-8983ED67EC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49940-E80E-4F92-A564-00B6EAA32D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440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406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4407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4407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A84E0DA9-2BA2-4919-80F3-D3978061ABF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4407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4407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pSp>
        <p:nvGrpSpPr>
          <p:cNvPr id="34407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344075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44076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44077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44078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44079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44080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44081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44082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44083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grpSp>
          <p:nvGrpSpPr>
            <p:cNvPr id="34408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34408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344086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44087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44088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  <p:sp>
            <p:nvSpPr>
              <p:cNvPr id="344089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44090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44091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grpSp>
            <p:nvGrpSpPr>
              <p:cNvPr id="344092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344093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44094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44095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44096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44097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44098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44099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44100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</p:grpSp>
      </p:grpSp>
      <p:grpSp>
        <p:nvGrpSpPr>
          <p:cNvPr id="344101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344102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44103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grpSp>
        <p:nvGrpSpPr>
          <p:cNvPr id="344104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34410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344106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grpSp>
            <p:nvGrpSpPr>
              <p:cNvPr id="344107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344108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44109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44110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44111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44112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44113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44114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44115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</p:grpSp>
        <p:sp>
          <p:nvSpPr>
            <p:cNvPr id="34411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id-ID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491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491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3BB5E9E4-80C2-49A7-8395-21014ABBF93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8CC47A3-116C-4BD4-83F1-7AFE8B9D69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1463674"/>
            <a:ext cx="8240712" cy="2751144"/>
          </a:xfrm>
        </p:spPr>
        <p:txBody>
          <a:bodyPr/>
          <a:lstStyle/>
          <a:p>
            <a:r>
              <a:rPr lang="en-US" sz="4400" smtClean="0">
                <a:cs typeface="Arial" charset="0"/>
              </a:rPr>
              <a:t>TAHAP- TAHAP PROSES PENELITIAN</a:t>
            </a:r>
            <a:r>
              <a:rPr lang="en-US" sz="4400" smtClean="0">
                <a:cs typeface="Times New Roman" pitchFamily="18" charset="0"/>
              </a:rPr>
              <a:t> &amp; PERUMUSAN </a:t>
            </a:r>
            <a:r>
              <a:rPr lang="en-US" sz="4400" dirty="0">
                <a:cs typeface="Times New Roman" pitchFamily="18" charset="0"/>
              </a:rPr>
              <a:t>PERMASALAHAN</a:t>
            </a:r>
            <a:r>
              <a:rPr lang="en-US" sz="4400" dirty="0"/>
              <a:t> </a:t>
            </a:r>
          </a:p>
        </p:txBody>
      </p:sp>
      <p:sp>
        <p:nvSpPr>
          <p:cNvPr id="164867" name="Rectangle 3"/>
          <p:cNvSpPr>
            <a:spLocks noChangeArrowheads="1"/>
          </p:cNvSpPr>
          <p:nvPr/>
        </p:nvSpPr>
        <p:spPr bwMode="auto">
          <a:xfrm>
            <a:off x="3857620" y="5429264"/>
            <a:ext cx="4897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/>
            <a:r>
              <a:rPr lang="id-ID" sz="3600" b="1" i="1" dirty="0" smtClean="0">
                <a:latin typeface="+mn-lt"/>
              </a:rPr>
              <a:t>Pertemuan</a:t>
            </a:r>
            <a:r>
              <a:rPr lang="en-US" sz="3600" b="1" i="1" dirty="0" smtClean="0">
                <a:latin typeface="+mn-lt"/>
              </a:rPr>
              <a:t> </a:t>
            </a:r>
            <a:r>
              <a:rPr lang="en-US" sz="3600" b="1" i="1" dirty="0">
                <a:latin typeface="+mn-lt"/>
              </a:rPr>
              <a:t>- </a:t>
            </a:r>
            <a:r>
              <a:rPr lang="id-ID" sz="3600" b="1" i="1" dirty="0" smtClean="0">
                <a:latin typeface="+mn-lt"/>
              </a:rPr>
              <a:t>4</a:t>
            </a:r>
            <a:endParaRPr lang="en-US" sz="3600" b="1" i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476672"/>
            <a:ext cx="6870700" cy="792088"/>
          </a:xfrm>
        </p:spPr>
        <p:txBody>
          <a:bodyPr/>
          <a:lstStyle/>
          <a:p>
            <a:r>
              <a:rPr lang="sv-SE" dirty="0">
                <a:latin typeface="+mn-lt"/>
                <a:cs typeface="Times New Roman" pitchFamily="18" charset="0"/>
              </a:rPr>
              <a:t>Pernyataan</a:t>
            </a:r>
            <a:r>
              <a:rPr lang="en-US" dirty="0">
                <a:latin typeface="+mn-lt"/>
              </a:rPr>
              <a:t> 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412776"/>
            <a:ext cx="8496944" cy="5040560"/>
          </a:xfrm>
        </p:spPr>
        <p:txBody>
          <a:bodyPr/>
          <a:lstStyle/>
          <a:p>
            <a:pPr algn="just"/>
            <a:r>
              <a:rPr lang="sv-SE" sz="2800" dirty="0">
                <a:latin typeface="Comic Sans MS" pitchFamily="66" charset="0"/>
                <a:cs typeface="Times New Roman" pitchFamily="18" charset="0"/>
              </a:rPr>
              <a:t>“Maksud penelitian ini adalah untuk mengetahui seberapa </a:t>
            </a:r>
            <a:r>
              <a:rPr lang="sv-SE" sz="2800" dirty="0" smtClean="0">
                <a:latin typeface="Comic Sans MS" pitchFamily="66" charset="0"/>
                <a:cs typeface="Times New Roman" pitchFamily="18" charset="0"/>
              </a:rPr>
              <a:t>besar pengaruh </a:t>
            </a:r>
            <a:r>
              <a:rPr lang="sv-SE" sz="2800" smtClean="0">
                <a:latin typeface="Comic Sans MS" pitchFamily="66" charset="0"/>
                <a:cs typeface="Times New Roman" pitchFamily="18" charset="0"/>
              </a:rPr>
              <a:t>m</a:t>
            </a:r>
            <a:r>
              <a:rPr lang="sv-SE" sz="2800" smtClean="0">
                <a:latin typeface="Comic Sans MS" pitchFamily="66" charset="0"/>
                <a:cs typeface="Times New Roman" pitchFamily="18" charset="0"/>
              </a:rPr>
              <a:t>edia pembelajar </a:t>
            </a:r>
            <a:r>
              <a:rPr lang="sv-SE" sz="2800" dirty="0" smtClean="0">
                <a:latin typeface="Comic Sans MS" pitchFamily="66" charset="0"/>
                <a:cs typeface="Times New Roman" pitchFamily="18" charset="0"/>
              </a:rPr>
              <a:t>berbasis IT terhadap </a:t>
            </a:r>
            <a:r>
              <a:rPr lang="sv-SE" sz="2800" dirty="0" smtClean="0">
                <a:latin typeface="Comic Sans MS" pitchFamily="66" charset="0"/>
                <a:cs typeface="Times New Roman" pitchFamily="18" charset="0"/>
              </a:rPr>
              <a:t>tingkat penguasaan konsep pada Materi </a:t>
            </a:r>
            <a:r>
              <a:rPr lang="sv-SE" sz="2800" dirty="0">
                <a:latin typeface="Comic Sans MS" pitchFamily="66" charset="0"/>
                <a:cs typeface="Times New Roman" pitchFamily="18" charset="0"/>
              </a:rPr>
              <a:t>Hereditas </a:t>
            </a:r>
            <a:r>
              <a:rPr lang="sv-SE" sz="2800" dirty="0" smtClean="0">
                <a:latin typeface="Comic Sans MS" pitchFamily="66" charset="0"/>
                <a:cs typeface="Times New Roman" pitchFamily="18" charset="0"/>
              </a:rPr>
              <a:t>pada Peserta </a:t>
            </a:r>
            <a:r>
              <a:rPr lang="sv-SE" sz="2800" dirty="0">
                <a:latin typeface="Comic Sans MS" pitchFamily="66" charset="0"/>
                <a:cs typeface="Times New Roman" pitchFamily="18" charset="0"/>
              </a:rPr>
              <a:t>didik Kelas </a:t>
            </a:r>
            <a:r>
              <a:rPr lang="sv-SE" sz="2800" dirty="0" smtClean="0">
                <a:latin typeface="Comic Sans MS" pitchFamily="66" charset="0"/>
                <a:cs typeface="Times New Roman" pitchFamily="18" charset="0"/>
              </a:rPr>
              <a:t>XII SMA Negeri 3 Kupang.” </a:t>
            </a:r>
            <a:endParaRPr lang="id-ID" sz="2800" dirty="0" smtClean="0">
              <a:latin typeface="Comic Sans MS" pitchFamily="66" charset="0"/>
              <a:cs typeface="Times New Roman" pitchFamily="18" charset="0"/>
            </a:endParaRPr>
          </a:p>
          <a:p>
            <a:pPr algn="just"/>
            <a:r>
              <a:rPr lang="sv-SE" sz="2800" dirty="0" smtClean="0">
                <a:cs typeface="Times New Roman" pitchFamily="18" charset="0"/>
              </a:rPr>
              <a:t>“</a:t>
            </a:r>
            <a:r>
              <a:rPr lang="sv-SE" sz="2800" dirty="0">
                <a:cs typeface="Times New Roman" pitchFamily="18" charset="0"/>
              </a:rPr>
              <a:t>Maksud penelitian ini adalah untuk mengetahui faktor-faktor apa saja dan seberapa besar pengaruh masing-masing faktor </a:t>
            </a:r>
            <a:r>
              <a:rPr lang="sv-SE" sz="2800" dirty="0" smtClean="0">
                <a:cs typeface="Times New Roman" pitchFamily="18" charset="0"/>
              </a:rPr>
              <a:t>lingkungan terhadap pertumbuhan tanaman terung.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v-SE" sz="4000">
                <a:cs typeface="Arial" charset="0"/>
              </a:rPr>
              <a:t>Karakteristik Rincian Permasalahan</a:t>
            </a:r>
            <a:endParaRPr lang="en-US" sz="4000">
              <a:cs typeface="Times New Roman" pitchFamily="18" charset="0"/>
            </a:endParaRP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600200"/>
            <a:ext cx="7821637" cy="4525963"/>
          </a:xfrm>
        </p:spPr>
        <p:txBody>
          <a:bodyPr>
            <a:normAutofit lnSpcReduction="10000"/>
          </a:bodyPr>
          <a:lstStyle/>
          <a:p>
            <a:pPr marL="457200" indent="-457200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b="1" dirty="0" err="1">
                <a:cs typeface="Arial" charset="0"/>
              </a:rPr>
              <a:t>Setiap</a:t>
            </a:r>
            <a:r>
              <a:rPr lang="en-US" sz="2400" b="1" dirty="0">
                <a:cs typeface="Arial" charset="0"/>
              </a:rPr>
              <a:t> </a:t>
            </a:r>
            <a:r>
              <a:rPr lang="en-US" sz="2400" b="1" dirty="0" err="1">
                <a:cs typeface="Arial" charset="0"/>
              </a:rPr>
              <a:t>rincian</a:t>
            </a:r>
            <a:r>
              <a:rPr lang="en-US" sz="2400" b="1" dirty="0">
                <a:cs typeface="Arial" charset="0"/>
              </a:rPr>
              <a:t> </a:t>
            </a:r>
            <a:r>
              <a:rPr lang="en-US" sz="2400" b="1" dirty="0" err="1">
                <a:cs typeface="Arial" charset="0"/>
              </a:rPr>
              <a:t>permasalahan</a:t>
            </a:r>
            <a:r>
              <a:rPr lang="en-US" sz="2400" b="1" dirty="0">
                <a:cs typeface="Arial" charset="0"/>
              </a:rPr>
              <a:t> </a:t>
            </a:r>
            <a:r>
              <a:rPr lang="en-US" sz="2400" b="1" dirty="0" err="1">
                <a:cs typeface="Arial" charset="0"/>
              </a:rPr>
              <a:t>haruslah</a:t>
            </a:r>
            <a:r>
              <a:rPr lang="en-US" sz="2400" b="1" dirty="0">
                <a:cs typeface="Arial" charset="0"/>
              </a:rPr>
              <a:t> </a:t>
            </a:r>
            <a:r>
              <a:rPr lang="en-US" sz="2400" b="1" dirty="0" err="1">
                <a:cs typeface="Arial" charset="0"/>
              </a:rPr>
              <a:t>merupakan</a:t>
            </a:r>
            <a:r>
              <a:rPr lang="en-US" sz="2400" b="1" dirty="0">
                <a:cs typeface="Arial" charset="0"/>
              </a:rPr>
              <a:t> </a:t>
            </a:r>
            <a:r>
              <a:rPr lang="en-US" sz="2400" b="1" dirty="0" err="1">
                <a:cs typeface="Arial" charset="0"/>
              </a:rPr>
              <a:t>satuan</a:t>
            </a:r>
            <a:r>
              <a:rPr lang="en-US" sz="2400" b="1" dirty="0">
                <a:cs typeface="Arial" charset="0"/>
              </a:rPr>
              <a:t> yang </a:t>
            </a:r>
            <a:r>
              <a:rPr lang="en-US" sz="2400" b="1" dirty="0" err="1">
                <a:cs typeface="Arial" charset="0"/>
              </a:rPr>
              <a:t>dapat</a:t>
            </a:r>
            <a:r>
              <a:rPr lang="en-US" sz="2400" b="1" dirty="0">
                <a:cs typeface="Arial" charset="0"/>
              </a:rPr>
              <a:t> </a:t>
            </a:r>
            <a:r>
              <a:rPr lang="en-US" sz="2400" b="1" dirty="0" err="1">
                <a:cs typeface="Arial" charset="0"/>
              </a:rPr>
              <a:t>diteliti</a:t>
            </a:r>
            <a:r>
              <a:rPr lang="en-US" sz="2400" b="1" dirty="0">
                <a:cs typeface="Arial" charset="0"/>
              </a:rPr>
              <a:t> (</a:t>
            </a:r>
            <a:r>
              <a:rPr lang="en-US" sz="2400" b="1" i="1" dirty="0">
                <a:cs typeface="Arial" charset="0"/>
              </a:rPr>
              <a:t>a researchable unit </a:t>
            </a:r>
            <a:r>
              <a:rPr lang="en-US" sz="2400" b="1" dirty="0">
                <a:cs typeface="Arial" charset="0"/>
              </a:rPr>
              <a:t>).</a:t>
            </a: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1400" b="1" dirty="0">
              <a:cs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b="1" dirty="0" err="1">
                <a:cs typeface="Arial" charset="0"/>
              </a:rPr>
              <a:t>Setiap</a:t>
            </a:r>
            <a:r>
              <a:rPr lang="en-US" sz="2400" b="1" dirty="0">
                <a:cs typeface="Arial" charset="0"/>
              </a:rPr>
              <a:t> </a:t>
            </a:r>
            <a:r>
              <a:rPr lang="en-US" sz="2400" b="1" dirty="0" err="1">
                <a:cs typeface="Arial" charset="0"/>
              </a:rPr>
              <a:t>rincian</a:t>
            </a:r>
            <a:r>
              <a:rPr lang="en-US" sz="2400" b="1" dirty="0">
                <a:cs typeface="Arial" charset="0"/>
              </a:rPr>
              <a:t> </a:t>
            </a:r>
            <a:r>
              <a:rPr lang="en-US" sz="2400" b="1" dirty="0" err="1">
                <a:cs typeface="Arial" charset="0"/>
              </a:rPr>
              <a:t>terkait</a:t>
            </a:r>
            <a:r>
              <a:rPr lang="en-US" sz="2400" b="1" dirty="0">
                <a:cs typeface="Arial" charset="0"/>
              </a:rPr>
              <a:t> </a:t>
            </a:r>
            <a:r>
              <a:rPr lang="en-US" sz="2400" b="1" dirty="0" err="1">
                <a:cs typeface="Arial" charset="0"/>
              </a:rPr>
              <a:t>dengan</a:t>
            </a:r>
            <a:r>
              <a:rPr lang="en-US" sz="2400" b="1" dirty="0">
                <a:cs typeface="Arial" charset="0"/>
              </a:rPr>
              <a:t> </a:t>
            </a:r>
            <a:r>
              <a:rPr lang="en-US" sz="2400" b="1" dirty="0" err="1">
                <a:cs typeface="Arial" charset="0"/>
              </a:rPr>
              <a:t>interpretasi</a:t>
            </a:r>
            <a:r>
              <a:rPr lang="en-US" sz="2400" b="1" dirty="0">
                <a:cs typeface="Arial" charset="0"/>
              </a:rPr>
              <a:t> data.</a:t>
            </a: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1400" b="1" dirty="0">
              <a:cs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sv-SE" sz="2400" b="1" dirty="0">
                <a:cs typeface="Arial" charset="0"/>
              </a:rPr>
              <a:t>Semua rincian permasalahan perlu terintegrasi menjadi satu kesatuan permasalahan yang lebih besar (sistemik).</a:t>
            </a: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1400" b="1" dirty="0">
              <a:cs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sv-SE" sz="2400" b="1" dirty="0">
                <a:cs typeface="Arial" charset="0"/>
              </a:rPr>
              <a:t>Rincian yang penting saja yang diteliti (tidak perlu semua rincian permasalahan diteliti)</a:t>
            </a: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1400" b="1" dirty="0">
              <a:cs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sv-SE" sz="2400" b="1" dirty="0">
                <a:cs typeface="Arial" charset="0"/>
              </a:rPr>
              <a:t>Hindari rincian permasalahan yang pengatasannya tidak realistik.</a:t>
            </a:r>
            <a:endParaRPr lang="en-US" sz="2400" b="1" dirty="0">
              <a:cs typeface="Times New Roman" pitchFamily="18" charset="0"/>
            </a:endParaRP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2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v-SE" sz="4000">
                <a:cs typeface="Arial" charset="0"/>
              </a:rPr>
              <a:t>Contoh Rumusan Permasalahan</a:t>
            </a:r>
            <a:endParaRPr lang="en-US" sz="4000">
              <a:cs typeface="Times New Roman" pitchFamily="18" charset="0"/>
            </a:endParaRPr>
          </a:p>
        </p:txBody>
      </p:sp>
      <p:sp>
        <p:nvSpPr>
          <p:cNvPr id="176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v-SE">
                <a:cs typeface="Arial" charset="0"/>
              </a:rPr>
              <a:t>Di bawah ini diberikan beberapa contoh rumusan masalah, sebagai berikut: </a:t>
            </a:r>
          </a:p>
          <a:p>
            <a:pPr lvl="1" algn="just"/>
            <a:r>
              <a:rPr lang="sv-SE">
                <a:cs typeface="Arial" charset="0"/>
              </a:rPr>
              <a:t>“. . . . . . . permasalahan sebagai berikut: Apakah kepemimpinan mempunyai pengaruh langsung terhadap kinerja perusahaan</a:t>
            </a:r>
            <a:r>
              <a:rPr lang="sv-SE" i="1">
                <a:cs typeface="Arial" charset="0"/>
              </a:rPr>
              <a:t>, </a:t>
            </a:r>
            <a:r>
              <a:rPr lang="sv-SE">
                <a:cs typeface="Arial" charset="0"/>
              </a:rPr>
              <a:t>dan apakah motivasi kerja berpengaruh terhadap kinerja perusahaan?”</a:t>
            </a:r>
            <a:endParaRPr lang="en-US">
              <a:cs typeface="Times New Roman" pitchFamily="18" charset="0"/>
            </a:endParaRPr>
          </a:p>
          <a:p>
            <a:pPr lvl="1" algn="just"/>
            <a:r>
              <a:rPr lang="sv-SE">
                <a:cs typeface="Arial" charset="0"/>
              </a:rPr>
              <a:t>“. . . . . . . . . dengan penelitian ini ingin diketahui faktor – faktor apa yang dapat mempengaruhi perilaku ibu – ibu dalam membeli produk X”.</a:t>
            </a:r>
            <a:endParaRPr lang="en-US">
              <a:cs typeface="Times New Roman" pitchFamily="18" charset="0"/>
            </a:endParaRPr>
          </a:p>
          <a:p>
            <a:pPr algn="just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r>
              <a:rPr lang="id-ID" sz="4000" dirty="0"/>
              <a:t>CIRI-CIRI MASALAH YANG BAIK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id-ID" sz="2400" dirty="0"/>
              <a:t>Masalah yang dipilih mempunyai fisibilitas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id-ID" sz="2400" dirty="0"/>
              <a:t>   - data, metode utk memecahkan masa-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id-ID" sz="2400" dirty="0"/>
              <a:t>     lah harus ada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id-ID" sz="2400" dirty="0"/>
              <a:t>   - biaya scr relatif dlm batas kemampuan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id-ID" sz="2400" dirty="0"/>
              <a:t>   - waktu utk memecahkan masalah harus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id-ID" sz="2400" dirty="0"/>
              <a:t>     wajar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id-ID" sz="2400" dirty="0"/>
              <a:t>   - tidak bertentangan dengan hukum dan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id-ID" sz="2400" dirty="0"/>
              <a:t>     adat</a:t>
            </a:r>
          </a:p>
          <a:p>
            <a:pPr>
              <a:lnSpc>
                <a:spcPct val="80000"/>
              </a:lnSpc>
              <a:defRPr/>
            </a:pPr>
            <a:r>
              <a:rPr lang="id-ID" sz="2400" dirty="0"/>
              <a:t> Masalah yg dipilih hrs sesuai dg kualifi-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id-ID" sz="2400" dirty="0"/>
              <a:t>   </a:t>
            </a:r>
            <a:r>
              <a:rPr lang="en-US" sz="2400" dirty="0"/>
              <a:t> </a:t>
            </a:r>
            <a:r>
              <a:rPr lang="id-ID" sz="2400" dirty="0"/>
              <a:t>kasi peneliti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id-ID" sz="2400" dirty="0"/>
              <a:t>  </a:t>
            </a:r>
            <a:r>
              <a:rPr lang="en-US" sz="2400" dirty="0"/>
              <a:t> </a:t>
            </a:r>
            <a:r>
              <a:rPr lang="id-ID" sz="2400" dirty="0"/>
              <a:t> - menarik untuk diteliti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id-ID" sz="2400" dirty="0"/>
              <a:t>  </a:t>
            </a:r>
            <a:r>
              <a:rPr lang="en-US" sz="2400" dirty="0"/>
              <a:t> </a:t>
            </a:r>
            <a:r>
              <a:rPr lang="id-ID" sz="2400" dirty="0"/>
              <a:t> - cocok dengan kualifikasi ilmiah peneliti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654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/>
          <a:lstStyle/>
          <a:p>
            <a:pPr algn="ctr"/>
            <a:r>
              <a:rPr lang="id-ID" dirty="0"/>
              <a:t>CONTOH MAS</a:t>
            </a:r>
            <a:r>
              <a:rPr lang="en-US" dirty="0"/>
              <a:t>A</a:t>
            </a:r>
            <a:r>
              <a:rPr lang="id-ID" dirty="0"/>
              <a:t>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d-ID" dirty="0"/>
              <a:t>Banyaknya pengangguran di pedesaan</a:t>
            </a:r>
          </a:p>
          <a:p>
            <a:pPr>
              <a:defRPr/>
            </a:pPr>
            <a:r>
              <a:rPr lang="id-ID" dirty="0"/>
              <a:t>Produktivitas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id-ID" dirty="0" smtClean="0"/>
              <a:t>yang </a:t>
            </a:r>
            <a:r>
              <a:rPr lang="id-ID" dirty="0"/>
              <a:t>rendah</a:t>
            </a:r>
          </a:p>
          <a:p>
            <a:pPr>
              <a:defRPr/>
            </a:pPr>
            <a:r>
              <a:rPr lang="id-ID" dirty="0"/>
              <a:t>Tingkat penguasaan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didik</a:t>
            </a:r>
            <a:r>
              <a:rPr lang="en-US" dirty="0" smtClean="0"/>
              <a:t> </a:t>
            </a:r>
            <a:r>
              <a:rPr lang="id-ID" dirty="0" smtClean="0"/>
              <a:t>yang rendah</a:t>
            </a:r>
            <a:endParaRPr lang="id-ID" dirty="0"/>
          </a:p>
          <a:p>
            <a:pPr>
              <a:defRPr/>
            </a:pPr>
            <a:r>
              <a:rPr lang="id-ID" dirty="0"/>
              <a:t>Kurangnya pengetahuan petani terhadap teknologi pertanian organik</a:t>
            </a:r>
          </a:p>
          <a:p>
            <a:pPr>
              <a:defRPr/>
            </a:pPr>
            <a:r>
              <a:rPr lang="id-ID" dirty="0"/>
              <a:t>Makin meluasnya  kenakalan remaja</a:t>
            </a:r>
          </a:p>
          <a:p>
            <a:pPr>
              <a:defRPr/>
            </a:pPr>
            <a:r>
              <a:rPr lang="id-ID" dirty="0"/>
              <a:t>Kurangnya partisipasi perempuan tani dalam pengambilan keputusan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563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40"/>
            <a:ext cx="8028384" cy="732696"/>
          </a:xfrm>
        </p:spPr>
        <p:txBody>
          <a:bodyPr/>
          <a:lstStyle/>
          <a:p>
            <a:pPr algn="ctr"/>
            <a:r>
              <a:rPr lang="en-US" sz="3600" dirty="0"/>
              <a:t>IDENTIFIKASI MASALAH 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09600" indent="-609600" algn="ctr">
              <a:lnSpc>
                <a:spcPct val="90000"/>
              </a:lnSpc>
              <a:buNone/>
              <a:defRPr/>
            </a:pPr>
            <a:r>
              <a:rPr lang="en-US" sz="2800" i="1" dirty="0"/>
              <a:t>IDENTIFIKASI MASALAH PENELITIAN  DIMAKSUDKAN SEBAGAI PENEGASAN BATASAN </a:t>
            </a:r>
            <a:r>
              <a:rPr lang="en-US" sz="2800" i="1" dirty="0" err="1"/>
              <a:t>BATASAN</a:t>
            </a:r>
            <a:r>
              <a:rPr lang="en-US" sz="2800" i="1" dirty="0"/>
              <a:t> MASALAH PENELITIAN SEHINGGA</a:t>
            </a:r>
          </a:p>
          <a:p>
            <a:pPr marL="609600" indent="-609600" algn="ctr">
              <a:lnSpc>
                <a:spcPct val="90000"/>
              </a:lnSpc>
              <a:buNone/>
              <a:defRPr/>
            </a:pPr>
            <a:r>
              <a:rPr lang="en-US" sz="2800" i="1" dirty="0"/>
              <a:t>CAKUPAN PENELITIAN TIDAK KELUAR </a:t>
            </a:r>
          </a:p>
          <a:p>
            <a:pPr marL="609600" indent="-609600" algn="ctr">
              <a:lnSpc>
                <a:spcPct val="90000"/>
              </a:lnSpc>
              <a:buNone/>
              <a:defRPr/>
            </a:pPr>
            <a:r>
              <a:rPr lang="en-US" sz="2800" i="1" dirty="0"/>
              <a:t>DARI TUJUANNYA</a:t>
            </a:r>
          </a:p>
          <a:p>
            <a:pPr marL="609600" indent="-609600" algn="ctr">
              <a:lnSpc>
                <a:spcPct val="90000"/>
              </a:lnSpc>
              <a:buNone/>
              <a:defRPr/>
            </a:pPr>
            <a:endParaRPr lang="en-US" sz="2800" i="1" dirty="0"/>
          </a:p>
          <a:p>
            <a:pPr marL="609600" indent="-609600" algn="ctr">
              <a:lnSpc>
                <a:spcPct val="90000"/>
              </a:lnSpc>
              <a:buNone/>
              <a:defRPr/>
            </a:pPr>
            <a:endParaRPr lang="en-US" sz="2800" i="1" dirty="0"/>
          </a:p>
          <a:p>
            <a:pPr marL="609600" indent="-609600" algn="ctr">
              <a:lnSpc>
                <a:spcPct val="90000"/>
              </a:lnSpc>
              <a:buNone/>
              <a:defRPr/>
            </a:pPr>
            <a:r>
              <a:rPr lang="en-US" sz="2800" i="1" dirty="0"/>
              <a:t>DUA LANGKAH POKOK IDENTIFIKASI MASALAH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en-US" sz="2800" i="1" dirty="0"/>
              <a:t>PENGURAIAN LATAR BELAKANG MASALAH</a:t>
            </a:r>
          </a:p>
          <a:p>
            <a:pPr marL="609600" indent="-609600">
              <a:lnSpc>
                <a:spcPct val="90000"/>
              </a:lnSpc>
              <a:defRPr/>
            </a:pPr>
            <a:r>
              <a:rPr lang="en-US" sz="2800" i="1" dirty="0"/>
              <a:t>PERUMUSAN MASALAH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661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smtClean="0"/>
              <a:t>LATAR BELAKANG MASALAH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4530725"/>
          </a:xfrm>
        </p:spPr>
        <p:txBody>
          <a:bodyPr/>
          <a:lstStyle/>
          <a:p>
            <a:pPr marL="228600" indent="-168275" eaLnBrk="1" hangingPunct="1">
              <a:buFont typeface="Wingdings" pitchFamily="2" charset="2"/>
              <a:buNone/>
              <a:defRPr/>
            </a:pPr>
            <a:endParaRPr lang="en-US" sz="2000" smtClean="0"/>
          </a:p>
          <a:p>
            <a:pPr marL="228600" indent="-168275" eaLnBrk="1" hangingPunct="1">
              <a:buFont typeface="Wingdings" pitchFamily="2" charset="2"/>
              <a:buNone/>
              <a:defRPr/>
            </a:pPr>
            <a:r>
              <a:rPr lang="en-US" sz="2000" smtClean="0"/>
              <a:t>KONSEP LATAR BELAKANG MASALAH YANG BAIK MENCAKUP/MENJELASKAN:</a:t>
            </a:r>
          </a:p>
          <a:p>
            <a:pPr marL="228600" indent="-168275" eaLnBrk="1" hangingPunct="1">
              <a:defRPr/>
            </a:pPr>
            <a:r>
              <a:rPr lang="en-US" sz="2000" smtClean="0"/>
              <a:t>MENGAPA KITA MEMILIH MASALAH PENELITIAN  TERSEBUT (alasan ataupun sebab-sebabnya)</a:t>
            </a:r>
          </a:p>
          <a:p>
            <a:pPr marL="228600" indent="-168275" eaLnBrk="1" hangingPunct="1">
              <a:defRPr/>
            </a:pPr>
            <a:r>
              <a:rPr lang="en-US" sz="2000" smtClean="0"/>
              <a:t>SITUASI YANG MELANDASI ATAU MELATARBELAKANGI MASALAH YG AKAN DITELITI</a:t>
            </a:r>
          </a:p>
          <a:p>
            <a:pPr marL="228600" indent="-168275" eaLnBrk="1" hangingPunct="1">
              <a:defRPr/>
            </a:pPr>
            <a:r>
              <a:rPr lang="en-US" sz="2000" smtClean="0"/>
              <a:t>HAL-HAL YANG TELAH DIKETAHUI/BELUM DIKETAHUI MENGENAI MASALAH YG AKAN DITELITI</a:t>
            </a:r>
          </a:p>
          <a:p>
            <a:pPr marL="228600" indent="-168275" eaLnBrk="1" hangingPunct="1">
              <a:defRPr/>
            </a:pPr>
            <a:r>
              <a:rPr lang="en-US" sz="2000" smtClean="0"/>
              <a:t>PENTINGNYA PENELITIAN TSB BAIK SECARA TEORI DAN ATAU SCR PRAKTIS</a:t>
            </a:r>
          </a:p>
          <a:p>
            <a:pPr marL="228600" indent="-168275" eaLnBrk="1" hangingPunct="1">
              <a:defRPr/>
            </a:pPr>
            <a:r>
              <a:rPr lang="en-US" sz="2000" smtClean="0"/>
              <a:t>PENELITIAN YG AKAN DILAKUKAN MENGISI KEKOSONGAN YANG ADA</a:t>
            </a:r>
          </a:p>
          <a:p>
            <a:pPr marL="228600" indent="-168275" eaLnBrk="1" hangingPunct="1">
              <a:defRPr/>
            </a:pPr>
            <a:endParaRPr lang="en-US" sz="2000" smtClean="0"/>
          </a:p>
        </p:txBody>
      </p:sp>
    </p:spTree>
    <p:extLst>
      <p:ext uri="{BB962C8B-B14F-4D97-AF65-F5344CB8AC3E}">
        <p14:creationId xmlns:p14="http://schemas.microsoft.com/office/powerpoint/2010/main" val="19779312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50825" y="333375"/>
            <a:ext cx="8642350" cy="2851150"/>
          </a:xfrm>
        </p:spPr>
        <p:txBody>
          <a:bodyPr/>
          <a:lstStyle/>
          <a:p>
            <a:pPr eaLnBrk="1" hangingPunct="1">
              <a:defRPr/>
            </a:pPr>
            <a:r>
              <a:rPr lang="id-ID" sz="4800" dirty="0" smtClean="0"/>
              <a:t>RUMUSAN MASALAH</a:t>
            </a:r>
            <a:br>
              <a:rPr lang="id-ID" sz="4800" dirty="0" smtClean="0"/>
            </a:br>
            <a:r>
              <a:rPr lang="id-ID" sz="4400" dirty="0" smtClean="0"/>
              <a:t/>
            </a:r>
            <a:br>
              <a:rPr lang="id-ID" sz="4400" dirty="0" smtClean="0"/>
            </a:br>
            <a:r>
              <a:rPr lang="id-ID" sz="3200" dirty="0" smtClean="0"/>
              <a:t>RUMUSAN MASALAH BEDA DENGAN MASALAH</a:t>
            </a:r>
            <a:endParaRPr lang="en-GB" sz="3200" dirty="0" smtClean="0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50825" y="3429000"/>
            <a:ext cx="8642350" cy="2447925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id-ID" sz="2400" smtClean="0"/>
              <a:t>Masalah:  kesenjangan diharapkan – yg terjadi</a:t>
            </a:r>
          </a:p>
          <a:p>
            <a:pPr algn="l" eaLnBrk="1" hangingPunct="1">
              <a:lnSpc>
                <a:spcPct val="90000"/>
              </a:lnSpc>
              <a:defRPr/>
            </a:pPr>
            <a:endParaRPr lang="id-ID" sz="2400" smtClean="0"/>
          </a:p>
          <a:p>
            <a:pPr algn="l" eaLnBrk="1" hangingPunct="1">
              <a:lnSpc>
                <a:spcPct val="90000"/>
              </a:lnSpc>
              <a:defRPr/>
            </a:pPr>
            <a:r>
              <a:rPr lang="id-ID" sz="2400" smtClean="0"/>
              <a:t>Rumusan masalah: 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id-ID" sz="2400" smtClean="0"/>
              <a:t>Suatu pertanyaan yg akan dicarikan jawabannya 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id-ID" sz="2400" smtClean="0"/>
              <a:t>Melalui pengumpulan data</a:t>
            </a:r>
            <a:endParaRPr lang="en-GB" sz="2400" smtClean="0"/>
          </a:p>
        </p:txBody>
      </p:sp>
    </p:spTree>
    <p:extLst>
      <p:ext uri="{BB962C8B-B14F-4D97-AF65-F5344CB8AC3E}">
        <p14:creationId xmlns:p14="http://schemas.microsoft.com/office/powerpoint/2010/main" val="3971662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sz="3600" smtClean="0"/>
              <a:t>TUJUAN PEMILIHAN DAN PERUMUSAN MASALAH</a:t>
            </a:r>
            <a:endParaRPr lang="en-GB" sz="360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sz="2800" smtClean="0"/>
              <a:t>Mencari sesuatu dalam rangka pemuasan akademis seseorang</a:t>
            </a:r>
          </a:p>
          <a:p>
            <a:pPr eaLnBrk="1" hangingPunct="1">
              <a:defRPr/>
            </a:pPr>
            <a:r>
              <a:rPr lang="id-ID" sz="2800" smtClean="0"/>
              <a:t>Memuaskan perhatian serta keingintahuan seseorang akan hal-hal baru</a:t>
            </a:r>
          </a:p>
          <a:p>
            <a:pPr eaLnBrk="1" hangingPunct="1">
              <a:defRPr/>
            </a:pPr>
            <a:r>
              <a:rPr lang="id-ID" sz="2800" smtClean="0"/>
              <a:t>Meletakkan dasar untuk memecahkan beberapa penemuan penelitian sebelumnya ataupun dasar untuk penelitian selanjutnya</a:t>
            </a:r>
          </a:p>
          <a:p>
            <a:pPr eaLnBrk="1" hangingPunct="1">
              <a:defRPr/>
            </a:pPr>
            <a:r>
              <a:rPr lang="id-ID" sz="2800" smtClean="0"/>
              <a:t>Menyediakan sesuatu yang bermanfaat</a:t>
            </a:r>
            <a:endParaRPr lang="en-GB" sz="2800" smtClean="0"/>
          </a:p>
        </p:txBody>
      </p:sp>
    </p:spTree>
    <p:extLst>
      <p:ext uri="{BB962C8B-B14F-4D97-AF65-F5344CB8AC3E}">
        <p14:creationId xmlns:p14="http://schemas.microsoft.com/office/powerpoint/2010/main" val="156597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id-ID" sz="3600" smtClean="0"/>
              <a:t>Rumusan masalah harus dilakukan dengan kondisi berikut:</a:t>
            </a:r>
            <a:endParaRPr lang="en-GB" sz="360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d-ID" sz="2800" smtClean="0"/>
              <a:t>Masalah dirumuskan dalam bentuk pertanyaan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d-ID" sz="2800" smtClean="0"/>
              <a:t>Rumusan masalah hendaknya jelas dan padat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d-ID" sz="2800" smtClean="0"/>
              <a:t>Rumusan masalah harus berisi implikasi adanya data untuk memecahkan masalah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d-ID" sz="2800" smtClean="0"/>
              <a:t>Rumusan masalah harus merupakan dasar dalam membuat hipotesa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d-ID" sz="2800" smtClean="0"/>
              <a:t>Masalah harus menjadi dasar bagi judul penelitian</a:t>
            </a:r>
            <a:endParaRPr lang="en-GB" sz="2800" smtClean="0"/>
          </a:p>
        </p:txBody>
      </p:sp>
    </p:spTree>
    <p:extLst>
      <p:ext uri="{BB962C8B-B14F-4D97-AF65-F5344CB8AC3E}">
        <p14:creationId xmlns:p14="http://schemas.microsoft.com/office/powerpoint/2010/main" val="300948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cs typeface="Arial" charset="0"/>
              </a:rPr>
              <a:t>TAHAP- TAHAP PROSES PENELITIAN</a:t>
            </a:r>
            <a:endParaRPr lang="en-US">
              <a:latin typeface="Tahoma" pitchFamily="34" charset="0"/>
              <a:cs typeface="Tahoma" pitchFamily="34" charset="0"/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Char char="•"/>
            </a:pPr>
            <a:r>
              <a:rPr lang="en-US" sz="2400" dirty="0" err="1">
                <a:cs typeface="Arial" charset="0"/>
              </a:rPr>
              <a:t>Mengidentifikasi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Masalah</a:t>
            </a:r>
            <a:r>
              <a:rPr lang="en-US" sz="2400" dirty="0">
                <a:cs typeface="Arial" charset="0"/>
              </a:rPr>
              <a:t> 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•"/>
            </a:pPr>
            <a:r>
              <a:rPr lang="en-US" sz="2400" dirty="0" err="1">
                <a:cs typeface="Arial" charset="0"/>
              </a:rPr>
              <a:t>Membuat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Hipotesis</a:t>
            </a:r>
            <a:r>
              <a:rPr lang="en-US" sz="2400" dirty="0">
                <a:cs typeface="Arial" charset="0"/>
              </a:rPr>
              <a:t> 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•"/>
            </a:pPr>
            <a:r>
              <a:rPr lang="en-US" sz="2400" dirty="0" err="1">
                <a:cs typeface="Arial" charset="0"/>
              </a:rPr>
              <a:t>Studi</a:t>
            </a:r>
            <a:r>
              <a:rPr lang="en-US" sz="2400" dirty="0">
                <a:cs typeface="Arial" charset="0"/>
              </a:rPr>
              <a:t> Literature 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•"/>
            </a:pPr>
            <a:r>
              <a:rPr lang="en-US" sz="2400" dirty="0" err="1">
                <a:cs typeface="Arial" charset="0"/>
              </a:rPr>
              <a:t>Mengidentifikasi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dan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Menamai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Variabel</a:t>
            </a:r>
            <a:r>
              <a:rPr lang="en-US" sz="2400" dirty="0">
                <a:cs typeface="Arial" charset="0"/>
              </a:rPr>
              <a:t> 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•"/>
            </a:pPr>
            <a:r>
              <a:rPr lang="en-US" sz="2400" dirty="0" err="1">
                <a:cs typeface="Arial" charset="0"/>
              </a:rPr>
              <a:t>Membuat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Definisi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Operasional</a:t>
            </a:r>
            <a:r>
              <a:rPr lang="en-US" sz="2400" dirty="0">
                <a:cs typeface="Arial" charset="0"/>
              </a:rPr>
              <a:t> 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•"/>
            </a:pPr>
            <a:r>
              <a:rPr lang="en-US" sz="2400" dirty="0" err="1">
                <a:cs typeface="Arial" charset="0"/>
              </a:rPr>
              <a:t>Memanipulasi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dan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Mengontrol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Variabel</a:t>
            </a:r>
            <a:r>
              <a:rPr lang="en-US" sz="2400" dirty="0">
                <a:cs typeface="Arial" charset="0"/>
              </a:rPr>
              <a:t> 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•"/>
            </a:pPr>
            <a:r>
              <a:rPr lang="en-US" sz="2400" dirty="0" err="1">
                <a:cs typeface="Arial" charset="0"/>
              </a:rPr>
              <a:t>Menyusun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Desain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Penelitian</a:t>
            </a:r>
            <a:r>
              <a:rPr lang="en-US" sz="2400" dirty="0">
                <a:cs typeface="Arial" charset="0"/>
              </a:rPr>
              <a:t> 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•"/>
            </a:pPr>
            <a:r>
              <a:rPr lang="en-US" sz="2400" dirty="0" err="1">
                <a:cs typeface="Arial" charset="0"/>
              </a:rPr>
              <a:t>Mengidentifikasi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dan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Menyusun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Alat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Observasi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dan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Pengukuran</a:t>
            </a:r>
            <a:r>
              <a:rPr lang="en-US" sz="2400" dirty="0">
                <a:cs typeface="Arial" charset="0"/>
              </a:rPr>
              <a:t> 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•"/>
            </a:pPr>
            <a:r>
              <a:rPr lang="en-US" sz="2400" dirty="0" err="1">
                <a:cs typeface="Arial" charset="0"/>
              </a:rPr>
              <a:t>Membuat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Kuesioner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dan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Jadwal</a:t>
            </a:r>
            <a:r>
              <a:rPr lang="en-US" sz="2400" dirty="0">
                <a:cs typeface="Arial" charset="0"/>
              </a:rPr>
              <a:t> Interview 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•"/>
            </a:pPr>
            <a:r>
              <a:rPr lang="en-US" sz="2400" dirty="0" err="1">
                <a:cs typeface="Arial" charset="0"/>
              </a:rPr>
              <a:t>Melakukan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Analisa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Statistik</a:t>
            </a:r>
            <a:r>
              <a:rPr lang="en-US" sz="2400" dirty="0">
                <a:cs typeface="Arial" charset="0"/>
              </a:rPr>
              <a:t> 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•"/>
            </a:pPr>
            <a:r>
              <a:rPr lang="en-US" sz="2400" dirty="0" err="1">
                <a:cs typeface="Arial" charset="0"/>
              </a:rPr>
              <a:t>Menggunakan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Komputer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untuk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Analisa</a:t>
            </a:r>
            <a:r>
              <a:rPr lang="en-US" sz="2400" dirty="0">
                <a:cs typeface="Arial" charset="0"/>
              </a:rPr>
              <a:t> Data 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•"/>
            </a:pPr>
            <a:r>
              <a:rPr lang="en-US" sz="2400" dirty="0" err="1">
                <a:cs typeface="Arial" charset="0"/>
              </a:rPr>
              <a:t>Menulis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Laporan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Hasil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Penelitian</a:t>
            </a:r>
            <a:r>
              <a:rPr lang="en-US" sz="2400" dirty="0">
                <a:cs typeface="Arial" charset="0"/>
              </a:rPr>
              <a:t> 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d-ID" sz="3200" smtClean="0"/>
              <a:t>BENTUK-BENTUK RUMUSAN MASALAH</a:t>
            </a:r>
            <a:endParaRPr lang="en-GB" sz="32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893175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1). Rumusan masalah deskriptif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     berkenaan dg pertanyaan terhadap keberadaan     variabel mandiri, baik satu variabel atau lebih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    (variabel berdiri sendiri)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    CONTOH: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    - Bagaimanakah kondisi pelayanan publik di kab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      Sumenep?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    - Bagaimanakah peran penyuluh pertanian dalam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	   mengembangkan agroindustri di Kab. Sumenep?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    - Sejauh mana keterlibatan perempuan dalam </a:t>
            </a:r>
            <a:r>
              <a:rPr lang="en-US" sz="2400" smtClean="0"/>
              <a:t> 	</a:t>
            </a:r>
            <a:r>
              <a:rPr lang="id-ID" sz="2400" smtClean="0"/>
              <a:t>pembangunan</a:t>
            </a:r>
            <a:r>
              <a:rPr lang="en-US" sz="2400" smtClean="0"/>
              <a:t> </a:t>
            </a:r>
            <a:r>
              <a:rPr lang="id-ID" sz="2400" smtClean="0"/>
              <a:t>sektor ekonomi di desa  Lalangun 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sz="2400" smtClean="0"/>
          </a:p>
        </p:txBody>
      </p:sp>
    </p:spTree>
    <p:extLst>
      <p:ext uri="{BB962C8B-B14F-4D97-AF65-F5344CB8AC3E}">
        <p14:creationId xmlns:p14="http://schemas.microsoft.com/office/powerpoint/2010/main" val="42018059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686800" cy="56911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2). Rumusan masalah komparatif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	  membandingkan keberadaan satu variabel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	  atau lebih pada dua atau lebih sampel yang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	  berbeda atau pd waktu berbeda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	  CONTOH: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	  - Apakah terdapat perbedaan keuntungan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		antara usahatani tembakau gunung dan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		usahatani tembakau tegal?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	  - Apakah produktivitas petani tebu kelom-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	     pok kolektif berbeda dg kelompok kooperatif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	  - Adakah perbedaan kualitas pelayanan bank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400" smtClean="0"/>
              <a:t>	     swasta dengan bank pemerintah?</a:t>
            </a:r>
            <a:endParaRPr lang="en-GB" sz="2400" smtClean="0"/>
          </a:p>
        </p:txBody>
      </p:sp>
    </p:spTree>
    <p:extLst>
      <p:ext uri="{BB962C8B-B14F-4D97-AF65-F5344CB8AC3E}">
        <p14:creationId xmlns:p14="http://schemas.microsoft.com/office/powerpoint/2010/main" val="41247043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549275"/>
            <a:ext cx="8229600" cy="554672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id-ID" smtClean="0"/>
              <a:t>3) Rumusan masalah asosiatif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id-ID" smtClean="0"/>
              <a:t>    </a:t>
            </a:r>
            <a:r>
              <a:rPr lang="id-ID" sz="2800" smtClean="0"/>
              <a:t>bersifat menanyakan hubungan antara </a:t>
            </a:r>
            <a:r>
              <a:rPr lang="en-US" sz="2800" smtClean="0"/>
              <a:t>  </a:t>
            </a:r>
            <a:r>
              <a:rPr lang="id-ID" sz="2800" smtClean="0"/>
              <a:t>dua vari</a:t>
            </a:r>
            <a:r>
              <a:rPr lang="en-US" sz="2800" smtClean="0"/>
              <a:t>abel   </a:t>
            </a:r>
          </a:p>
          <a:p>
            <a:pPr marL="990600" lvl="1" indent="-533400" eaLnBrk="1" hangingPunct="1">
              <a:buFont typeface="Wingdings" pitchFamily="2" charset="2"/>
              <a:buAutoNum type="arabicPeriod"/>
              <a:defRPr/>
            </a:pPr>
            <a:r>
              <a:rPr lang="id-ID" sz="2400" smtClean="0"/>
              <a:t> </a:t>
            </a:r>
            <a:r>
              <a:rPr lang="id-ID" smtClean="0"/>
              <a:t>Hubungan Simetris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en-US" sz="2800" smtClean="0"/>
              <a:t>        </a:t>
            </a:r>
            <a:r>
              <a:rPr lang="id-ID" sz="2800" smtClean="0"/>
              <a:t>Adakah hubungan antara pendidikan </a:t>
            </a:r>
            <a:r>
              <a:rPr lang="en-US" sz="2800" smtClean="0"/>
              <a:t>     </a:t>
            </a:r>
            <a:r>
              <a:rPr lang="id-ID" sz="2800" smtClean="0"/>
              <a:t>petani</a:t>
            </a:r>
            <a:r>
              <a:rPr lang="en-US" sz="2800" smtClean="0"/>
              <a:t> </a:t>
            </a:r>
            <a:r>
              <a:rPr lang="id-ID" sz="2800" smtClean="0"/>
              <a:t>dg tingkat adopsi teknologi baru?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id-ID" sz="2800" smtClean="0"/>
              <a:t>	     Adakah hubungan antara banyaknya semut  di pohon dengan tingkat manisnya buah?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id-ID" sz="2800" smtClean="0"/>
              <a:t>	      Adakah hubungan antara banyaknya radio di pedesaan dengan jumlah sepatu yg dibeli? </a:t>
            </a:r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1014742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5576887"/>
          </a:xfrm>
        </p:spPr>
        <p:txBody>
          <a:bodyPr>
            <a:normAutofit fontScale="90000"/>
          </a:bodyPr>
          <a:lstStyle/>
          <a:p>
            <a:pPr marL="838200" indent="-838200" algn="l" eaLnBrk="1" hangingPunct="1">
              <a:defRPr/>
            </a:pPr>
            <a:r>
              <a:rPr lang="en-US" sz="3200" dirty="0" smtClean="0"/>
              <a:t>4)</a:t>
            </a:r>
            <a:r>
              <a:rPr lang="id-ID" sz="3200" dirty="0" smtClean="0"/>
              <a:t> Hubungan kausa</a:t>
            </a:r>
            <a:r>
              <a:rPr lang="en-US" sz="3200" dirty="0" smtClean="0"/>
              <a:t>l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id-ID" sz="3200" dirty="0" smtClean="0"/>
              <a:t>Hubungan </a:t>
            </a:r>
            <a:r>
              <a:rPr lang="id-ID" sz="3200" dirty="0" smtClean="0"/>
              <a:t>yg bersifat sebab </a:t>
            </a:r>
            <a:r>
              <a:rPr lang="id-ID" sz="3200" dirty="0" smtClean="0"/>
              <a:t>akibat </a:t>
            </a:r>
            <a:r>
              <a:rPr lang="id-ID" sz="3200" dirty="0" smtClean="0"/>
              <a:t>contoh:</a:t>
            </a:r>
            <a:br>
              <a:rPr lang="id-ID" sz="3200" dirty="0" smtClean="0"/>
            </a:br>
            <a:r>
              <a:rPr lang="id-ID" sz="3200" dirty="0" smtClean="0"/>
              <a:t>Adakah </a:t>
            </a:r>
            <a:r>
              <a:rPr lang="id-ID" sz="3200" dirty="0" smtClean="0"/>
              <a:t>pengaruh ketinggian tempat </a:t>
            </a:r>
            <a:r>
              <a:rPr lang="en-US" sz="3200" dirty="0" smtClean="0"/>
              <a:t> </a:t>
            </a:r>
            <a:r>
              <a:rPr lang="id-ID" sz="3200" dirty="0" smtClean="0"/>
              <a:t>terhadap produksi bawang putih</a:t>
            </a:r>
            <a:r>
              <a:rPr lang="id-ID" sz="3200" dirty="0" smtClean="0"/>
              <a:t>?</a:t>
            </a:r>
            <a:br>
              <a:rPr lang="id-ID" sz="3200" dirty="0" smtClean="0"/>
            </a:br>
            <a:r>
              <a:rPr lang="id-ID" sz="3200" dirty="0" smtClean="0"/>
              <a:t>   </a:t>
            </a:r>
            <a:br>
              <a:rPr lang="id-ID" sz="3200" dirty="0" smtClean="0"/>
            </a:br>
            <a:r>
              <a:rPr lang="id-ID" sz="3200" dirty="0" smtClean="0"/>
              <a:t>Seberapa </a:t>
            </a:r>
            <a:r>
              <a:rPr lang="id-ID" sz="3200" dirty="0" smtClean="0"/>
              <a:t>besar pengaruh kepuasan </a:t>
            </a:r>
            <a:br>
              <a:rPr lang="id-ID" sz="3200" dirty="0" smtClean="0"/>
            </a:br>
            <a:r>
              <a:rPr lang="id-ID" sz="3200" dirty="0" smtClean="0"/>
              <a:t>pelanggan </a:t>
            </a:r>
            <a:r>
              <a:rPr lang="id-ID" sz="3200" dirty="0" smtClean="0"/>
              <a:t>terhadap behavioral intentions</a:t>
            </a:r>
            <a:r>
              <a:rPr lang="en-US" sz="3200" dirty="0" smtClean="0"/>
              <a:t> </a:t>
            </a:r>
            <a:r>
              <a:rPr lang="id-ID" sz="3200" dirty="0" smtClean="0"/>
              <a:t>pada </a:t>
            </a:r>
            <a:r>
              <a:rPr lang="id-ID" sz="3200" dirty="0" smtClean="0"/>
              <a:t>konsume</a:t>
            </a:r>
            <a:r>
              <a:rPr lang="en-US" sz="3200" dirty="0" smtClean="0"/>
              <a:t>N </a:t>
            </a:r>
            <a:r>
              <a:rPr lang="id-ID" sz="3200" dirty="0" smtClean="0"/>
              <a:t>supermaket</a:t>
            </a:r>
            <a:r>
              <a:rPr lang="id-ID" sz="3200" dirty="0" smtClean="0"/>
              <a:t>?</a:t>
            </a:r>
            <a:br>
              <a:rPr lang="id-ID" sz="3200" dirty="0" smtClean="0"/>
            </a:br>
            <a:r>
              <a:rPr lang="id-ID" sz="3200" dirty="0" smtClean="0"/>
              <a:t>    </a:t>
            </a:r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5453485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260350"/>
            <a:ext cx="8589268" cy="5761038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sz="2800" dirty="0" smtClean="0"/>
              <a:t>5)</a:t>
            </a:r>
            <a:r>
              <a:rPr lang="id-ID" dirty="0" smtClean="0"/>
              <a:t> </a:t>
            </a:r>
            <a:r>
              <a:rPr lang="id-ID" sz="3200" dirty="0" smtClean="0"/>
              <a:t>Hubungan interaktif/timbal balik</a:t>
            </a:r>
            <a:br>
              <a:rPr lang="id-ID" sz="3200" dirty="0" smtClean="0"/>
            </a:br>
            <a:r>
              <a:rPr lang="id-ID" sz="3200" dirty="0" smtClean="0"/>
              <a:t>    Hubungan saling mempengaruhi (tidak di-</a:t>
            </a:r>
            <a:br>
              <a:rPr lang="id-ID" sz="3200" dirty="0" smtClean="0"/>
            </a:br>
            <a:r>
              <a:rPr lang="id-ID" sz="3200" dirty="0" smtClean="0"/>
              <a:t>    ketahui mana variabel independen dan </a:t>
            </a:r>
            <a:br>
              <a:rPr lang="id-ID" sz="3200" dirty="0" smtClean="0"/>
            </a:br>
            <a:r>
              <a:rPr lang="id-ID" sz="3200" dirty="0" smtClean="0"/>
              <a:t>    dependen)</a:t>
            </a:r>
            <a:br>
              <a:rPr lang="id-ID" sz="3200" dirty="0" smtClean="0"/>
            </a:br>
            <a:r>
              <a:rPr lang="id-ID" sz="3200" dirty="0" smtClean="0"/>
              <a:t>    contoh:</a:t>
            </a:r>
            <a:br>
              <a:rPr lang="id-ID" sz="3200" dirty="0" smtClean="0"/>
            </a:br>
            <a:r>
              <a:rPr lang="id-ID" sz="3200" dirty="0" smtClean="0"/>
              <a:t>    Hubungan antara motivasi dan prestasi</a:t>
            </a:r>
            <a:br>
              <a:rPr lang="id-ID" sz="3200" dirty="0" smtClean="0"/>
            </a:br>
            <a:r>
              <a:rPr lang="id-ID" sz="3200" dirty="0" smtClean="0"/>
              <a:t>    Hubungan antara kecerdasan dengan ke-</a:t>
            </a:r>
            <a:br>
              <a:rPr lang="id-ID" sz="3200" dirty="0" smtClean="0"/>
            </a:br>
            <a:r>
              <a:rPr lang="id-ID" sz="3200" dirty="0" smtClean="0"/>
              <a:t>    kayaan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394286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>
                <a:cs typeface="Arial" charset="0"/>
              </a:rPr>
              <a:t>Penemuan Permasalahan</a:t>
            </a:r>
            <a:endParaRPr lang="en-US">
              <a:cs typeface="Times New Roman" pitchFamily="18" charset="0"/>
            </a:endParaRPr>
          </a:p>
        </p:txBody>
      </p:sp>
      <p:sp>
        <p:nvSpPr>
          <p:cNvPr id="166915" name="Rectangle 3"/>
          <p:cNvSpPr>
            <a:spLocks noGrp="1" noChangeArrowheads="1"/>
          </p:cNvSpPr>
          <p:nvPr>
            <p:ph idx="1"/>
          </p:nvPr>
        </p:nvSpPr>
        <p:spPr>
          <a:xfrm>
            <a:off x="642910" y="2071679"/>
            <a:ext cx="7786743" cy="321471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v-SE" dirty="0">
                <a:cs typeface="Times New Roman" pitchFamily="18" charset="0"/>
              </a:rPr>
              <a:t>	Permasalahan dapat diidentifikasikan sebagai kesenjangan antara fakta dengan harapan, antara tren perkembangan dengan keinginan pengembangan, antara kenyataan dengan ide.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Cara Menemukan permasalahan</a:t>
            </a:r>
          </a:p>
        </p:txBody>
      </p:sp>
      <p:pic>
        <p:nvPicPr>
          <p:cNvPr id="16793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423988"/>
            <a:ext cx="8070850" cy="495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42910" y="500042"/>
            <a:ext cx="6870700" cy="1062022"/>
          </a:xfrm>
        </p:spPr>
        <p:txBody>
          <a:bodyPr/>
          <a:lstStyle/>
          <a:p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Cara-</a:t>
            </a:r>
            <a:r>
              <a:rPr lang="en-US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cara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Formal </a:t>
            </a:r>
            <a:r>
              <a:rPr lang="en-US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Penemuan</a:t>
            </a: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Permasalahan</a:t>
            </a:r>
            <a:endParaRPr lang="en-US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39888"/>
            <a:ext cx="7901014" cy="3860814"/>
          </a:xfrm>
        </p:spPr>
        <p:txBody>
          <a:bodyPr/>
          <a:lstStyle/>
          <a:p>
            <a:pPr marL="609600" indent="-609600" algn="just">
              <a:lnSpc>
                <a:spcPct val="90000"/>
              </a:lnSpc>
            </a:pPr>
            <a:r>
              <a:rPr lang="en-US" sz="2000" b="1" dirty="0" err="1">
                <a:cs typeface="Arial" charset="0"/>
              </a:rPr>
              <a:t>Rekomendasi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suatu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riset</a:t>
            </a:r>
            <a:r>
              <a:rPr lang="en-US" sz="2000" b="1" dirty="0">
                <a:cs typeface="Arial" charset="0"/>
              </a:rPr>
              <a:t>. </a:t>
            </a:r>
            <a:r>
              <a:rPr lang="en-US" sz="2000" b="1" dirty="0" err="1">
                <a:cs typeface="Arial" charset="0"/>
              </a:rPr>
              <a:t>Biasanya</a:t>
            </a:r>
            <a:r>
              <a:rPr lang="en-US" sz="2000" b="1" dirty="0">
                <a:cs typeface="Arial" charset="0"/>
              </a:rPr>
              <a:t>, </a:t>
            </a:r>
            <a:r>
              <a:rPr lang="en-US" sz="2000" b="1" dirty="0" err="1">
                <a:cs typeface="Arial" charset="0"/>
              </a:rPr>
              <a:t>suatu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laporan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penelitian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pada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bab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terakhir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memuat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kesimpulan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dan</a:t>
            </a:r>
            <a:r>
              <a:rPr lang="en-US" sz="2000" b="1" dirty="0">
                <a:cs typeface="Arial" charset="0"/>
              </a:rPr>
              <a:t> saran. Saran (</a:t>
            </a:r>
            <a:r>
              <a:rPr lang="en-US" sz="2000" b="1" dirty="0" err="1">
                <a:cs typeface="Arial" charset="0"/>
              </a:rPr>
              <a:t>rekomendasi</a:t>
            </a:r>
            <a:r>
              <a:rPr lang="en-US" sz="2000" b="1" dirty="0">
                <a:cs typeface="Arial" charset="0"/>
              </a:rPr>
              <a:t>) </a:t>
            </a:r>
            <a:r>
              <a:rPr lang="en-US" sz="2000" b="1" dirty="0" err="1">
                <a:cs typeface="Arial" charset="0"/>
              </a:rPr>
              <a:t>umumnya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menunjukan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kemungkinan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penelitian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lanjutan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atau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penelitian</a:t>
            </a:r>
            <a:r>
              <a:rPr lang="en-US" sz="2000" b="1" dirty="0">
                <a:cs typeface="Arial" charset="0"/>
              </a:rPr>
              <a:t> lain yang </a:t>
            </a:r>
            <a:r>
              <a:rPr lang="en-US" sz="2000" b="1" dirty="0" err="1">
                <a:cs typeface="Arial" charset="0"/>
              </a:rPr>
              <a:t>berkaitan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dengan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kesimpulan</a:t>
            </a:r>
            <a:r>
              <a:rPr lang="en-US" sz="2000" b="1" dirty="0">
                <a:cs typeface="Arial" charset="0"/>
              </a:rPr>
              <a:t> yang </a:t>
            </a:r>
            <a:r>
              <a:rPr lang="en-US" sz="2000" b="1" dirty="0" err="1">
                <a:cs typeface="Arial" charset="0"/>
              </a:rPr>
              <a:t>dihasilkan</a:t>
            </a:r>
            <a:r>
              <a:rPr lang="en-US" sz="2000" b="1" dirty="0">
                <a:cs typeface="Arial" charset="0"/>
              </a:rPr>
              <a:t>. Saran </a:t>
            </a:r>
            <a:r>
              <a:rPr lang="en-US" sz="2000" b="1" dirty="0" err="1">
                <a:cs typeface="Arial" charset="0"/>
              </a:rPr>
              <a:t>ini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dapat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dikaji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sebagai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arah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untuk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menemukan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permasalahan</a:t>
            </a:r>
            <a:r>
              <a:rPr lang="en-US" sz="2000" b="1" dirty="0">
                <a:cs typeface="Arial" charset="0"/>
              </a:rPr>
              <a:t>.</a:t>
            </a:r>
          </a:p>
          <a:p>
            <a:pPr marL="609600" indent="-609600" algn="just">
              <a:lnSpc>
                <a:spcPct val="90000"/>
              </a:lnSpc>
            </a:pPr>
            <a:endParaRPr lang="en-US" sz="2000" b="1" dirty="0">
              <a:cs typeface="Times New Roman" pitchFamily="18" charset="0"/>
            </a:endParaRPr>
          </a:p>
          <a:p>
            <a:pPr marL="609600" indent="-609600" algn="just">
              <a:lnSpc>
                <a:spcPct val="90000"/>
              </a:lnSpc>
            </a:pPr>
            <a:r>
              <a:rPr lang="en-US" sz="2000" b="1" dirty="0" err="1">
                <a:cs typeface="Arial" charset="0"/>
              </a:rPr>
              <a:t>Analogi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adalah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suatu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cara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penemuan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permasalahan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dengan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cara</a:t>
            </a:r>
            <a:r>
              <a:rPr lang="en-US" sz="2000" b="1" dirty="0">
                <a:cs typeface="Arial" charset="0"/>
              </a:rPr>
              <a:t> “</a:t>
            </a:r>
            <a:r>
              <a:rPr lang="en-US" sz="2000" b="1" dirty="0" err="1">
                <a:cs typeface="Arial" charset="0"/>
              </a:rPr>
              <a:t>mengambil</a:t>
            </a:r>
            <a:r>
              <a:rPr lang="en-US" sz="2000" b="1" dirty="0">
                <a:cs typeface="Arial" charset="0"/>
              </a:rPr>
              <a:t>” </a:t>
            </a:r>
            <a:r>
              <a:rPr lang="en-US" sz="2000" b="1" dirty="0" err="1">
                <a:cs typeface="Arial" charset="0"/>
              </a:rPr>
              <a:t>pengetahuan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dari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bidang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ilmu</a:t>
            </a:r>
            <a:r>
              <a:rPr lang="en-US" sz="2000" b="1" dirty="0">
                <a:cs typeface="Arial" charset="0"/>
              </a:rPr>
              <a:t> lain </a:t>
            </a:r>
            <a:r>
              <a:rPr lang="en-US" sz="2000" b="1" dirty="0" err="1">
                <a:cs typeface="Arial" charset="0"/>
              </a:rPr>
              <a:t>dan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menerapkannya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ke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bidang</a:t>
            </a:r>
            <a:r>
              <a:rPr lang="en-US" sz="2000" b="1" dirty="0">
                <a:cs typeface="Arial" charset="0"/>
              </a:rPr>
              <a:t> yang </a:t>
            </a:r>
            <a:r>
              <a:rPr lang="en-US" sz="2000" b="1" dirty="0" err="1">
                <a:cs typeface="Arial" charset="0"/>
              </a:rPr>
              <a:t>diteliti</a:t>
            </a:r>
            <a:r>
              <a:rPr lang="en-US" sz="2000" b="1" dirty="0">
                <a:cs typeface="Arial" charset="0"/>
              </a:rPr>
              <a:t>. </a:t>
            </a:r>
            <a:r>
              <a:rPr lang="en-US" sz="2000" b="1" dirty="0" err="1">
                <a:cs typeface="Arial" charset="0"/>
              </a:rPr>
              <a:t>Dalam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hal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ini</a:t>
            </a:r>
            <a:r>
              <a:rPr lang="en-US" sz="2000" b="1" dirty="0">
                <a:cs typeface="Arial" charset="0"/>
              </a:rPr>
              <a:t>, </a:t>
            </a:r>
            <a:r>
              <a:rPr lang="en-US" sz="2000" b="1" dirty="0" err="1">
                <a:cs typeface="Arial" charset="0"/>
              </a:rPr>
              <a:t>dipersyaratkan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bahwa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kedua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bidang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tersebut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haruslah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sesuai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dalam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tiap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hal-hal</a:t>
            </a:r>
            <a:r>
              <a:rPr lang="en-US" sz="2000" b="1" dirty="0">
                <a:cs typeface="Arial" charset="0"/>
              </a:rPr>
              <a:t> yang </a:t>
            </a:r>
            <a:r>
              <a:rPr lang="en-US" sz="2000" b="1" dirty="0" err="1">
                <a:cs typeface="Arial" charset="0"/>
              </a:rPr>
              <a:t>penting</a:t>
            </a:r>
            <a:r>
              <a:rPr lang="en-US" sz="2000" b="1" dirty="0">
                <a:cs typeface="Arial" charset="0"/>
              </a:rPr>
              <a:t>. 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cs typeface="Arial" charset="0"/>
              </a:rPr>
              <a:t>Cara-cara Formal Penemuan Permasalahan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</a:pPr>
            <a:r>
              <a:rPr lang="sv-SE" sz="2400" b="1" dirty="0">
                <a:cs typeface="Times New Roman" pitchFamily="18" charset="0"/>
              </a:rPr>
              <a:t>Renovasi. </a:t>
            </a:r>
            <a:r>
              <a:rPr lang="sv-SE" sz="2400" dirty="0">
                <a:cs typeface="Times New Roman" pitchFamily="18" charset="0"/>
              </a:rPr>
              <a:t>Cara renovasi dapat dipakai untuk mengganti komponen yang tidak cocok lagi dari suatu teori. </a:t>
            </a:r>
          </a:p>
          <a:p>
            <a:pPr algn="just">
              <a:lnSpc>
                <a:spcPct val="90000"/>
              </a:lnSpc>
            </a:pPr>
            <a:r>
              <a:rPr lang="sv-SE" sz="2400" b="1" dirty="0">
                <a:cs typeface="Times New Roman" pitchFamily="18" charset="0"/>
              </a:rPr>
              <a:t>Dialektik, </a:t>
            </a:r>
            <a:r>
              <a:rPr lang="sv-SE" sz="2400" dirty="0">
                <a:cs typeface="Times New Roman" pitchFamily="18" charset="0"/>
              </a:rPr>
              <a:t>dalam hal ini, berarti tandingan atau sanggahan. </a:t>
            </a:r>
          </a:p>
          <a:p>
            <a:pPr algn="just">
              <a:lnSpc>
                <a:spcPct val="90000"/>
              </a:lnSpc>
            </a:pPr>
            <a:r>
              <a:rPr lang="sv-SE" sz="2400" b="1" dirty="0">
                <a:cs typeface="Arial" charset="0"/>
              </a:rPr>
              <a:t>Ekstrapolasi </a:t>
            </a:r>
            <a:r>
              <a:rPr lang="sv-SE" sz="2400" dirty="0">
                <a:cs typeface="Arial" charset="0"/>
              </a:rPr>
              <a:t>adalah cara untuk menemukan permasalahan dengan membuat tren (</a:t>
            </a:r>
            <a:r>
              <a:rPr lang="sv-SE" sz="2400" i="1" dirty="0">
                <a:cs typeface="Arial" charset="0"/>
              </a:rPr>
              <a:t>trend</a:t>
            </a:r>
            <a:r>
              <a:rPr lang="sv-SE" sz="2400" dirty="0">
                <a:cs typeface="Arial" charset="0"/>
              </a:rPr>
              <a:t>) suatu teori atau tren permasalahan yang dihadapi.</a:t>
            </a:r>
            <a:endParaRPr lang="en-US" sz="24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sv-SE" sz="2400" b="1" dirty="0">
                <a:cs typeface="Arial" charset="0"/>
              </a:rPr>
              <a:t>Morfologi </a:t>
            </a:r>
            <a:r>
              <a:rPr lang="sv-SE" sz="2400" dirty="0">
                <a:cs typeface="Arial" charset="0"/>
              </a:rPr>
              <a:t>adalah suatu cara untuk mengkaji kemungkinan-kemungkinan kombinasi yang terkandung dalam suatu permasalahan yang rumit, kompleks.</a:t>
            </a:r>
            <a:endParaRPr lang="en-US" sz="24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sv-SE" sz="2400" b="1" dirty="0">
                <a:cs typeface="Arial" charset="0"/>
              </a:rPr>
              <a:t>Dekomposisi </a:t>
            </a:r>
            <a:r>
              <a:rPr lang="sv-SE" sz="2400" dirty="0">
                <a:cs typeface="Arial" charset="0"/>
              </a:rPr>
              <a:t>merupakan cara penjabaran (pemerincian) suatu pemasalahan ke dalam komponen-komponennya.</a:t>
            </a:r>
          </a:p>
          <a:p>
            <a:pPr algn="just">
              <a:lnSpc>
                <a:spcPct val="90000"/>
              </a:lnSpc>
            </a:pPr>
            <a:r>
              <a:rPr lang="sv-SE" sz="2400" b="1" dirty="0">
                <a:cs typeface="Times New Roman" pitchFamily="18" charset="0"/>
              </a:rPr>
              <a:t>Agregasi </a:t>
            </a:r>
            <a:r>
              <a:rPr lang="sv-SE" sz="2400" dirty="0">
                <a:cs typeface="Times New Roman" pitchFamily="18" charset="0"/>
              </a:rPr>
              <a:t>merupakan kebalikan dari dekomposisi. </a:t>
            </a:r>
            <a:endParaRPr lang="en-US" sz="24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400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>
                <a:cs typeface="Arial" charset="0"/>
              </a:rPr>
              <a:t>Cara-cara Informal Penemuan Permasalahan</a:t>
            </a:r>
            <a:endParaRPr lang="en-US" sz="3600">
              <a:cs typeface="Times New Roman" pitchFamily="18" charset="0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sv-SE" sz="2800" b="1">
                <a:cs typeface="Times New Roman" pitchFamily="18" charset="0"/>
              </a:rPr>
              <a:t>Konjektur </a:t>
            </a:r>
            <a:r>
              <a:rPr lang="sv-SE" sz="2800">
                <a:cs typeface="Times New Roman" pitchFamily="18" charset="0"/>
              </a:rPr>
              <a:t>(naluriah). Seringkali permasalahan dapat ditemukan secara konjektur (naluriah), tanpa dasar-dasar yang jelas. </a:t>
            </a:r>
          </a:p>
          <a:p>
            <a:pPr algn="just">
              <a:lnSpc>
                <a:spcPct val="90000"/>
              </a:lnSpc>
            </a:pPr>
            <a:r>
              <a:rPr lang="sv-SE" sz="2800" b="1">
                <a:cs typeface="Times New Roman" pitchFamily="18" charset="0"/>
              </a:rPr>
              <a:t>Fenomenologi. </a:t>
            </a:r>
            <a:r>
              <a:rPr lang="sv-SE" sz="2800">
                <a:cs typeface="Times New Roman" pitchFamily="18" charset="0"/>
              </a:rPr>
              <a:t>Banyak permasalahan baru dapat ditemukan berkaitan dengan fenomena (kejadian, perkembangan) yang dapat diamati. </a:t>
            </a:r>
          </a:p>
          <a:p>
            <a:pPr algn="just">
              <a:lnSpc>
                <a:spcPct val="90000"/>
              </a:lnSpc>
            </a:pPr>
            <a:r>
              <a:rPr lang="sv-SE" sz="2800" b="1">
                <a:cs typeface="Times New Roman" pitchFamily="18" charset="0"/>
              </a:rPr>
              <a:t>Konsensus </a:t>
            </a:r>
            <a:r>
              <a:rPr lang="sv-SE" sz="2800">
                <a:cs typeface="Times New Roman" pitchFamily="18" charset="0"/>
              </a:rPr>
              <a:t>juga merupakan sumber untuk mencetuskan permasalahan. </a:t>
            </a:r>
          </a:p>
          <a:p>
            <a:pPr algn="just">
              <a:lnSpc>
                <a:spcPct val="90000"/>
              </a:lnSpc>
            </a:pPr>
            <a:r>
              <a:rPr lang="sv-SE" sz="2800" b="1">
                <a:cs typeface="Times New Roman" pitchFamily="18" charset="0"/>
              </a:rPr>
              <a:t>Pengalaman. </a:t>
            </a:r>
            <a:r>
              <a:rPr lang="sv-SE" sz="2800">
                <a:cs typeface="Times New Roman" pitchFamily="18" charset="0"/>
              </a:rPr>
              <a:t>Tak perlu diragukan lagi, pengalaman merupakan sumber bagi permasalahan. </a:t>
            </a:r>
            <a:endParaRPr lang="en-US" sz="280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r>
              <a:rPr lang="sv-SE" sz="3600">
                <a:cs typeface="Arial" charset="0"/>
              </a:rPr>
              <a:t>Bentuk Rumusan Permasalahan</a:t>
            </a:r>
            <a:endParaRPr lang="en-US" sz="3600">
              <a:cs typeface="Times New Roman" pitchFamily="18" charset="0"/>
            </a:endParaRPr>
          </a:p>
        </p:txBody>
      </p:sp>
      <p:sp>
        <p:nvSpPr>
          <p:cNvPr id="17203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12875"/>
            <a:ext cx="7605736" cy="4713288"/>
          </a:xfrm>
        </p:spPr>
        <p:txBody>
          <a:bodyPr>
            <a:normAutofit fontScale="92500" lnSpcReduction="10000"/>
          </a:bodyPr>
          <a:lstStyle/>
          <a:p>
            <a:pPr marL="533400" indent="-533400" algn="just">
              <a:buFont typeface="Wingdings" pitchFamily="2" charset="2"/>
              <a:buAutoNum type="arabicPeriod"/>
            </a:pPr>
            <a:r>
              <a:rPr lang="sv-SE" sz="3400" dirty="0">
                <a:cs typeface="Arial" charset="0"/>
              </a:rPr>
              <a:t>bentuk satu pertanyaan (</a:t>
            </a:r>
            <a:r>
              <a:rPr lang="sv-SE" sz="3400" i="1" dirty="0">
                <a:cs typeface="Arial" charset="0"/>
              </a:rPr>
              <a:t>question</a:t>
            </a:r>
            <a:r>
              <a:rPr lang="sv-SE" sz="3400" dirty="0">
                <a:cs typeface="Arial" charset="0"/>
              </a:rPr>
              <a:t>);</a:t>
            </a:r>
            <a:endParaRPr lang="en-US" sz="3400" dirty="0">
              <a:cs typeface="Times New Roman" pitchFamily="18" charset="0"/>
            </a:endParaRPr>
          </a:p>
          <a:p>
            <a:pPr marL="533400" indent="-533400" algn="just">
              <a:buFont typeface="Wingdings" pitchFamily="2" charset="2"/>
              <a:buAutoNum type="arabicPeriod"/>
            </a:pPr>
            <a:r>
              <a:rPr lang="sv-SE" sz="3400" dirty="0">
                <a:cs typeface="Arial" charset="0"/>
              </a:rPr>
              <a:t>bentuk satu pertanyaan umum disusul oleh beberapa pertanyaan yang spesifik;</a:t>
            </a:r>
            <a:endParaRPr lang="en-US" sz="3400" dirty="0">
              <a:cs typeface="Times New Roman" pitchFamily="18" charset="0"/>
            </a:endParaRPr>
          </a:p>
          <a:p>
            <a:pPr marL="533400" indent="-533400" algn="just">
              <a:buFont typeface="Wingdings" pitchFamily="2" charset="2"/>
              <a:buAutoNum type="arabicPeriod"/>
            </a:pPr>
            <a:r>
              <a:rPr lang="en-US" sz="3400" dirty="0" err="1">
                <a:cs typeface="Arial" charset="0"/>
              </a:rPr>
              <a:t>bentuk</a:t>
            </a:r>
            <a:r>
              <a:rPr lang="en-US" sz="3400" dirty="0">
                <a:cs typeface="Arial" charset="0"/>
              </a:rPr>
              <a:t> </a:t>
            </a:r>
            <a:r>
              <a:rPr lang="en-US" sz="3400" dirty="0" err="1">
                <a:cs typeface="Arial" charset="0"/>
              </a:rPr>
              <a:t>satu</a:t>
            </a:r>
            <a:r>
              <a:rPr lang="en-US" sz="3400" dirty="0">
                <a:cs typeface="Arial" charset="0"/>
              </a:rPr>
              <a:t> </a:t>
            </a:r>
            <a:r>
              <a:rPr lang="en-US" sz="3400" dirty="0" err="1">
                <a:cs typeface="Arial" charset="0"/>
              </a:rPr>
              <a:t>penyataan</a:t>
            </a:r>
            <a:r>
              <a:rPr lang="en-US" sz="3400" dirty="0">
                <a:cs typeface="Arial" charset="0"/>
              </a:rPr>
              <a:t> (</a:t>
            </a:r>
            <a:r>
              <a:rPr lang="en-US" sz="3400" i="1" dirty="0">
                <a:cs typeface="Arial" charset="0"/>
              </a:rPr>
              <a:t>statement</a:t>
            </a:r>
            <a:r>
              <a:rPr lang="en-US" sz="3400" dirty="0">
                <a:cs typeface="Arial" charset="0"/>
              </a:rPr>
              <a:t>) </a:t>
            </a:r>
            <a:r>
              <a:rPr lang="en-US" sz="3400" dirty="0" err="1">
                <a:cs typeface="Arial" charset="0"/>
              </a:rPr>
              <a:t>disusul</a:t>
            </a:r>
            <a:r>
              <a:rPr lang="en-US" sz="3400" dirty="0">
                <a:cs typeface="Arial" charset="0"/>
              </a:rPr>
              <a:t> </a:t>
            </a:r>
            <a:r>
              <a:rPr lang="en-US" sz="3400" dirty="0" err="1">
                <a:cs typeface="Arial" charset="0"/>
              </a:rPr>
              <a:t>oleh</a:t>
            </a:r>
            <a:r>
              <a:rPr lang="en-US" sz="3400" dirty="0">
                <a:cs typeface="Arial" charset="0"/>
              </a:rPr>
              <a:t> </a:t>
            </a:r>
            <a:r>
              <a:rPr lang="en-US" sz="3400" dirty="0" err="1">
                <a:cs typeface="Arial" charset="0"/>
              </a:rPr>
              <a:t>beberapa</a:t>
            </a:r>
            <a:r>
              <a:rPr lang="en-US" sz="3400" dirty="0">
                <a:cs typeface="Arial" charset="0"/>
              </a:rPr>
              <a:t> </a:t>
            </a:r>
            <a:r>
              <a:rPr lang="en-US" sz="3400" dirty="0" err="1">
                <a:cs typeface="Arial" charset="0"/>
              </a:rPr>
              <a:t>pertanyaan</a:t>
            </a:r>
            <a:r>
              <a:rPr lang="en-US" sz="3400" dirty="0">
                <a:cs typeface="Arial" charset="0"/>
              </a:rPr>
              <a:t> (</a:t>
            </a:r>
            <a:r>
              <a:rPr lang="en-US" sz="3400" i="1" dirty="0">
                <a:cs typeface="Arial" charset="0"/>
              </a:rPr>
              <a:t>question</a:t>
            </a:r>
            <a:r>
              <a:rPr lang="en-US" sz="3400" dirty="0">
                <a:cs typeface="Arial" charset="0"/>
              </a:rPr>
              <a:t>).</a:t>
            </a:r>
            <a:endParaRPr lang="en-US" sz="3400" dirty="0">
              <a:cs typeface="Times New Roman" pitchFamily="18" charset="0"/>
            </a:endParaRPr>
          </a:p>
          <a:p>
            <a:pPr marL="533400" indent="-533400" algn="just">
              <a:buFont typeface="Wingdings" pitchFamily="2" charset="2"/>
              <a:buAutoNum type="arabicPeriod"/>
            </a:pPr>
            <a:r>
              <a:rPr lang="en-US" sz="3400" dirty="0" err="1">
                <a:cs typeface="Arial" charset="0"/>
              </a:rPr>
              <a:t>bentuk</a:t>
            </a:r>
            <a:r>
              <a:rPr lang="en-US" sz="3400" dirty="0">
                <a:cs typeface="Arial" charset="0"/>
              </a:rPr>
              <a:t> </a:t>
            </a:r>
            <a:r>
              <a:rPr lang="en-US" sz="3400" dirty="0" err="1">
                <a:cs typeface="Arial" charset="0"/>
              </a:rPr>
              <a:t>hipotesis</a:t>
            </a:r>
            <a:r>
              <a:rPr lang="en-US" sz="3400" dirty="0">
                <a:cs typeface="Arial" charset="0"/>
              </a:rPr>
              <a:t>; </a:t>
            </a:r>
            <a:r>
              <a:rPr lang="en-US" sz="3400" dirty="0" err="1">
                <a:cs typeface="Arial" charset="0"/>
              </a:rPr>
              <a:t>dan</a:t>
            </a:r>
            <a:endParaRPr lang="en-US" sz="3400" dirty="0">
              <a:cs typeface="Arial" charset="0"/>
            </a:endParaRPr>
          </a:p>
          <a:p>
            <a:pPr marL="533400" indent="-533400" algn="just">
              <a:buFont typeface="Wingdings" pitchFamily="2" charset="2"/>
              <a:buAutoNum type="arabicPeriod"/>
            </a:pPr>
            <a:r>
              <a:rPr lang="en-US" sz="3400" dirty="0" err="1">
                <a:cs typeface="Arial" charset="0"/>
              </a:rPr>
              <a:t>bentuk</a:t>
            </a:r>
            <a:r>
              <a:rPr lang="en-US" sz="3400" dirty="0">
                <a:cs typeface="Arial" charset="0"/>
              </a:rPr>
              <a:t> </a:t>
            </a:r>
            <a:r>
              <a:rPr lang="en-US" sz="3400" dirty="0" err="1">
                <a:cs typeface="Arial" charset="0"/>
              </a:rPr>
              <a:t>pernyataan</a:t>
            </a:r>
            <a:r>
              <a:rPr lang="en-US" sz="3400" dirty="0">
                <a:cs typeface="Arial" charset="0"/>
              </a:rPr>
              <a:t> </a:t>
            </a:r>
            <a:r>
              <a:rPr lang="en-US" sz="3400" dirty="0" err="1">
                <a:cs typeface="Arial" charset="0"/>
              </a:rPr>
              <a:t>umum</a:t>
            </a:r>
            <a:r>
              <a:rPr lang="en-US" sz="3400" dirty="0">
                <a:cs typeface="Arial" charset="0"/>
              </a:rPr>
              <a:t> </a:t>
            </a:r>
            <a:r>
              <a:rPr lang="en-US" sz="3400" dirty="0" err="1">
                <a:cs typeface="Arial" charset="0"/>
              </a:rPr>
              <a:t>disusul</a:t>
            </a:r>
            <a:r>
              <a:rPr lang="en-US" sz="3400" dirty="0">
                <a:cs typeface="Arial" charset="0"/>
              </a:rPr>
              <a:t> </a:t>
            </a:r>
            <a:r>
              <a:rPr lang="en-US" sz="3400" dirty="0" err="1">
                <a:cs typeface="Arial" charset="0"/>
              </a:rPr>
              <a:t>oleh</a:t>
            </a:r>
            <a:r>
              <a:rPr lang="en-US" sz="3400" dirty="0">
                <a:cs typeface="Arial" charset="0"/>
              </a:rPr>
              <a:t> </a:t>
            </a:r>
            <a:r>
              <a:rPr lang="en-US" sz="3400" dirty="0" err="1">
                <a:cs typeface="Arial" charset="0"/>
              </a:rPr>
              <a:t>beberapa</a:t>
            </a:r>
            <a:r>
              <a:rPr lang="en-US" sz="3400" dirty="0">
                <a:cs typeface="Arial" charset="0"/>
              </a:rPr>
              <a:t> </a:t>
            </a:r>
            <a:r>
              <a:rPr lang="en-US" sz="3400" dirty="0" err="1">
                <a:cs typeface="Arial" charset="0"/>
              </a:rPr>
              <a:t>hipotesis</a:t>
            </a:r>
            <a:r>
              <a:rPr lang="en-US" sz="3400" dirty="0">
                <a:cs typeface="Arial" charset="0"/>
              </a:rPr>
              <a:t>.</a:t>
            </a:r>
            <a:endParaRPr lang="en-US" sz="3400" dirty="0">
              <a:cs typeface="Times New Roman" pitchFamily="18" charset="0"/>
            </a:endParaRPr>
          </a:p>
          <a:p>
            <a:pPr marL="533400" indent="-533400" algn="just"/>
            <a:endParaRPr lang="en-US" sz="3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42910" y="285728"/>
            <a:ext cx="6870700" cy="966806"/>
          </a:xfrm>
        </p:spPr>
        <p:txBody>
          <a:bodyPr/>
          <a:lstStyle/>
          <a:p>
            <a:r>
              <a:rPr lang="en-US" dirty="0" err="1">
                <a:cs typeface="Arial" charset="0"/>
              </a:rPr>
              <a:t>Pertanyaan</a:t>
            </a:r>
            <a:r>
              <a:rPr lang="en-US" dirty="0">
                <a:cs typeface="Arial" charset="0"/>
              </a:rPr>
              <a:t>: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600200"/>
            <a:ext cx="8280598" cy="4525963"/>
          </a:xfrm>
        </p:spPr>
        <p:txBody>
          <a:bodyPr/>
          <a:lstStyle/>
          <a:p>
            <a:pPr algn="just"/>
            <a:r>
              <a:rPr lang="sv-SE" dirty="0">
                <a:cs typeface="Arial" charset="0"/>
              </a:rPr>
              <a:t>“Seberapa </a:t>
            </a:r>
            <a:r>
              <a:rPr lang="sv-SE" dirty="0" smtClean="0">
                <a:cs typeface="Arial" charset="0"/>
              </a:rPr>
              <a:t>pengaruh </a:t>
            </a:r>
            <a:r>
              <a:rPr lang="sv-SE" dirty="0" smtClean="0">
                <a:cs typeface="Times New Roman" pitchFamily="18" charset="0"/>
              </a:rPr>
              <a:t>media pembelajaran </a:t>
            </a:r>
            <a:r>
              <a:rPr lang="sv-SE" dirty="0">
                <a:cs typeface="Times New Roman" pitchFamily="18" charset="0"/>
              </a:rPr>
              <a:t>berbasis IT terhadap tingkat penguasaan konsep pada Materi Hereditas pada Peserta didik Kelas XII SMA Negeri 3 </a:t>
            </a:r>
            <a:r>
              <a:rPr lang="sv-SE" dirty="0" smtClean="0">
                <a:cs typeface="Times New Roman" pitchFamily="18" charset="0"/>
              </a:rPr>
              <a:t>Kupang</a:t>
            </a:r>
            <a:r>
              <a:rPr lang="sv-SE" dirty="0" smtClean="0">
                <a:cs typeface="Arial" charset="0"/>
              </a:rPr>
              <a:t>?” </a:t>
            </a:r>
            <a:endParaRPr lang="sv-SE" dirty="0">
              <a:cs typeface="Arial" charset="0"/>
            </a:endParaRPr>
          </a:p>
          <a:p>
            <a:pPr algn="just"/>
            <a:r>
              <a:rPr lang="sv-SE" dirty="0">
                <a:cs typeface="Arial" charset="0"/>
              </a:rPr>
              <a:t>“Faktor-faktor apa saja dan seberapa besar pengaruh masing-masing </a:t>
            </a:r>
            <a:r>
              <a:rPr lang="sv-SE" dirty="0" smtClean="0">
                <a:cs typeface="Arial" charset="0"/>
              </a:rPr>
              <a:t>faktor lingkungan terhadap pertumbuhan tanaman Terung?” </a:t>
            </a:r>
            <a:endParaRPr lang="en-US" dirty="0"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1173</TotalTime>
  <Words>971</Words>
  <Application>Microsoft Office PowerPoint</Application>
  <PresentationFormat>On-screen Show (4:3)</PresentationFormat>
  <Paragraphs>144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Crayons</vt:lpstr>
      <vt:lpstr>Default Design</vt:lpstr>
      <vt:lpstr>Opulent</vt:lpstr>
      <vt:lpstr>TAHAP- TAHAP PROSES PENELITIAN &amp; PERUMUSAN PERMASALAHAN </vt:lpstr>
      <vt:lpstr>TAHAP- TAHAP PROSES PENELITIAN</vt:lpstr>
      <vt:lpstr>Penemuan Permasalahan</vt:lpstr>
      <vt:lpstr>Cara Menemukan permasalahan</vt:lpstr>
      <vt:lpstr>Cara-cara Formal Penemuan Permasalahan</vt:lpstr>
      <vt:lpstr>Cara-cara Formal Penemuan Permasalahan</vt:lpstr>
      <vt:lpstr>Cara-cara Informal Penemuan Permasalahan</vt:lpstr>
      <vt:lpstr>Bentuk Rumusan Permasalahan</vt:lpstr>
      <vt:lpstr>Pertanyaan:</vt:lpstr>
      <vt:lpstr>Pernyataan </vt:lpstr>
      <vt:lpstr>Karakteristik Rincian Permasalahan</vt:lpstr>
      <vt:lpstr>Contoh Rumusan Permasalahan</vt:lpstr>
      <vt:lpstr>CIRI-CIRI MASALAH YANG BAIK</vt:lpstr>
      <vt:lpstr>CONTOH MASALAH</vt:lpstr>
      <vt:lpstr>IDENTIFIKASI MASALAH PENELITIAN</vt:lpstr>
      <vt:lpstr>LATAR BELAKANG MASALAH</vt:lpstr>
      <vt:lpstr>RUMUSAN MASALAH  RUMUSAN MASALAH BEDA DENGAN MASALAH</vt:lpstr>
      <vt:lpstr>TUJUAN PEMILIHAN DAN PERUMUSAN MASALAH</vt:lpstr>
      <vt:lpstr>Rumusan masalah harus dilakukan dengan kondisi berikut:</vt:lpstr>
      <vt:lpstr>BENTUK-BENTUK RUMUSAN MASALAH</vt:lpstr>
      <vt:lpstr>PowerPoint Presentation</vt:lpstr>
      <vt:lpstr>PowerPoint Presentation</vt:lpstr>
      <vt:lpstr>4) Hubungan kausal Hubungan yg bersifat sebab akibat contoh: Adakah pengaruh ketinggian tempat  terhadap produksi bawang putih?     Seberapa besar pengaruh kepuasan  pelanggan terhadap behavioral intentions pada konsumeN supermaket?     </vt:lpstr>
      <vt:lpstr>5) Hubungan interaktif/timbal balik     Hubungan saling mempengaruhi (tidak di-     ketahui mana variabel independen dan      dependen)     contoh:     Hubungan antara motivasi dan prestasi     Hubungan antara kecerdasan dengan ke-     kayaan</vt:lpstr>
    </vt:vector>
  </TitlesOfParts>
  <Company>Student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 Penelitian</dc:title>
  <dc:creator>Rai</dc:creator>
  <cp:lastModifiedBy>ASUS VIVOBOOK S14</cp:lastModifiedBy>
  <cp:revision>128</cp:revision>
  <cp:lastPrinted>1601-01-01T00:00:00Z</cp:lastPrinted>
  <dcterms:created xsi:type="dcterms:W3CDTF">2008-02-03T12:12:29Z</dcterms:created>
  <dcterms:modified xsi:type="dcterms:W3CDTF">2020-08-26T02:14:59Z</dcterms:modified>
</cp:coreProperties>
</file>