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Poppins" panose="020B0604020202020204" charset="0"/>
      <p:regular r:id="rId21"/>
    </p:embeddedFont>
    <p:embeddedFont>
      <p:font typeface="Poppins Bold" panose="020B0604020202020204" charset="0"/>
      <p:regular r:id="rId22"/>
    </p:embeddedFont>
    <p:embeddedFont>
      <p:font typeface="Poppins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660"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2.png"/><Relationship Id="rId5" Type="http://schemas.openxmlformats.org/officeDocument/2006/relationships/image" Target="../media/image29.png"/><Relationship Id="rId10"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71800" y="6151172"/>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3" y="9759505"/>
            <a:ext cx="18288000" cy="641795"/>
            <a:chOff x="0" y="0"/>
            <a:chExt cx="4816593" cy="169032"/>
          </a:xfrm>
        </p:grpSpPr>
        <p:sp>
          <p:nvSpPr>
            <p:cNvPr id="6" name="Freeform 6"/>
            <p:cNvSpPr/>
            <p:nvPr/>
          </p:nvSpPr>
          <p:spPr>
            <a:xfrm>
              <a:off x="0" y="0"/>
              <a:ext cx="4816592" cy="169032"/>
            </a:xfrm>
            <a:custGeom>
              <a:avLst/>
              <a:gdLst/>
              <a:ahLst/>
              <a:cxnLst/>
              <a:rect l="l" t="t" r="r" b="b"/>
              <a:pathLst>
                <a:path w="4816592" h="169032">
                  <a:moveTo>
                    <a:pt x="0" y="0"/>
                  </a:moveTo>
                  <a:lnTo>
                    <a:pt x="4816592" y="0"/>
                  </a:lnTo>
                  <a:lnTo>
                    <a:pt x="4816592" y="169032"/>
                  </a:lnTo>
                  <a:lnTo>
                    <a:pt x="0" y="169032"/>
                  </a:lnTo>
                  <a:close/>
                </a:path>
              </a:pathLst>
            </a:custGeom>
            <a:solidFill>
              <a:srgbClr val="1B3640"/>
            </a:solidFill>
          </p:spPr>
        </p:sp>
        <p:sp>
          <p:nvSpPr>
            <p:cNvPr id="7" name="TextBox 7"/>
            <p:cNvSpPr txBox="1"/>
            <p:nvPr/>
          </p:nvSpPr>
          <p:spPr>
            <a:xfrm>
              <a:off x="0" y="-38100"/>
              <a:ext cx="4816593" cy="207132"/>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flipV="1">
            <a:off x="74" y="10222953"/>
            <a:ext cx="18288000" cy="19050"/>
          </a:xfrm>
          <a:prstGeom prst="line">
            <a:avLst/>
          </a:prstGeom>
          <a:ln w="142875" cap="flat">
            <a:solidFill>
              <a:srgbClr val="EC791E"/>
            </a:solidFill>
            <a:prstDash val="solid"/>
            <a:headEnd type="none" w="sm" len="sm"/>
            <a:tailEnd type="none" w="sm" len="sm"/>
          </a:ln>
        </p:spPr>
      </p:sp>
      <p:grpSp>
        <p:nvGrpSpPr>
          <p:cNvPr id="9" name="Group 9"/>
          <p:cNvGrpSpPr>
            <a:grpSpLocks noChangeAspect="1"/>
          </p:cNvGrpSpPr>
          <p:nvPr/>
        </p:nvGrpSpPr>
        <p:grpSpPr>
          <a:xfrm>
            <a:off x="-2971800" y="1464096"/>
            <a:ext cx="5231810" cy="4530511"/>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grpSp>
        <p:nvGrpSpPr>
          <p:cNvPr id="11" name="Group 11"/>
          <p:cNvGrpSpPr>
            <a:grpSpLocks noChangeAspect="1"/>
          </p:cNvGrpSpPr>
          <p:nvPr/>
        </p:nvGrpSpPr>
        <p:grpSpPr>
          <a:xfrm>
            <a:off x="1092790" y="37719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sp>
        <p:nvSpPr>
          <p:cNvPr id="13" name="Freeform 13"/>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4" name="Freeform 14"/>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5" name="Freeform 15"/>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16" name="Freeform 16"/>
          <p:cNvSpPr/>
          <p:nvPr/>
        </p:nvSpPr>
        <p:spPr>
          <a:xfrm>
            <a:off x="10982384" y="7447052"/>
            <a:ext cx="8231947" cy="1615520"/>
          </a:xfrm>
          <a:custGeom>
            <a:avLst/>
            <a:gdLst/>
            <a:ahLst/>
            <a:cxnLst/>
            <a:rect l="l" t="t" r="r" b="b"/>
            <a:pathLst>
              <a:path w="8231947" h="1615520">
                <a:moveTo>
                  <a:pt x="0" y="0"/>
                </a:moveTo>
                <a:lnTo>
                  <a:pt x="8231947" y="0"/>
                </a:lnTo>
                <a:lnTo>
                  <a:pt x="8231947" y="1615519"/>
                </a:lnTo>
                <a:lnTo>
                  <a:pt x="0" y="16155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flipH="1">
            <a:off x="13893500" y="1453327"/>
            <a:ext cx="4394500" cy="6216799"/>
          </a:xfrm>
          <a:custGeom>
            <a:avLst/>
            <a:gdLst/>
            <a:ahLst/>
            <a:cxnLst/>
            <a:rect l="l" t="t" r="r" b="b"/>
            <a:pathLst>
              <a:path w="4394500" h="6216799">
                <a:moveTo>
                  <a:pt x="4394499" y="0"/>
                </a:moveTo>
                <a:lnTo>
                  <a:pt x="0" y="0"/>
                </a:lnTo>
                <a:lnTo>
                  <a:pt x="0" y="6216799"/>
                </a:lnTo>
                <a:lnTo>
                  <a:pt x="4394499" y="6216799"/>
                </a:lnTo>
                <a:lnTo>
                  <a:pt x="4394499" y="0"/>
                </a:lnTo>
                <a:close/>
              </a:path>
            </a:pathLst>
          </a:custGeom>
          <a:blipFill>
            <a:blip r:embed="rId7"/>
            <a:stretch>
              <a:fillRect/>
            </a:stretch>
          </a:blipFill>
        </p:spPr>
      </p:sp>
      <p:sp>
        <p:nvSpPr>
          <p:cNvPr id="18" name="TextBox 18"/>
          <p:cNvSpPr txBox="1"/>
          <p:nvPr/>
        </p:nvSpPr>
        <p:spPr>
          <a:xfrm>
            <a:off x="5481579" y="2347223"/>
            <a:ext cx="11917171" cy="720838"/>
          </a:xfrm>
          <a:prstGeom prst="rect">
            <a:avLst/>
          </a:prstGeom>
        </p:spPr>
        <p:txBody>
          <a:bodyPr lIns="0" tIns="0" rIns="0" bIns="0" rtlCol="0" anchor="t">
            <a:spAutoFit/>
          </a:bodyPr>
          <a:lstStyle/>
          <a:p>
            <a:pPr marL="0" lvl="0" indent="0" algn="l">
              <a:lnSpc>
                <a:spcPts val="6271"/>
              </a:lnSpc>
              <a:spcBef>
                <a:spcPct val="0"/>
              </a:spcBef>
            </a:pPr>
            <a:r>
              <a:rPr lang="en-US" sz="3200" spc="57" dirty="0">
                <a:solidFill>
                  <a:srgbClr val="1B3640"/>
                </a:solidFill>
                <a:latin typeface="Poppins Bold"/>
                <a:ea typeface="Poppins Bold"/>
                <a:cs typeface="Poppins Bold"/>
                <a:sym typeface="Poppins Bold"/>
              </a:rPr>
              <a:t>PERUBAHAN DAN INOVASI ORGANISASI </a:t>
            </a:r>
          </a:p>
        </p:txBody>
      </p:sp>
      <p:sp>
        <p:nvSpPr>
          <p:cNvPr id="19" name="TextBox 19"/>
          <p:cNvSpPr txBox="1"/>
          <p:nvPr/>
        </p:nvSpPr>
        <p:spPr>
          <a:xfrm>
            <a:off x="5481579" y="8240619"/>
            <a:ext cx="9305717" cy="629403"/>
          </a:xfrm>
          <a:prstGeom prst="rect">
            <a:avLst/>
          </a:prstGeom>
        </p:spPr>
        <p:txBody>
          <a:bodyPr lIns="0" tIns="0" rIns="0" bIns="0" rtlCol="0" anchor="t">
            <a:spAutoFit/>
          </a:bodyPr>
          <a:lstStyle/>
          <a:p>
            <a:pPr marL="0" lvl="0" indent="0" algn="l">
              <a:lnSpc>
                <a:spcPts val="5170"/>
              </a:lnSpc>
              <a:spcBef>
                <a:spcPct val="0"/>
              </a:spcBef>
            </a:pPr>
            <a:r>
              <a:rPr lang="en-US" sz="3200" spc="235" dirty="0">
                <a:solidFill>
                  <a:schemeClr val="accent6">
                    <a:lumMod val="75000"/>
                  </a:schemeClr>
                </a:solidFill>
                <a:latin typeface="Poppins Bold"/>
                <a:ea typeface="Poppins Bold"/>
                <a:cs typeface="Poppins Bold"/>
                <a:sym typeface="Poppins Bold"/>
              </a:rPr>
              <a:t>PERTEMUAN KE-12 </a:t>
            </a:r>
          </a:p>
        </p:txBody>
      </p:sp>
      <p:sp>
        <p:nvSpPr>
          <p:cNvPr id="20" name="TextBox 20"/>
          <p:cNvSpPr txBox="1"/>
          <p:nvPr/>
        </p:nvSpPr>
        <p:spPr>
          <a:xfrm>
            <a:off x="5481579" y="2968236"/>
            <a:ext cx="8648700" cy="610295"/>
          </a:xfrm>
          <a:prstGeom prst="rect">
            <a:avLst/>
          </a:prstGeom>
        </p:spPr>
        <p:txBody>
          <a:bodyPr lIns="0" tIns="0" rIns="0" bIns="0" rtlCol="0" anchor="t">
            <a:spAutoFit/>
          </a:bodyPr>
          <a:lstStyle/>
          <a:p>
            <a:pPr marL="0" lvl="0" indent="0" algn="l">
              <a:lnSpc>
                <a:spcPts val="5280"/>
              </a:lnSpc>
            </a:pPr>
            <a:r>
              <a:rPr lang="en-US" sz="2800" spc="144" dirty="0">
                <a:solidFill>
                  <a:srgbClr val="1B3640"/>
                </a:solidFill>
                <a:latin typeface="Poppins Bold"/>
                <a:ea typeface="Poppins Bold"/>
                <a:cs typeface="Poppins Bold"/>
                <a:sym typeface="Poppins Bold"/>
              </a:rPr>
              <a:t>TEORI ORGANISASI</a:t>
            </a:r>
          </a:p>
        </p:txBody>
      </p:sp>
      <p:sp>
        <p:nvSpPr>
          <p:cNvPr id="21" name="TextBox 21"/>
          <p:cNvSpPr txBox="1"/>
          <p:nvPr/>
        </p:nvSpPr>
        <p:spPr>
          <a:xfrm>
            <a:off x="5481579" y="8791576"/>
            <a:ext cx="16230600" cy="490134"/>
          </a:xfrm>
          <a:prstGeom prst="rect">
            <a:avLst/>
          </a:prstGeom>
        </p:spPr>
        <p:txBody>
          <a:bodyPr lIns="0" tIns="0" rIns="0" bIns="0" rtlCol="0" anchor="t">
            <a:spAutoFit/>
          </a:bodyPr>
          <a:lstStyle/>
          <a:p>
            <a:pPr marL="0" lvl="0" indent="0" algn="l">
              <a:lnSpc>
                <a:spcPts val="4200"/>
              </a:lnSpc>
              <a:spcBef>
                <a:spcPct val="0"/>
              </a:spcBef>
            </a:pPr>
            <a:r>
              <a:rPr lang="en-US" sz="2400" u="none" strike="noStrike" spc="150" dirty="0" err="1">
                <a:solidFill>
                  <a:srgbClr val="1B3640"/>
                </a:solidFill>
                <a:latin typeface="Poppins"/>
                <a:ea typeface="Poppins"/>
                <a:cs typeface="Poppins"/>
                <a:sym typeface="Poppins"/>
              </a:rPr>
              <a:t>Tahun</a:t>
            </a:r>
            <a:r>
              <a:rPr lang="en-US" sz="2400" u="none" strike="noStrike" spc="150" dirty="0">
                <a:solidFill>
                  <a:srgbClr val="1B3640"/>
                </a:solidFill>
                <a:latin typeface="Poppins"/>
                <a:ea typeface="Poppins"/>
                <a:cs typeface="Poppins"/>
                <a:sym typeface="Poppins"/>
              </a:rPr>
              <a:t> </a:t>
            </a:r>
            <a:r>
              <a:rPr lang="en-US" sz="2400" u="none" strike="noStrike" spc="150" dirty="0" err="1">
                <a:solidFill>
                  <a:srgbClr val="1B3640"/>
                </a:solidFill>
                <a:latin typeface="Poppins"/>
                <a:ea typeface="Poppins"/>
                <a:cs typeface="Poppins"/>
                <a:sym typeface="Poppins"/>
              </a:rPr>
              <a:t>Ajaran</a:t>
            </a:r>
            <a:r>
              <a:rPr lang="en-US" sz="2400" u="none" strike="noStrike" spc="150" dirty="0">
                <a:solidFill>
                  <a:srgbClr val="1B3640"/>
                </a:solidFill>
                <a:latin typeface="Poppins"/>
                <a:ea typeface="Poppins"/>
                <a:cs typeface="Poppins"/>
                <a:sym typeface="Poppins"/>
              </a:rPr>
              <a:t> 2024/2025</a:t>
            </a:r>
          </a:p>
        </p:txBody>
      </p:sp>
      <p:sp>
        <p:nvSpPr>
          <p:cNvPr id="22" name="TextBox 22"/>
          <p:cNvSpPr txBox="1"/>
          <p:nvPr/>
        </p:nvSpPr>
        <p:spPr>
          <a:xfrm>
            <a:off x="12710206" y="7986991"/>
            <a:ext cx="6534605" cy="398779"/>
          </a:xfrm>
          <a:prstGeom prst="rect">
            <a:avLst/>
          </a:prstGeom>
        </p:spPr>
        <p:txBody>
          <a:bodyPr lIns="0" tIns="0" rIns="0" bIns="0" rtlCol="0" anchor="t">
            <a:spAutoFit/>
          </a:bodyPr>
          <a:lstStyle/>
          <a:p>
            <a:pPr marL="0" lvl="0" indent="0" algn="l">
              <a:lnSpc>
                <a:spcPts val="3220"/>
              </a:lnSpc>
              <a:spcBef>
                <a:spcPct val="0"/>
              </a:spcBef>
            </a:pPr>
            <a:r>
              <a:rPr lang="en-US" sz="2300" spc="115">
                <a:solidFill>
                  <a:srgbClr val="1B3640"/>
                </a:solidFill>
                <a:latin typeface="Poppins"/>
                <a:ea typeface="Poppins"/>
                <a:cs typeface="Poppins"/>
                <a:sym typeface="Poppins"/>
              </a:rPr>
              <a:t>Donny Wijaya, S.IP., M.IP</a:t>
            </a:r>
          </a:p>
        </p:txBody>
      </p:sp>
      <p:sp>
        <p:nvSpPr>
          <p:cNvPr id="23" name="TextBox 23"/>
          <p:cNvSpPr txBox="1"/>
          <p:nvPr/>
        </p:nvSpPr>
        <p:spPr>
          <a:xfrm>
            <a:off x="294962" y="363184"/>
            <a:ext cx="4611556" cy="706925"/>
          </a:xfrm>
          <a:prstGeom prst="rect">
            <a:avLst/>
          </a:prstGeom>
        </p:spPr>
        <p:txBody>
          <a:bodyPr lIns="0" tIns="0" rIns="0" bIns="0" rtlCol="0" anchor="t">
            <a:spAutoFit/>
          </a:bodyPr>
          <a:lstStyle/>
          <a:p>
            <a:pPr marL="0" lvl="0" indent="0" algn="l">
              <a:lnSpc>
                <a:spcPts val="5451"/>
              </a:lnSpc>
              <a:spcBef>
                <a:spcPct val="0"/>
              </a:spcBef>
            </a:pPr>
            <a:r>
              <a:rPr lang="en-US" sz="4955" spc="49">
                <a:solidFill>
                  <a:srgbClr val="1B3640"/>
                </a:solidFill>
                <a:latin typeface="Poppins Bold"/>
                <a:ea typeface="Poppins Bold"/>
                <a:cs typeface="Poppins Bold"/>
                <a:sym typeface="Poppins Bold"/>
              </a:rPr>
              <a:t>P12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71027"/>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4202809" y="2285511"/>
            <a:ext cx="5414338" cy="46885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865" r="-14865"/>
              </a:stretch>
            </a:blipFill>
          </p:spPr>
        </p:sp>
      </p:grpSp>
      <p:sp>
        <p:nvSpPr>
          <p:cNvPr id="7" name="TextBox 7"/>
          <p:cNvSpPr txBox="1"/>
          <p:nvPr/>
        </p:nvSpPr>
        <p:spPr>
          <a:xfrm>
            <a:off x="251584" y="4188789"/>
            <a:ext cx="10269752" cy="872492"/>
          </a:xfrm>
          <a:prstGeom prst="rect">
            <a:avLst/>
          </a:prstGeom>
        </p:spPr>
        <p:txBody>
          <a:bodyPr lIns="0" tIns="0" rIns="0" bIns="0" rtlCol="0" anchor="t">
            <a:spAutoFit/>
          </a:bodyPr>
          <a:lstStyle/>
          <a:p>
            <a:pPr marL="0" lvl="0" indent="0" algn="l">
              <a:lnSpc>
                <a:spcPts val="6270"/>
              </a:lnSpc>
              <a:spcBef>
                <a:spcPct val="0"/>
              </a:spcBef>
            </a:pPr>
            <a:r>
              <a:rPr lang="en-US" sz="5700" spc="285">
                <a:solidFill>
                  <a:srgbClr val="1B3640"/>
                </a:solidFill>
                <a:latin typeface="Poppins Bold"/>
                <a:ea typeface="Poppins Bold"/>
                <a:cs typeface="Poppins Bold"/>
                <a:sym typeface="Poppins Bold"/>
              </a:rPr>
              <a:t>INOVASI ORGANISASI</a:t>
            </a:r>
          </a:p>
        </p:txBody>
      </p:sp>
      <p:grpSp>
        <p:nvGrpSpPr>
          <p:cNvPr id="8" name="Group 8"/>
          <p:cNvGrpSpPr>
            <a:grpSpLocks noChangeAspect="1"/>
          </p:cNvGrpSpPr>
          <p:nvPr/>
        </p:nvGrpSpPr>
        <p:grpSpPr>
          <a:xfrm>
            <a:off x="10054262" y="4686300"/>
            <a:ext cx="5414338" cy="4688572"/>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4987" r="-14987"/>
              </a:stretch>
            </a:blipFill>
          </p:spPr>
        </p:sp>
      </p:grpSp>
      <p:grpSp>
        <p:nvGrpSpPr>
          <p:cNvPr id="10" name="Group 10"/>
          <p:cNvGrpSpPr>
            <a:grpSpLocks noChangeAspect="1"/>
          </p:cNvGrpSpPr>
          <p:nvPr/>
        </p:nvGrpSpPr>
        <p:grpSpPr>
          <a:xfrm>
            <a:off x="14202809" y="7136110"/>
            <a:ext cx="5414338" cy="4688572"/>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solidFill>
            <a:ln w="12700">
              <a:solidFill>
                <a:srgbClr val="FFFF00"/>
              </a:solidFill>
            </a:ln>
          </p:spPr>
        </p:sp>
      </p:grpSp>
      <p:sp>
        <p:nvSpPr>
          <p:cNvPr id="15" name="TextBox 15"/>
          <p:cNvSpPr txBox="1"/>
          <p:nvPr/>
        </p:nvSpPr>
        <p:spPr>
          <a:xfrm>
            <a:off x="251584" y="2906112"/>
            <a:ext cx="8115069" cy="923925"/>
          </a:xfrm>
          <a:prstGeom prst="rect">
            <a:avLst/>
          </a:prstGeom>
        </p:spPr>
        <p:txBody>
          <a:bodyPr lIns="0" tIns="0" rIns="0" bIns="0" rtlCol="0" anchor="t">
            <a:spAutoFit/>
          </a:bodyPr>
          <a:lstStyle/>
          <a:p>
            <a:pPr marL="0" lvl="0" indent="0" algn="l">
              <a:lnSpc>
                <a:spcPts val="6600"/>
              </a:lnSpc>
              <a:spcBef>
                <a:spcPct val="0"/>
              </a:spcBef>
            </a:pPr>
            <a:r>
              <a:rPr lang="en-US" sz="6000" spc="300">
                <a:solidFill>
                  <a:srgbClr val="FFDE59"/>
                </a:solidFill>
                <a:latin typeface="Poppins Bold"/>
                <a:ea typeface="Poppins Bold"/>
                <a:cs typeface="Poppins Bold"/>
                <a:sym typeface="Poppins Bold"/>
              </a:rPr>
              <a:t>PENGERTIAN </a:t>
            </a:r>
          </a:p>
        </p:txBody>
      </p:sp>
      <p:sp>
        <p:nvSpPr>
          <p:cNvPr id="16" name="TextBox 16"/>
          <p:cNvSpPr txBox="1"/>
          <p:nvPr/>
        </p:nvSpPr>
        <p:spPr>
          <a:xfrm>
            <a:off x="1028700" y="5327981"/>
            <a:ext cx="8115300" cy="4218941"/>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Poppins"/>
                <a:ea typeface="Poppins"/>
                <a:cs typeface="Poppins"/>
                <a:sym typeface="Poppins"/>
              </a:rPr>
              <a:t>“Sebagai penciptaan atau adopsi ide atau perilaku baru kedalam organisasi seperti produk dan jasa baru, teknologi proses produksi baru, struktur dan sistem administrasi baru ataupun perencana atau program baru dalam organisasi”</a:t>
            </a:r>
          </a:p>
        </p:txBody>
      </p:sp>
      <p:sp>
        <p:nvSpPr>
          <p:cNvPr id="17" name="Freeform 13">
            <a:extLst>
              <a:ext uri="{FF2B5EF4-FFF2-40B4-BE49-F238E27FC236}">
                <a16:creationId xmlns:a16="http://schemas.microsoft.com/office/drawing/2014/main" id="{E70F634C-434F-48E2-82B9-DAF5CFD86D75}"/>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18" name="Freeform 14">
            <a:extLst>
              <a:ext uri="{FF2B5EF4-FFF2-40B4-BE49-F238E27FC236}">
                <a16:creationId xmlns:a16="http://schemas.microsoft.com/office/drawing/2014/main" id="{4842AE82-88A8-4D2B-9FE8-3E2C01C51AD3}"/>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19" name="Freeform 15">
            <a:extLst>
              <a:ext uri="{FF2B5EF4-FFF2-40B4-BE49-F238E27FC236}">
                <a16:creationId xmlns:a16="http://schemas.microsoft.com/office/drawing/2014/main" id="{D1519943-5749-4FCA-87B7-5929DC45B96C}"/>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71027"/>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1584" y="4188789"/>
            <a:ext cx="10269752" cy="872492"/>
          </a:xfrm>
          <a:prstGeom prst="rect">
            <a:avLst/>
          </a:prstGeom>
        </p:spPr>
        <p:txBody>
          <a:bodyPr lIns="0" tIns="0" rIns="0" bIns="0" rtlCol="0" anchor="t">
            <a:spAutoFit/>
          </a:bodyPr>
          <a:lstStyle/>
          <a:p>
            <a:pPr marL="0" lvl="0" indent="0" algn="l">
              <a:lnSpc>
                <a:spcPts val="6270"/>
              </a:lnSpc>
              <a:spcBef>
                <a:spcPct val="0"/>
              </a:spcBef>
            </a:pPr>
            <a:r>
              <a:rPr lang="en-US" sz="5700" spc="285">
                <a:solidFill>
                  <a:srgbClr val="1B3640"/>
                </a:solidFill>
                <a:latin typeface="Poppins Bold"/>
                <a:ea typeface="Poppins Bold"/>
                <a:cs typeface="Poppins Bold"/>
                <a:sym typeface="Poppins Bold"/>
              </a:rPr>
              <a:t>INOVASI ORGANISASI</a:t>
            </a:r>
          </a:p>
        </p:txBody>
      </p:sp>
      <p:grpSp>
        <p:nvGrpSpPr>
          <p:cNvPr id="6" name="Group 6"/>
          <p:cNvGrpSpPr>
            <a:grpSpLocks noChangeAspect="1"/>
          </p:cNvGrpSpPr>
          <p:nvPr/>
        </p:nvGrpSpPr>
        <p:grpSpPr>
          <a:xfrm>
            <a:off x="10054262" y="4686947"/>
            <a:ext cx="5414338" cy="4688572"/>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6930" r="-26930"/>
              </a:stretch>
            </a:blipFill>
          </p:spPr>
        </p:sp>
      </p:grpSp>
      <p:grpSp>
        <p:nvGrpSpPr>
          <p:cNvPr id="8" name="Group 8"/>
          <p:cNvGrpSpPr>
            <a:grpSpLocks noChangeAspect="1"/>
          </p:cNvGrpSpPr>
          <p:nvPr/>
        </p:nvGrpSpPr>
        <p:grpSpPr>
          <a:xfrm>
            <a:off x="14202809" y="7136110"/>
            <a:ext cx="5414338" cy="4688572"/>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solidFill>
            <a:ln w="12700">
              <a:solidFill>
                <a:srgbClr val="FFFF00"/>
              </a:solidFill>
            </a:ln>
          </p:spPr>
        </p:sp>
      </p:grpSp>
      <p:grpSp>
        <p:nvGrpSpPr>
          <p:cNvPr id="13" name="Group 13"/>
          <p:cNvGrpSpPr>
            <a:grpSpLocks noChangeAspect="1"/>
          </p:cNvGrpSpPr>
          <p:nvPr/>
        </p:nvGrpSpPr>
        <p:grpSpPr>
          <a:xfrm>
            <a:off x="14202809" y="2285511"/>
            <a:ext cx="5414338" cy="4688572"/>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7703" r="-27703"/>
              </a:stretch>
            </a:blipFill>
          </p:spPr>
        </p:sp>
      </p:grpSp>
      <p:sp>
        <p:nvSpPr>
          <p:cNvPr id="15" name="TextBox 15"/>
          <p:cNvSpPr txBox="1"/>
          <p:nvPr/>
        </p:nvSpPr>
        <p:spPr>
          <a:xfrm>
            <a:off x="251584" y="2906112"/>
            <a:ext cx="8115069" cy="923925"/>
          </a:xfrm>
          <a:prstGeom prst="rect">
            <a:avLst/>
          </a:prstGeom>
        </p:spPr>
        <p:txBody>
          <a:bodyPr lIns="0" tIns="0" rIns="0" bIns="0" rtlCol="0" anchor="t">
            <a:spAutoFit/>
          </a:bodyPr>
          <a:lstStyle/>
          <a:p>
            <a:pPr marL="0" lvl="0" indent="0" algn="l">
              <a:lnSpc>
                <a:spcPts val="6600"/>
              </a:lnSpc>
              <a:spcBef>
                <a:spcPct val="0"/>
              </a:spcBef>
            </a:pPr>
            <a:r>
              <a:rPr lang="en-US" sz="6000" spc="300">
                <a:solidFill>
                  <a:srgbClr val="FFDE59"/>
                </a:solidFill>
                <a:latin typeface="Poppins Bold"/>
                <a:ea typeface="Poppins Bold"/>
                <a:cs typeface="Poppins Bold"/>
                <a:sym typeface="Poppins Bold"/>
              </a:rPr>
              <a:t>TUJUAN </a:t>
            </a:r>
          </a:p>
        </p:txBody>
      </p:sp>
      <p:sp>
        <p:nvSpPr>
          <p:cNvPr id="16" name="TextBox 16"/>
          <p:cNvSpPr txBox="1"/>
          <p:nvPr/>
        </p:nvSpPr>
        <p:spPr>
          <a:xfrm>
            <a:off x="1028700" y="5327981"/>
            <a:ext cx="8115300" cy="4819016"/>
          </a:xfrm>
          <a:prstGeom prst="rect">
            <a:avLst/>
          </a:prstGeom>
        </p:spPr>
        <p:txBody>
          <a:bodyPr lIns="0" tIns="0" rIns="0" bIns="0" rtlCol="0" anchor="t">
            <a:spAutoFit/>
          </a:bodyPr>
          <a:lstStyle/>
          <a:p>
            <a:pPr algn="ctr">
              <a:lnSpc>
                <a:spcPts val="4759"/>
              </a:lnSpc>
            </a:pPr>
            <a:r>
              <a:rPr lang="en-US" sz="3399">
                <a:solidFill>
                  <a:srgbClr val="000000"/>
                </a:solidFill>
                <a:latin typeface="Poppins"/>
                <a:ea typeface="Poppins"/>
                <a:cs typeface="Poppins"/>
                <a:sym typeface="Poppins"/>
              </a:rPr>
              <a:t>menciptakan kemudahan baru untuk kehidupan manusia melalui penemuan atau perkembangan baru dari ide-ide inovatif yang berhasil diwujudkan dengan baik. Suatu inovasi juga erat kaitannya dengan inovasi produk.</a:t>
            </a:r>
          </a:p>
          <a:p>
            <a:pPr algn="ctr">
              <a:lnSpc>
                <a:spcPts val="4759"/>
              </a:lnSpc>
              <a:spcBef>
                <a:spcPct val="0"/>
              </a:spcBef>
            </a:pPr>
            <a:endParaRPr lang="en-US" sz="3399">
              <a:solidFill>
                <a:srgbClr val="000000"/>
              </a:solidFill>
              <a:latin typeface="Poppins"/>
              <a:ea typeface="Poppins"/>
              <a:cs typeface="Poppins"/>
              <a:sym typeface="Poppins"/>
            </a:endParaRPr>
          </a:p>
        </p:txBody>
      </p:sp>
      <p:sp>
        <p:nvSpPr>
          <p:cNvPr id="17" name="Freeform 13">
            <a:extLst>
              <a:ext uri="{FF2B5EF4-FFF2-40B4-BE49-F238E27FC236}">
                <a16:creationId xmlns:a16="http://schemas.microsoft.com/office/drawing/2014/main" id="{D9414EFE-B332-45E4-8961-E082A4D456F9}"/>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18" name="Freeform 14">
            <a:extLst>
              <a:ext uri="{FF2B5EF4-FFF2-40B4-BE49-F238E27FC236}">
                <a16:creationId xmlns:a16="http://schemas.microsoft.com/office/drawing/2014/main" id="{668C61C3-89ED-43F9-A53B-A7B8CCE3CAD2}"/>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19" name="Freeform 15">
            <a:extLst>
              <a:ext uri="{FF2B5EF4-FFF2-40B4-BE49-F238E27FC236}">
                <a16:creationId xmlns:a16="http://schemas.microsoft.com/office/drawing/2014/main" id="{A1857FFA-967D-421C-9CF0-C2793335815F}"/>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40040" y="2465140"/>
            <a:ext cx="12008069" cy="1072240"/>
            <a:chOff x="0" y="0"/>
            <a:chExt cx="3162619" cy="282401"/>
          </a:xfrm>
        </p:grpSpPr>
        <p:sp>
          <p:nvSpPr>
            <p:cNvPr id="3" name="Freeform 3"/>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EC791E"/>
            </a:solidFill>
          </p:spPr>
        </p:sp>
        <p:sp>
          <p:nvSpPr>
            <p:cNvPr id="4" name="TextBox 4"/>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6" name="Group 6"/>
          <p:cNvGrpSpPr/>
          <p:nvPr/>
        </p:nvGrpSpPr>
        <p:grpSpPr>
          <a:xfrm>
            <a:off x="1028700" y="3983718"/>
            <a:ext cx="3902918" cy="5274582"/>
            <a:chOff x="0" y="0"/>
            <a:chExt cx="1041173" cy="1407089"/>
          </a:xfrm>
        </p:grpSpPr>
        <p:sp>
          <p:nvSpPr>
            <p:cNvPr id="7" name="Freeform 7"/>
            <p:cNvSpPr/>
            <p:nvPr/>
          </p:nvSpPr>
          <p:spPr>
            <a:xfrm>
              <a:off x="0" y="0"/>
              <a:ext cx="1041173" cy="1407089"/>
            </a:xfrm>
            <a:custGeom>
              <a:avLst/>
              <a:gdLst/>
              <a:ahLst/>
              <a:cxnLst/>
              <a:rect l="l" t="t" r="r" b="b"/>
              <a:pathLst>
                <a:path w="1041173" h="1407089">
                  <a:moveTo>
                    <a:pt x="0" y="0"/>
                  </a:moveTo>
                  <a:lnTo>
                    <a:pt x="1041173" y="0"/>
                  </a:lnTo>
                  <a:lnTo>
                    <a:pt x="1041173" y="1407089"/>
                  </a:lnTo>
                  <a:lnTo>
                    <a:pt x="0" y="1407089"/>
                  </a:lnTo>
                  <a:close/>
                </a:path>
              </a:pathLst>
            </a:custGeom>
            <a:solidFill>
              <a:srgbClr val="FFDE59"/>
            </a:solidFill>
            <a:ln w="38100" cap="sq">
              <a:solidFill>
                <a:srgbClr val="1B3640"/>
              </a:solidFill>
              <a:prstDash val="solid"/>
              <a:miter/>
            </a:ln>
          </p:spPr>
        </p:sp>
        <p:sp>
          <p:nvSpPr>
            <p:cNvPr id="8" name="TextBox 8"/>
            <p:cNvSpPr txBox="1"/>
            <p:nvPr/>
          </p:nvSpPr>
          <p:spPr>
            <a:xfrm>
              <a:off x="0" y="-38100"/>
              <a:ext cx="1041173" cy="144518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137927" y="3983718"/>
            <a:ext cx="3902918" cy="5274582"/>
            <a:chOff x="0" y="0"/>
            <a:chExt cx="1041173" cy="1407089"/>
          </a:xfrm>
        </p:grpSpPr>
        <p:sp>
          <p:nvSpPr>
            <p:cNvPr id="10" name="Freeform 10"/>
            <p:cNvSpPr/>
            <p:nvPr/>
          </p:nvSpPr>
          <p:spPr>
            <a:xfrm>
              <a:off x="0" y="0"/>
              <a:ext cx="1041173" cy="1407089"/>
            </a:xfrm>
            <a:custGeom>
              <a:avLst/>
              <a:gdLst/>
              <a:ahLst/>
              <a:cxnLst/>
              <a:rect l="l" t="t" r="r" b="b"/>
              <a:pathLst>
                <a:path w="1041173" h="1407089">
                  <a:moveTo>
                    <a:pt x="0" y="0"/>
                  </a:moveTo>
                  <a:lnTo>
                    <a:pt x="1041173" y="0"/>
                  </a:lnTo>
                  <a:lnTo>
                    <a:pt x="1041173" y="1407089"/>
                  </a:lnTo>
                  <a:lnTo>
                    <a:pt x="0" y="1407089"/>
                  </a:lnTo>
                  <a:close/>
                </a:path>
              </a:pathLst>
            </a:custGeom>
            <a:solidFill>
              <a:srgbClr val="FFDE59"/>
            </a:solidFill>
            <a:ln w="38100" cap="sq">
              <a:solidFill>
                <a:srgbClr val="1B3640"/>
              </a:solidFill>
              <a:prstDash val="solid"/>
              <a:miter/>
            </a:ln>
          </p:spPr>
        </p:sp>
        <p:sp>
          <p:nvSpPr>
            <p:cNvPr id="11" name="TextBox 11"/>
            <p:cNvSpPr txBox="1"/>
            <p:nvPr/>
          </p:nvSpPr>
          <p:spPr>
            <a:xfrm>
              <a:off x="0" y="-38100"/>
              <a:ext cx="1041173" cy="1445189"/>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247155" y="3983718"/>
            <a:ext cx="3902918" cy="5274582"/>
            <a:chOff x="0" y="0"/>
            <a:chExt cx="1041173" cy="1407089"/>
          </a:xfrm>
        </p:grpSpPr>
        <p:sp>
          <p:nvSpPr>
            <p:cNvPr id="13" name="Freeform 13"/>
            <p:cNvSpPr/>
            <p:nvPr/>
          </p:nvSpPr>
          <p:spPr>
            <a:xfrm>
              <a:off x="0" y="0"/>
              <a:ext cx="1041173" cy="1407089"/>
            </a:xfrm>
            <a:custGeom>
              <a:avLst/>
              <a:gdLst/>
              <a:ahLst/>
              <a:cxnLst/>
              <a:rect l="l" t="t" r="r" b="b"/>
              <a:pathLst>
                <a:path w="1041173" h="1407089">
                  <a:moveTo>
                    <a:pt x="0" y="0"/>
                  </a:moveTo>
                  <a:lnTo>
                    <a:pt x="1041173" y="0"/>
                  </a:lnTo>
                  <a:lnTo>
                    <a:pt x="1041173" y="1407089"/>
                  </a:lnTo>
                  <a:lnTo>
                    <a:pt x="0" y="1407089"/>
                  </a:lnTo>
                  <a:close/>
                </a:path>
              </a:pathLst>
            </a:custGeom>
            <a:solidFill>
              <a:srgbClr val="FFDE59"/>
            </a:solidFill>
            <a:ln w="38100" cap="sq">
              <a:solidFill>
                <a:srgbClr val="1B3640"/>
              </a:solidFill>
              <a:prstDash val="solid"/>
              <a:miter/>
            </a:ln>
          </p:spPr>
        </p:sp>
        <p:sp>
          <p:nvSpPr>
            <p:cNvPr id="14" name="TextBox 14"/>
            <p:cNvSpPr txBox="1"/>
            <p:nvPr/>
          </p:nvSpPr>
          <p:spPr>
            <a:xfrm>
              <a:off x="0" y="-38100"/>
              <a:ext cx="1041173" cy="144518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3356382" y="3983718"/>
            <a:ext cx="3902918" cy="5274582"/>
            <a:chOff x="0" y="0"/>
            <a:chExt cx="1041173" cy="1407089"/>
          </a:xfrm>
        </p:grpSpPr>
        <p:sp>
          <p:nvSpPr>
            <p:cNvPr id="16" name="Freeform 16"/>
            <p:cNvSpPr/>
            <p:nvPr/>
          </p:nvSpPr>
          <p:spPr>
            <a:xfrm>
              <a:off x="0" y="0"/>
              <a:ext cx="1041173" cy="1407089"/>
            </a:xfrm>
            <a:custGeom>
              <a:avLst/>
              <a:gdLst/>
              <a:ahLst/>
              <a:cxnLst/>
              <a:rect l="l" t="t" r="r" b="b"/>
              <a:pathLst>
                <a:path w="1041173" h="1407089">
                  <a:moveTo>
                    <a:pt x="0" y="0"/>
                  </a:moveTo>
                  <a:lnTo>
                    <a:pt x="1041173" y="0"/>
                  </a:lnTo>
                  <a:lnTo>
                    <a:pt x="1041173" y="1407089"/>
                  </a:lnTo>
                  <a:lnTo>
                    <a:pt x="0" y="1407089"/>
                  </a:lnTo>
                  <a:close/>
                </a:path>
              </a:pathLst>
            </a:custGeom>
            <a:solidFill>
              <a:srgbClr val="FFDE59"/>
            </a:solidFill>
            <a:ln w="38100" cap="sq">
              <a:solidFill>
                <a:srgbClr val="1B3640"/>
              </a:solidFill>
              <a:prstDash val="solid"/>
              <a:miter/>
            </a:ln>
          </p:spPr>
        </p:sp>
        <p:sp>
          <p:nvSpPr>
            <p:cNvPr id="17" name="TextBox 17"/>
            <p:cNvSpPr txBox="1"/>
            <p:nvPr/>
          </p:nvSpPr>
          <p:spPr>
            <a:xfrm>
              <a:off x="0" y="-38100"/>
              <a:ext cx="1041173" cy="1445189"/>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3140040" y="1770910"/>
            <a:ext cx="12008069" cy="603250"/>
          </a:xfrm>
          <a:prstGeom prst="rect">
            <a:avLst/>
          </a:prstGeom>
        </p:spPr>
        <p:txBody>
          <a:bodyPr lIns="0" tIns="0" rIns="0" bIns="0" rtlCol="0" anchor="t">
            <a:spAutoFit/>
          </a:bodyPr>
          <a:lstStyle/>
          <a:p>
            <a:pPr marL="0" lvl="0" indent="0" algn="ctr">
              <a:lnSpc>
                <a:spcPts val="4399"/>
              </a:lnSpc>
              <a:spcBef>
                <a:spcPct val="0"/>
              </a:spcBef>
            </a:pPr>
            <a:r>
              <a:rPr lang="en-US" sz="3999" spc="399">
                <a:solidFill>
                  <a:srgbClr val="1B3640"/>
                </a:solidFill>
                <a:latin typeface="Poppins Italics"/>
                <a:ea typeface="Poppins Italics"/>
                <a:cs typeface="Poppins Italics"/>
                <a:sym typeface="Poppins Italics"/>
              </a:rPr>
              <a:t>4 Ciri-Ciri </a:t>
            </a:r>
          </a:p>
        </p:txBody>
      </p:sp>
      <p:sp>
        <p:nvSpPr>
          <p:cNvPr id="19" name="TextBox 19"/>
          <p:cNvSpPr txBox="1"/>
          <p:nvPr/>
        </p:nvSpPr>
        <p:spPr>
          <a:xfrm>
            <a:off x="3654200" y="2585335"/>
            <a:ext cx="10979138" cy="831850"/>
          </a:xfrm>
          <a:prstGeom prst="rect">
            <a:avLst/>
          </a:prstGeom>
        </p:spPr>
        <p:txBody>
          <a:bodyPr lIns="0" tIns="0" rIns="0" bIns="0" rtlCol="0" anchor="t">
            <a:spAutoFit/>
          </a:bodyPr>
          <a:lstStyle/>
          <a:p>
            <a:pPr marL="0" lvl="0" indent="0" algn="ctr">
              <a:lnSpc>
                <a:spcPts val="6049"/>
              </a:lnSpc>
              <a:spcBef>
                <a:spcPct val="0"/>
              </a:spcBef>
            </a:pPr>
            <a:r>
              <a:rPr lang="en-US" sz="5499" spc="137">
                <a:solidFill>
                  <a:srgbClr val="FFFFFF"/>
                </a:solidFill>
                <a:latin typeface="Poppins Bold"/>
                <a:ea typeface="Poppins Bold"/>
                <a:cs typeface="Poppins Bold"/>
                <a:sym typeface="Poppins Bold"/>
              </a:rPr>
              <a:t>INOVASI ORGANISASI</a:t>
            </a:r>
          </a:p>
        </p:txBody>
      </p:sp>
      <p:grpSp>
        <p:nvGrpSpPr>
          <p:cNvPr id="20" name="Group 20"/>
          <p:cNvGrpSpPr/>
          <p:nvPr/>
        </p:nvGrpSpPr>
        <p:grpSpPr>
          <a:xfrm>
            <a:off x="1028700" y="3983718"/>
            <a:ext cx="3902918" cy="1216932"/>
            <a:chOff x="0" y="0"/>
            <a:chExt cx="1041173" cy="324638"/>
          </a:xfrm>
        </p:grpSpPr>
        <p:sp>
          <p:nvSpPr>
            <p:cNvPr id="21" name="Freeform 21"/>
            <p:cNvSpPr/>
            <p:nvPr/>
          </p:nvSpPr>
          <p:spPr>
            <a:xfrm>
              <a:off x="0" y="0"/>
              <a:ext cx="1041173" cy="324638"/>
            </a:xfrm>
            <a:custGeom>
              <a:avLst/>
              <a:gdLst/>
              <a:ahLst/>
              <a:cxnLst/>
              <a:rect l="l" t="t" r="r" b="b"/>
              <a:pathLst>
                <a:path w="1041173" h="324638">
                  <a:moveTo>
                    <a:pt x="0" y="0"/>
                  </a:moveTo>
                  <a:lnTo>
                    <a:pt x="1041173" y="0"/>
                  </a:lnTo>
                  <a:lnTo>
                    <a:pt x="1041173" y="324638"/>
                  </a:lnTo>
                  <a:lnTo>
                    <a:pt x="0" y="324638"/>
                  </a:lnTo>
                  <a:close/>
                </a:path>
              </a:pathLst>
            </a:custGeom>
            <a:solidFill>
              <a:srgbClr val="1B3640"/>
            </a:solidFill>
          </p:spPr>
        </p:sp>
        <p:sp>
          <p:nvSpPr>
            <p:cNvPr id="22" name="TextBox 22"/>
            <p:cNvSpPr txBox="1"/>
            <p:nvPr/>
          </p:nvSpPr>
          <p:spPr>
            <a:xfrm>
              <a:off x="0" y="-38100"/>
              <a:ext cx="1041173" cy="362738"/>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5137927" y="3983718"/>
            <a:ext cx="3902918" cy="1216932"/>
            <a:chOff x="0" y="0"/>
            <a:chExt cx="1041173" cy="324638"/>
          </a:xfrm>
        </p:grpSpPr>
        <p:sp>
          <p:nvSpPr>
            <p:cNvPr id="24" name="Freeform 24"/>
            <p:cNvSpPr/>
            <p:nvPr/>
          </p:nvSpPr>
          <p:spPr>
            <a:xfrm>
              <a:off x="0" y="0"/>
              <a:ext cx="1041173" cy="324638"/>
            </a:xfrm>
            <a:custGeom>
              <a:avLst/>
              <a:gdLst/>
              <a:ahLst/>
              <a:cxnLst/>
              <a:rect l="l" t="t" r="r" b="b"/>
              <a:pathLst>
                <a:path w="1041173" h="324638">
                  <a:moveTo>
                    <a:pt x="0" y="0"/>
                  </a:moveTo>
                  <a:lnTo>
                    <a:pt x="1041173" y="0"/>
                  </a:lnTo>
                  <a:lnTo>
                    <a:pt x="1041173" y="324638"/>
                  </a:lnTo>
                  <a:lnTo>
                    <a:pt x="0" y="324638"/>
                  </a:lnTo>
                  <a:close/>
                </a:path>
              </a:pathLst>
            </a:custGeom>
            <a:solidFill>
              <a:srgbClr val="1B3640"/>
            </a:solidFill>
          </p:spPr>
        </p:sp>
        <p:sp>
          <p:nvSpPr>
            <p:cNvPr id="25" name="TextBox 25"/>
            <p:cNvSpPr txBox="1"/>
            <p:nvPr/>
          </p:nvSpPr>
          <p:spPr>
            <a:xfrm>
              <a:off x="0" y="-38100"/>
              <a:ext cx="1041173" cy="362738"/>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9247155" y="3983718"/>
            <a:ext cx="3902918" cy="1216932"/>
            <a:chOff x="0" y="0"/>
            <a:chExt cx="1041173" cy="324638"/>
          </a:xfrm>
        </p:grpSpPr>
        <p:sp>
          <p:nvSpPr>
            <p:cNvPr id="27" name="Freeform 27"/>
            <p:cNvSpPr/>
            <p:nvPr/>
          </p:nvSpPr>
          <p:spPr>
            <a:xfrm>
              <a:off x="0" y="0"/>
              <a:ext cx="1041173" cy="324638"/>
            </a:xfrm>
            <a:custGeom>
              <a:avLst/>
              <a:gdLst/>
              <a:ahLst/>
              <a:cxnLst/>
              <a:rect l="l" t="t" r="r" b="b"/>
              <a:pathLst>
                <a:path w="1041173" h="324638">
                  <a:moveTo>
                    <a:pt x="0" y="0"/>
                  </a:moveTo>
                  <a:lnTo>
                    <a:pt x="1041173" y="0"/>
                  </a:lnTo>
                  <a:lnTo>
                    <a:pt x="1041173" y="324638"/>
                  </a:lnTo>
                  <a:lnTo>
                    <a:pt x="0" y="324638"/>
                  </a:lnTo>
                  <a:close/>
                </a:path>
              </a:pathLst>
            </a:custGeom>
            <a:solidFill>
              <a:srgbClr val="1B3640"/>
            </a:solidFill>
          </p:spPr>
        </p:sp>
        <p:sp>
          <p:nvSpPr>
            <p:cNvPr id="28" name="TextBox 28"/>
            <p:cNvSpPr txBox="1"/>
            <p:nvPr/>
          </p:nvSpPr>
          <p:spPr>
            <a:xfrm>
              <a:off x="0" y="-38100"/>
              <a:ext cx="1041173" cy="362738"/>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3356382" y="3983718"/>
            <a:ext cx="3902918" cy="1216932"/>
            <a:chOff x="0" y="0"/>
            <a:chExt cx="1041173" cy="324638"/>
          </a:xfrm>
        </p:grpSpPr>
        <p:sp>
          <p:nvSpPr>
            <p:cNvPr id="30" name="Freeform 30"/>
            <p:cNvSpPr/>
            <p:nvPr/>
          </p:nvSpPr>
          <p:spPr>
            <a:xfrm>
              <a:off x="0" y="0"/>
              <a:ext cx="1041173" cy="324638"/>
            </a:xfrm>
            <a:custGeom>
              <a:avLst/>
              <a:gdLst/>
              <a:ahLst/>
              <a:cxnLst/>
              <a:rect l="l" t="t" r="r" b="b"/>
              <a:pathLst>
                <a:path w="1041173" h="324638">
                  <a:moveTo>
                    <a:pt x="0" y="0"/>
                  </a:moveTo>
                  <a:lnTo>
                    <a:pt x="1041173" y="0"/>
                  </a:lnTo>
                  <a:lnTo>
                    <a:pt x="1041173" y="324638"/>
                  </a:lnTo>
                  <a:lnTo>
                    <a:pt x="0" y="324638"/>
                  </a:lnTo>
                  <a:close/>
                </a:path>
              </a:pathLst>
            </a:custGeom>
            <a:solidFill>
              <a:srgbClr val="1B3640"/>
            </a:solidFill>
          </p:spPr>
        </p:sp>
        <p:sp>
          <p:nvSpPr>
            <p:cNvPr id="31" name="TextBox 31"/>
            <p:cNvSpPr txBox="1"/>
            <p:nvPr/>
          </p:nvSpPr>
          <p:spPr>
            <a:xfrm>
              <a:off x="0" y="-38100"/>
              <a:ext cx="1041173" cy="362738"/>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1118615" y="4155304"/>
            <a:ext cx="3723088" cy="816610"/>
          </a:xfrm>
          <a:prstGeom prst="rect">
            <a:avLst/>
          </a:prstGeom>
        </p:spPr>
        <p:txBody>
          <a:bodyPr lIns="0" tIns="0" rIns="0" bIns="0" rtlCol="0" anchor="t">
            <a:spAutoFit/>
          </a:bodyPr>
          <a:lstStyle/>
          <a:p>
            <a:pPr marL="0" lvl="0" indent="0" algn="ctr">
              <a:lnSpc>
                <a:spcPts val="3080"/>
              </a:lnSpc>
              <a:spcBef>
                <a:spcPct val="0"/>
              </a:spcBef>
            </a:pPr>
            <a:r>
              <a:rPr lang="en-US" sz="2800" spc="70">
                <a:solidFill>
                  <a:srgbClr val="FFFFFF"/>
                </a:solidFill>
                <a:latin typeface="Poppins Bold"/>
                <a:ea typeface="Poppins Bold"/>
                <a:cs typeface="Poppins Bold"/>
                <a:sym typeface="Poppins Bold"/>
              </a:rPr>
              <a:t>Memiliki Kekhasan/Khusus</a:t>
            </a:r>
          </a:p>
        </p:txBody>
      </p:sp>
      <p:sp>
        <p:nvSpPr>
          <p:cNvPr id="33" name="TextBox 33"/>
          <p:cNvSpPr txBox="1"/>
          <p:nvPr/>
        </p:nvSpPr>
        <p:spPr>
          <a:xfrm>
            <a:off x="5314517" y="4183879"/>
            <a:ext cx="3723088" cy="816610"/>
          </a:xfrm>
          <a:prstGeom prst="rect">
            <a:avLst/>
          </a:prstGeom>
        </p:spPr>
        <p:txBody>
          <a:bodyPr lIns="0" tIns="0" rIns="0" bIns="0" rtlCol="0" anchor="t">
            <a:spAutoFit/>
          </a:bodyPr>
          <a:lstStyle/>
          <a:p>
            <a:pPr marL="0" lvl="0" indent="0" algn="ctr">
              <a:lnSpc>
                <a:spcPts val="3080"/>
              </a:lnSpc>
              <a:spcBef>
                <a:spcPct val="0"/>
              </a:spcBef>
            </a:pPr>
            <a:r>
              <a:rPr lang="en-US" sz="2800" spc="70">
                <a:solidFill>
                  <a:srgbClr val="FFFFFF"/>
                </a:solidFill>
                <a:latin typeface="Poppins Bold"/>
                <a:ea typeface="Poppins Bold"/>
                <a:cs typeface="Poppins Bold"/>
                <a:sym typeface="Poppins Bold"/>
              </a:rPr>
              <a:t>Memiliki Ciri/Unsur Kebaruan</a:t>
            </a:r>
          </a:p>
        </p:txBody>
      </p:sp>
      <p:sp>
        <p:nvSpPr>
          <p:cNvPr id="34" name="TextBox 34"/>
          <p:cNvSpPr txBox="1"/>
          <p:nvPr/>
        </p:nvSpPr>
        <p:spPr>
          <a:xfrm>
            <a:off x="9336120" y="4155304"/>
            <a:ext cx="3723088" cy="883920"/>
          </a:xfrm>
          <a:prstGeom prst="rect">
            <a:avLst/>
          </a:prstGeom>
        </p:spPr>
        <p:txBody>
          <a:bodyPr lIns="0" tIns="0" rIns="0" bIns="0" rtlCol="0" anchor="t">
            <a:spAutoFit/>
          </a:bodyPr>
          <a:lstStyle/>
          <a:p>
            <a:pPr marL="0" lvl="0" indent="0" algn="ctr">
              <a:lnSpc>
                <a:spcPts val="2310"/>
              </a:lnSpc>
              <a:spcBef>
                <a:spcPct val="0"/>
              </a:spcBef>
            </a:pPr>
            <a:r>
              <a:rPr lang="en-US" sz="2100" spc="52">
                <a:solidFill>
                  <a:srgbClr val="FFFFFF"/>
                </a:solidFill>
                <a:latin typeface="Poppins Bold"/>
                <a:ea typeface="Poppins Bold"/>
                <a:cs typeface="Poppins Bold"/>
                <a:sym typeface="Poppins Bold"/>
              </a:rPr>
              <a:t>Program Inovasi dilaksanakan Melalui Program yang terencana</a:t>
            </a:r>
          </a:p>
        </p:txBody>
      </p:sp>
      <p:sp>
        <p:nvSpPr>
          <p:cNvPr id="35" name="TextBox 35"/>
          <p:cNvSpPr txBox="1"/>
          <p:nvPr/>
        </p:nvSpPr>
        <p:spPr>
          <a:xfrm>
            <a:off x="13626323" y="4222614"/>
            <a:ext cx="3723088" cy="816610"/>
          </a:xfrm>
          <a:prstGeom prst="rect">
            <a:avLst/>
          </a:prstGeom>
        </p:spPr>
        <p:txBody>
          <a:bodyPr lIns="0" tIns="0" rIns="0" bIns="0" rtlCol="0" anchor="t">
            <a:spAutoFit/>
          </a:bodyPr>
          <a:lstStyle/>
          <a:p>
            <a:pPr marL="0" lvl="0" indent="0" algn="ctr">
              <a:lnSpc>
                <a:spcPts val="3080"/>
              </a:lnSpc>
              <a:spcBef>
                <a:spcPct val="0"/>
              </a:spcBef>
            </a:pPr>
            <a:r>
              <a:rPr lang="en-US" sz="2800" spc="70">
                <a:solidFill>
                  <a:srgbClr val="FFFFFF"/>
                </a:solidFill>
                <a:latin typeface="Poppins Bold"/>
                <a:ea typeface="Poppins Bold"/>
                <a:cs typeface="Poppins Bold"/>
                <a:sym typeface="Poppins Bold"/>
              </a:rPr>
              <a:t>Inovasi yang Memiliki Tujuan</a:t>
            </a:r>
          </a:p>
        </p:txBody>
      </p:sp>
      <p:sp>
        <p:nvSpPr>
          <p:cNvPr id="39" name="TextBox 39"/>
          <p:cNvSpPr txBox="1"/>
          <p:nvPr/>
        </p:nvSpPr>
        <p:spPr>
          <a:xfrm>
            <a:off x="1118615" y="5705475"/>
            <a:ext cx="3723088" cy="239903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a:ea typeface="Poppins"/>
                <a:cs typeface="Poppins"/>
                <a:sym typeface="Poppins"/>
              </a:rPr>
              <a:t>artinya suatu inovasi memiliki ciri yang khas dalam arti ide, program, tatanan, sistem, termasuk kemungkinan hasil yang diharapkan. </a:t>
            </a:r>
          </a:p>
        </p:txBody>
      </p:sp>
      <p:sp>
        <p:nvSpPr>
          <p:cNvPr id="40" name="TextBox 40"/>
          <p:cNvSpPr txBox="1"/>
          <p:nvPr/>
        </p:nvSpPr>
        <p:spPr>
          <a:xfrm>
            <a:off x="5260619" y="5705475"/>
            <a:ext cx="3657534" cy="279908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a:ea typeface="Poppins"/>
                <a:cs typeface="Poppins"/>
                <a:sym typeface="Poppins"/>
              </a:rPr>
              <a:t>arti suatu inovasi harus memiliki karakteristik sebagai sebuah karya dan buah pemikiran yang memiliki kadar Orsinalitas dan kebaruan.</a:t>
            </a:r>
          </a:p>
        </p:txBody>
      </p:sp>
      <p:sp>
        <p:nvSpPr>
          <p:cNvPr id="41" name="TextBox 41"/>
          <p:cNvSpPr txBox="1"/>
          <p:nvPr/>
        </p:nvSpPr>
        <p:spPr>
          <a:xfrm>
            <a:off x="9360703" y="5457825"/>
            <a:ext cx="3673921" cy="359918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a:ea typeface="Poppins"/>
                <a:cs typeface="Poppins"/>
                <a:sym typeface="Poppins"/>
              </a:rPr>
              <a:t>arti bahwa suatu inovasi dilakukan melalui suatu proses yang yang tidak tergesa-gesa, inovasi dipersiapkan secara matang dengan program yang jelas dan direncanakan terlebih dahulu.</a:t>
            </a:r>
          </a:p>
        </p:txBody>
      </p:sp>
      <p:sp>
        <p:nvSpPr>
          <p:cNvPr id="42" name="TextBox 42"/>
          <p:cNvSpPr txBox="1"/>
          <p:nvPr/>
        </p:nvSpPr>
        <p:spPr>
          <a:xfrm>
            <a:off x="13559705" y="5505450"/>
            <a:ext cx="3496272" cy="279908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a:ea typeface="Poppins"/>
                <a:cs typeface="Poppins"/>
                <a:sym typeface="Poppins"/>
              </a:rPr>
              <a:t>program inovasi yang dilakukan harus memiliki arah yang ingin dicapai, termasuk arah dan strategi untuk mencapai tujuan organisasi</a:t>
            </a:r>
          </a:p>
        </p:txBody>
      </p:sp>
      <p:sp>
        <p:nvSpPr>
          <p:cNvPr id="43" name="Freeform 13">
            <a:extLst>
              <a:ext uri="{FF2B5EF4-FFF2-40B4-BE49-F238E27FC236}">
                <a16:creationId xmlns:a16="http://schemas.microsoft.com/office/drawing/2014/main" id="{EF711B97-CD14-4F08-8C83-BA440BE2F498}"/>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44" name="Freeform 14">
            <a:extLst>
              <a:ext uri="{FF2B5EF4-FFF2-40B4-BE49-F238E27FC236}">
                <a16:creationId xmlns:a16="http://schemas.microsoft.com/office/drawing/2014/main" id="{BD0D0683-FE9A-4D74-BC7A-FBE3105E2756}"/>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45" name="Freeform 15">
            <a:extLst>
              <a:ext uri="{FF2B5EF4-FFF2-40B4-BE49-F238E27FC236}">
                <a16:creationId xmlns:a16="http://schemas.microsoft.com/office/drawing/2014/main" id="{B002EC88-0ED8-499A-83C1-059A7E9A6683}"/>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883066"/>
            <a:ext cx="12008069" cy="756929"/>
            <a:chOff x="0" y="0"/>
            <a:chExt cx="3162619" cy="199356"/>
          </a:xfrm>
        </p:grpSpPr>
        <p:sp>
          <p:nvSpPr>
            <p:cNvPr id="3" name="Freeform 3"/>
            <p:cNvSpPr/>
            <p:nvPr/>
          </p:nvSpPr>
          <p:spPr>
            <a:xfrm>
              <a:off x="0" y="0"/>
              <a:ext cx="3162619" cy="199356"/>
            </a:xfrm>
            <a:custGeom>
              <a:avLst/>
              <a:gdLst/>
              <a:ahLst/>
              <a:cxnLst/>
              <a:rect l="l" t="t" r="r" b="b"/>
              <a:pathLst>
                <a:path w="3162619" h="199356">
                  <a:moveTo>
                    <a:pt x="0" y="0"/>
                  </a:moveTo>
                  <a:lnTo>
                    <a:pt x="3162619" y="0"/>
                  </a:lnTo>
                  <a:lnTo>
                    <a:pt x="3162619" y="199356"/>
                  </a:lnTo>
                  <a:lnTo>
                    <a:pt x="0" y="199356"/>
                  </a:lnTo>
                  <a:close/>
                </a:path>
              </a:pathLst>
            </a:custGeom>
            <a:solidFill>
              <a:srgbClr val="1B3640"/>
            </a:solidFill>
          </p:spPr>
        </p:sp>
        <p:sp>
          <p:nvSpPr>
            <p:cNvPr id="4" name="TextBox 4"/>
            <p:cNvSpPr txBox="1"/>
            <p:nvPr/>
          </p:nvSpPr>
          <p:spPr>
            <a:xfrm>
              <a:off x="0" y="-38100"/>
              <a:ext cx="316261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2606511"/>
            <a:ext cx="12008069" cy="1072240"/>
            <a:chOff x="0" y="0"/>
            <a:chExt cx="3162619" cy="282401"/>
          </a:xfrm>
        </p:grpSpPr>
        <p:sp>
          <p:nvSpPr>
            <p:cNvPr id="6" name="Freeform 6"/>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FFDE59"/>
            </a:solidFill>
          </p:spPr>
        </p:sp>
        <p:sp>
          <p:nvSpPr>
            <p:cNvPr id="7" name="TextBox 7"/>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15447170" y="2365589"/>
            <a:ext cx="5231810" cy="4530511"/>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0" name="Group 10"/>
          <p:cNvGrpSpPr/>
          <p:nvPr/>
        </p:nvGrpSpPr>
        <p:grpSpPr>
          <a:xfrm>
            <a:off x="15447170" y="7010257"/>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7" name="Freeform 17"/>
          <p:cNvSpPr/>
          <p:nvPr/>
        </p:nvSpPr>
        <p:spPr>
          <a:xfrm>
            <a:off x="113182" y="3958137"/>
            <a:ext cx="1636141" cy="1636141"/>
          </a:xfrm>
          <a:custGeom>
            <a:avLst/>
            <a:gdLst/>
            <a:ahLst/>
            <a:cxnLst/>
            <a:rect l="l" t="t" r="r" b="b"/>
            <a:pathLst>
              <a:path w="1636141" h="1636141">
                <a:moveTo>
                  <a:pt x="0" y="0"/>
                </a:moveTo>
                <a:lnTo>
                  <a:pt x="1636141" y="0"/>
                </a:lnTo>
                <a:lnTo>
                  <a:pt x="1636141" y="1636141"/>
                </a:lnTo>
                <a:lnTo>
                  <a:pt x="0" y="1636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74" y="5937178"/>
            <a:ext cx="1749249" cy="1749249"/>
          </a:xfrm>
          <a:custGeom>
            <a:avLst/>
            <a:gdLst/>
            <a:ahLst/>
            <a:cxnLst/>
            <a:rect l="l" t="t" r="r" b="b"/>
            <a:pathLst>
              <a:path w="1749249" h="1749249">
                <a:moveTo>
                  <a:pt x="0" y="0"/>
                </a:moveTo>
                <a:lnTo>
                  <a:pt x="1749249" y="0"/>
                </a:lnTo>
                <a:lnTo>
                  <a:pt x="1749249" y="1749249"/>
                </a:lnTo>
                <a:lnTo>
                  <a:pt x="0" y="17492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a:off x="74" y="8029327"/>
            <a:ext cx="1749174" cy="1749174"/>
          </a:xfrm>
          <a:custGeom>
            <a:avLst/>
            <a:gdLst/>
            <a:ahLst/>
            <a:cxnLst/>
            <a:rect l="l" t="t" r="r" b="b"/>
            <a:pathLst>
              <a:path w="1749174" h="1749174">
                <a:moveTo>
                  <a:pt x="0" y="0"/>
                </a:moveTo>
                <a:lnTo>
                  <a:pt x="1749175" y="0"/>
                </a:lnTo>
                <a:lnTo>
                  <a:pt x="1749175" y="1749174"/>
                </a:lnTo>
                <a:lnTo>
                  <a:pt x="0" y="17491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TextBox 20"/>
          <p:cNvSpPr txBox="1"/>
          <p:nvPr/>
        </p:nvSpPr>
        <p:spPr>
          <a:xfrm>
            <a:off x="1028931" y="1959906"/>
            <a:ext cx="10979138" cy="603250"/>
          </a:xfrm>
          <a:prstGeom prst="rect">
            <a:avLst/>
          </a:prstGeom>
        </p:spPr>
        <p:txBody>
          <a:bodyPr lIns="0" tIns="0" rIns="0" bIns="0" rtlCol="0" anchor="t">
            <a:spAutoFit/>
          </a:bodyPr>
          <a:lstStyle/>
          <a:p>
            <a:pPr marL="0" lvl="0" indent="0" algn="l">
              <a:lnSpc>
                <a:spcPts val="4399"/>
              </a:lnSpc>
              <a:spcBef>
                <a:spcPct val="0"/>
              </a:spcBef>
            </a:pPr>
            <a:r>
              <a:rPr lang="en-US" sz="3999" spc="399">
                <a:solidFill>
                  <a:srgbClr val="FFFFFF"/>
                </a:solidFill>
                <a:latin typeface="Poppins Italics"/>
                <a:ea typeface="Poppins Italics"/>
                <a:cs typeface="Poppins Italics"/>
                <a:sym typeface="Poppins Italics"/>
              </a:rPr>
              <a:t>MACAM - MACAM </a:t>
            </a:r>
          </a:p>
        </p:txBody>
      </p:sp>
      <p:sp>
        <p:nvSpPr>
          <p:cNvPr id="21" name="TextBox 21"/>
          <p:cNvSpPr txBox="1"/>
          <p:nvPr/>
        </p:nvSpPr>
        <p:spPr>
          <a:xfrm>
            <a:off x="1028931" y="2726706"/>
            <a:ext cx="10979138" cy="831850"/>
          </a:xfrm>
          <a:prstGeom prst="rect">
            <a:avLst/>
          </a:prstGeom>
        </p:spPr>
        <p:txBody>
          <a:bodyPr lIns="0" tIns="0" rIns="0" bIns="0" rtlCol="0" anchor="t">
            <a:spAutoFit/>
          </a:bodyPr>
          <a:lstStyle/>
          <a:p>
            <a:pPr marL="0" lvl="0" indent="0" algn="l">
              <a:lnSpc>
                <a:spcPts val="6049"/>
              </a:lnSpc>
              <a:spcBef>
                <a:spcPct val="0"/>
              </a:spcBef>
            </a:pPr>
            <a:r>
              <a:rPr lang="en-US" sz="5499" spc="137">
                <a:solidFill>
                  <a:srgbClr val="1B3640"/>
                </a:solidFill>
                <a:latin typeface="Poppins Bold"/>
                <a:ea typeface="Poppins Bold"/>
                <a:cs typeface="Poppins Bold"/>
                <a:sym typeface="Poppins Bold"/>
              </a:rPr>
              <a:t>INOVASI</a:t>
            </a:r>
          </a:p>
        </p:txBody>
      </p:sp>
      <p:sp>
        <p:nvSpPr>
          <p:cNvPr id="22" name="TextBox 22"/>
          <p:cNvSpPr txBox="1"/>
          <p:nvPr/>
        </p:nvSpPr>
        <p:spPr>
          <a:xfrm>
            <a:off x="2228788" y="4135448"/>
            <a:ext cx="11680270" cy="1047751"/>
          </a:xfrm>
          <a:prstGeom prst="rect">
            <a:avLst/>
          </a:prstGeom>
        </p:spPr>
        <p:txBody>
          <a:bodyPr lIns="0" tIns="0" rIns="0" bIns="0" rtlCol="0" anchor="t">
            <a:spAutoFit/>
          </a:bodyPr>
          <a:lstStyle/>
          <a:p>
            <a:pPr algn="l">
              <a:lnSpc>
                <a:spcPts val="4199"/>
              </a:lnSpc>
              <a:spcBef>
                <a:spcPct val="0"/>
              </a:spcBef>
            </a:pPr>
            <a:r>
              <a:rPr lang="en-US" sz="2999">
                <a:solidFill>
                  <a:srgbClr val="000000"/>
                </a:solidFill>
                <a:latin typeface="Poppins"/>
                <a:ea typeface="Poppins"/>
                <a:cs typeface="Poppins"/>
                <a:sym typeface="Poppins"/>
              </a:rPr>
              <a:t>Melakukan modifikasi sederhana pada produk dan tidak menghilangan sifat aslinya</a:t>
            </a:r>
          </a:p>
        </p:txBody>
      </p:sp>
      <p:sp>
        <p:nvSpPr>
          <p:cNvPr id="23" name="TextBox 23"/>
          <p:cNvSpPr txBox="1"/>
          <p:nvPr/>
        </p:nvSpPr>
        <p:spPr>
          <a:xfrm>
            <a:off x="2228788" y="5745174"/>
            <a:ext cx="12742132" cy="1571626"/>
          </a:xfrm>
          <a:prstGeom prst="rect">
            <a:avLst/>
          </a:prstGeom>
        </p:spPr>
        <p:txBody>
          <a:bodyPr lIns="0" tIns="0" rIns="0" bIns="0" rtlCol="0" anchor="t">
            <a:spAutoFit/>
          </a:bodyPr>
          <a:lstStyle/>
          <a:p>
            <a:pPr algn="l">
              <a:lnSpc>
                <a:spcPts val="4199"/>
              </a:lnSpc>
              <a:spcBef>
                <a:spcPct val="0"/>
              </a:spcBef>
            </a:pPr>
            <a:r>
              <a:rPr lang="en-US" sz="2999">
                <a:solidFill>
                  <a:srgbClr val="000000"/>
                </a:solidFill>
                <a:latin typeface="Poppins"/>
                <a:ea typeface="Poppins"/>
                <a:cs typeface="Poppins"/>
                <a:sym typeface="Poppins"/>
              </a:rPr>
              <a:t>Melakukan pembuatan produk yang baru dengan memiliki keunikan dan berbeda dengan produk sebelumnya dan juga memiliki sifat yang baru sehingga berbeda dengan sifat aslinya</a:t>
            </a:r>
          </a:p>
        </p:txBody>
      </p:sp>
      <p:sp>
        <p:nvSpPr>
          <p:cNvPr id="24" name="TextBox 24"/>
          <p:cNvSpPr txBox="1"/>
          <p:nvPr/>
        </p:nvSpPr>
        <p:spPr>
          <a:xfrm>
            <a:off x="2228788" y="7789489"/>
            <a:ext cx="13223823" cy="214312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ppins"/>
                <a:ea typeface="Poppins"/>
                <a:cs typeface="Poppins"/>
                <a:sym typeface="Poppins"/>
              </a:rPr>
              <a:t>Memiliki kreativitas dalam menciptakan produk yang baru atau memodifikasi produk yang sudah ada sebelumnya serta membuat dan mengubah bentuk atau desain agar dapat mencapai keunggulan yang kompetitif</a:t>
            </a:r>
          </a:p>
        </p:txBody>
      </p:sp>
      <p:sp>
        <p:nvSpPr>
          <p:cNvPr id="25" name="Freeform 13">
            <a:extLst>
              <a:ext uri="{FF2B5EF4-FFF2-40B4-BE49-F238E27FC236}">
                <a16:creationId xmlns:a16="http://schemas.microsoft.com/office/drawing/2014/main" id="{03B6DBFF-63C3-47DA-BD44-37F97A9DA74F}"/>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8"/>
            <a:stretch>
              <a:fillRect/>
            </a:stretch>
          </a:blipFill>
        </p:spPr>
      </p:sp>
      <p:sp>
        <p:nvSpPr>
          <p:cNvPr id="26" name="Freeform 14">
            <a:extLst>
              <a:ext uri="{FF2B5EF4-FFF2-40B4-BE49-F238E27FC236}">
                <a16:creationId xmlns:a16="http://schemas.microsoft.com/office/drawing/2014/main" id="{6A25FBE0-F500-4171-887E-25CE66BB8937}"/>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9"/>
            <a:stretch>
              <a:fillRect/>
            </a:stretch>
          </a:blipFill>
        </p:spPr>
      </p:sp>
      <p:sp>
        <p:nvSpPr>
          <p:cNvPr id="27" name="Freeform 15">
            <a:extLst>
              <a:ext uri="{FF2B5EF4-FFF2-40B4-BE49-F238E27FC236}">
                <a16:creationId xmlns:a16="http://schemas.microsoft.com/office/drawing/2014/main" id="{ADE6B09E-0447-4533-88A1-E1DF17C818BA}"/>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10"/>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9028" y="4129252"/>
            <a:ext cx="7120759" cy="249621"/>
            <a:chOff x="0" y="0"/>
            <a:chExt cx="9494345" cy="332828"/>
          </a:xfrm>
        </p:grpSpPr>
        <p:sp>
          <p:nvSpPr>
            <p:cNvPr id="3" name="AutoShape 3"/>
            <p:cNvSpPr/>
            <p:nvPr/>
          </p:nvSpPr>
          <p:spPr>
            <a:xfrm>
              <a:off x="0" y="0"/>
              <a:ext cx="9494345" cy="332828"/>
            </a:xfrm>
            <a:prstGeom prst="rect">
              <a:avLst/>
            </a:prstGeom>
            <a:solidFill>
              <a:srgbClr val="EC791E"/>
            </a:solidFill>
          </p:spPr>
        </p:sp>
      </p:grpSp>
      <p:sp>
        <p:nvSpPr>
          <p:cNvPr id="4" name="Freeform 4"/>
          <p:cNvSpPr/>
          <p:nvPr/>
        </p:nvSpPr>
        <p:spPr>
          <a:xfrm flipH="1" flipV="1">
            <a:off x="0" y="6196690"/>
            <a:ext cx="4090310" cy="4090310"/>
          </a:xfrm>
          <a:custGeom>
            <a:avLst/>
            <a:gdLst/>
            <a:ahLst/>
            <a:cxnLst/>
            <a:rect l="l" t="t" r="r" b="b"/>
            <a:pathLst>
              <a:path w="4090310" h="4090310">
                <a:moveTo>
                  <a:pt x="4090310" y="4090310"/>
                </a:moveTo>
                <a:lnTo>
                  <a:pt x="0" y="4090310"/>
                </a:lnTo>
                <a:lnTo>
                  <a:pt x="0" y="0"/>
                </a:lnTo>
                <a:lnTo>
                  <a:pt x="4090310" y="0"/>
                </a:lnTo>
                <a:lnTo>
                  <a:pt x="4090310" y="40903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028700" y="5143500"/>
            <a:ext cx="5113831" cy="3585465"/>
          </a:xfrm>
          <a:custGeom>
            <a:avLst/>
            <a:gdLst/>
            <a:ahLst/>
            <a:cxnLst/>
            <a:rect l="l" t="t" r="r" b="b"/>
            <a:pathLst>
              <a:path w="5113831" h="3585465">
                <a:moveTo>
                  <a:pt x="0" y="0"/>
                </a:moveTo>
                <a:lnTo>
                  <a:pt x="5113831" y="0"/>
                </a:lnTo>
                <a:lnTo>
                  <a:pt x="5113831" y="3585465"/>
                </a:lnTo>
                <a:lnTo>
                  <a:pt x="0" y="3585465"/>
                </a:lnTo>
                <a:lnTo>
                  <a:pt x="0" y="0"/>
                </a:lnTo>
                <a:close/>
              </a:path>
            </a:pathLst>
          </a:custGeom>
          <a:blipFill>
            <a:blip r:embed="rId4"/>
            <a:stretch>
              <a:fillRect/>
            </a:stretch>
          </a:blipFill>
        </p:spPr>
      </p:sp>
      <p:sp>
        <p:nvSpPr>
          <p:cNvPr id="9" name="Freeform 9"/>
          <p:cNvSpPr/>
          <p:nvPr/>
        </p:nvSpPr>
        <p:spPr>
          <a:xfrm>
            <a:off x="13980072" y="3577642"/>
            <a:ext cx="3819336" cy="5680658"/>
          </a:xfrm>
          <a:custGeom>
            <a:avLst/>
            <a:gdLst/>
            <a:ahLst/>
            <a:cxnLst/>
            <a:rect l="l" t="t" r="r" b="b"/>
            <a:pathLst>
              <a:path w="3819336" h="5680658">
                <a:moveTo>
                  <a:pt x="0" y="0"/>
                </a:moveTo>
                <a:lnTo>
                  <a:pt x="3819336" y="0"/>
                </a:lnTo>
                <a:lnTo>
                  <a:pt x="3819336" y="5680658"/>
                </a:lnTo>
                <a:lnTo>
                  <a:pt x="0" y="5680658"/>
                </a:lnTo>
                <a:lnTo>
                  <a:pt x="0" y="0"/>
                </a:lnTo>
                <a:close/>
              </a:path>
            </a:pathLst>
          </a:custGeom>
          <a:blipFill>
            <a:blip r:embed="rId5"/>
            <a:stretch>
              <a:fillRect/>
            </a:stretch>
          </a:blipFill>
        </p:spPr>
      </p:sp>
      <p:sp>
        <p:nvSpPr>
          <p:cNvPr id="10" name="Freeform 10"/>
          <p:cNvSpPr/>
          <p:nvPr/>
        </p:nvSpPr>
        <p:spPr>
          <a:xfrm>
            <a:off x="13105026" y="8483194"/>
            <a:ext cx="730918" cy="491542"/>
          </a:xfrm>
          <a:custGeom>
            <a:avLst/>
            <a:gdLst/>
            <a:ahLst/>
            <a:cxnLst/>
            <a:rect l="l" t="t" r="r" b="b"/>
            <a:pathLst>
              <a:path w="730918" h="491542">
                <a:moveTo>
                  <a:pt x="0" y="0"/>
                </a:moveTo>
                <a:lnTo>
                  <a:pt x="730918" y="0"/>
                </a:lnTo>
                <a:lnTo>
                  <a:pt x="730918" y="491542"/>
                </a:lnTo>
                <a:lnTo>
                  <a:pt x="0" y="4915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H="1">
            <a:off x="6222338" y="5462136"/>
            <a:ext cx="730918" cy="491542"/>
          </a:xfrm>
          <a:custGeom>
            <a:avLst/>
            <a:gdLst/>
            <a:ahLst/>
            <a:cxnLst/>
            <a:rect l="l" t="t" r="r" b="b"/>
            <a:pathLst>
              <a:path w="730918" h="491542">
                <a:moveTo>
                  <a:pt x="730918" y="0"/>
                </a:moveTo>
                <a:lnTo>
                  <a:pt x="0" y="0"/>
                </a:lnTo>
                <a:lnTo>
                  <a:pt x="0" y="491543"/>
                </a:lnTo>
                <a:lnTo>
                  <a:pt x="730918" y="491543"/>
                </a:lnTo>
                <a:lnTo>
                  <a:pt x="73091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flipH="1" flipV="1">
            <a:off x="7947075" y="6417971"/>
            <a:ext cx="3793043" cy="1284893"/>
          </a:xfrm>
          <a:custGeom>
            <a:avLst/>
            <a:gdLst/>
            <a:ahLst/>
            <a:cxnLst/>
            <a:rect l="l" t="t" r="r" b="b"/>
            <a:pathLst>
              <a:path w="3793043" h="1284893">
                <a:moveTo>
                  <a:pt x="3793044" y="1284894"/>
                </a:moveTo>
                <a:lnTo>
                  <a:pt x="0" y="1284894"/>
                </a:lnTo>
                <a:lnTo>
                  <a:pt x="0" y="0"/>
                </a:lnTo>
                <a:lnTo>
                  <a:pt x="3793044" y="0"/>
                </a:lnTo>
                <a:lnTo>
                  <a:pt x="3793044" y="1284894"/>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1029028" y="2365198"/>
            <a:ext cx="12008069" cy="1454153"/>
          </a:xfrm>
          <a:prstGeom prst="rect">
            <a:avLst/>
          </a:prstGeom>
        </p:spPr>
        <p:txBody>
          <a:bodyPr lIns="0" tIns="0" rIns="0" bIns="0" rtlCol="0" anchor="t">
            <a:spAutoFit/>
          </a:bodyPr>
          <a:lstStyle/>
          <a:p>
            <a:pPr marL="0" lvl="0" indent="0" algn="l">
              <a:lnSpc>
                <a:spcPts val="5500"/>
              </a:lnSpc>
              <a:spcBef>
                <a:spcPct val="0"/>
              </a:spcBef>
            </a:pPr>
            <a:r>
              <a:rPr lang="en-US" sz="5000" spc="250">
                <a:solidFill>
                  <a:srgbClr val="1B3640"/>
                </a:solidFill>
                <a:latin typeface="Poppins Bold"/>
                <a:ea typeface="Poppins Bold"/>
                <a:cs typeface="Poppins Bold"/>
                <a:sym typeface="Poppins Bold"/>
              </a:rPr>
              <a:t>CONTOH PERUBAHAN DAN INOVASI PADA ORGANISASI BISNIS</a:t>
            </a:r>
          </a:p>
        </p:txBody>
      </p:sp>
      <p:sp>
        <p:nvSpPr>
          <p:cNvPr id="14" name="TextBox 14"/>
          <p:cNvSpPr txBox="1"/>
          <p:nvPr/>
        </p:nvSpPr>
        <p:spPr>
          <a:xfrm>
            <a:off x="7033063" y="5462162"/>
            <a:ext cx="3568799" cy="424815"/>
          </a:xfrm>
          <a:prstGeom prst="rect">
            <a:avLst/>
          </a:prstGeom>
        </p:spPr>
        <p:txBody>
          <a:bodyPr lIns="0" tIns="0" rIns="0" bIns="0" rtlCol="0" anchor="t">
            <a:spAutoFit/>
          </a:bodyPr>
          <a:lstStyle/>
          <a:p>
            <a:pPr algn="ctr">
              <a:lnSpc>
                <a:spcPts val="3359"/>
              </a:lnSpc>
              <a:spcBef>
                <a:spcPct val="0"/>
              </a:spcBef>
            </a:pPr>
            <a:r>
              <a:rPr lang="en-US" sz="2399">
                <a:solidFill>
                  <a:srgbClr val="1B3640"/>
                </a:solidFill>
                <a:latin typeface="Poppins"/>
                <a:ea typeface="Poppins"/>
                <a:cs typeface="Poppins"/>
                <a:sym typeface="Poppins"/>
              </a:rPr>
              <a:t>Tersedia hanya di store</a:t>
            </a:r>
          </a:p>
        </p:txBody>
      </p:sp>
      <p:sp>
        <p:nvSpPr>
          <p:cNvPr id="15" name="TextBox 15"/>
          <p:cNvSpPr txBox="1"/>
          <p:nvPr/>
        </p:nvSpPr>
        <p:spPr>
          <a:xfrm>
            <a:off x="547141" y="9515475"/>
            <a:ext cx="17422218" cy="391795"/>
          </a:xfrm>
          <a:prstGeom prst="rect">
            <a:avLst/>
          </a:prstGeom>
        </p:spPr>
        <p:txBody>
          <a:bodyPr lIns="0" tIns="0" rIns="0" bIns="0" rtlCol="0" anchor="t">
            <a:spAutoFit/>
          </a:bodyPr>
          <a:lstStyle/>
          <a:p>
            <a:pPr algn="ctr">
              <a:lnSpc>
                <a:spcPts val="3079"/>
              </a:lnSpc>
              <a:spcBef>
                <a:spcPct val="0"/>
              </a:spcBef>
            </a:pPr>
            <a:r>
              <a:rPr lang="en-US" sz="2199">
                <a:solidFill>
                  <a:srgbClr val="1B3640"/>
                </a:solidFill>
                <a:latin typeface="Poppins Bold"/>
                <a:ea typeface="Poppins Bold"/>
                <a:cs typeface="Poppins Bold"/>
                <a:sym typeface="Poppins Bold"/>
              </a:rPr>
              <a:t>BERIKAN PENDAPAT SAUDARA MENGENAI PERUBAHAN DAN INOVASI TERHADAP ORGANISASI BISNIS PADA KOPI KENANGAN???</a:t>
            </a:r>
          </a:p>
        </p:txBody>
      </p:sp>
      <p:sp>
        <p:nvSpPr>
          <p:cNvPr id="16" name="TextBox 16"/>
          <p:cNvSpPr txBox="1"/>
          <p:nvPr/>
        </p:nvSpPr>
        <p:spPr>
          <a:xfrm>
            <a:off x="7766399" y="8483220"/>
            <a:ext cx="5270699" cy="424815"/>
          </a:xfrm>
          <a:prstGeom prst="rect">
            <a:avLst/>
          </a:prstGeom>
        </p:spPr>
        <p:txBody>
          <a:bodyPr lIns="0" tIns="0" rIns="0" bIns="0" rtlCol="0" anchor="t">
            <a:spAutoFit/>
          </a:bodyPr>
          <a:lstStyle/>
          <a:p>
            <a:pPr algn="ctr">
              <a:lnSpc>
                <a:spcPts val="3359"/>
              </a:lnSpc>
              <a:spcBef>
                <a:spcPct val="0"/>
              </a:spcBef>
            </a:pPr>
            <a:r>
              <a:rPr lang="en-US" sz="2400">
                <a:solidFill>
                  <a:srgbClr val="1B3640"/>
                </a:solidFill>
                <a:latin typeface="Poppins"/>
                <a:ea typeface="Poppins"/>
                <a:cs typeface="Poppins"/>
                <a:sym typeface="Poppins"/>
              </a:rPr>
              <a:t>Tersedia di berbagai supermarket </a:t>
            </a:r>
          </a:p>
        </p:txBody>
      </p:sp>
      <p:sp>
        <p:nvSpPr>
          <p:cNvPr id="17" name="Freeform 13">
            <a:extLst>
              <a:ext uri="{FF2B5EF4-FFF2-40B4-BE49-F238E27FC236}">
                <a16:creationId xmlns:a16="http://schemas.microsoft.com/office/drawing/2014/main" id="{B211061D-AB27-4181-AE55-20275AF6DC9E}"/>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10"/>
            <a:stretch>
              <a:fillRect/>
            </a:stretch>
          </a:blipFill>
        </p:spPr>
      </p:sp>
      <p:sp>
        <p:nvSpPr>
          <p:cNvPr id="18" name="Freeform 14">
            <a:extLst>
              <a:ext uri="{FF2B5EF4-FFF2-40B4-BE49-F238E27FC236}">
                <a16:creationId xmlns:a16="http://schemas.microsoft.com/office/drawing/2014/main" id="{6AA7C220-6DC2-4C22-B9FF-EB0D53574FBD}"/>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11"/>
            <a:stretch>
              <a:fillRect/>
            </a:stretch>
          </a:blipFill>
        </p:spPr>
      </p:sp>
      <p:sp>
        <p:nvSpPr>
          <p:cNvPr id="19" name="Freeform 15">
            <a:extLst>
              <a:ext uri="{FF2B5EF4-FFF2-40B4-BE49-F238E27FC236}">
                <a16:creationId xmlns:a16="http://schemas.microsoft.com/office/drawing/2014/main" id="{E65442CF-6EF0-4C96-9828-4587D6829E6E}"/>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12"/>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13959105" y="6151172"/>
            <a:ext cx="5231810" cy="4530511"/>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7" name="Group 7"/>
          <p:cNvGrpSpPr/>
          <p:nvPr/>
        </p:nvGrpSpPr>
        <p:grpSpPr>
          <a:xfrm>
            <a:off x="-2715080" y="8699931"/>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52423" y="6346868"/>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7" name="Group 17"/>
          <p:cNvGrpSpPr>
            <a:grpSpLocks noChangeAspect="1"/>
          </p:cNvGrpSpPr>
          <p:nvPr/>
        </p:nvGrpSpPr>
        <p:grpSpPr>
          <a:xfrm>
            <a:off x="13959105" y="1464096"/>
            <a:ext cx="5231810" cy="4530511"/>
            <a:chOff x="0" y="0"/>
            <a:chExt cx="4282440" cy="3708400"/>
          </a:xfrm>
        </p:grpSpPr>
        <p:sp>
          <p:nvSpPr>
            <p:cNvPr id="18" name="Freeform 1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19" name="TextBox 19"/>
          <p:cNvSpPr txBox="1"/>
          <p:nvPr/>
        </p:nvSpPr>
        <p:spPr>
          <a:xfrm>
            <a:off x="-76200" y="4087813"/>
            <a:ext cx="16230600" cy="1965322"/>
          </a:xfrm>
          <a:prstGeom prst="rect">
            <a:avLst/>
          </a:prstGeom>
        </p:spPr>
        <p:txBody>
          <a:bodyPr lIns="0" tIns="0" rIns="0" bIns="0" rtlCol="0" anchor="t">
            <a:spAutoFit/>
          </a:bodyPr>
          <a:lstStyle/>
          <a:p>
            <a:pPr marL="0" lvl="0" indent="0" algn="ctr">
              <a:lnSpc>
                <a:spcPts val="14299"/>
              </a:lnSpc>
              <a:spcBef>
                <a:spcPct val="0"/>
              </a:spcBef>
            </a:pPr>
            <a:r>
              <a:rPr lang="en-US" sz="12999" u="none" strike="noStrike" spc="129" dirty="0">
                <a:solidFill>
                  <a:srgbClr val="1B3640"/>
                </a:solidFill>
                <a:latin typeface="Poppins Bold"/>
                <a:ea typeface="Poppins Bold"/>
                <a:cs typeface="Poppins Bold"/>
                <a:sym typeface="Poppins Bold"/>
              </a:rPr>
              <a:t>TERIMA KASIH</a:t>
            </a:r>
          </a:p>
        </p:txBody>
      </p:sp>
      <p:grpSp>
        <p:nvGrpSpPr>
          <p:cNvPr id="20" name="Group 20"/>
          <p:cNvGrpSpPr/>
          <p:nvPr/>
        </p:nvGrpSpPr>
        <p:grpSpPr>
          <a:xfrm>
            <a:off x="-2715080" y="-635632"/>
            <a:ext cx="5231810" cy="4496086"/>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6D1"/>
            </a:solidFill>
            <a:ln cap="sq">
              <a:noFill/>
              <a:prstDash val="solid"/>
              <a:miter/>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3959105" y="-3184390"/>
            <a:ext cx="5231810" cy="4496086"/>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a:grpSpLocks noChangeAspect="1"/>
          </p:cNvGrpSpPr>
          <p:nvPr/>
        </p:nvGrpSpPr>
        <p:grpSpPr>
          <a:xfrm>
            <a:off x="-2715080" y="4014937"/>
            <a:ext cx="5231810" cy="4530511"/>
            <a:chOff x="0" y="0"/>
            <a:chExt cx="4282440" cy="3708400"/>
          </a:xfrm>
        </p:grpSpPr>
        <p:sp>
          <p:nvSpPr>
            <p:cNvPr id="27" name="Freeform 2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56908" r="-16071" b="-44149"/>
              </a:stretch>
            </a:blipFill>
          </p:spPr>
        </p:sp>
      </p:grpSp>
      <p:sp>
        <p:nvSpPr>
          <p:cNvPr id="31" name="Freeform 13">
            <a:extLst>
              <a:ext uri="{FF2B5EF4-FFF2-40B4-BE49-F238E27FC236}">
                <a16:creationId xmlns:a16="http://schemas.microsoft.com/office/drawing/2014/main" id="{FD0E21E5-223A-4548-8E8A-F53D1F8D1907}"/>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32" name="Freeform 14">
            <a:extLst>
              <a:ext uri="{FF2B5EF4-FFF2-40B4-BE49-F238E27FC236}">
                <a16:creationId xmlns:a16="http://schemas.microsoft.com/office/drawing/2014/main" id="{13BFF8E7-4690-4FA7-BDC0-0B0846518EFB}"/>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33" name="Freeform 15">
            <a:extLst>
              <a:ext uri="{FF2B5EF4-FFF2-40B4-BE49-F238E27FC236}">
                <a16:creationId xmlns:a16="http://schemas.microsoft.com/office/drawing/2014/main" id="{97572DCC-5161-4C94-BDD0-D21E8FC253B2}"/>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 y="1965187"/>
            <a:ext cx="8708937" cy="748528"/>
            <a:chOff x="0" y="0"/>
            <a:chExt cx="2293712" cy="197143"/>
          </a:xfrm>
        </p:grpSpPr>
        <p:sp>
          <p:nvSpPr>
            <p:cNvPr id="3" name="Freeform 3"/>
            <p:cNvSpPr/>
            <p:nvPr/>
          </p:nvSpPr>
          <p:spPr>
            <a:xfrm>
              <a:off x="0" y="0"/>
              <a:ext cx="2293712" cy="197143"/>
            </a:xfrm>
            <a:custGeom>
              <a:avLst/>
              <a:gdLst/>
              <a:ahLst/>
              <a:cxnLst/>
              <a:rect l="l" t="t" r="r" b="b"/>
              <a:pathLst>
                <a:path w="2293712" h="197143">
                  <a:moveTo>
                    <a:pt x="0" y="0"/>
                  </a:moveTo>
                  <a:lnTo>
                    <a:pt x="2293712" y="0"/>
                  </a:lnTo>
                  <a:lnTo>
                    <a:pt x="2293712" y="197143"/>
                  </a:lnTo>
                  <a:lnTo>
                    <a:pt x="0" y="197143"/>
                  </a:lnTo>
                  <a:close/>
                </a:path>
              </a:pathLst>
            </a:custGeom>
            <a:solidFill>
              <a:srgbClr val="FFDE59"/>
            </a:solidFill>
          </p:spPr>
        </p:sp>
        <p:sp>
          <p:nvSpPr>
            <p:cNvPr id="4" name="TextBox 4"/>
            <p:cNvSpPr txBox="1"/>
            <p:nvPr/>
          </p:nvSpPr>
          <p:spPr>
            <a:xfrm>
              <a:off x="0" y="-38100"/>
              <a:ext cx="2293712" cy="2352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669659"/>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332790"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294190" y="20193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sp>
        <p:nvSpPr>
          <p:cNvPr id="13" name="TextBox 13"/>
          <p:cNvSpPr txBox="1"/>
          <p:nvPr/>
        </p:nvSpPr>
        <p:spPr>
          <a:xfrm>
            <a:off x="665180" y="2052748"/>
            <a:ext cx="7642793" cy="592456"/>
          </a:xfrm>
          <a:prstGeom prst="rect">
            <a:avLst/>
          </a:prstGeom>
        </p:spPr>
        <p:txBody>
          <a:bodyPr lIns="0" tIns="0" rIns="0" bIns="0" rtlCol="0" anchor="t">
            <a:spAutoFit/>
          </a:bodyPr>
          <a:lstStyle/>
          <a:p>
            <a:pPr marL="0" lvl="0" indent="0" algn="l">
              <a:lnSpc>
                <a:spcPts val="4290"/>
              </a:lnSpc>
              <a:spcBef>
                <a:spcPct val="0"/>
              </a:spcBef>
            </a:pPr>
            <a:r>
              <a:rPr lang="en-US" sz="3900" spc="195">
                <a:solidFill>
                  <a:srgbClr val="1B3640"/>
                </a:solidFill>
                <a:latin typeface="Poppins Bold"/>
                <a:ea typeface="Poppins Bold"/>
                <a:cs typeface="Poppins Bold"/>
                <a:sym typeface="Poppins Bold"/>
              </a:rPr>
              <a:t>CAPAIAN PEMBELAJARAN </a:t>
            </a:r>
          </a:p>
        </p:txBody>
      </p:sp>
      <p:sp>
        <p:nvSpPr>
          <p:cNvPr id="14" name="AutoShape 14"/>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5" name="Group 15"/>
          <p:cNvGrpSpPr/>
          <p:nvPr/>
        </p:nvGrpSpPr>
        <p:grpSpPr>
          <a:xfrm>
            <a:off x="16256590" y="4405484"/>
            <a:ext cx="5231810" cy="449608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1" name="Freeform 13">
            <a:extLst>
              <a:ext uri="{FF2B5EF4-FFF2-40B4-BE49-F238E27FC236}">
                <a16:creationId xmlns:a16="http://schemas.microsoft.com/office/drawing/2014/main" id="{0254FBDA-3428-4DC9-AF02-D6C26E3FE8AB}"/>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2" name="Freeform 14">
            <a:extLst>
              <a:ext uri="{FF2B5EF4-FFF2-40B4-BE49-F238E27FC236}">
                <a16:creationId xmlns:a16="http://schemas.microsoft.com/office/drawing/2014/main" id="{BFFD3FC0-C232-4EB2-88BF-31917011449C}"/>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3" name="Freeform 15">
            <a:extLst>
              <a:ext uri="{FF2B5EF4-FFF2-40B4-BE49-F238E27FC236}">
                <a16:creationId xmlns:a16="http://schemas.microsoft.com/office/drawing/2014/main" id="{20645FFA-84CA-42DF-A277-42CAA5D64CD6}"/>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24" name="TextBox 23">
            <a:extLst>
              <a:ext uri="{FF2B5EF4-FFF2-40B4-BE49-F238E27FC236}">
                <a16:creationId xmlns:a16="http://schemas.microsoft.com/office/drawing/2014/main" id="{E5068F27-25B8-492D-A429-285DBA7911B6}"/>
              </a:ext>
            </a:extLst>
          </p:cNvPr>
          <p:cNvSpPr txBox="1"/>
          <p:nvPr/>
        </p:nvSpPr>
        <p:spPr>
          <a:xfrm>
            <a:off x="228600" y="3238500"/>
            <a:ext cx="12126609" cy="5570756"/>
          </a:xfrm>
          <a:prstGeom prst="rect">
            <a:avLst/>
          </a:prstGeom>
          <a:noFill/>
        </p:spPr>
        <p:txBody>
          <a:bodyPr wrap="square" rtlCol="0">
            <a:spAutoFit/>
          </a:bodyPr>
          <a:lstStyle/>
          <a:p>
            <a:pPr marL="571500" indent="-571500">
              <a:buFontTx/>
              <a:buChar char="-"/>
            </a:pPr>
            <a:r>
              <a:rPr lang="en-US" sz="4000" dirty="0"/>
              <a:t>[CPL-KU1] </a:t>
            </a:r>
            <a:r>
              <a:rPr lang="id-ID" sz="4000" dirty="0"/>
              <a:t>Menerapkan pemikiran logis, kritis, sistematis, dan inovatif dalam konteks pengembangan atau implementasi ilmu pengetahuan dan teknologi yang</a:t>
            </a:r>
            <a:r>
              <a:rPr lang="en-US" sz="4000" dirty="0"/>
              <a:t> </a:t>
            </a:r>
            <a:r>
              <a:rPr lang="id-ID" sz="4000" dirty="0"/>
              <a:t>memperhatikan dan menerapkan nilai humaniora yang sesuai dengan bidang keahliannya.</a:t>
            </a:r>
            <a:endParaRPr lang="en-US" sz="4000" dirty="0"/>
          </a:p>
          <a:p>
            <a:pPr marL="571500" indent="-571500">
              <a:buFontTx/>
              <a:buChar char="-"/>
            </a:pPr>
            <a:r>
              <a:rPr lang="en-US" sz="4000" dirty="0"/>
              <a:t>[CPMK 4] </a:t>
            </a:r>
            <a:r>
              <a:rPr lang="en-US" sz="4000" dirty="0" err="1"/>
              <a:t>Mampu</a:t>
            </a:r>
            <a:r>
              <a:rPr lang="en-US" sz="4000" dirty="0"/>
              <a:t> </a:t>
            </a:r>
            <a:r>
              <a:rPr lang="en-US" sz="4000" dirty="0" err="1"/>
              <a:t>mengklasifikasi</a:t>
            </a:r>
            <a:r>
              <a:rPr lang="en-US" sz="4000" dirty="0"/>
              <a:t> dan </a:t>
            </a:r>
            <a:r>
              <a:rPr lang="en-US" sz="4000" dirty="0" err="1"/>
              <a:t>menunjukkan</a:t>
            </a:r>
            <a:r>
              <a:rPr lang="en-US" sz="4000" dirty="0"/>
              <a:t> </a:t>
            </a:r>
            <a:r>
              <a:rPr lang="en-US" sz="4000" dirty="0" err="1"/>
              <a:t>kepentingan</a:t>
            </a:r>
            <a:r>
              <a:rPr lang="en-US" sz="4000" dirty="0"/>
              <a:t> </a:t>
            </a:r>
            <a:r>
              <a:rPr lang="en-US" sz="4000" dirty="0" err="1"/>
              <a:t>publik</a:t>
            </a:r>
            <a:r>
              <a:rPr lang="en-US" sz="4000" dirty="0"/>
              <a:t> </a:t>
            </a:r>
            <a:r>
              <a:rPr lang="en-US" sz="4000" dirty="0" err="1"/>
              <a:t>dalam</a:t>
            </a:r>
            <a:r>
              <a:rPr lang="en-US" sz="4000" dirty="0"/>
              <a:t> </a:t>
            </a:r>
          </a:p>
          <a:p>
            <a:pPr marL="571500" indent="-571500">
              <a:buFontTx/>
              <a:buChar char="-"/>
            </a:pPr>
            <a:r>
              <a:rPr lang="en-US" sz="4000" dirty="0"/>
              <a:t>[Sub-CPMK 12] </a:t>
            </a:r>
            <a:r>
              <a:rPr lang="en-US" sz="4000" dirty="0" err="1"/>
              <a:t>Mampu</a:t>
            </a:r>
            <a:r>
              <a:rPr lang="en-US" sz="4000" dirty="0"/>
              <a:t> </a:t>
            </a:r>
            <a:r>
              <a:rPr lang="en-US" sz="4000" dirty="0" err="1"/>
              <a:t>menunjukkan</a:t>
            </a:r>
            <a:r>
              <a:rPr lang="en-US" sz="4000" dirty="0"/>
              <a:t> </a:t>
            </a:r>
            <a:r>
              <a:rPr lang="en-US" sz="4000" dirty="0" err="1"/>
              <a:t>etika</a:t>
            </a:r>
            <a:r>
              <a:rPr lang="en-US" sz="4000" dirty="0"/>
              <a:t> </a:t>
            </a:r>
            <a:r>
              <a:rPr lang="en-US" sz="4000" dirty="0" err="1"/>
              <a:t>organisasi</a:t>
            </a:r>
            <a:r>
              <a:rPr lang="en-US" sz="4000"/>
              <a:t> </a:t>
            </a:r>
            <a:endParaRPr lang="en-US" sz="4000" dirty="0"/>
          </a:p>
          <a:p>
            <a:pPr marL="285750" indent="-285750">
              <a:buFontTx/>
              <a:buChar char="-"/>
            </a:pPr>
            <a:endParaRPr lang="en-US" dirty="0"/>
          </a:p>
          <a:p>
            <a:pPr marL="571500" indent="-571500">
              <a:buFontTx/>
              <a:buChar char="-"/>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3384" y="-425671"/>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052797" y="1943100"/>
            <a:ext cx="5119403" cy="44331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grpSp>
        <p:nvGrpSpPr>
          <p:cNvPr id="7" name="Group 7"/>
          <p:cNvGrpSpPr/>
          <p:nvPr/>
        </p:nvGrpSpPr>
        <p:grpSpPr>
          <a:xfrm>
            <a:off x="-3073384" y="4199862"/>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4446664" y="2035208"/>
            <a:ext cx="4403656" cy="919436"/>
            <a:chOff x="0" y="0"/>
            <a:chExt cx="1159811" cy="242156"/>
          </a:xfrm>
        </p:grpSpPr>
        <p:sp>
          <p:nvSpPr>
            <p:cNvPr id="11" name="Freeform 11"/>
            <p:cNvSpPr/>
            <p:nvPr/>
          </p:nvSpPr>
          <p:spPr>
            <a:xfrm>
              <a:off x="0" y="0"/>
              <a:ext cx="1159811" cy="242156"/>
            </a:xfrm>
            <a:custGeom>
              <a:avLst/>
              <a:gdLst/>
              <a:ahLst/>
              <a:cxnLst/>
              <a:rect l="l" t="t" r="r" b="b"/>
              <a:pathLst>
                <a:path w="1159811" h="242156">
                  <a:moveTo>
                    <a:pt x="0" y="0"/>
                  </a:moveTo>
                  <a:lnTo>
                    <a:pt x="1159811" y="0"/>
                  </a:lnTo>
                  <a:lnTo>
                    <a:pt x="1159811" y="242156"/>
                  </a:lnTo>
                  <a:lnTo>
                    <a:pt x="0" y="242156"/>
                  </a:lnTo>
                  <a:close/>
                </a:path>
              </a:pathLst>
            </a:custGeom>
            <a:solidFill>
              <a:srgbClr val="1B3640"/>
            </a:solidFill>
          </p:spPr>
        </p:sp>
        <p:sp>
          <p:nvSpPr>
            <p:cNvPr id="12" name="TextBox 12"/>
            <p:cNvSpPr txBox="1"/>
            <p:nvPr/>
          </p:nvSpPr>
          <p:spPr>
            <a:xfrm>
              <a:off x="0" y="-38100"/>
              <a:ext cx="1159811" cy="28025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4907602" y="2143518"/>
            <a:ext cx="2939503" cy="702816"/>
          </a:xfrm>
          <a:prstGeom prst="rect">
            <a:avLst/>
          </a:prstGeom>
        </p:spPr>
        <p:txBody>
          <a:bodyPr lIns="0" tIns="0" rIns="0" bIns="0" rtlCol="0" anchor="t">
            <a:spAutoFit/>
          </a:bodyPr>
          <a:lstStyle/>
          <a:p>
            <a:pPr marL="0" lvl="0" indent="0" algn="r">
              <a:lnSpc>
                <a:spcPts val="5111"/>
              </a:lnSpc>
              <a:spcBef>
                <a:spcPct val="0"/>
              </a:spcBef>
            </a:pPr>
            <a:r>
              <a:rPr lang="en-US" sz="4646" spc="232">
                <a:solidFill>
                  <a:srgbClr val="FFFFFF"/>
                </a:solidFill>
                <a:latin typeface="Poppins Bold"/>
                <a:ea typeface="Poppins Bold"/>
                <a:cs typeface="Poppins Bold"/>
                <a:sym typeface="Poppins Bold"/>
              </a:rPr>
              <a:t>MATERI</a:t>
            </a:r>
          </a:p>
        </p:txBody>
      </p:sp>
      <p:sp>
        <p:nvSpPr>
          <p:cNvPr id="14" name="AutoShape 14"/>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5" name="TextBox 15"/>
          <p:cNvSpPr txBox="1"/>
          <p:nvPr/>
        </p:nvSpPr>
        <p:spPr>
          <a:xfrm>
            <a:off x="5880491" y="2953569"/>
            <a:ext cx="12190333" cy="6619240"/>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1B3640"/>
                </a:solidFill>
                <a:latin typeface="Poppins"/>
                <a:ea typeface="Poppins"/>
                <a:cs typeface="Poppins"/>
                <a:sym typeface="Poppins"/>
              </a:rPr>
              <a:t>INTRODUCTION</a:t>
            </a:r>
          </a:p>
          <a:p>
            <a:pPr marL="734059" lvl="1" indent="-367030" algn="l">
              <a:lnSpc>
                <a:spcPts val="4759"/>
              </a:lnSpc>
              <a:buFont typeface="Arial"/>
              <a:buChar char="•"/>
            </a:pPr>
            <a:r>
              <a:rPr lang="en-US" sz="3399">
                <a:solidFill>
                  <a:srgbClr val="1B3640"/>
                </a:solidFill>
                <a:latin typeface="Poppins"/>
                <a:ea typeface="Poppins"/>
                <a:cs typeface="Poppins"/>
                <a:sym typeface="Poppins"/>
              </a:rPr>
              <a:t>PENGERTIAN PERUBAHAN ORGANISASI</a:t>
            </a:r>
          </a:p>
          <a:p>
            <a:pPr marL="734059" lvl="1" indent="-367030" algn="l">
              <a:lnSpc>
                <a:spcPts val="4759"/>
              </a:lnSpc>
              <a:buFont typeface="Arial"/>
              <a:buChar char="•"/>
            </a:pPr>
            <a:r>
              <a:rPr lang="en-US" sz="3399">
                <a:solidFill>
                  <a:srgbClr val="1B3640"/>
                </a:solidFill>
                <a:latin typeface="Poppins"/>
                <a:ea typeface="Poppins"/>
                <a:cs typeface="Poppins"/>
                <a:sym typeface="Poppins"/>
              </a:rPr>
              <a:t>PENYEBAB PERUBAHAN ORGANISASI</a:t>
            </a:r>
          </a:p>
          <a:p>
            <a:pPr marL="734059" lvl="1" indent="-367030" algn="l">
              <a:lnSpc>
                <a:spcPts val="4759"/>
              </a:lnSpc>
              <a:buFont typeface="Arial"/>
              <a:buChar char="•"/>
            </a:pPr>
            <a:r>
              <a:rPr lang="en-US" sz="3399">
                <a:solidFill>
                  <a:srgbClr val="1B3640"/>
                </a:solidFill>
                <a:latin typeface="Poppins"/>
                <a:ea typeface="Poppins"/>
                <a:cs typeface="Poppins"/>
                <a:sym typeface="Poppins"/>
              </a:rPr>
              <a:t>JENIS PERUBAHAN ORGANISASI </a:t>
            </a:r>
          </a:p>
          <a:p>
            <a:pPr marL="734059" lvl="1" indent="-367030" algn="l">
              <a:lnSpc>
                <a:spcPts val="4759"/>
              </a:lnSpc>
              <a:buFont typeface="Arial"/>
              <a:buChar char="•"/>
            </a:pPr>
            <a:r>
              <a:rPr lang="en-US" sz="3399">
                <a:solidFill>
                  <a:srgbClr val="1B3640"/>
                </a:solidFill>
                <a:latin typeface="Poppins"/>
                <a:ea typeface="Poppins"/>
                <a:cs typeface="Poppins"/>
                <a:sym typeface="Poppins"/>
              </a:rPr>
              <a:t>AKTOR PERUBAHAN ORGANISASI</a:t>
            </a:r>
          </a:p>
          <a:p>
            <a:pPr marL="734059" lvl="1" indent="-367030" algn="l">
              <a:lnSpc>
                <a:spcPts val="4759"/>
              </a:lnSpc>
              <a:buFont typeface="Arial"/>
              <a:buChar char="•"/>
            </a:pPr>
            <a:r>
              <a:rPr lang="en-US" sz="3399">
                <a:solidFill>
                  <a:srgbClr val="1B3640"/>
                </a:solidFill>
                <a:latin typeface="Poppins"/>
                <a:ea typeface="Poppins"/>
                <a:cs typeface="Poppins"/>
                <a:sym typeface="Poppins"/>
              </a:rPr>
              <a:t>8 TAHAP MELAKSANAKAN PERUBAHAN </a:t>
            </a:r>
          </a:p>
          <a:p>
            <a:pPr marL="734059" lvl="1" indent="-367030" algn="l">
              <a:lnSpc>
                <a:spcPts val="4759"/>
              </a:lnSpc>
              <a:buFont typeface="Arial"/>
              <a:buChar char="•"/>
            </a:pPr>
            <a:r>
              <a:rPr lang="en-US" sz="3399">
                <a:solidFill>
                  <a:srgbClr val="1B3640"/>
                </a:solidFill>
                <a:latin typeface="Poppins"/>
                <a:ea typeface="Poppins"/>
                <a:cs typeface="Poppins"/>
                <a:sym typeface="Poppins"/>
              </a:rPr>
              <a:t>PENGERTIAN INOVASI ORGANISASI</a:t>
            </a:r>
          </a:p>
          <a:p>
            <a:pPr marL="734059" lvl="1" indent="-367030" algn="l">
              <a:lnSpc>
                <a:spcPts val="4759"/>
              </a:lnSpc>
              <a:buFont typeface="Arial"/>
              <a:buChar char="•"/>
            </a:pPr>
            <a:r>
              <a:rPr lang="en-US" sz="3399">
                <a:solidFill>
                  <a:srgbClr val="1B3640"/>
                </a:solidFill>
                <a:latin typeface="Poppins"/>
                <a:ea typeface="Poppins"/>
                <a:cs typeface="Poppins"/>
                <a:sym typeface="Poppins"/>
              </a:rPr>
              <a:t>TUJUAN INOVASI ORGANISASI </a:t>
            </a:r>
          </a:p>
          <a:p>
            <a:pPr marL="734059" lvl="1" indent="-367030" algn="l">
              <a:lnSpc>
                <a:spcPts val="4759"/>
              </a:lnSpc>
              <a:buFont typeface="Arial"/>
              <a:buChar char="•"/>
            </a:pPr>
            <a:r>
              <a:rPr lang="en-US" sz="3399">
                <a:solidFill>
                  <a:srgbClr val="1B3640"/>
                </a:solidFill>
                <a:latin typeface="Poppins"/>
                <a:ea typeface="Poppins"/>
                <a:cs typeface="Poppins"/>
                <a:sym typeface="Poppins"/>
              </a:rPr>
              <a:t>4 CIRI INOVASI ORGANISASI </a:t>
            </a:r>
          </a:p>
          <a:p>
            <a:pPr marL="734059" lvl="1" indent="-367030" algn="l">
              <a:lnSpc>
                <a:spcPts val="4759"/>
              </a:lnSpc>
              <a:buFont typeface="Arial"/>
              <a:buChar char="•"/>
            </a:pPr>
            <a:r>
              <a:rPr lang="en-US" sz="3399">
                <a:solidFill>
                  <a:srgbClr val="1B3640"/>
                </a:solidFill>
                <a:latin typeface="Poppins"/>
                <a:ea typeface="Poppins"/>
                <a:cs typeface="Poppins"/>
                <a:sym typeface="Poppins"/>
              </a:rPr>
              <a:t>MACAM - MACAM INOVASI </a:t>
            </a:r>
          </a:p>
          <a:p>
            <a:pPr marL="734059" lvl="1" indent="-367030" algn="l">
              <a:lnSpc>
                <a:spcPts val="4759"/>
              </a:lnSpc>
              <a:buFont typeface="Arial"/>
              <a:buChar char="•"/>
            </a:pPr>
            <a:r>
              <a:rPr lang="en-US" sz="3399">
                <a:solidFill>
                  <a:srgbClr val="1B3640"/>
                </a:solidFill>
                <a:latin typeface="Poppins"/>
                <a:ea typeface="Poppins"/>
                <a:cs typeface="Poppins"/>
                <a:sym typeface="Poppins"/>
              </a:rPr>
              <a:t>CONTOH PERUBAHAN DAN INOVASI ORGANISASI BISNIS</a:t>
            </a:r>
          </a:p>
        </p:txBody>
      </p:sp>
      <p:sp>
        <p:nvSpPr>
          <p:cNvPr id="19" name="Freeform 13">
            <a:extLst>
              <a:ext uri="{FF2B5EF4-FFF2-40B4-BE49-F238E27FC236}">
                <a16:creationId xmlns:a16="http://schemas.microsoft.com/office/drawing/2014/main" id="{8EBF5DB3-4D75-41D3-A88A-E8B8747A784C}"/>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0" name="Freeform 14">
            <a:extLst>
              <a:ext uri="{FF2B5EF4-FFF2-40B4-BE49-F238E27FC236}">
                <a16:creationId xmlns:a16="http://schemas.microsoft.com/office/drawing/2014/main" id="{DADF0260-451C-4768-94E2-A3046053FE5B}"/>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1" name="Freeform 15">
            <a:extLst>
              <a:ext uri="{FF2B5EF4-FFF2-40B4-BE49-F238E27FC236}">
                <a16:creationId xmlns:a16="http://schemas.microsoft.com/office/drawing/2014/main" id="{379B2207-1BFD-4F1D-B7C7-8C9E9F1D8D5A}"/>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08809"/>
            <a:ext cx="18288000" cy="1478191"/>
            <a:chOff x="0" y="0"/>
            <a:chExt cx="24384000" cy="1970922"/>
          </a:xfrm>
        </p:grpSpPr>
        <p:pic>
          <p:nvPicPr>
            <p:cNvPr id="3" name="Picture 3"/>
            <p:cNvPicPr>
              <a:picLocks noChangeAspect="1"/>
            </p:cNvPicPr>
            <p:nvPr/>
          </p:nvPicPr>
          <p:blipFill>
            <a:blip r:embed="rId2"/>
            <a:srcRect t="18966" b="18966"/>
            <a:stretch>
              <a:fillRect/>
            </a:stretch>
          </p:blipFill>
          <p:spPr>
            <a:xfrm>
              <a:off x="0" y="0"/>
              <a:ext cx="4775200" cy="1970922"/>
            </a:xfrm>
            <a:prstGeom prst="rect">
              <a:avLst/>
            </a:prstGeom>
          </p:spPr>
        </p:pic>
        <p:pic>
          <p:nvPicPr>
            <p:cNvPr id="4" name="Picture 4"/>
            <p:cNvPicPr>
              <a:picLocks noChangeAspect="1"/>
            </p:cNvPicPr>
            <p:nvPr/>
          </p:nvPicPr>
          <p:blipFill>
            <a:blip r:embed="rId3"/>
            <a:srcRect t="19044" b="19044"/>
            <a:stretch>
              <a:fillRect/>
            </a:stretch>
          </p:blipFill>
          <p:spPr>
            <a:xfrm>
              <a:off x="4902200" y="0"/>
              <a:ext cx="4775200" cy="1970922"/>
            </a:xfrm>
            <a:prstGeom prst="rect">
              <a:avLst/>
            </a:prstGeom>
          </p:spPr>
        </p:pic>
        <p:pic>
          <p:nvPicPr>
            <p:cNvPr id="5" name="Picture 5"/>
            <p:cNvPicPr>
              <a:picLocks noChangeAspect="1"/>
            </p:cNvPicPr>
            <p:nvPr/>
          </p:nvPicPr>
          <p:blipFill>
            <a:blip r:embed="rId4"/>
            <a:srcRect t="19054" b="19054"/>
            <a:stretch>
              <a:fillRect/>
            </a:stretch>
          </p:blipFill>
          <p:spPr>
            <a:xfrm>
              <a:off x="9804400" y="0"/>
              <a:ext cx="4775200" cy="1970922"/>
            </a:xfrm>
            <a:prstGeom prst="rect">
              <a:avLst/>
            </a:prstGeom>
          </p:spPr>
        </p:pic>
        <p:pic>
          <p:nvPicPr>
            <p:cNvPr id="6" name="Picture 6"/>
            <p:cNvPicPr>
              <a:picLocks noChangeAspect="1"/>
            </p:cNvPicPr>
            <p:nvPr/>
          </p:nvPicPr>
          <p:blipFill>
            <a:blip r:embed="rId5"/>
            <a:srcRect t="19044" b="19044"/>
            <a:stretch>
              <a:fillRect/>
            </a:stretch>
          </p:blipFill>
          <p:spPr>
            <a:xfrm>
              <a:off x="14706600" y="0"/>
              <a:ext cx="4775200" cy="1970922"/>
            </a:xfrm>
            <a:prstGeom prst="rect">
              <a:avLst/>
            </a:prstGeom>
          </p:spPr>
        </p:pic>
        <p:pic>
          <p:nvPicPr>
            <p:cNvPr id="7" name="Picture 7"/>
            <p:cNvPicPr>
              <a:picLocks noChangeAspect="1"/>
            </p:cNvPicPr>
            <p:nvPr/>
          </p:nvPicPr>
          <p:blipFill>
            <a:blip r:embed="rId6"/>
            <a:srcRect t="20805" b="20805"/>
            <a:stretch>
              <a:fillRect/>
            </a:stretch>
          </p:blipFill>
          <p:spPr>
            <a:xfrm>
              <a:off x="19608800" y="0"/>
              <a:ext cx="4775200" cy="1970922"/>
            </a:xfrm>
            <a:prstGeom prst="rect">
              <a:avLst/>
            </a:prstGeom>
          </p:spPr>
        </p:pic>
      </p:grpSp>
      <p:sp>
        <p:nvSpPr>
          <p:cNvPr id="8" name="AutoShape 8"/>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9" name="TextBox 9"/>
          <p:cNvSpPr txBox="1"/>
          <p:nvPr/>
        </p:nvSpPr>
        <p:spPr>
          <a:xfrm>
            <a:off x="1028700" y="3451378"/>
            <a:ext cx="16230600" cy="4968875"/>
          </a:xfrm>
          <a:prstGeom prst="rect">
            <a:avLst/>
          </a:prstGeom>
        </p:spPr>
        <p:txBody>
          <a:bodyPr lIns="0" tIns="0" rIns="0" bIns="0" rtlCol="0" anchor="t">
            <a:spAutoFit/>
          </a:bodyPr>
          <a:lstStyle/>
          <a:p>
            <a:pPr algn="ctr">
              <a:lnSpc>
                <a:spcPts val="4900"/>
              </a:lnSpc>
              <a:spcBef>
                <a:spcPct val="0"/>
              </a:spcBef>
            </a:pPr>
            <a:r>
              <a:rPr lang="en-US" sz="3500">
                <a:solidFill>
                  <a:srgbClr val="1B3640"/>
                </a:solidFill>
                <a:latin typeface="Poppins"/>
                <a:ea typeface="Poppins"/>
                <a:cs typeface="Poppins"/>
                <a:sym typeface="Poppins"/>
              </a:rPr>
              <a:t>Di Era saat ini terjadinya kompleksitas dan fenomena perubahan yang dinamis seiring dengan perkembangan zaman. Perubahan dan perkembangan tersebut terjadi pada setiap aspek kehidupan kehidupan manusia termasuk dalam perusahaan dan organisasi. Perubahan tersebut membawa membawa dampak langsung maupun tidak langsung terhadap terhadap organisasi. Pihak manajemen dituntut untuk selalu beradaptasi dan mengikuti perkembangan zaman serta mampu bertahan dan meraih keunggulan kalam kompetisi</a:t>
            </a:r>
          </a:p>
        </p:txBody>
      </p:sp>
      <p:sp>
        <p:nvSpPr>
          <p:cNvPr id="13" name="TextBox 13"/>
          <p:cNvSpPr txBox="1"/>
          <p:nvPr/>
        </p:nvSpPr>
        <p:spPr>
          <a:xfrm>
            <a:off x="6781800" y="2108428"/>
            <a:ext cx="5231656" cy="767454"/>
          </a:xfrm>
          <a:prstGeom prst="rect">
            <a:avLst/>
          </a:prstGeom>
        </p:spPr>
        <p:txBody>
          <a:bodyPr wrap="square" lIns="0" tIns="0" rIns="0" bIns="0" rtlCol="0" anchor="t">
            <a:spAutoFit/>
          </a:bodyPr>
          <a:lstStyle/>
          <a:p>
            <a:pPr algn="ctr">
              <a:lnSpc>
                <a:spcPts val="6299"/>
              </a:lnSpc>
              <a:spcBef>
                <a:spcPct val="0"/>
              </a:spcBef>
            </a:pPr>
            <a:r>
              <a:rPr lang="en-US" sz="4499" dirty="0">
                <a:solidFill>
                  <a:srgbClr val="1B3640"/>
                </a:solidFill>
                <a:latin typeface="Poppins Bold"/>
                <a:ea typeface="Poppins Bold"/>
                <a:cs typeface="Poppins Bold"/>
                <a:sym typeface="Poppins Bold"/>
              </a:rPr>
              <a:t>“INTRODUCTION”</a:t>
            </a:r>
          </a:p>
        </p:txBody>
      </p:sp>
      <p:sp>
        <p:nvSpPr>
          <p:cNvPr id="14" name="Freeform 13">
            <a:extLst>
              <a:ext uri="{FF2B5EF4-FFF2-40B4-BE49-F238E27FC236}">
                <a16:creationId xmlns:a16="http://schemas.microsoft.com/office/drawing/2014/main" id="{2BEEAE2F-45A9-4554-9930-75B9B7F04D40}"/>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7"/>
            <a:stretch>
              <a:fillRect/>
            </a:stretch>
          </a:blipFill>
        </p:spPr>
      </p:sp>
      <p:sp>
        <p:nvSpPr>
          <p:cNvPr id="15" name="Freeform 14">
            <a:extLst>
              <a:ext uri="{FF2B5EF4-FFF2-40B4-BE49-F238E27FC236}">
                <a16:creationId xmlns:a16="http://schemas.microsoft.com/office/drawing/2014/main" id="{E552D8D9-6568-4F7A-A6B8-0084F8D64AFE}"/>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8"/>
            <a:stretch>
              <a:fillRect/>
            </a:stretch>
          </a:blipFill>
        </p:spPr>
      </p:sp>
      <p:sp>
        <p:nvSpPr>
          <p:cNvPr id="16" name="Freeform 15">
            <a:extLst>
              <a:ext uri="{FF2B5EF4-FFF2-40B4-BE49-F238E27FC236}">
                <a16:creationId xmlns:a16="http://schemas.microsoft.com/office/drawing/2014/main" id="{68104DAB-F223-45BF-880F-9560D95D3A6D}"/>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9"/>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41695"/>
            <a:ext cx="12008069" cy="756929"/>
            <a:chOff x="0" y="0"/>
            <a:chExt cx="3162619" cy="199356"/>
          </a:xfrm>
        </p:grpSpPr>
        <p:sp>
          <p:nvSpPr>
            <p:cNvPr id="3" name="Freeform 3"/>
            <p:cNvSpPr/>
            <p:nvPr/>
          </p:nvSpPr>
          <p:spPr>
            <a:xfrm>
              <a:off x="0" y="0"/>
              <a:ext cx="3162619" cy="199356"/>
            </a:xfrm>
            <a:custGeom>
              <a:avLst/>
              <a:gdLst/>
              <a:ahLst/>
              <a:cxnLst/>
              <a:rect l="l" t="t" r="r" b="b"/>
              <a:pathLst>
                <a:path w="3162619" h="199356">
                  <a:moveTo>
                    <a:pt x="0" y="0"/>
                  </a:moveTo>
                  <a:lnTo>
                    <a:pt x="3162619" y="0"/>
                  </a:lnTo>
                  <a:lnTo>
                    <a:pt x="3162619" y="199356"/>
                  </a:lnTo>
                  <a:lnTo>
                    <a:pt x="0" y="199356"/>
                  </a:lnTo>
                  <a:close/>
                </a:path>
              </a:pathLst>
            </a:custGeom>
            <a:solidFill>
              <a:srgbClr val="1B3640"/>
            </a:solidFill>
          </p:spPr>
        </p:sp>
        <p:sp>
          <p:nvSpPr>
            <p:cNvPr id="4" name="TextBox 4"/>
            <p:cNvSpPr txBox="1"/>
            <p:nvPr/>
          </p:nvSpPr>
          <p:spPr>
            <a:xfrm>
              <a:off x="0" y="-38100"/>
              <a:ext cx="316261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2465140"/>
            <a:ext cx="12008069" cy="1072240"/>
            <a:chOff x="0" y="0"/>
            <a:chExt cx="3162619" cy="282401"/>
          </a:xfrm>
        </p:grpSpPr>
        <p:sp>
          <p:nvSpPr>
            <p:cNvPr id="6" name="Freeform 6"/>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FFDE59"/>
            </a:solidFill>
          </p:spPr>
        </p:sp>
        <p:sp>
          <p:nvSpPr>
            <p:cNvPr id="7" name="TextBox 7"/>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388523" y="4676225"/>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0321020" y="7021423"/>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3" name="Group 13"/>
          <p:cNvGrpSpPr/>
          <p:nvPr/>
        </p:nvGrpSpPr>
        <p:grpSpPr>
          <a:xfrm>
            <a:off x="14388523" y="9344289"/>
            <a:ext cx="5231810" cy="4496086"/>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5" name="TextBox 1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7" name="TextBox 17"/>
          <p:cNvSpPr txBox="1"/>
          <p:nvPr/>
        </p:nvSpPr>
        <p:spPr>
          <a:xfrm>
            <a:off x="1028931" y="1818535"/>
            <a:ext cx="10979138" cy="603250"/>
          </a:xfrm>
          <a:prstGeom prst="rect">
            <a:avLst/>
          </a:prstGeom>
        </p:spPr>
        <p:txBody>
          <a:bodyPr lIns="0" tIns="0" rIns="0" bIns="0" rtlCol="0" anchor="t">
            <a:spAutoFit/>
          </a:bodyPr>
          <a:lstStyle/>
          <a:p>
            <a:pPr marL="0" lvl="0" indent="0" algn="l">
              <a:lnSpc>
                <a:spcPts val="4399"/>
              </a:lnSpc>
              <a:spcBef>
                <a:spcPct val="0"/>
              </a:spcBef>
            </a:pPr>
            <a:r>
              <a:rPr lang="en-US" sz="3999" spc="399">
                <a:solidFill>
                  <a:srgbClr val="FFFFFF"/>
                </a:solidFill>
                <a:latin typeface="Poppins Italics"/>
                <a:ea typeface="Poppins Italics"/>
                <a:cs typeface="Poppins Italics"/>
                <a:sym typeface="Poppins Italics"/>
              </a:rPr>
              <a:t>PENGERTIAN</a:t>
            </a:r>
          </a:p>
        </p:txBody>
      </p:sp>
      <p:sp>
        <p:nvSpPr>
          <p:cNvPr id="18" name="TextBox 18"/>
          <p:cNvSpPr txBox="1"/>
          <p:nvPr/>
        </p:nvSpPr>
        <p:spPr>
          <a:xfrm>
            <a:off x="1028931" y="2585335"/>
            <a:ext cx="10979138" cy="831850"/>
          </a:xfrm>
          <a:prstGeom prst="rect">
            <a:avLst/>
          </a:prstGeom>
        </p:spPr>
        <p:txBody>
          <a:bodyPr lIns="0" tIns="0" rIns="0" bIns="0" rtlCol="0" anchor="t">
            <a:spAutoFit/>
          </a:bodyPr>
          <a:lstStyle/>
          <a:p>
            <a:pPr marL="0" lvl="0" indent="0" algn="l">
              <a:lnSpc>
                <a:spcPts val="6049"/>
              </a:lnSpc>
              <a:spcBef>
                <a:spcPct val="0"/>
              </a:spcBef>
            </a:pPr>
            <a:r>
              <a:rPr lang="en-US" sz="5499" spc="137">
                <a:solidFill>
                  <a:srgbClr val="1B3640"/>
                </a:solidFill>
                <a:latin typeface="Poppins Bold"/>
                <a:ea typeface="Poppins Bold"/>
                <a:cs typeface="Poppins Bold"/>
                <a:sym typeface="Poppins Bold"/>
              </a:rPr>
              <a:t>PERUBAHAN ORGANISASI</a:t>
            </a:r>
          </a:p>
        </p:txBody>
      </p:sp>
      <p:sp>
        <p:nvSpPr>
          <p:cNvPr id="22" name="TextBox 22"/>
          <p:cNvSpPr txBox="1"/>
          <p:nvPr/>
        </p:nvSpPr>
        <p:spPr>
          <a:xfrm>
            <a:off x="943206" y="3899445"/>
            <a:ext cx="9292089" cy="5935346"/>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Poppins"/>
                <a:ea typeface="Poppins"/>
                <a:cs typeface="Poppins"/>
                <a:sym typeface="Poppins"/>
              </a:rPr>
              <a:t>“perubahan organisasi merupakan suatu proses perubahan yang terjadi di dalam ataupun di luar organisasi, pada tingkat individu/kelompok yang terjadi secara bertahap dan continue dengan tujuan untuk memajukan, meningkatkan kemampuan,  mengembangkan dan memperbaiki organisasi”</a:t>
            </a:r>
          </a:p>
        </p:txBody>
      </p:sp>
      <p:sp>
        <p:nvSpPr>
          <p:cNvPr id="23" name="Freeform 13">
            <a:extLst>
              <a:ext uri="{FF2B5EF4-FFF2-40B4-BE49-F238E27FC236}">
                <a16:creationId xmlns:a16="http://schemas.microsoft.com/office/drawing/2014/main" id="{6B635397-95BB-4577-9B3A-57969FFC06D9}"/>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4" name="Freeform 14">
            <a:extLst>
              <a:ext uri="{FF2B5EF4-FFF2-40B4-BE49-F238E27FC236}">
                <a16:creationId xmlns:a16="http://schemas.microsoft.com/office/drawing/2014/main" id="{FE1D2142-D5E2-4FF9-88AA-962D1C8B94D7}"/>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5" name="Freeform 15">
            <a:extLst>
              <a:ext uri="{FF2B5EF4-FFF2-40B4-BE49-F238E27FC236}">
                <a16:creationId xmlns:a16="http://schemas.microsoft.com/office/drawing/2014/main" id="{B9000C87-AF33-4ED6-B5EC-F8BE5DE62C74}"/>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76151" y="2503939"/>
            <a:ext cx="7783149" cy="7287629"/>
            <a:chOff x="0" y="0"/>
            <a:chExt cx="1872310" cy="1753108"/>
          </a:xfrm>
        </p:grpSpPr>
        <p:sp>
          <p:nvSpPr>
            <p:cNvPr id="3" name="Freeform 3"/>
            <p:cNvSpPr/>
            <p:nvPr/>
          </p:nvSpPr>
          <p:spPr>
            <a:xfrm>
              <a:off x="0" y="0"/>
              <a:ext cx="1872310" cy="1753108"/>
            </a:xfrm>
            <a:custGeom>
              <a:avLst/>
              <a:gdLst/>
              <a:ahLst/>
              <a:cxnLst/>
              <a:rect l="l" t="t" r="r" b="b"/>
              <a:pathLst>
                <a:path w="1872310" h="1753108">
                  <a:moveTo>
                    <a:pt x="0" y="0"/>
                  </a:moveTo>
                  <a:lnTo>
                    <a:pt x="1872310" y="0"/>
                  </a:lnTo>
                  <a:lnTo>
                    <a:pt x="1872310" y="1753108"/>
                  </a:lnTo>
                  <a:lnTo>
                    <a:pt x="0" y="1753108"/>
                  </a:lnTo>
                  <a:close/>
                </a:path>
              </a:pathLst>
            </a:custGeom>
            <a:solidFill>
              <a:srgbClr val="FFDE59"/>
            </a:solidFill>
          </p:spPr>
        </p:sp>
        <p:sp>
          <p:nvSpPr>
            <p:cNvPr id="4" name="TextBox 4"/>
            <p:cNvSpPr txBox="1"/>
            <p:nvPr/>
          </p:nvSpPr>
          <p:spPr>
            <a:xfrm>
              <a:off x="0" y="-38100"/>
              <a:ext cx="1872310" cy="179120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571419" y="2189135"/>
            <a:ext cx="1326256" cy="1496481"/>
          </a:xfrm>
          <a:custGeom>
            <a:avLst/>
            <a:gdLst/>
            <a:ahLst/>
            <a:cxnLst/>
            <a:rect l="l" t="t" r="r" b="b"/>
            <a:pathLst>
              <a:path w="1326256" h="1496481">
                <a:moveTo>
                  <a:pt x="0" y="0"/>
                </a:moveTo>
                <a:lnTo>
                  <a:pt x="1326256" y="0"/>
                </a:lnTo>
                <a:lnTo>
                  <a:pt x="1326256" y="1496481"/>
                </a:lnTo>
                <a:lnTo>
                  <a:pt x="0" y="1496481"/>
                </a:lnTo>
                <a:lnTo>
                  <a:pt x="0" y="0"/>
                </a:lnTo>
                <a:close/>
              </a:path>
            </a:pathLst>
          </a:custGeom>
          <a:blipFill>
            <a:blip r:embed="rId2"/>
            <a:stretch>
              <a:fillRect/>
            </a:stretch>
          </a:blipFill>
        </p:spPr>
      </p:sp>
      <p:grpSp>
        <p:nvGrpSpPr>
          <p:cNvPr id="6" name="Group 6"/>
          <p:cNvGrpSpPr/>
          <p:nvPr/>
        </p:nvGrpSpPr>
        <p:grpSpPr>
          <a:xfrm>
            <a:off x="1028700" y="2503939"/>
            <a:ext cx="8063271" cy="7287629"/>
            <a:chOff x="0" y="0"/>
            <a:chExt cx="1939696" cy="1753108"/>
          </a:xfrm>
        </p:grpSpPr>
        <p:sp>
          <p:nvSpPr>
            <p:cNvPr id="7" name="Freeform 7"/>
            <p:cNvSpPr/>
            <p:nvPr/>
          </p:nvSpPr>
          <p:spPr>
            <a:xfrm>
              <a:off x="0" y="0"/>
              <a:ext cx="1939696" cy="1753108"/>
            </a:xfrm>
            <a:custGeom>
              <a:avLst/>
              <a:gdLst/>
              <a:ahLst/>
              <a:cxnLst/>
              <a:rect l="l" t="t" r="r" b="b"/>
              <a:pathLst>
                <a:path w="1939696" h="1753108">
                  <a:moveTo>
                    <a:pt x="0" y="0"/>
                  </a:moveTo>
                  <a:lnTo>
                    <a:pt x="1939696" y="0"/>
                  </a:lnTo>
                  <a:lnTo>
                    <a:pt x="1939696" y="1753108"/>
                  </a:lnTo>
                  <a:lnTo>
                    <a:pt x="0" y="1753108"/>
                  </a:lnTo>
                  <a:close/>
                </a:path>
              </a:pathLst>
            </a:custGeom>
            <a:solidFill>
              <a:srgbClr val="FFDE59"/>
            </a:solidFill>
          </p:spPr>
        </p:sp>
        <p:sp>
          <p:nvSpPr>
            <p:cNvPr id="8" name="TextBox 8"/>
            <p:cNvSpPr txBox="1"/>
            <p:nvPr/>
          </p:nvSpPr>
          <p:spPr>
            <a:xfrm>
              <a:off x="0" y="-38100"/>
              <a:ext cx="1939696" cy="1791208"/>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8302295" y="2285909"/>
            <a:ext cx="1326256" cy="1496481"/>
          </a:xfrm>
          <a:custGeom>
            <a:avLst/>
            <a:gdLst/>
            <a:ahLst/>
            <a:cxnLst/>
            <a:rect l="l" t="t" r="r" b="b"/>
            <a:pathLst>
              <a:path w="1326256" h="1496481">
                <a:moveTo>
                  <a:pt x="0" y="0"/>
                </a:moveTo>
                <a:lnTo>
                  <a:pt x="1326256" y="0"/>
                </a:lnTo>
                <a:lnTo>
                  <a:pt x="1326256" y="1496481"/>
                </a:lnTo>
                <a:lnTo>
                  <a:pt x="0" y="1496481"/>
                </a:lnTo>
                <a:lnTo>
                  <a:pt x="0" y="0"/>
                </a:lnTo>
                <a:close/>
              </a:path>
            </a:pathLst>
          </a:custGeom>
          <a:blipFill>
            <a:blip r:embed="rId2"/>
            <a:stretch>
              <a:fillRect/>
            </a:stretch>
          </a:blipFill>
        </p:spPr>
      </p:sp>
      <p:sp>
        <p:nvSpPr>
          <p:cNvPr id="10" name="TextBox 10"/>
          <p:cNvSpPr txBox="1"/>
          <p:nvPr/>
        </p:nvSpPr>
        <p:spPr>
          <a:xfrm>
            <a:off x="9266601" y="3013576"/>
            <a:ext cx="7321983" cy="580512"/>
          </a:xfrm>
          <a:prstGeom prst="rect">
            <a:avLst/>
          </a:prstGeom>
        </p:spPr>
        <p:txBody>
          <a:bodyPr lIns="0" tIns="0" rIns="0" bIns="0" rtlCol="0" anchor="t">
            <a:spAutoFit/>
          </a:bodyPr>
          <a:lstStyle/>
          <a:p>
            <a:pPr marL="0" lvl="0" indent="0" algn="ctr">
              <a:lnSpc>
                <a:spcPts val="4215"/>
              </a:lnSpc>
              <a:spcBef>
                <a:spcPct val="0"/>
              </a:spcBef>
            </a:pPr>
            <a:r>
              <a:rPr lang="en-US" sz="3831" u="sng" spc="191">
                <a:solidFill>
                  <a:srgbClr val="1B3640"/>
                </a:solidFill>
                <a:latin typeface="Poppins Bold"/>
                <a:ea typeface="Poppins Bold"/>
                <a:cs typeface="Poppins Bold"/>
                <a:sym typeface="Poppins Bold"/>
              </a:rPr>
              <a:t>PERUBAHAN EKSTERNAL</a:t>
            </a:r>
          </a:p>
        </p:txBody>
      </p:sp>
      <p:sp>
        <p:nvSpPr>
          <p:cNvPr id="11" name="TextBox 11"/>
          <p:cNvSpPr txBox="1"/>
          <p:nvPr/>
        </p:nvSpPr>
        <p:spPr>
          <a:xfrm>
            <a:off x="9854180" y="4315383"/>
            <a:ext cx="7027090" cy="2659457"/>
          </a:xfrm>
          <a:prstGeom prst="rect">
            <a:avLst/>
          </a:prstGeom>
        </p:spPr>
        <p:txBody>
          <a:bodyPr lIns="0" tIns="0" rIns="0" bIns="0" rtlCol="0" anchor="t">
            <a:spAutoFit/>
          </a:bodyPr>
          <a:lstStyle/>
          <a:p>
            <a:pPr marL="681400" lvl="1" indent="-340700" algn="just">
              <a:lnSpc>
                <a:spcPts val="3471"/>
              </a:lnSpc>
              <a:buFont typeface="Arial"/>
              <a:buChar char="•"/>
            </a:pPr>
            <a:r>
              <a:rPr lang="en-US" sz="3156" spc="157">
                <a:solidFill>
                  <a:srgbClr val="1B3640"/>
                </a:solidFill>
                <a:latin typeface="Poppins"/>
                <a:ea typeface="Poppins"/>
                <a:cs typeface="Poppins"/>
                <a:sym typeface="Poppins"/>
              </a:rPr>
              <a:t>Regulasipemerintah</a:t>
            </a:r>
          </a:p>
          <a:p>
            <a:pPr marL="681400" lvl="1" indent="-340700" algn="just">
              <a:lnSpc>
                <a:spcPts val="3471"/>
              </a:lnSpc>
              <a:buFont typeface="Arial"/>
              <a:buChar char="•"/>
            </a:pPr>
            <a:r>
              <a:rPr lang="en-US" sz="3156" spc="157">
                <a:solidFill>
                  <a:srgbClr val="1B3640"/>
                </a:solidFill>
                <a:latin typeface="Poppins"/>
                <a:ea typeface="Poppins"/>
                <a:cs typeface="Poppins"/>
                <a:sym typeface="Poppins"/>
              </a:rPr>
              <a:t>Perubahan kebutuhan dan keinginan konsumen</a:t>
            </a:r>
          </a:p>
          <a:p>
            <a:pPr marL="681400" lvl="1" indent="-340700" algn="just">
              <a:lnSpc>
                <a:spcPts val="3471"/>
              </a:lnSpc>
              <a:buFont typeface="Arial"/>
              <a:buChar char="•"/>
            </a:pPr>
            <a:r>
              <a:rPr lang="en-US" sz="3156" spc="157">
                <a:solidFill>
                  <a:srgbClr val="1B3640"/>
                </a:solidFill>
                <a:latin typeface="Poppins"/>
                <a:ea typeface="Poppins"/>
                <a:cs typeface="Poppins"/>
                <a:sym typeface="Poppins"/>
              </a:rPr>
              <a:t>Perubahan teknologi</a:t>
            </a:r>
          </a:p>
          <a:p>
            <a:pPr marL="681400" lvl="1" indent="-340700" algn="just">
              <a:lnSpc>
                <a:spcPts val="3471"/>
              </a:lnSpc>
              <a:buFont typeface="Arial"/>
              <a:buChar char="•"/>
            </a:pPr>
            <a:r>
              <a:rPr lang="en-US" sz="3156" spc="157">
                <a:solidFill>
                  <a:srgbClr val="1B3640"/>
                </a:solidFill>
                <a:latin typeface="Poppins"/>
                <a:ea typeface="Poppins"/>
                <a:cs typeface="Poppins"/>
                <a:sym typeface="Poppins"/>
              </a:rPr>
              <a:t>Situasi ekonomi</a:t>
            </a:r>
          </a:p>
          <a:p>
            <a:pPr marL="681400" lvl="1" indent="-340700" algn="just">
              <a:lnSpc>
                <a:spcPts val="3471"/>
              </a:lnSpc>
              <a:buFont typeface="Arial"/>
              <a:buChar char="•"/>
            </a:pPr>
            <a:r>
              <a:rPr lang="en-US" sz="3156" spc="157">
                <a:solidFill>
                  <a:srgbClr val="1B3640"/>
                </a:solidFill>
                <a:latin typeface="Poppins"/>
                <a:ea typeface="Poppins"/>
                <a:cs typeface="Poppins"/>
                <a:sym typeface="Poppins"/>
              </a:rPr>
              <a:t>Perubahan pesaing</a:t>
            </a:r>
          </a:p>
        </p:txBody>
      </p:sp>
      <p:sp>
        <p:nvSpPr>
          <p:cNvPr id="12" name="TextBox 12"/>
          <p:cNvSpPr txBox="1"/>
          <p:nvPr/>
        </p:nvSpPr>
        <p:spPr>
          <a:xfrm>
            <a:off x="1241502" y="3013576"/>
            <a:ext cx="6908393" cy="580512"/>
          </a:xfrm>
          <a:prstGeom prst="rect">
            <a:avLst/>
          </a:prstGeom>
        </p:spPr>
        <p:txBody>
          <a:bodyPr lIns="0" tIns="0" rIns="0" bIns="0" rtlCol="0" anchor="t">
            <a:spAutoFit/>
          </a:bodyPr>
          <a:lstStyle/>
          <a:p>
            <a:pPr marL="0" lvl="0" indent="0" algn="ctr">
              <a:lnSpc>
                <a:spcPts val="4215"/>
              </a:lnSpc>
              <a:spcBef>
                <a:spcPct val="0"/>
              </a:spcBef>
            </a:pPr>
            <a:r>
              <a:rPr lang="en-US" sz="3831" u="sng" spc="191">
                <a:solidFill>
                  <a:srgbClr val="1B3640"/>
                </a:solidFill>
                <a:latin typeface="Poppins Bold"/>
                <a:ea typeface="Poppins Bold"/>
                <a:cs typeface="Poppins Bold"/>
                <a:sym typeface="Poppins Bold"/>
              </a:rPr>
              <a:t>PERUBAHAN INTERNAL </a:t>
            </a:r>
          </a:p>
        </p:txBody>
      </p:sp>
      <p:sp>
        <p:nvSpPr>
          <p:cNvPr id="13" name="TextBox 13"/>
          <p:cNvSpPr txBox="1"/>
          <p:nvPr/>
        </p:nvSpPr>
        <p:spPr>
          <a:xfrm>
            <a:off x="1241502" y="4315383"/>
            <a:ext cx="7322628" cy="4850380"/>
          </a:xfrm>
          <a:prstGeom prst="rect">
            <a:avLst/>
          </a:prstGeom>
        </p:spPr>
        <p:txBody>
          <a:bodyPr lIns="0" tIns="0" rIns="0" bIns="0" rtlCol="0" anchor="t">
            <a:spAutoFit/>
          </a:bodyPr>
          <a:lstStyle/>
          <a:p>
            <a:pPr marL="684336" lvl="1" indent="-342168" algn="l">
              <a:lnSpc>
                <a:spcPts val="3486"/>
              </a:lnSpc>
              <a:buFont typeface="Arial"/>
              <a:buChar char="•"/>
            </a:pPr>
            <a:r>
              <a:rPr lang="en-US" sz="3169" spc="158">
                <a:solidFill>
                  <a:srgbClr val="1B3640"/>
                </a:solidFill>
                <a:latin typeface="Poppins"/>
                <a:ea typeface="Poppins"/>
                <a:cs typeface="Poppins"/>
                <a:sym typeface="Poppins"/>
              </a:rPr>
              <a:t>Perubahan strategi organisasi</a:t>
            </a:r>
          </a:p>
          <a:p>
            <a:pPr marL="684336" lvl="1" indent="-342168" algn="l">
              <a:lnSpc>
                <a:spcPts val="3486"/>
              </a:lnSpc>
              <a:buFont typeface="Arial"/>
              <a:buChar char="•"/>
            </a:pPr>
            <a:r>
              <a:rPr lang="en-US" sz="3169" spc="158">
                <a:solidFill>
                  <a:srgbClr val="1B3640"/>
                </a:solidFill>
                <a:latin typeface="Poppins"/>
                <a:ea typeface="Poppins"/>
                <a:cs typeface="Poppins"/>
                <a:sym typeface="Poppins"/>
              </a:rPr>
              <a:t>Perubahan jumlah anggota/karyawan</a:t>
            </a:r>
          </a:p>
          <a:p>
            <a:pPr marL="684336" lvl="1" indent="-342168" algn="l">
              <a:lnSpc>
                <a:spcPts val="3486"/>
              </a:lnSpc>
              <a:buFont typeface="Arial"/>
              <a:buChar char="•"/>
            </a:pPr>
            <a:r>
              <a:rPr lang="en-US" sz="3169" spc="158">
                <a:solidFill>
                  <a:srgbClr val="1B3640"/>
                </a:solidFill>
                <a:latin typeface="Poppins"/>
                <a:ea typeface="Poppins"/>
                <a:cs typeface="Poppins"/>
                <a:sym typeface="Poppins"/>
              </a:rPr>
              <a:t>Perubaha sikap dan perilaku karyawan</a:t>
            </a:r>
          </a:p>
          <a:p>
            <a:pPr marL="684336" lvl="1" indent="-342168" algn="l">
              <a:lnSpc>
                <a:spcPts val="3486"/>
              </a:lnSpc>
              <a:buFont typeface="Arial"/>
              <a:buChar char="•"/>
            </a:pPr>
            <a:r>
              <a:rPr lang="en-US" sz="3169" spc="158">
                <a:solidFill>
                  <a:srgbClr val="1B3640"/>
                </a:solidFill>
                <a:latin typeface="Poppins"/>
                <a:ea typeface="Poppins"/>
                <a:cs typeface="Poppins"/>
                <a:sym typeface="Poppins"/>
              </a:rPr>
              <a:t>Perubahan pada peralatan dan teknologi</a:t>
            </a:r>
          </a:p>
          <a:p>
            <a:pPr marL="684336" lvl="1" indent="-342168" algn="l">
              <a:lnSpc>
                <a:spcPts val="3486"/>
              </a:lnSpc>
              <a:buFont typeface="Arial"/>
              <a:buChar char="•"/>
            </a:pPr>
            <a:r>
              <a:rPr lang="en-US" sz="3169" spc="158">
                <a:solidFill>
                  <a:srgbClr val="1B3640"/>
                </a:solidFill>
                <a:latin typeface="Poppins"/>
                <a:ea typeface="Poppins"/>
                <a:cs typeface="Poppins"/>
                <a:sym typeface="Poppins"/>
              </a:rPr>
              <a:t>Perubahan pada kebijakan organisasi</a:t>
            </a:r>
          </a:p>
          <a:p>
            <a:pPr algn="l">
              <a:lnSpc>
                <a:spcPts val="3486"/>
              </a:lnSpc>
            </a:pPr>
            <a:endParaRPr lang="en-US" sz="3169" spc="158">
              <a:solidFill>
                <a:srgbClr val="1B3640"/>
              </a:solidFill>
              <a:latin typeface="Poppins"/>
              <a:ea typeface="Poppins"/>
              <a:cs typeface="Poppins"/>
              <a:sym typeface="Poppins"/>
            </a:endParaRPr>
          </a:p>
        </p:txBody>
      </p:sp>
      <p:sp>
        <p:nvSpPr>
          <p:cNvPr id="17" name="TextBox 17"/>
          <p:cNvSpPr txBox="1"/>
          <p:nvPr/>
        </p:nvSpPr>
        <p:spPr>
          <a:xfrm>
            <a:off x="414235" y="1650908"/>
            <a:ext cx="8149895" cy="625476"/>
          </a:xfrm>
          <a:prstGeom prst="rect">
            <a:avLst/>
          </a:prstGeom>
        </p:spPr>
        <p:txBody>
          <a:bodyPr lIns="0" tIns="0" rIns="0" bIns="0" rtlCol="0" anchor="t">
            <a:spAutoFit/>
          </a:bodyPr>
          <a:lstStyle/>
          <a:p>
            <a:pPr algn="ctr">
              <a:lnSpc>
                <a:spcPts val="4899"/>
              </a:lnSpc>
              <a:spcBef>
                <a:spcPct val="0"/>
              </a:spcBef>
            </a:pPr>
            <a:r>
              <a:rPr lang="en-US" sz="3499">
                <a:solidFill>
                  <a:srgbClr val="1B3640"/>
                </a:solidFill>
                <a:latin typeface="Poppins Bold"/>
                <a:ea typeface="Poppins Bold"/>
                <a:cs typeface="Poppins Bold"/>
                <a:sym typeface="Poppins Bold"/>
              </a:rPr>
              <a:t>PENYEBAB PERUBAHAN ORGANISASI</a:t>
            </a:r>
          </a:p>
        </p:txBody>
      </p:sp>
      <p:sp>
        <p:nvSpPr>
          <p:cNvPr id="18" name="Freeform 13">
            <a:extLst>
              <a:ext uri="{FF2B5EF4-FFF2-40B4-BE49-F238E27FC236}">
                <a16:creationId xmlns:a16="http://schemas.microsoft.com/office/drawing/2014/main" id="{D3B3E4C7-35D7-492A-9492-24FCD948A401}"/>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19" name="Freeform 14">
            <a:extLst>
              <a:ext uri="{FF2B5EF4-FFF2-40B4-BE49-F238E27FC236}">
                <a16:creationId xmlns:a16="http://schemas.microsoft.com/office/drawing/2014/main" id="{13E16A4F-F7F1-4EC2-A361-57591C0F3307}"/>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20" name="Freeform 15">
            <a:extLst>
              <a:ext uri="{FF2B5EF4-FFF2-40B4-BE49-F238E27FC236}">
                <a16:creationId xmlns:a16="http://schemas.microsoft.com/office/drawing/2014/main" id="{AD109080-5372-4FFA-94F8-3E6A0D5D5804}"/>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79931" y="1703595"/>
            <a:ext cx="12008069" cy="756929"/>
            <a:chOff x="0" y="0"/>
            <a:chExt cx="3162619" cy="199356"/>
          </a:xfrm>
        </p:grpSpPr>
        <p:sp>
          <p:nvSpPr>
            <p:cNvPr id="3" name="Freeform 3"/>
            <p:cNvSpPr/>
            <p:nvPr/>
          </p:nvSpPr>
          <p:spPr>
            <a:xfrm>
              <a:off x="0" y="0"/>
              <a:ext cx="3162619" cy="199356"/>
            </a:xfrm>
            <a:custGeom>
              <a:avLst/>
              <a:gdLst/>
              <a:ahLst/>
              <a:cxnLst/>
              <a:rect l="l" t="t" r="r" b="b"/>
              <a:pathLst>
                <a:path w="3162619" h="199356">
                  <a:moveTo>
                    <a:pt x="0" y="0"/>
                  </a:moveTo>
                  <a:lnTo>
                    <a:pt x="3162619" y="0"/>
                  </a:lnTo>
                  <a:lnTo>
                    <a:pt x="3162619" y="199356"/>
                  </a:lnTo>
                  <a:lnTo>
                    <a:pt x="0" y="199356"/>
                  </a:lnTo>
                  <a:close/>
                </a:path>
              </a:pathLst>
            </a:custGeom>
            <a:solidFill>
              <a:srgbClr val="1B3640"/>
            </a:solidFill>
          </p:spPr>
        </p:sp>
        <p:sp>
          <p:nvSpPr>
            <p:cNvPr id="4" name="TextBox 4"/>
            <p:cNvSpPr txBox="1"/>
            <p:nvPr/>
          </p:nvSpPr>
          <p:spPr>
            <a:xfrm>
              <a:off x="0" y="-38100"/>
              <a:ext cx="316261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279931" y="2427040"/>
            <a:ext cx="12008069" cy="1072240"/>
            <a:chOff x="0" y="0"/>
            <a:chExt cx="3162619" cy="282401"/>
          </a:xfrm>
        </p:grpSpPr>
        <p:sp>
          <p:nvSpPr>
            <p:cNvPr id="6" name="Freeform 6"/>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FFF6D1"/>
            </a:solidFill>
          </p:spPr>
        </p:sp>
        <p:sp>
          <p:nvSpPr>
            <p:cNvPr id="7" name="TextBox 7"/>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aphicFrame>
        <p:nvGraphicFramePr>
          <p:cNvPr id="8" name="Table 8"/>
          <p:cNvGraphicFramePr>
            <a:graphicFrameLocks noGrp="1"/>
          </p:cNvGraphicFramePr>
          <p:nvPr/>
        </p:nvGraphicFramePr>
        <p:xfrm>
          <a:off x="1028700" y="3855975"/>
          <a:ext cx="16230138" cy="5972085"/>
        </p:xfrm>
        <a:graphic>
          <a:graphicData uri="http://schemas.openxmlformats.org/drawingml/2006/table">
            <a:tbl>
              <a:tblPr/>
              <a:tblGrid>
                <a:gridCol w="8115069">
                  <a:extLst>
                    <a:ext uri="{9D8B030D-6E8A-4147-A177-3AD203B41FA5}">
                      <a16:colId xmlns:a16="http://schemas.microsoft.com/office/drawing/2014/main" val="20000"/>
                    </a:ext>
                  </a:extLst>
                </a:gridCol>
                <a:gridCol w="8115069">
                  <a:extLst>
                    <a:ext uri="{9D8B030D-6E8A-4147-A177-3AD203B41FA5}">
                      <a16:colId xmlns:a16="http://schemas.microsoft.com/office/drawing/2014/main" val="20001"/>
                    </a:ext>
                  </a:extLst>
                </a:gridCol>
              </a:tblGrid>
              <a:tr h="1387184">
                <a:tc>
                  <a:txBody>
                    <a:bodyPr/>
                    <a:lstStyle/>
                    <a:p>
                      <a:pPr algn="ctr">
                        <a:lnSpc>
                          <a:spcPts val="4759"/>
                        </a:lnSpc>
                        <a:defRPr/>
                      </a:pPr>
                      <a:r>
                        <a:rPr lang="en-US" sz="3399">
                          <a:solidFill>
                            <a:srgbClr val="1B3640"/>
                          </a:solidFill>
                          <a:latin typeface="Poppins Bold"/>
                          <a:ea typeface="Poppins Bold"/>
                          <a:cs typeface="Poppins Bold"/>
                          <a:sym typeface="Poppins Bold"/>
                        </a:rPr>
                        <a:t>Perubahan Tidak Terencana</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4759"/>
                        </a:lnSpc>
                        <a:defRPr/>
                      </a:pPr>
                      <a:r>
                        <a:rPr lang="en-US" sz="3399">
                          <a:solidFill>
                            <a:srgbClr val="1B3640"/>
                          </a:solidFill>
                          <a:latin typeface="Poppins Bold"/>
                          <a:ea typeface="Poppins Bold"/>
                          <a:cs typeface="Poppins Bold"/>
                          <a:sym typeface="Poppins Bold"/>
                        </a:rPr>
                        <a:t>Perubahan Terencana</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4584901">
                <a:tc>
                  <a:txBody>
                    <a:bodyPr/>
                    <a:lstStyle/>
                    <a:p>
                      <a:pPr algn="ctr">
                        <a:lnSpc>
                          <a:spcPts val="3359"/>
                        </a:lnSpc>
                        <a:defRPr/>
                      </a:pPr>
                      <a:r>
                        <a:rPr lang="en-US" sz="2399" spc="59">
                          <a:solidFill>
                            <a:srgbClr val="1B3640"/>
                          </a:solidFill>
                          <a:latin typeface="Poppins"/>
                          <a:ea typeface="Poppins"/>
                          <a:cs typeface="Poppins"/>
                          <a:sym typeface="Poppins"/>
                        </a:rPr>
                        <a:t>Perubahan bersifat spontan, tanpa ada arahan dari organisasii. Jenis-jenis perubahan yang tidak dapat diantisipasi oleh organisasi . Contohnya pemogokan liar yang membuat pabrik tutup, atau konflik interpersonal yang menghasilkan prosedur baru dalam hubungan antar departemen.</a:t>
                      </a:r>
                      <a:endParaRPr lang="en-US" sz="1100"/>
                    </a:p>
                    <a:p>
                      <a:pPr algn="ctr">
                        <a:lnSpc>
                          <a:spcPts val="335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algn="ctr">
                        <a:lnSpc>
                          <a:spcPts val="3359"/>
                        </a:lnSpc>
                        <a:defRPr/>
                      </a:pPr>
                      <a:r>
                        <a:rPr lang="en-US" sz="2399">
                          <a:solidFill>
                            <a:srgbClr val="1B3640"/>
                          </a:solidFill>
                          <a:latin typeface="Poppins"/>
                          <a:ea typeface="Poppins"/>
                          <a:cs typeface="Poppins"/>
                          <a:sym typeface="Poppins"/>
                        </a:rPr>
                        <a:t>Perubahan ini dihasilkan oleh usaha-usaha yang dilakukan oleh perubahan. Perubahan ini merupakan respon dari adanya perbedaan antara apa yang diharapkan dan kondisi aktual. Contonhnya dalam suatu organisasi yang menerapkan teknologi informasi dalam organisasinya sehingga dapat membantu organisasi dalam mewujudkan tujuan dan cita – cita organisasi.</a:t>
                      </a:r>
                      <a:endParaRPr lang="en-US" sz="1100"/>
                    </a:p>
                    <a:p>
                      <a:pPr algn="ctr">
                        <a:lnSpc>
                          <a:spcPts val="335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6279700" y="1780435"/>
            <a:ext cx="10979138" cy="603250"/>
          </a:xfrm>
          <a:prstGeom prst="rect">
            <a:avLst/>
          </a:prstGeom>
        </p:spPr>
        <p:txBody>
          <a:bodyPr lIns="0" tIns="0" rIns="0" bIns="0" rtlCol="0" anchor="t">
            <a:spAutoFit/>
          </a:bodyPr>
          <a:lstStyle/>
          <a:p>
            <a:pPr marL="0" lvl="0" indent="0" algn="r">
              <a:lnSpc>
                <a:spcPts val="4399"/>
              </a:lnSpc>
              <a:spcBef>
                <a:spcPct val="0"/>
              </a:spcBef>
            </a:pPr>
            <a:r>
              <a:rPr lang="en-US" sz="3999" spc="399">
                <a:solidFill>
                  <a:srgbClr val="FFFFFF"/>
                </a:solidFill>
                <a:latin typeface="Poppins Italics"/>
                <a:ea typeface="Poppins Italics"/>
                <a:cs typeface="Poppins Italics"/>
                <a:sym typeface="Poppins Italics"/>
              </a:rPr>
              <a:t>JENIS</a:t>
            </a:r>
          </a:p>
        </p:txBody>
      </p:sp>
      <p:sp>
        <p:nvSpPr>
          <p:cNvPr id="10" name="TextBox 10"/>
          <p:cNvSpPr txBox="1"/>
          <p:nvPr/>
        </p:nvSpPr>
        <p:spPr>
          <a:xfrm>
            <a:off x="6279700" y="2547235"/>
            <a:ext cx="10979138" cy="831850"/>
          </a:xfrm>
          <a:prstGeom prst="rect">
            <a:avLst/>
          </a:prstGeom>
        </p:spPr>
        <p:txBody>
          <a:bodyPr lIns="0" tIns="0" rIns="0" bIns="0" rtlCol="0" anchor="t">
            <a:spAutoFit/>
          </a:bodyPr>
          <a:lstStyle/>
          <a:p>
            <a:pPr marL="0" lvl="0" indent="0" algn="r">
              <a:lnSpc>
                <a:spcPts val="6049"/>
              </a:lnSpc>
              <a:spcBef>
                <a:spcPct val="0"/>
              </a:spcBef>
            </a:pPr>
            <a:r>
              <a:rPr lang="en-US" sz="5499" spc="137">
                <a:solidFill>
                  <a:srgbClr val="1B3640"/>
                </a:solidFill>
                <a:latin typeface="Poppins Bold"/>
                <a:ea typeface="Poppins Bold"/>
                <a:cs typeface="Poppins Bold"/>
                <a:sym typeface="Poppins Bold"/>
              </a:rPr>
              <a:t>PERUBAHAN ORGANISASI</a:t>
            </a:r>
          </a:p>
        </p:txBody>
      </p:sp>
      <p:sp>
        <p:nvSpPr>
          <p:cNvPr id="11" name="AutoShape 11"/>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5" name="Freeform 13">
            <a:extLst>
              <a:ext uri="{FF2B5EF4-FFF2-40B4-BE49-F238E27FC236}">
                <a16:creationId xmlns:a16="http://schemas.microsoft.com/office/drawing/2014/main" id="{A32D2E6A-B510-46B7-A7D4-42937EF63491}"/>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6" name="Freeform 14">
            <a:extLst>
              <a:ext uri="{FF2B5EF4-FFF2-40B4-BE49-F238E27FC236}">
                <a16:creationId xmlns:a16="http://schemas.microsoft.com/office/drawing/2014/main" id="{1CEF20B5-88AF-4296-BBC1-A2D905122610}"/>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7" name="Freeform 15">
            <a:extLst>
              <a:ext uri="{FF2B5EF4-FFF2-40B4-BE49-F238E27FC236}">
                <a16:creationId xmlns:a16="http://schemas.microsoft.com/office/drawing/2014/main" id="{9C665581-E81C-43C2-BC41-78A74263FAE2}"/>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1866" y="2439425"/>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7838120" y="-3704905"/>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7" name="Group 7"/>
          <p:cNvGrpSpPr>
            <a:grpSpLocks noChangeAspect="1"/>
          </p:cNvGrpSpPr>
          <p:nvPr/>
        </p:nvGrpSpPr>
        <p:grpSpPr>
          <a:xfrm rot="381547">
            <a:off x="2887373" y="-2400831"/>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l="-34195" r="-34195"/>
              </a:stretch>
            </a:blipFill>
          </p:spPr>
        </p:sp>
      </p:grpSp>
      <p:grpSp>
        <p:nvGrpSpPr>
          <p:cNvPr id="9" name="Group 9"/>
          <p:cNvGrpSpPr>
            <a:grpSpLocks noChangeAspect="1"/>
          </p:cNvGrpSpPr>
          <p:nvPr/>
        </p:nvGrpSpPr>
        <p:grpSpPr>
          <a:xfrm rot="381547">
            <a:off x="-2065627" y="-1090179"/>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11" name="TextBox 11"/>
          <p:cNvSpPr txBox="1"/>
          <p:nvPr/>
        </p:nvSpPr>
        <p:spPr>
          <a:xfrm>
            <a:off x="4690809" y="2757257"/>
            <a:ext cx="8906383" cy="592456"/>
          </a:xfrm>
          <a:prstGeom prst="rect">
            <a:avLst/>
          </a:prstGeom>
        </p:spPr>
        <p:txBody>
          <a:bodyPr lIns="0" tIns="0" rIns="0" bIns="0" rtlCol="0" anchor="t">
            <a:spAutoFit/>
          </a:bodyPr>
          <a:lstStyle/>
          <a:p>
            <a:pPr marL="0" lvl="0" indent="0" algn="ctr">
              <a:lnSpc>
                <a:spcPts val="4290"/>
              </a:lnSpc>
              <a:spcBef>
                <a:spcPct val="0"/>
              </a:spcBef>
            </a:pPr>
            <a:r>
              <a:rPr lang="en-US" sz="3900" spc="195">
                <a:solidFill>
                  <a:srgbClr val="FFDE59"/>
                </a:solidFill>
                <a:latin typeface="Poppins Bold"/>
                <a:ea typeface="Poppins Bold"/>
                <a:cs typeface="Poppins Bold"/>
                <a:sym typeface="Poppins Bold"/>
              </a:rPr>
              <a:t>AKTOR PERUBAHAN ORGANISASI </a:t>
            </a:r>
          </a:p>
        </p:txBody>
      </p:sp>
      <p:sp>
        <p:nvSpPr>
          <p:cNvPr id="12" name="TextBox 12"/>
          <p:cNvSpPr txBox="1"/>
          <p:nvPr/>
        </p:nvSpPr>
        <p:spPr>
          <a:xfrm>
            <a:off x="1205374" y="4626609"/>
            <a:ext cx="3366492" cy="51689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Poppins Bold"/>
                <a:ea typeface="Poppins Bold"/>
                <a:cs typeface="Poppins Bold"/>
                <a:sym typeface="Poppins Bold"/>
              </a:rPr>
              <a:t>AGEN PERUBAHAN</a:t>
            </a:r>
          </a:p>
        </p:txBody>
      </p:sp>
      <p:sp>
        <p:nvSpPr>
          <p:cNvPr id="13" name="TextBox 13"/>
          <p:cNvSpPr txBox="1"/>
          <p:nvPr/>
        </p:nvSpPr>
        <p:spPr>
          <a:xfrm>
            <a:off x="1205374" y="6124242"/>
            <a:ext cx="4295134" cy="51689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Poppins Bold"/>
                <a:ea typeface="Poppins Bold"/>
                <a:cs typeface="Poppins Bold"/>
                <a:sym typeface="Poppins Bold"/>
              </a:rPr>
              <a:t>MANAGER PERUBAHAN</a:t>
            </a:r>
          </a:p>
        </p:txBody>
      </p:sp>
      <p:sp>
        <p:nvSpPr>
          <p:cNvPr id="14" name="TextBox 14"/>
          <p:cNvSpPr txBox="1"/>
          <p:nvPr/>
        </p:nvSpPr>
        <p:spPr>
          <a:xfrm>
            <a:off x="1205374" y="7622208"/>
            <a:ext cx="4666754" cy="51689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Poppins Bold"/>
                <a:ea typeface="Poppins Bold"/>
                <a:cs typeface="Poppins Bold"/>
                <a:sym typeface="Poppins Bold"/>
              </a:rPr>
              <a:t>FASILITATOR PERUBAHAN</a:t>
            </a:r>
          </a:p>
        </p:txBody>
      </p:sp>
      <p:sp>
        <p:nvSpPr>
          <p:cNvPr id="15" name="TextBox 15"/>
          <p:cNvSpPr txBox="1"/>
          <p:nvPr/>
        </p:nvSpPr>
        <p:spPr>
          <a:xfrm>
            <a:off x="1205374" y="9120174"/>
            <a:ext cx="4869954" cy="51689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Poppins Bold"/>
                <a:ea typeface="Poppins Bold"/>
                <a:cs typeface="Poppins Bold"/>
                <a:sym typeface="Poppins Bold"/>
              </a:rPr>
              <a:t>PENGHALANG PERUBAHAN</a:t>
            </a:r>
          </a:p>
        </p:txBody>
      </p:sp>
      <p:sp>
        <p:nvSpPr>
          <p:cNvPr id="16" name="AutoShape 16"/>
          <p:cNvSpPr/>
          <p:nvPr/>
        </p:nvSpPr>
        <p:spPr>
          <a:xfrm>
            <a:off x="5086041" y="4923155"/>
            <a:ext cx="1195082" cy="0"/>
          </a:xfrm>
          <a:prstGeom prst="line">
            <a:avLst/>
          </a:prstGeom>
          <a:ln w="95250" cap="flat">
            <a:solidFill>
              <a:srgbClr val="1B3640"/>
            </a:solidFill>
            <a:prstDash val="solid"/>
            <a:headEnd type="none" w="sm" len="sm"/>
            <a:tailEnd type="arrow" w="med" len="sm"/>
          </a:ln>
        </p:spPr>
      </p:sp>
      <p:sp>
        <p:nvSpPr>
          <p:cNvPr id="17" name="AutoShape 17"/>
          <p:cNvSpPr/>
          <p:nvPr/>
        </p:nvSpPr>
        <p:spPr>
          <a:xfrm>
            <a:off x="5872128" y="6420788"/>
            <a:ext cx="1195082" cy="0"/>
          </a:xfrm>
          <a:prstGeom prst="line">
            <a:avLst/>
          </a:prstGeom>
          <a:ln w="95250" cap="flat">
            <a:solidFill>
              <a:srgbClr val="1B3640"/>
            </a:solidFill>
            <a:prstDash val="solid"/>
            <a:headEnd type="none" w="sm" len="sm"/>
            <a:tailEnd type="arrow" w="med" len="sm"/>
          </a:ln>
        </p:spPr>
      </p:sp>
      <p:sp>
        <p:nvSpPr>
          <p:cNvPr id="18" name="AutoShape 18"/>
          <p:cNvSpPr/>
          <p:nvPr/>
        </p:nvSpPr>
        <p:spPr>
          <a:xfrm>
            <a:off x="6281123" y="7966379"/>
            <a:ext cx="1195082" cy="0"/>
          </a:xfrm>
          <a:prstGeom prst="line">
            <a:avLst/>
          </a:prstGeom>
          <a:ln w="95250" cap="flat">
            <a:solidFill>
              <a:srgbClr val="1B3640"/>
            </a:solidFill>
            <a:prstDash val="solid"/>
            <a:headEnd type="none" w="sm" len="sm"/>
            <a:tailEnd type="arrow" w="med" len="sm"/>
          </a:ln>
        </p:spPr>
      </p:sp>
      <p:sp>
        <p:nvSpPr>
          <p:cNvPr id="19" name="AutoShape 19"/>
          <p:cNvSpPr/>
          <p:nvPr/>
        </p:nvSpPr>
        <p:spPr>
          <a:xfrm>
            <a:off x="6509638" y="9416719"/>
            <a:ext cx="1195082" cy="0"/>
          </a:xfrm>
          <a:prstGeom prst="line">
            <a:avLst/>
          </a:prstGeom>
          <a:ln w="95250" cap="flat">
            <a:solidFill>
              <a:srgbClr val="1B3640"/>
            </a:solidFill>
            <a:prstDash val="solid"/>
            <a:headEnd type="none" w="sm" len="sm"/>
            <a:tailEnd type="arrow" w="med" len="sm"/>
          </a:ln>
        </p:spPr>
      </p:sp>
      <p:sp>
        <p:nvSpPr>
          <p:cNvPr id="20" name="TextBox 20"/>
          <p:cNvSpPr txBox="1"/>
          <p:nvPr/>
        </p:nvSpPr>
        <p:spPr>
          <a:xfrm>
            <a:off x="6509638" y="4467859"/>
            <a:ext cx="11362281" cy="843915"/>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Poppins"/>
                <a:ea typeface="Poppins"/>
                <a:cs typeface="Poppins"/>
                <a:sym typeface="Poppins"/>
              </a:rPr>
              <a:t>Yaitu mereka yang memiliki kemampuan sebagai pelopor dan motivator perubahan dalam organisasi.</a:t>
            </a:r>
          </a:p>
        </p:txBody>
      </p:sp>
      <p:sp>
        <p:nvSpPr>
          <p:cNvPr id="21" name="TextBox 21"/>
          <p:cNvSpPr txBox="1"/>
          <p:nvPr/>
        </p:nvSpPr>
        <p:spPr>
          <a:xfrm>
            <a:off x="6815947" y="6008038"/>
            <a:ext cx="10749662" cy="843915"/>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Poppins"/>
                <a:ea typeface="Poppins"/>
                <a:cs typeface="Poppins"/>
                <a:sym typeface="Poppins"/>
              </a:rPr>
              <a:t>Yaitu mereka yang memiliki kapabilitas khusus dalam membuat rencana, mengorganisir dan mengimplementasikan perubahan.</a:t>
            </a:r>
          </a:p>
        </p:txBody>
      </p:sp>
      <p:sp>
        <p:nvSpPr>
          <p:cNvPr id="22" name="TextBox 22"/>
          <p:cNvSpPr txBox="1"/>
          <p:nvPr/>
        </p:nvSpPr>
        <p:spPr>
          <a:xfrm>
            <a:off x="7476205" y="7547279"/>
            <a:ext cx="10498399" cy="843915"/>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Poppins"/>
                <a:ea typeface="Poppins"/>
                <a:cs typeface="Poppins"/>
                <a:sym typeface="Poppins"/>
              </a:rPr>
              <a:t>Yaitu orang-orang yang tersebar di semua level organisasi dan secara aktif mendukung agen perubahan dan manajer perubahan.</a:t>
            </a:r>
          </a:p>
        </p:txBody>
      </p:sp>
      <p:sp>
        <p:nvSpPr>
          <p:cNvPr id="23" name="TextBox 23"/>
          <p:cNvSpPr txBox="1"/>
          <p:nvPr/>
        </p:nvSpPr>
        <p:spPr>
          <a:xfrm>
            <a:off x="7561990" y="8972219"/>
            <a:ext cx="10804709" cy="1263015"/>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Poppins"/>
                <a:ea typeface="Poppins"/>
                <a:cs typeface="Poppins"/>
                <a:sym typeface="Poppins"/>
              </a:rPr>
              <a:t>Yaitu pihak-pihak yang secara pasif menentang perubahan, dikarenakan merasa enggan atau cukup puas dengan kondisi yang ada.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40040" y="1903165"/>
            <a:ext cx="12008069" cy="1072240"/>
            <a:chOff x="0" y="0"/>
            <a:chExt cx="3162619" cy="282401"/>
          </a:xfrm>
        </p:grpSpPr>
        <p:sp>
          <p:nvSpPr>
            <p:cNvPr id="3" name="Freeform 3"/>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EC791E"/>
            </a:solidFill>
          </p:spPr>
        </p:sp>
        <p:sp>
          <p:nvSpPr>
            <p:cNvPr id="4" name="TextBox 4"/>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88523" y="9344289"/>
            <a:ext cx="5231810" cy="4496086"/>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2" name="Freeform 12"/>
          <p:cNvSpPr/>
          <p:nvPr/>
        </p:nvSpPr>
        <p:spPr>
          <a:xfrm>
            <a:off x="512567" y="3342314"/>
            <a:ext cx="14036499" cy="6663502"/>
          </a:xfrm>
          <a:custGeom>
            <a:avLst/>
            <a:gdLst/>
            <a:ahLst/>
            <a:cxnLst/>
            <a:rect l="l" t="t" r="r" b="b"/>
            <a:pathLst>
              <a:path w="14036499" h="6663502">
                <a:moveTo>
                  <a:pt x="0" y="0"/>
                </a:moveTo>
                <a:lnTo>
                  <a:pt x="14036499" y="0"/>
                </a:lnTo>
                <a:lnTo>
                  <a:pt x="14036499" y="6663502"/>
                </a:lnTo>
                <a:lnTo>
                  <a:pt x="0" y="6663502"/>
                </a:lnTo>
                <a:lnTo>
                  <a:pt x="0" y="0"/>
                </a:lnTo>
                <a:close/>
              </a:path>
            </a:pathLst>
          </a:custGeom>
          <a:blipFill>
            <a:blip r:embed="rId2"/>
            <a:stretch>
              <a:fillRect/>
            </a:stretch>
          </a:blipFill>
        </p:spPr>
      </p:sp>
      <p:sp>
        <p:nvSpPr>
          <p:cNvPr id="13" name="TextBox 13"/>
          <p:cNvSpPr txBox="1"/>
          <p:nvPr/>
        </p:nvSpPr>
        <p:spPr>
          <a:xfrm>
            <a:off x="3282381" y="2121467"/>
            <a:ext cx="11723387" cy="645160"/>
          </a:xfrm>
          <a:prstGeom prst="rect">
            <a:avLst/>
          </a:prstGeom>
        </p:spPr>
        <p:txBody>
          <a:bodyPr lIns="0" tIns="0" rIns="0" bIns="0" rtlCol="0" anchor="t">
            <a:spAutoFit/>
          </a:bodyPr>
          <a:lstStyle/>
          <a:p>
            <a:pPr marL="0" lvl="0" indent="0" algn="ctr">
              <a:lnSpc>
                <a:spcPts val="4730"/>
              </a:lnSpc>
              <a:spcBef>
                <a:spcPct val="0"/>
              </a:spcBef>
            </a:pPr>
            <a:r>
              <a:rPr lang="en-US" sz="4300" spc="107">
                <a:solidFill>
                  <a:srgbClr val="FFFFFF"/>
                </a:solidFill>
                <a:latin typeface="Poppins Bold"/>
                <a:ea typeface="Poppins Bold"/>
                <a:cs typeface="Poppins Bold"/>
                <a:sym typeface="Poppins Bold"/>
              </a:rPr>
              <a:t>8 TAHAP MELAKSANAKAN </a:t>
            </a:r>
            <a:r>
              <a:rPr lang="en-US" sz="4300" spc="107">
                <a:solidFill>
                  <a:srgbClr val="1B3640"/>
                </a:solidFill>
                <a:latin typeface="Poppins Bold"/>
                <a:ea typeface="Poppins Bold"/>
                <a:cs typeface="Poppins Bold"/>
                <a:sym typeface="Poppins Bold"/>
              </a:rPr>
              <a:t>PERUBAHAN</a:t>
            </a:r>
          </a:p>
        </p:txBody>
      </p:sp>
      <p:grpSp>
        <p:nvGrpSpPr>
          <p:cNvPr id="14" name="Group 14"/>
          <p:cNvGrpSpPr>
            <a:grpSpLocks noChangeAspect="1"/>
          </p:cNvGrpSpPr>
          <p:nvPr/>
        </p:nvGrpSpPr>
        <p:grpSpPr>
          <a:xfrm>
            <a:off x="14388523" y="4569728"/>
            <a:ext cx="5414338" cy="4688572"/>
            <a:chOff x="0" y="0"/>
            <a:chExt cx="4282440" cy="3708400"/>
          </a:xfrm>
        </p:grpSpPr>
        <p:sp>
          <p:nvSpPr>
            <p:cNvPr id="15" name="Freeform 1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4987" r="-14987"/>
              </a:stretch>
            </a:blipFill>
          </p:spPr>
        </p:sp>
      </p:grpSp>
      <p:sp>
        <p:nvSpPr>
          <p:cNvPr id="16" name="Freeform 13">
            <a:extLst>
              <a:ext uri="{FF2B5EF4-FFF2-40B4-BE49-F238E27FC236}">
                <a16:creationId xmlns:a16="http://schemas.microsoft.com/office/drawing/2014/main" id="{CFAD7FBB-5A5C-484B-9F4A-90ED2723A2CD}"/>
              </a:ext>
            </a:extLst>
          </p:cNvPr>
          <p:cNvSpPr/>
          <p:nvPr/>
        </p:nvSpPr>
        <p:spPr>
          <a:xfrm>
            <a:off x="6400800" y="59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17" name="Freeform 14">
            <a:extLst>
              <a:ext uri="{FF2B5EF4-FFF2-40B4-BE49-F238E27FC236}">
                <a16:creationId xmlns:a16="http://schemas.microsoft.com/office/drawing/2014/main" id="{B5D954AB-02F7-45F8-BC8A-74F6431BA8CD}"/>
              </a:ext>
            </a:extLst>
          </p:cNvPr>
          <p:cNvSpPr/>
          <p:nvPr/>
        </p:nvSpPr>
        <p:spPr>
          <a:xfrm>
            <a:off x="8055917" y="-4699"/>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18" name="Freeform 15">
            <a:extLst>
              <a:ext uri="{FF2B5EF4-FFF2-40B4-BE49-F238E27FC236}">
                <a16:creationId xmlns:a16="http://schemas.microsoft.com/office/drawing/2014/main" id="{5385CEEB-533A-499F-A919-9832A2C07A5D}"/>
              </a:ext>
            </a:extLst>
          </p:cNvPr>
          <p:cNvSpPr/>
          <p:nvPr/>
        </p:nvSpPr>
        <p:spPr>
          <a:xfrm>
            <a:off x="9577098" y="44997"/>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718</Words>
  <Application>Microsoft Office PowerPoint</Application>
  <PresentationFormat>Custom</PresentationFormat>
  <Paragraphs>82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Poppins</vt:lpstr>
      <vt:lpstr>Calibri</vt:lpstr>
      <vt:lpstr>Arial</vt:lpstr>
      <vt:lpstr>Poppins Bold</vt:lpstr>
      <vt:lpstr>Poppins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5 - Perubahan dan Inovasi Organisasi</dc:title>
  <cp:lastModifiedBy>dinda kartika</cp:lastModifiedBy>
  <cp:revision>4</cp:revision>
  <dcterms:created xsi:type="dcterms:W3CDTF">2006-08-16T00:00:00Z</dcterms:created>
  <dcterms:modified xsi:type="dcterms:W3CDTF">2024-08-20T02:50:19Z</dcterms:modified>
  <dc:identifier>DAGLurTNrBE</dc:identifier>
</cp:coreProperties>
</file>