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7" r:id="rId1"/>
    <p:sldMasterId id="2147484029" r:id="rId2"/>
  </p:sldMasterIdLst>
  <p:notesMasterIdLst>
    <p:notesMasterId r:id="rId18"/>
  </p:notesMasterIdLst>
  <p:sldIdLst>
    <p:sldId id="295" r:id="rId3"/>
    <p:sldId id="296" r:id="rId4"/>
    <p:sldId id="277" r:id="rId5"/>
    <p:sldId id="279" r:id="rId6"/>
    <p:sldId id="292" r:id="rId7"/>
    <p:sldId id="280" r:id="rId8"/>
    <p:sldId id="281" r:id="rId9"/>
    <p:sldId id="282" r:id="rId10"/>
    <p:sldId id="283" r:id="rId11"/>
    <p:sldId id="286" r:id="rId12"/>
    <p:sldId id="293" r:id="rId13"/>
    <p:sldId id="294" r:id="rId14"/>
    <p:sldId id="289" r:id="rId15"/>
    <p:sldId id="290" r:id="rId16"/>
    <p:sldId id="29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46C5B-0228-41C0-B9C3-4CDBD96BAA20}" type="datetimeFigureOut">
              <a:rPr lang="en-US" smtClean="0"/>
              <a:pPr/>
              <a:t>3/27/2018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DCAD3-EAFC-4A84-9B2F-5D9DCAC70B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01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E2FCD2-A7C6-48D7-846C-C6955C49557D}" type="slidenum">
              <a:rPr lang="en-GB"/>
              <a:pPr/>
              <a:t>5</a:t>
            </a:fld>
            <a:endParaRPr lang="en-GB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/>
        </p:spPr>
      </p:sp>
      <p:sp>
        <p:nvSpPr>
          <p:cNvPr id="41989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2075" tIns="46038" rIns="92075" bIns="46038"/>
          <a:lstStyle/>
          <a:p>
            <a:endParaRPr lang="id-ID" b="1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9DCAD3-EAFC-4A84-9B2F-5D9DCAC70B2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B7CF2-83D7-4D9B-9176-A633AE48EEC4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30E12B3-F574-48CF-8079-6B2E88B38C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292F7-CC29-47F5-A68B-C8D85D5FFF6D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C5D10-C86B-4FD7-B2FE-3C21C5AEC0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EB3C68FE-FEA7-4719-A3A8-1B94E7458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49253-C768-476A-85B4-6015877528AD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B7CF2-83D7-4D9B-9176-A633AE48EEC4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E12B3-F574-48CF-8079-6B2E88B38C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463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E547C-DEB3-46DB-9799-B1D73986D230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F6717-6B77-4573-B586-EF5D58BE8B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368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7D7E0-078F-4597-9A60-B711ACA3934E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2B335-882D-4214-91D9-859102A3B1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990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352B5C-9E23-4B18-A143-16FF068832BA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8CE59-DFCB-4E44-B4B8-2B009CB879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024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D8E93C-350D-4E2B-A0E1-A867CA27365C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4B845-11F4-4633-AA27-48752CBC1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71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9AD14-0499-4257-94E8-1F63EA59B4D5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02C64-4B4E-4F6E-9B2D-C3D0303180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754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6D2A05-685C-4ED8-98E0-4A939F597D71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47CCF1-2C02-430F-8E7A-A274F3F1F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15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837C4-8118-4453-AA41-654AFF77F2C6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E4624B-D12C-4A87-A1DD-9CE351325C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8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1E547C-DEB3-46DB-9799-B1D73986D230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2F3F6717-6B77-4573-B586-EF5D58BE8B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D65E86-731F-425C-A37C-F599FD35CAF6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A11F9-4051-4BD2-A15D-30727C6F36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277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292F7-CC29-47F5-A68B-C8D85D5FFF6D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C5D10-C86B-4FD7-B2FE-3C21C5AEC0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5779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49253-C768-476A-85B4-6015877528AD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3C68FE-FEA7-4719-A3A8-1B94E745852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898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A7D7E0-078F-4597-9A60-B711ACA3934E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D42B335-882D-4214-91D9-859102A3B1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7C352B5C-9E23-4B18-A143-16FF068832BA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8CE59-DFCB-4E44-B4B8-2B009CB8799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D8E93C-350D-4E2B-A0E1-A867CA27365C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244B845-11F4-4633-AA27-48752CBC17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49AD14-0499-4257-94E8-1F63EA59B4D5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8D902C64-4B4E-4F6E-9B2D-C3D0303180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6D2A05-685C-4ED8-98E0-4A939F597D71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147CCF1-2C02-430F-8E7A-A274F3F1F9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DE4624B-D12C-4A87-A1DD-9CE351325C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F837C4-8118-4453-AA41-654AFF77F2C6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285A11F9-4051-4BD2-A15D-30727C6F36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FD65E86-731F-425C-A37C-F599FD35CAF6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A7D7E0-078F-4597-9A60-B711ACA3934E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D42B335-882D-4214-91D9-859102A3B1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4" r:id="rId7"/>
    <p:sldLayoutId id="2147484025" r:id="rId8"/>
    <p:sldLayoutId id="2147484026" r:id="rId9"/>
    <p:sldLayoutId id="2147484027" r:id="rId10"/>
    <p:sldLayoutId id="2147484028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9A7D7E0-078F-4597-9A60-B711ACA3934E}" type="datetimeFigureOut">
              <a:rPr lang="en-US" smtClean="0"/>
              <a:pPr>
                <a:defRPr/>
              </a:pPr>
              <a:t>3/27/2018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42B335-882D-4214-91D9-859102A3B1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2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Pengembangan%20Rubrik.doc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Contoh%20Penilaian%20Unjuk%20Kerja,%20afektif,%20Proyek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log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28600"/>
            <a:ext cx="990600" cy="96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AutoShape 7"/>
          <p:cNvSpPr>
            <a:spLocks noChangeArrowheads="1"/>
          </p:cNvSpPr>
          <p:nvPr/>
        </p:nvSpPr>
        <p:spPr bwMode="auto">
          <a:xfrm>
            <a:off x="1524000" y="228600"/>
            <a:ext cx="7456488" cy="1090613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rgbClr val="002060"/>
                </a:solidFill>
                <a:latin typeface="Cambria" pitchFamily="18" charset="0"/>
              </a:rPr>
              <a:t>UNIVERSITAS NUSA CENDANA</a:t>
            </a:r>
          </a:p>
          <a:p>
            <a:r>
              <a:rPr lang="en-US" sz="2400" b="1">
                <a:solidFill>
                  <a:srgbClr val="002060"/>
                </a:solidFill>
                <a:latin typeface="Cambria" pitchFamily="18" charset="0"/>
              </a:rPr>
              <a:t>FAKULTAS KEGURUAN DAN ILMU PENDIDIKAN</a:t>
            </a:r>
          </a:p>
          <a:p>
            <a:r>
              <a:rPr lang="en-US" sz="2400" b="1">
                <a:solidFill>
                  <a:srgbClr val="002060"/>
                </a:solidFill>
                <a:latin typeface="Cambria" pitchFamily="18" charset="0"/>
              </a:rPr>
              <a:t>JURUSAN PMIPA/PROGRAM STUDI KIMIA</a:t>
            </a:r>
          </a:p>
        </p:txBody>
      </p:sp>
      <p:sp>
        <p:nvSpPr>
          <p:cNvPr id="9220" name="WordArt 8"/>
          <p:cNvSpPr>
            <a:spLocks noChangeArrowheads="1" noChangeShapeType="1" noTextEdit="1"/>
          </p:cNvSpPr>
          <p:nvPr/>
        </p:nvSpPr>
        <p:spPr bwMode="auto">
          <a:xfrm>
            <a:off x="1981200" y="2286000"/>
            <a:ext cx="5410200" cy="2057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PENILAIAN</a:t>
            </a:r>
          </a:p>
          <a:p>
            <a:pPr algn="ctr"/>
            <a:r>
              <a:rPr lang="en-US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PSIKOMOTOR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chemeClr val="bg1">
                  <a:alpha val="50195"/>
                </a:scheme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smtClean="0">
                <a:effectLst/>
                <a:latin typeface="Arial Black" pitchFamily="34" charset="0"/>
              </a:rPr>
              <a:t>RUBRIK 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191000"/>
          </a:xfrm>
        </p:spPr>
        <p:txBody>
          <a:bodyPr/>
          <a:lstStyle/>
          <a:p>
            <a:pPr marL="569913" indent="-569913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Rubrik (kriteria) adalah pedoman penilaian kinerja atau hasil kerja peserta didik; </a:t>
            </a:r>
          </a:p>
          <a:p>
            <a:pPr marL="569913" indent="-569913">
              <a:lnSpc>
                <a:spcPct val="90000"/>
              </a:lnSpc>
            </a:pPr>
            <a:endParaRPr lang="en-US" sz="1400" smtClean="0">
              <a:latin typeface="Trebuchet MS" pitchFamily="34" charset="0"/>
            </a:endParaRPr>
          </a:p>
          <a:p>
            <a:pPr marL="569913" indent="-569913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Rubrik dapat menghindari (mengurangi) penilaian yang subjektif;</a:t>
            </a:r>
          </a:p>
          <a:p>
            <a:pPr marL="569913" indent="-569913">
              <a:lnSpc>
                <a:spcPct val="90000"/>
              </a:lnSpc>
            </a:pPr>
            <a:endParaRPr lang="en-US" sz="1400" smtClean="0">
              <a:latin typeface="Trebuchet MS" pitchFamily="34" charset="0"/>
            </a:endParaRPr>
          </a:p>
          <a:p>
            <a:pPr marL="569913" indent="-569913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Rubrik mempermudah guru menilai prestasi yang dicapai peserta didik dan mendorong peserta didik mencapai prestasi secara optimal.</a:t>
            </a:r>
          </a:p>
          <a:p>
            <a:pPr marL="569913" indent="-569913">
              <a:lnSpc>
                <a:spcPct val="90000"/>
              </a:lnSpc>
              <a:buFont typeface="Wingdings 2" pitchFamily="18" charset="2"/>
              <a:buNone/>
            </a:pPr>
            <a:endParaRPr lang="en-US" sz="280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>
                <a:hlinkClick r:id="rId3" action="ppaction://hlinkfile"/>
              </a:rPr>
              <a:t>Pengembangan</a:t>
            </a:r>
            <a:r>
              <a:rPr lang="en-US" dirty="0" smtClean="0">
                <a:hlinkClick r:id="rId3" action="ppaction://hlinkfile"/>
              </a:rPr>
              <a:t> Rubrik.doc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CONTOH PENILAIAN UNJUK KERJA DAN AFEKTIF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62400"/>
          </a:xfrm>
        </p:spPr>
        <p:txBody>
          <a:bodyPr/>
          <a:lstStyle/>
          <a:p>
            <a:r>
              <a:rPr lang="en-US" dirty="0" err="1" smtClean="0">
                <a:hlinkClick r:id="rId3" action="ppaction://hlinkfile"/>
              </a:rPr>
              <a:t>Contoh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 err="1" smtClean="0">
                <a:hlinkClick r:id="rId3" action="ppaction://hlinkfile"/>
              </a:rPr>
              <a:t>Penilaian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 err="1" smtClean="0">
                <a:hlinkClick r:id="rId3" action="ppaction://hlinkfile"/>
              </a:rPr>
              <a:t>Unjuk</a:t>
            </a:r>
            <a:r>
              <a:rPr lang="en-US" dirty="0" smtClean="0">
                <a:hlinkClick r:id="rId3" action="ppaction://hlinkfile"/>
              </a:rPr>
              <a:t> </a:t>
            </a:r>
            <a:r>
              <a:rPr lang="en-US" dirty="0" err="1" smtClean="0">
                <a:hlinkClick r:id="rId3" action="ppaction://hlinkfile"/>
              </a:rPr>
              <a:t>Kerja</a:t>
            </a:r>
            <a:r>
              <a:rPr lang="en-US" dirty="0" smtClean="0">
                <a:hlinkClick r:id="rId3" action="ppaction://hlinkfile"/>
              </a:rPr>
              <a:t>, </a:t>
            </a:r>
            <a:r>
              <a:rPr lang="en-US" dirty="0" err="1" smtClean="0">
                <a:hlinkClick r:id="rId3" action="ppaction://hlinkfile"/>
              </a:rPr>
              <a:t>afektif</a:t>
            </a:r>
            <a:r>
              <a:rPr lang="en-US" dirty="0" smtClean="0">
                <a:hlinkClick r:id="rId3" action="ppaction://hlinkfile"/>
              </a:rPr>
              <a:t>, Proyek.doc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8128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smtClean="0">
                <a:effectLst/>
                <a:latin typeface="Arial Black" pitchFamily="34" charset="0"/>
              </a:rPr>
              <a:t>ANALISIS HASIL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990600" y="1447800"/>
            <a:ext cx="7162800" cy="4114800"/>
          </a:xfrm>
        </p:spPr>
        <p:txBody>
          <a:bodyPr/>
          <a:lstStyle/>
          <a:p>
            <a:pPr marL="509588" indent="-509588"/>
            <a:r>
              <a:rPr lang="en-US" sz="2800" dirty="0" err="1" smtClean="0">
                <a:latin typeface="Trebuchet MS" pitchFamily="34" charset="0"/>
              </a:rPr>
              <a:t>Penilaian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smtClean="0">
                <a:latin typeface="Trebuchet MS" pitchFamily="34" charset="0"/>
              </a:rPr>
              <a:t>K</a:t>
            </a:r>
            <a:r>
              <a:rPr lang="id-ID" sz="2800" dirty="0" smtClean="0">
                <a:latin typeface="Trebuchet MS" pitchFamily="34" charset="0"/>
              </a:rPr>
              <a:t>-13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beracuan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kriteria</a:t>
            </a:r>
            <a:endParaRPr lang="en-US" sz="2800" dirty="0" smtClean="0">
              <a:latin typeface="Trebuchet MS" pitchFamily="34" charset="0"/>
            </a:endParaRPr>
          </a:p>
          <a:p>
            <a:pPr marL="509588" indent="-509588"/>
            <a:endParaRPr lang="en-US" sz="1200" dirty="0" smtClean="0">
              <a:latin typeface="Trebuchet MS" pitchFamily="34" charset="0"/>
            </a:endParaRPr>
          </a:p>
          <a:p>
            <a:pPr marL="509588" indent="-509588"/>
            <a:r>
              <a:rPr lang="en-US" sz="2800" dirty="0" err="1" smtClean="0">
                <a:latin typeface="Trebuchet MS" pitchFamily="34" charset="0"/>
              </a:rPr>
              <a:t>Hasil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kinerja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peserta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didik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dibandingkan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dengan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kriteria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telah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ditetapkan</a:t>
            </a:r>
            <a:endParaRPr lang="en-US" sz="2800" dirty="0" smtClean="0">
              <a:latin typeface="Trebuchet MS" pitchFamily="34" charset="0"/>
            </a:endParaRPr>
          </a:p>
          <a:p>
            <a:pPr marL="509588" indent="-509588"/>
            <a:endParaRPr lang="en-US" sz="1200" dirty="0" smtClean="0">
              <a:latin typeface="Trebuchet MS" pitchFamily="34" charset="0"/>
            </a:endParaRPr>
          </a:p>
          <a:p>
            <a:pPr marL="509588" indent="-509588"/>
            <a:r>
              <a:rPr lang="en-US" sz="2800" dirty="0" err="1" smtClean="0">
                <a:latin typeface="Trebuchet MS" pitchFamily="34" charset="0"/>
              </a:rPr>
              <a:t>Peserta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didik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belum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mencapai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kriteria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ketuntasan</a:t>
            </a:r>
            <a:r>
              <a:rPr lang="en-US" sz="2800" dirty="0" smtClean="0">
                <a:latin typeface="Trebuchet MS" pitchFamily="34" charset="0"/>
              </a:rPr>
              <a:t> minimal </a:t>
            </a:r>
            <a:r>
              <a:rPr lang="en-US" sz="2800" dirty="0" err="1" smtClean="0">
                <a:latin typeface="Trebuchet MS" pitchFamily="34" charset="0"/>
              </a:rPr>
              <a:t>suatu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Kompetensi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Dasar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harus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mengikuti</a:t>
            </a:r>
            <a:r>
              <a:rPr lang="en-US" sz="2800" dirty="0" smtClean="0">
                <a:latin typeface="Trebuchet MS" pitchFamily="34" charset="0"/>
              </a:rPr>
              <a:t> program remedial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8128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smtClean="0">
                <a:effectLst/>
                <a:latin typeface="Arial Black" pitchFamily="34" charset="0"/>
              </a:rPr>
              <a:t>MANFAAT ANALISIS HASIL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lnSpcReduction="10000"/>
          </a:bodyPr>
          <a:lstStyle/>
          <a:p>
            <a:pPr marL="609600" indent="-609600">
              <a:tabLst>
                <a:tab pos="465138" algn="l"/>
              </a:tabLst>
            </a:pPr>
            <a:r>
              <a:rPr lang="en-US" sz="2800" smtClean="0">
                <a:latin typeface="Trebuchet MS" pitchFamily="34" charset="0"/>
              </a:rPr>
              <a:t>Mengetahui tingkat ketercapaian Kompetensi   Dasar.</a:t>
            </a:r>
          </a:p>
          <a:p>
            <a:pPr marL="609600" indent="-609600">
              <a:tabLst>
                <a:tab pos="465138" algn="l"/>
              </a:tabLst>
            </a:pPr>
            <a:r>
              <a:rPr lang="en-US" sz="2800" smtClean="0">
                <a:latin typeface="Trebuchet MS" pitchFamily="34" charset="0"/>
              </a:rPr>
              <a:t>Mengetahui pertumbuhan dan perkembangan kemampuan peserta didik.</a:t>
            </a:r>
          </a:p>
          <a:p>
            <a:pPr marL="609600" indent="-609600">
              <a:tabLst>
                <a:tab pos="465138" algn="l"/>
              </a:tabLst>
            </a:pPr>
            <a:r>
              <a:rPr lang="en-US" sz="2800" smtClean="0">
                <a:latin typeface="Trebuchet MS" pitchFamily="34" charset="0"/>
              </a:rPr>
              <a:t>Mendiagnosis kesulitan belajar peserta didik.</a:t>
            </a:r>
          </a:p>
          <a:p>
            <a:pPr marL="609600" indent="-609600">
              <a:tabLst>
                <a:tab pos="465138" algn="l"/>
              </a:tabLst>
            </a:pPr>
            <a:r>
              <a:rPr lang="en-US" sz="2800" smtClean="0">
                <a:latin typeface="Trebuchet MS" pitchFamily="34" charset="0"/>
              </a:rPr>
              <a:t>Mendorong peserta didik berlatih.</a:t>
            </a:r>
          </a:p>
          <a:p>
            <a:pPr marL="609600" indent="-609600">
              <a:tabLst>
                <a:tab pos="465138" algn="l"/>
              </a:tabLst>
            </a:pPr>
            <a:r>
              <a:rPr lang="en-US" sz="2800" smtClean="0">
                <a:latin typeface="Trebuchet MS" pitchFamily="34" charset="0"/>
              </a:rPr>
              <a:t>Mendorong pendidik untuk mengajar dan mendidik lebih baik.</a:t>
            </a:r>
          </a:p>
          <a:p>
            <a:pPr marL="609600" indent="-609600">
              <a:tabLst>
                <a:tab pos="465138" algn="l"/>
              </a:tabLst>
            </a:pPr>
            <a:r>
              <a:rPr lang="en-US" sz="2800" smtClean="0">
                <a:latin typeface="Trebuchet MS" pitchFamily="34" charset="0"/>
              </a:rPr>
              <a:t>Mengetahui keberhasilan sekolah sehingga mendorong sekolah untuk berkarya lebih terfokus dan terarah.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1524000" y="2133600"/>
            <a:ext cx="6324600" cy="2209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7848600" cy="3581400"/>
          </a:xfrm>
        </p:spPr>
        <p:txBody>
          <a:bodyPr>
            <a:normAutofit/>
          </a:bodyPr>
          <a:lstStyle/>
          <a:p>
            <a:pPr marL="722313" indent="-457200">
              <a:buFont typeface="+mj-lt"/>
              <a:buAutoNum type="arabicPeriod"/>
              <a:defRPr/>
            </a:pPr>
            <a:r>
              <a:rPr lang="en-US" sz="3200" b="1" dirty="0" err="1" smtClean="0">
                <a:solidFill>
                  <a:srgbClr val="000066"/>
                </a:solidFill>
              </a:rPr>
              <a:t>memiliki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kesamaan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pemahaman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mengenai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ranah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psikomotor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dan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cara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penilaiannya</a:t>
            </a:r>
            <a:endParaRPr lang="en-US" sz="3200" b="1" dirty="0" smtClean="0">
              <a:solidFill>
                <a:srgbClr val="000066"/>
              </a:solidFill>
            </a:endParaRPr>
          </a:p>
          <a:p>
            <a:pPr marL="722313" indent="-457200">
              <a:buFont typeface="+mj-lt"/>
              <a:buAutoNum type="arabicPeriod"/>
              <a:defRPr/>
            </a:pPr>
            <a:r>
              <a:rPr lang="en-US" sz="3200" b="1" dirty="0" err="1" smtClean="0">
                <a:solidFill>
                  <a:srgbClr val="000066"/>
                </a:solidFill>
              </a:rPr>
              <a:t>mampu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mengembangkan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perangkat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penilaian</a:t>
            </a:r>
            <a:r>
              <a:rPr lang="en-US" sz="3200" b="1" dirty="0" smtClean="0">
                <a:solidFill>
                  <a:srgbClr val="000066"/>
                </a:solidFill>
              </a:rPr>
              <a:t> </a:t>
            </a:r>
            <a:r>
              <a:rPr lang="en-US" sz="3200" b="1" dirty="0" err="1" smtClean="0">
                <a:solidFill>
                  <a:srgbClr val="000066"/>
                </a:solidFill>
              </a:rPr>
              <a:t>psikomotor</a:t>
            </a:r>
            <a:endParaRPr lang="en-US" sz="3200" b="1" dirty="0" smtClean="0">
              <a:solidFill>
                <a:srgbClr val="000066"/>
              </a:solidFill>
            </a:endParaRPr>
          </a:p>
          <a:p>
            <a:pPr marL="419100" indent="-382588" eaLnBrk="1" hangingPunct="1">
              <a:buFont typeface="Wingdings 2" pitchFamily="18" charset="2"/>
              <a:buChar char=""/>
              <a:defRPr/>
            </a:pPr>
            <a:endParaRPr lang="en-US" sz="2400" dirty="0" smtClean="0">
              <a:solidFill>
                <a:srgbClr val="000066"/>
              </a:solidFill>
              <a:latin typeface="Trebuchet MS" pitchFamily="34" charset="0"/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1143000" y="457200"/>
            <a:ext cx="701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smtClean="0">
                <a:latin typeface="Comic Sans MS" pitchFamily="66" charset="0"/>
              </a:rPr>
              <a:t>TUJUAN PEMBELAJARAN</a:t>
            </a:r>
            <a:endParaRPr lang="en-US" sz="36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8890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dirty="0" smtClean="0">
                <a:effectLst/>
                <a:latin typeface="Arial Black" pitchFamily="34" charset="0"/>
              </a:rPr>
              <a:t>PENGERTIAN</a:t>
            </a: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>
          <a:xfrm>
            <a:off x="762000" y="1447800"/>
            <a:ext cx="7543800" cy="4724400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en-US" dirty="0" err="1" smtClean="0">
                <a:latin typeface="Trebuchet MS" pitchFamily="34" charset="0"/>
              </a:rPr>
              <a:t>Psikomotor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berhubungan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dengan</a:t>
            </a:r>
            <a:r>
              <a:rPr lang="en-US" dirty="0" smtClean="0">
                <a:latin typeface="Trebuchet MS" pitchFamily="34" charset="0"/>
              </a:rPr>
              <a:t>:</a:t>
            </a:r>
          </a:p>
          <a:p>
            <a:pPr>
              <a:buFont typeface="Wingdings 2" pitchFamily="18" charset="2"/>
              <a:buNone/>
            </a:pPr>
            <a:endParaRPr lang="en-US" sz="1200" dirty="0" smtClean="0">
              <a:latin typeface="Trebuchet MS" pitchFamily="34" charset="0"/>
            </a:endParaRPr>
          </a:p>
          <a:p>
            <a:r>
              <a:rPr lang="en-US" sz="2800" dirty="0" err="1" smtClean="0">
                <a:latin typeface="Trebuchet MS" pitchFamily="34" charset="0"/>
              </a:rPr>
              <a:t>hasil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belajar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pencapaiannya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melalui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keterampilan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manipulasi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melibatkan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otot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kekuatan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fisik</a:t>
            </a:r>
            <a:r>
              <a:rPr lang="en-US" sz="2800" dirty="0" smtClean="0">
                <a:latin typeface="Trebuchet MS" pitchFamily="34" charset="0"/>
              </a:rPr>
              <a:t> (Bloom), </a:t>
            </a:r>
          </a:p>
          <a:p>
            <a:endParaRPr lang="en-US" sz="1000" dirty="0" smtClean="0">
              <a:latin typeface="Trebuchet MS" pitchFamily="34" charset="0"/>
            </a:endParaRPr>
          </a:p>
          <a:p>
            <a:r>
              <a:rPr lang="en-US" sz="2800" dirty="0" err="1" smtClean="0">
                <a:latin typeface="Trebuchet MS" pitchFamily="34" charset="0"/>
              </a:rPr>
              <a:t>mata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pelajaran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lebih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beorientasi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pada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gerakan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menekankan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pada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reaksi</a:t>
            </a:r>
            <a:r>
              <a:rPr lang="en-US" sz="2800" dirty="0" smtClean="0">
                <a:latin typeface="Trebuchet MS" pitchFamily="34" charset="0"/>
              </a:rPr>
              <a:t> – </a:t>
            </a:r>
            <a:r>
              <a:rPr lang="en-US" sz="2800" dirty="0" err="1" smtClean="0">
                <a:latin typeface="Trebuchet MS" pitchFamily="34" charset="0"/>
              </a:rPr>
              <a:t>reaksi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fisik</a:t>
            </a:r>
            <a:r>
              <a:rPr lang="en-US" sz="2800" dirty="0" smtClean="0">
                <a:latin typeface="Trebuchet MS" pitchFamily="34" charset="0"/>
              </a:rPr>
              <a:t> (Singer),</a:t>
            </a:r>
          </a:p>
          <a:p>
            <a:endParaRPr lang="en-US" sz="1000" dirty="0" smtClean="0">
              <a:latin typeface="Trebuchet MS" pitchFamily="34" charset="0"/>
            </a:endParaRPr>
          </a:p>
          <a:p>
            <a:r>
              <a:rPr lang="en-US" sz="2800" dirty="0" err="1" smtClean="0">
                <a:latin typeface="Trebuchet MS" pitchFamily="34" charset="0"/>
              </a:rPr>
              <a:t>mata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pelajaran</a:t>
            </a:r>
            <a:r>
              <a:rPr lang="en-US" sz="2800" dirty="0" smtClean="0">
                <a:latin typeface="Trebuchet MS" pitchFamily="34" charset="0"/>
              </a:rPr>
              <a:t> yang </a:t>
            </a:r>
            <a:r>
              <a:rPr lang="en-US" sz="2800" dirty="0" err="1" smtClean="0">
                <a:latin typeface="Trebuchet MS" pitchFamily="34" charset="0"/>
              </a:rPr>
              <a:t>mencakup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gerakan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fisik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keterampilan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tangan</a:t>
            </a:r>
            <a:r>
              <a:rPr lang="en-US" sz="2800" dirty="0" smtClean="0">
                <a:latin typeface="Trebuchet MS" pitchFamily="34" charset="0"/>
              </a:rPr>
              <a:t> (</a:t>
            </a:r>
            <a:r>
              <a:rPr lang="en-US" sz="2800" dirty="0" err="1" smtClean="0">
                <a:latin typeface="Trebuchet MS" pitchFamily="34" charset="0"/>
              </a:rPr>
              <a:t>Mager</a:t>
            </a:r>
            <a:r>
              <a:rPr lang="en-US" sz="2800" dirty="0" smtClean="0">
                <a:latin typeface="Trebuchet MS" pitchFamily="34" charset="0"/>
              </a:rPr>
              <a:t>)</a:t>
            </a:r>
            <a:r>
              <a:rPr lang="en-US" dirty="0" smtClean="0"/>
              <a:t>. </a:t>
            </a:r>
            <a:endParaRPr lang="en-US" sz="2800" dirty="0" smtClean="0">
              <a:latin typeface="Trebuchet MS" pitchFamily="34" charset="0"/>
            </a:endParaRPr>
          </a:p>
          <a:p>
            <a:endParaRPr lang="en-US" sz="28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7366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3200" smtClean="0">
                <a:effectLst/>
                <a:latin typeface="Arial Black" pitchFamily="34" charset="0"/>
              </a:rPr>
              <a:t>Lanjutan ….</a:t>
            </a: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609600" y="1295400"/>
            <a:ext cx="7696200" cy="4724400"/>
          </a:xfrm>
        </p:spPr>
        <p:txBody>
          <a:bodyPr/>
          <a:lstStyle/>
          <a:p>
            <a:pPr marL="517525" indent="-517525" eaLnBrk="1" hangingPunct="1"/>
            <a:r>
              <a:rPr lang="en-US" sz="2800" smtClean="0">
                <a:latin typeface="Trebuchet MS" pitchFamily="34" charset="0"/>
              </a:rPr>
              <a:t>Enam tahap keterampilan psikomotor, yaitu: gerakan refleks, gerakan dasar, kemampuan perseptual, gerakan fisik, gerakan terampil, dan komunikasi nondiskursif (Mardapi) </a:t>
            </a:r>
          </a:p>
          <a:p>
            <a:pPr marL="517525" indent="-517525" eaLnBrk="1" hangingPunct="1"/>
            <a:endParaRPr lang="en-US" sz="1400" smtClean="0">
              <a:latin typeface="Trebuchet MS" pitchFamily="34" charset="0"/>
            </a:endParaRPr>
          </a:p>
          <a:p>
            <a:pPr marL="517525" indent="-517525" eaLnBrk="1" hangingPunct="1"/>
            <a:r>
              <a:rPr lang="en-US" sz="2800" smtClean="0">
                <a:latin typeface="Trebuchet MS" pitchFamily="34" charset="0"/>
              </a:rPr>
              <a:t>Hasil belajar psikomotor: </a:t>
            </a:r>
          </a:p>
          <a:p>
            <a:pPr marL="517525" indent="-517525" eaLnBrk="1" hangingPunct="1">
              <a:buFont typeface="Wingdings 2" pitchFamily="18" charset="2"/>
              <a:buNone/>
            </a:pPr>
            <a:r>
              <a:rPr lang="en-US" sz="2800" i="1" smtClean="0">
                <a:latin typeface="Trebuchet MS" pitchFamily="34" charset="0"/>
              </a:rPr>
              <a:t>     specific responding, motor chaining, rule using </a:t>
            </a:r>
            <a:r>
              <a:rPr lang="en-US" sz="2800" smtClean="0">
                <a:latin typeface="Trebuchet MS" pitchFamily="34" charset="0"/>
              </a:rPr>
              <a:t>(Buttler). </a:t>
            </a:r>
          </a:p>
          <a:p>
            <a:pPr marL="517525" indent="-517525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5638800" cy="1554162"/>
          </a:xfrm>
          <a:noFill/>
          <a:ln/>
        </p:spPr>
        <p:txBody>
          <a:bodyPr lIns="92075" tIns="46038" rIns="92075" bIns="46038">
            <a:normAutofit fontScale="90000"/>
          </a:bodyPr>
          <a:lstStyle/>
          <a:p>
            <a:pPr algn="l"/>
            <a:r>
              <a:rPr lang="en-GB" sz="3200" b="1" dirty="0">
                <a:solidFill>
                  <a:schemeClr val="accent2"/>
                </a:solidFill>
              </a:rPr>
              <a:t>TINGKATAN KEMAMPUAN  </a:t>
            </a:r>
            <a:r>
              <a:rPr lang="en-GB" sz="3200" b="1" dirty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Arial Black" pitchFamily="34" charset="0"/>
              </a:rPr>
              <a:t>Ranah</a:t>
            </a:r>
            <a:r>
              <a:rPr lang="en-GB" sz="3200" b="1" dirty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en-GB" sz="3200" b="1" dirty="0" err="1">
                <a:solidFill>
                  <a:schemeClr val="accent2"/>
                </a:solidFill>
                <a:latin typeface="Arial Black" pitchFamily="34" charset="0"/>
              </a:rPr>
              <a:t>Psikomotor</a:t>
            </a:r>
            <a:r>
              <a:rPr lang="en-GB" sz="3200" b="1" dirty="0">
                <a:solidFill>
                  <a:schemeClr val="accent2"/>
                </a:solidFill>
              </a:rPr>
              <a:t> (HARROW)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6934200" y="2286000"/>
            <a:ext cx="1905000" cy="3392488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NATURALIZATION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n-US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Spontan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otomatis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5219700" y="2819400"/>
            <a:ext cx="1676400" cy="2887663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ARTICULATION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n-US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Akurat 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cepat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581400" y="3352800"/>
            <a:ext cx="1600200" cy="2382838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PRECISION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n-US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Lancar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 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tepat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1866900" y="3886200"/>
            <a:ext cx="1676400" cy="1876425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>
              <a:spcBef>
                <a:spcPct val="30000"/>
              </a:spcBef>
            </a:pPr>
            <a:r>
              <a:rPr kumimoji="1"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MANIPULATION</a:t>
            </a:r>
            <a:endParaRPr kumimoji="1" lang="id-ID" sz="1600" b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endParaRPr lang="en-US" sz="16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Tanpa contoh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Visual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dapat meniru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457200" y="4419600"/>
            <a:ext cx="1371600" cy="1371600"/>
          </a:xfrm>
          <a:prstGeom prst="rect">
            <a:avLst/>
          </a:prstGeom>
          <a:solidFill>
            <a:srgbClr val="DDDDDD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DDDD"/>
            </a:extrusionClr>
          </a:sp3d>
        </p:spPr>
        <p:txBody>
          <a:bodyPr wrap="none">
            <a:flatTx/>
          </a:bodyPr>
          <a:lstStyle/>
          <a:p>
            <a:pPr algn="ctr"/>
            <a:r>
              <a:rPr lang="en-US" sz="16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IMITATION</a:t>
            </a:r>
          </a:p>
          <a:p>
            <a:pPr algn="ctr"/>
            <a:endParaRPr lang="en-US" sz="16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Meniru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dengan </a:t>
            </a:r>
          </a:p>
          <a:p>
            <a:pPr algn="ctr"/>
            <a:r>
              <a:rPr lang="en-US" sz="16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contoh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  <p:bldP spid="40967" grpId="0" animBg="1"/>
      <p:bldP spid="40968" grpId="0" animBg="1"/>
      <p:bldP spid="40969" grpId="0" animBg="1"/>
      <p:bldP spid="4097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8128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smtClean="0">
                <a:effectLst/>
                <a:latin typeface="Arial Black" pitchFamily="34" charset="0"/>
              </a:rPr>
              <a:t>PEMBELAJARAN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96875" indent="-396875"/>
            <a:r>
              <a:rPr lang="en-US" sz="2800" smtClean="0">
                <a:latin typeface="Trebuchet MS" pitchFamily="34" charset="0"/>
              </a:rPr>
              <a:t>Mata pelajaran yang banyak berhubungan dengan ranah psikomotor adalah pendidikan jasmani, olahraga dan kesehatan, seni budaya, fisika, kimia, biologi, dan keterampilan. </a:t>
            </a:r>
          </a:p>
          <a:p>
            <a:pPr marL="396875" indent="-396875"/>
            <a:endParaRPr lang="en-US" sz="1400" smtClean="0">
              <a:latin typeface="Trebuchet MS" pitchFamily="34" charset="0"/>
            </a:endParaRPr>
          </a:p>
          <a:p>
            <a:pPr marL="396875" indent="-396875"/>
            <a:r>
              <a:rPr lang="en-US" sz="2800" smtClean="0">
                <a:latin typeface="Trebuchet MS" pitchFamily="34" charset="0"/>
              </a:rPr>
              <a:t>Pembelajaran keterampilan akan efektif bila dilakukan dengan menggunakan prinsip belajar sambil mengerjakan (</a:t>
            </a:r>
            <a:r>
              <a:rPr lang="en-US" sz="2800" i="1" smtClean="0">
                <a:latin typeface="Trebuchet MS" pitchFamily="34" charset="0"/>
              </a:rPr>
              <a:t>learning by doing</a:t>
            </a:r>
            <a:r>
              <a:rPr lang="en-US" sz="2800" smtClean="0">
                <a:latin typeface="Trebuchet MS" pitchFamily="34" charset="0"/>
              </a:rPr>
              <a:t>) </a:t>
            </a:r>
          </a:p>
          <a:p>
            <a:pPr marL="396875" indent="-396875">
              <a:buFont typeface="Wingdings 2" pitchFamily="18" charset="2"/>
              <a:buNone/>
            </a:pPr>
            <a:endParaRPr lang="en-US" sz="280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l">
              <a:defRPr/>
            </a:pPr>
            <a:r>
              <a:rPr lang="en-US" sz="3600" smtClean="0">
                <a:effectLst/>
                <a:latin typeface="Arial Black" pitchFamily="34" charset="0"/>
              </a:rPr>
              <a:t>Lanjutan ….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63550" indent="-463550"/>
            <a:r>
              <a:rPr lang="en-US" sz="2800" smtClean="0">
                <a:latin typeface="Trebuchet MS" pitchFamily="34" charset="0"/>
              </a:rPr>
              <a:t>keterampilan yang dilatih melalui praktik secara berulang-ulang akan menjadi kebiasaan atau otomatis </a:t>
            </a:r>
          </a:p>
          <a:p>
            <a:pPr marL="463550" indent="-463550">
              <a:buFont typeface="Wingdings 2" pitchFamily="18" charset="2"/>
              <a:buNone/>
            </a:pPr>
            <a:endParaRPr lang="en-US" sz="1400" smtClean="0">
              <a:latin typeface="Trebuchet MS" pitchFamily="34" charset="0"/>
            </a:endParaRPr>
          </a:p>
          <a:p>
            <a:pPr marL="463550" indent="-463550"/>
            <a:r>
              <a:rPr lang="en-US" sz="2800" smtClean="0">
                <a:latin typeface="Trebuchet MS" pitchFamily="34" charset="0"/>
              </a:rPr>
              <a:t>pengulangan latihan akan memberikan pengaruh yang sangat besar pada pemahiran keterampilan </a:t>
            </a:r>
          </a:p>
          <a:p>
            <a:pPr marL="463550" indent="-463550"/>
            <a:endParaRPr lang="en-US" sz="1400" smtClean="0">
              <a:latin typeface="Trebuchet MS" pitchFamily="34" charset="0"/>
            </a:endParaRPr>
          </a:p>
          <a:p>
            <a:pPr marL="463550" indent="-463550"/>
            <a:r>
              <a:rPr lang="en-US" sz="2800" smtClean="0">
                <a:latin typeface="Trebuchet MS" pitchFamily="34" charset="0"/>
              </a:rPr>
              <a:t>kondisi yang dapat mengoptimalkan hasil belajar keterampilan ada dua macam, yaitu: kondisi internal dan eksternal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 bwMode="auto"/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200" smtClean="0">
                <a:effectLst/>
                <a:latin typeface="Arial Black" pitchFamily="34" charset="0"/>
              </a:rPr>
              <a:t>LANGKAH-LANGKAH PEMBELAJARAN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lnSpcReduction="10000"/>
          </a:bodyPr>
          <a:lstStyle/>
          <a:p>
            <a:pPr marL="609600" indent="-609600">
              <a:buSzTx/>
              <a:buFont typeface="Wingdings 2" pitchFamily="18" charset="2"/>
              <a:buAutoNum type="arabicPeriod"/>
            </a:pPr>
            <a:r>
              <a:rPr lang="en-US" sz="2800" smtClean="0">
                <a:latin typeface="Trebuchet MS" pitchFamily="34" charset="0"/>
              </a:rPr>
              <a:t>Menentukan tujuan dalam bentuk perbuatan; </a:t>
            </a:r>
          </a:p>
          <a:p>
            <a:pPr marL="609600" indent="-609600">
              <a:buSzTx/>
              <a:buFont typeface="Wingdings 2" pitchFamily="18" charset="2"/>
              <a:buAutoNum type="arabicPeriod"/>
            </a:pPr>
            <a:r>
              <a:rPr lang="en-US" sz="2800" smtClean="0">
                <a:latin typeface="Trebuchet MS" pitchFamily="34" charset="0"/>
              </a:rPr>
              <a:t>Menganalisis keterampilan secara detail dan catatan operasi serta urutannya;</a:t>
            </a:r>
          </a:p>
          <a:p>
            <a:pPr marL="609600" indent="-609600">
              <a:buSzTx/>
              <a:buFont typeface="Wingdings 2" pitchFamily="18" charset="2"/>
              <a:buAutoNum type="arabicPeriod"/>
            </a:pPr>
            <a:r>
              <a:rPr lang="en-US" sz="2800" smtClean="0">
                <a:latin typeface="Trebuchet MS" pitchFamily="34" charset="0"/>
              </a:rPr>
              <a:t>Mendemonstrasikan keterampilan (kompetensi kunci dan keselamatan kerja); </a:t>
            </a:r>
          </a:p>
          <a:p>
            <a:pPr marL="609600" indent="-609600">
              <a:buSzTx/>
              <a:buFont typeface="Wingdings 2" pitchFamily="18" charset="2"/>
              <a:buAutoNum type="arabicPeriod"/>
            </a:pPr>
            <a:r>
              <a:rPr lang="en-US" sz="2800" smtClean="0">
                <a:latin typeface="Trebuchet MS" pitchFamily="34" charset="0"/>
              </a:rPr>
              <a:t>Memberi kesempatan kepada peserta didik untuk mencoba praktik dengan pengawasan dan bimbingan; </a:t>
            </a:r>
          </a:p>
          <a:p>
            <a:pPr marL="609600" indent="-609600">
              <a:buSzTx/>
              <a:buFont typeface="Wingdings 2" pitchFamily="18" charset="2"/>
              <a:buAutoNum type="arabicPeriod"/>
            </a:pPr>
            <a:r>
              <a:rPr lang="en-US" sz="2800" smtClean="0">
                <a:latin typeface="Trebuchet MS" pitchFamily="34" charset="0"/>
              </a:rPr>
              <a:t>Memberikan penilaian terhadap usaha peserta didik.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 bwMode="auto">
          <a:xfrm>
            <a:off x="457200" y="254000"/>
            <a:ext cx="8229600" cy="812800"/>
          </a:xfrm>
        </p:spPr>
        <p:txBody>
          <a:bodyPr vert="horz" wrap="square" lIns="91440" tIns="45720" bIns="45720" numCol="1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en-US" sz="3600" smtClean="0">
                <a:effectLst/>
                <a:latin typeface="Arial Black" pitchFamily="34" charset="0"/>
              </a:rPr>
              <a:t>PENILAIAN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>
          <a:xfrm>
            <a:off x="1295400" y="1447800"/>
            <a:ext cx="6553200" cy="312420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r>
              <a:rPr lang="en-US" sz="2800" smtClean="0">
                <a:latin typeface="Trebuchet MS" pitchFamily="34" charset="0"/>
              </a:rPr>
              <a:t>Penilaian hasil belajar psikomotor </a:t>
            </a:r>
          </a:p>
          <a:p>
            <a:pPr marL="0" indent="0">
              <a:buFont typeface="Wingdings 2" pitchFamily="18" charset="2"/>
              <a:buNone/>
            </a:pPr>
            <a:r>
              <a:rPr lang="en-US" sz="2800" smtClean="0">
                <a:latin typeface="Trebuchet MS" pitchFamily="34" charset="0"/>
              </a:rPr>
              <a:t>mencakup : persiapan, proses, hasil. </a:t>
            </a:r>
          </a:p>
          <a:p>
            <a:pPr marL="0" indent="0">
              <a:buFont typeface="Wingdings 2" pitchFamily="18" charset="2"/>
              <a:buNone/>
            </a:pPr>
            <a:endParaRPr lang="en-US" sz="2800" smtClean="0">
              <a:latin typeface="Trebuchet MS" pitchFamily="34" charset="0"/>
            </a:endParaRPr>
          </a:p>
          <a:p>
            <a:pPr marL="0" indent="0">
              <a:buFont typeface="Wingdings 2" pitchFamily="18" charset="2"/>
              <a:buNone/>
            </a:pPr>
            <a:r>
              <a:rPr lang="en-US" sz="2800" smtClean="0">
                <a:latin typeface="Trebuchet MS" pitchFamily="34" charset="0"/>
              </a:rPr>
              <a:t>Perlu dibuat rubrik (kriteria), penskoran, analisis hasil, dan tindak lanjut  </a:t>
            </a:r>
          </a:p>
          <a:p>
            <a:pPr marL="0" indent="0">
              <a:buFont typeface="Wingdings 2" pitchFamily="18" charset="2"/>
              <a:buNone/>
            </a:pPr>
            <a:endParaRPr lang="en-US" sz="2800" smtClean="0">
              <a:latin typeface="Trebuchet MS" pitchFamily="34" charset="0"/>
            </a:endParaRPr>
          </a:p>
          <a:p>
            <a:pPr marL="0" indent="0">
              <a:buFont typeface="Wingdings 2" pitchFamily="18" charset="2"/>
              <a:buNone/>
            </a:pPr>
            <a:endParaRPr lang="en-US" sz="280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1085</TotalTime>
  <Words>474</Words>
  <Application>Microsoft Office PowerPoint</Application>
  <PresentationFormat>On-screen Show (4:3)</PresentationFormat>
  <Paragraphs>105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Civic</vt:lpstr>
      <vt:lpstr>Office Theme</vt:lpstr>
      <vt:lpstr>PowerPoint Presentation</vt:lpstr>
      <vt:lpstr>PowerPoint Presentation</vt:lpstr>
      <vt:lpstr>PENGERTIAN</vt:lpstr>
      <vt:lpstr>Lanjutan ….</vt:lpstr>
      <vt:lpstr>TINGKATAN KEMAMPUAN   Ranah Psikomotor (HARROW)</vt:lpstr>
      <vt:lpstr>PEMBELAJARAN</vt:lpstr>
      <vt:lpstr>Lanjutan ….</vt:lpstr>
      <vt:lpstr>LANGKAH-LANGKAH PEMBELAJARAN</vt:lpstr>
      <vt:lpstr>PENILAIAN</vt:lpstr>
      <vt:lpstr>RUBRIK </vt:lpstr>
      <vt:lpstr>CONTOH</vt:lpstr>
      <vt:lpstr>CONTOH PENILAIAN UNJUK KERJA DAN AFEKTIF</vt:lpstr>
      <vt:lpstr>ANALISIS HASIL</vt:lpstr>
      <vt:lpstr>MANFAAT ANALISIS HASIL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PSIKOMOTOR</dc:title>
  <dc:creator>ZYREX</dc:creator>
  <cp:lastModifiedBy>SONY</cp:lastModifiedBy>
  <cp:revision>93</cp:revision>
  <dcterms:created xsi:type="dcterms:W3CDTF">2007-11-29T23:31:31Z</dcterms:created>
  <dcterms:modified xsi:type="dcterms:W3CDTF">2018-03-26T23:09:26Z</dcterms:modified>
</cp:coreProperties>
</file>