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sldIdLst>
    <p:sldId id="276" r:id="rId2"/>
    <p:sldId id="296" r:id="rId3"/>
    <p:sldId id="278" r:id="rId4"/>
    <p:sldId id="298" r:id="rId5"/>
    <p:sldId id="297" r:id="rId6"/>
    <p:sldId id="299" r:id="rId7"/>
    <p:sldId id="301" r:id="rId8"/>
    <p:sldId id="302" r:id="rId9"/>
    <p:sldId id="304" r:id="rId10"/>
    <p:sldId id="303" r:id="rId11"/>
    <p:sldId id="305" r:id="rId12"/>
    <p:sldId id="306" r:id="rId13"/>
    <p:sldId id="307" r:id="rId14"/>
    <p:sldId id="308" r:id="rId15"/>
    <p:sldId id="309" r:id="rId16"/>
    <p:sldId id="310" r:id="rId17"/>
    <p:sldId id="312" r:id="rId18"/>
    <p:sldId id="313" r:id="rId19"/>
    <p:sldId id="314" r:id="rId20"/>
    <p:sldId id="315" r:id="rId21"/>
    <p:sldId id="316" r:id="rId22"/>
    <p:sldId id="319" r:id="rId23"/>
    <p:sldId id="318" r:id="rId24"/>
    <p:sldId id="322" r:id="rId25"/>
    <p:sldId id="323" r:id="rId26"/>
    <p:sldId id="324" r:id="rId27"/>
    <p:sldId id="295" r:id="rId28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present/>
    <p:sldRg st="1" end="27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5F33"/>
    <a:srgbClr val="000066"/>
    <a:srgbClr val="EAB85E"/>
    <a:srgbClr val="352973"/>
    <a:srgbClr val="006699"/>
    <a:srgbClr val="808080"/>
    <a:srgbClr val="00344F"/>
    <a:srgbClr val="000000"/>
    <a:srgbClr val="2929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0813" autoAdjust="0"/>
    <p:restoredTop sz="94660"/>
  </p:normalViewPr>
  <p:slideViewPr>
    <p:cSldViewPr>
      <p:cViewPr varScale="1">
        <p:scale>
          <a:sx n="60" d="100"/>
          <a:sy n="60" d="100"/>
        </p:scale>
        <p:origin x="616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0A5253-A211-4482-ACDC-2205EBFA5062}" type="datetimeFigureOut">
              <a:rPr lang="id-ID" smtClean="0"/>
              <a:t>05/12/2020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DA5E5A-4EF8-47FC-AF0D-8661120049AF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93885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D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BDA5E5A-4EF8-47FC-AF0D-8661120049AF}" type="slidenum">
              <a:rPr lang="id-ID" smtClean="0"/>
              <a:t>10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71531219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8463" y="682625"/>
            <a:ext cx="6062662" cy="3411538"/>
          </a:xfrm>
          <a:ln/>
        </p:spPr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1175"/>
            <a:ext cx="5029200" cy="4170363"/>
          </a:xfrm>
          <a:noFill/>
        </p:spPr>
        <p:txBody>
          <a:bodyPr/>
          <a:lstStyle/>
          <a:p>
            <a:pPr eaLnBrk="1" hangingPunct="1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79214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8463" y="682625"/>
            <a:ext cx="6062662" cy="341153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1175"/>
            <a:ext cx="5029200" cy="4170363"/>
          </a:xfrm>
          <a:noFill/>
        </p:spPr>
        <p:txBody>
          <a:bodyPr/>
          <a:lstStyle/>
          <a:p>
            <a:pPr eaLnBrk="1" hangingPunct="1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064745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8463" y="682625"/>
            <a:ext cx="6062662" cy="3411538"/>
          </a:xfrm>
          <a:ln/>
        </p:spPr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1175"/>
            <a:ext cx="5029200" cy="4170363"/>
          </a:xfrm>
          <a:noFill/>
        </p:spPr>
        <p:txBody>
          <a:bodyPr/>
          <a:lstStyle/>
          <a:p>
            <a:pPr eaLnBrk="1" hangingPunct="1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7730548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8463" y="682625"/>
            <a:ext cx="6062662" cy="3411538"/>
          </a:xfrm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1175"/>
            <a:ext cx="5029200" cy="4170363"/>
          </a:xfrm>
          <a:noFill/>
        </p:spPr>
        <p:txBody>
          <a:bodyPr/>
          <a:lstStyle/>
          <a:p>
            <a:pPr eaLnBrk="1" hangingPunct="1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172144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8463" y="682625"/>
            <a:ext cx="6062662" cy="3411538"/>
          </a:xfrm>
          <a:ln/>
        </p:spPr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1175"/>
            <a:ext cx="5029200" cy="4170363"/>
          </a:xfrm>
          <a:noFill/>
        </p:spPr>
        <p:txBody>
          <a:bodyPr/>
          <a:lstStyle/>
          <a:p>
            <a:pPr eaLnBrk="1" hangingPunct="1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51652864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8463" y="682625"/>
            <a:ext cx="6062662" cy="3411538"/>
          </a:xfrm>
          <a:ln/>
        </p:spPr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4321175"/>
            <a:ext cx="5029200" cy="4170363"/>
          </a:xfrm>
          <a:noFill/>
        </p:spPr>
        <p:txBody>
          <a:bodyPr/>
          <a:lstStyle/>
          <a:p>
            <a:pPr eaLnBrk="1" hangingPunct="1"/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6204379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lt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white">
          <a:xfrm>
            <a:off x="609600" y="6477001"/>
            <a:ext cx="2844800" cy="24447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white">
          <a:xfrm>
            <a:off x="7907867" y="6384926"/>
            <a:ext cx="3860800" cy="24447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tx2"/>
              </a:buClr>
              <a:buFont typeface="Wingdings" pitchFamily="2" charset="2"/>
              <a:buNone/>
              <a:defRPr/>
            </a:lvl1pPr>
          </a:lstStyle>
          <a:p>
            <a:r>
              <a:rPr lang="en-US"/>
              <a:t>Badarudin, S.Pd.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white">
          <a:xfrm>
            <a:off x="4165600" y="6477001"/>
            <a:ext cx="2438400" cy="24447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txBody>
          <a:bodyPr/>
          <a:lstStyle>
            <a:lvl1pPr>
              <a:defRPr/>
            </a:lvl1pPr>
          </a:lstStyle>
          <a:p>
            <a:fld id="{A60A9F2A-9E37-4A73-AC29-433FF85ABA0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3831168" y="4038600"/>
            <a:ext cx="7446433" cy="3810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0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3759200" y="3276601"/>
            <a:ext cx="7721600" cy="682625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48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3120" name="Text Box 48"/>
          <p:cNvSpPr txBox="1">
            <a:spLocks noChangeArrowheads="1"/>
          </p:cNvSpPr>
          <p:nvPr/>
        </p:nvSpPr>
        <p:spPr bwMode="gray">
          <a:xfrm>
            <a:off x="8026400" y="5934076"/>
            <a:ext cx="3776133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sz="2800" b="1" i="1">
                <a:solidFill>
                  <a:schemeClr val="accent1"/>
                </a:solidFill>
              </a:rPr>
              <a:t>LOGO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Badarudin, S.Pd.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CE40225-FB0E-44E3-9DD8-68B1C7B29CB7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060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17000" y="457200"/>
            <a:ext cx="2768600" cy="55626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11200" y="457200"/>
            <a:ext cx="8102600" cy="55626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Badarudin, S.Pd.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CC554DA-D1EB-4617-A1A8-22FC760F53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9610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8400" y="457201"/>
            <a:ext cx="9245600" cy="563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711200" y="1295400"/>
            <a:ext cx="11074400" cy="4724400"/>
          </a:xfrm>
        </p:spPr>
        <p:txBody>
          <a:bodyPr/>
          <a:lstStyle/>
          <a:p>
            <a:r>
              <a:rPr lang="en-US"/>
              <a:t>Click icon to add table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06400" y="6553200"/>
            <a:ext cx="2844800" cy="228600"/>
          </a:xfrm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924800" y="6324600"/>
            <a:ext cx="3860800" cy="2286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Badarudin, S.Pd.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62400" y="6553200"/>
            <a:ext cx="2844800" cy="228600"/>
          </a:xfrm>
        </p:spPr>
        <p:txBody>
          <a:bodyPr/>
          <a:lstStyle>
            <a:lvl1pPr>
              <a:defRPr/>
            </a:lvl1pPr>
          </a:lstStyle>
          <a:p>
            <a:fld id="{BC01539A-172C-409E-810B-9A2CB4D2EA9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3986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Badarudin, S.Pd.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116C0BE-23D8-4463-AF20-CDA14EBBE3E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605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Badarudin, S.Pd.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1590437-CC88-478F-AD51-285397550CE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2156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0" y="1295400"/>
            <a:ext cx="5435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50000" y="1295400"/>
            <a:ext cx="54356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Badarudin, S.Pd.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7EF617F-906E-48AE-9E1D-4B803F81750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55453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Badarudin, S.Pd.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475CBE-F747-4691-A8B3-7A3BAA9938B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930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Badarudin, S.Pd.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3F5712-32F9-4227-A97C-E9AF80FC3CF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442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Badarudin, S.Pd.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E637B10-0DD6-4A63-A5BE-8916A180998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27319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Badarudin, S.Pd.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28DFDE-ED03-47BE-B1AD-61BE0874C12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6909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Badarudin, S.Pd.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CFA2597-21E5-4BD8-B04B-27D9E99857B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64873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11200" y="1295400"/>
            <a:ext cx="110744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black">
          <a:xfrm>
            <a:off x="406400" y="6553200"/>
            <a:ext cx="28448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black">
          <a:xfrm>
            <a:off x="7924800" y="6324600"/>
            <a:ext cx="38608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r>
              <a:rPr lang="en-US"/>
              <a:t>Badarudin, S.Pd.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black">
          <a:xfrm>
            <a:off x="3962400" y="6553200"/>
            <a:ext cx="28448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663523EC-36EA-4F13-B2CC-6CFFD379D343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black">
          <a:xfrm>
            <a:off x="2438400" y="457201"/>
            <a:ext cx="9245600" cy="5635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53882" dir="2700000" algn="ctr" rotWithShape="0">
                    <a:schemeClr val="bg2">
                      <a:alpha val="50000"/>
                    </a:schemeClr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69" name="Text Box 45"/>
          <p:cNvSpPr txBox="1">
            <a:spLocks noChangeArrowheads="1"/>
          </p:cNvSpPr>
          <p:nvPr/>
        </p:nvSpPr>
        <p:spPr bwMode="black">
          <a:xfrm>
            <a:off x="9594851" y="5943601"/>
            <a:ext cx="2190749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sz="2800" b="1" i="1">
                <a:solidFill>
                  <a:schemeClr val="accent1"/>
                </a:solidFill>
              </a:rPr>
              <a:t>LOGO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  <p:hf sldNum="0"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§"/>
        <a:defRPr sz="280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8" name="Rectangle 4"/>
          <p:cNvSpPr>
            <a:spLocks noGrp="1" noChangeArrowheads="1"/>
          </p:cNvSpPr>
          <p:nvPr>
            <p:ph type="ctrTitle"/>
          </p:nvPr>
        </p:nvSpPr>
        <p:spPr>
          <a:xfrm>
            <a:off x="2567608" y="404665"/>
            <a:ext cx="7416824" cy="682625"/>
          </a:xfrm>
        </p:spPr>
        <p:txBody>
          <a:bodyPr/>
          <a:lstStyle/>
          <a:p>
            <a:r>
              <a:rPr lang="id-ID" sz="3200" dirty="0">
                <a:solidFill>
                  <a:schemeClr val="tx1"/>
                </a:solidFill>
              </a:rPr>
              <a:t>KETERAMPILAN DASAR MENGAJAR</a:t>
            </a:r>
            <a:endParaRPr lang="en-US" sz="3200" dirty="0">
              <a:solidFill>
                <a:schemeClr val="tx1"/>
              </a:solidFill>
            </a:endParaRP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>
          <a:xfrm>
            <a:off x="4692352" y="3552056"/>
            <a:ext cx="6084168" cy="381000"/>
          </a:xfrm>
        </p:spPr>
        <p:txBody>
          <a:bodyPr/>
          <a:lstStyle/>
          <a:p>
            <a:r>
              <a:rPr lang="id-ID" sz="2800" dirty="0">
                <a:solidFill>
                  <a:srgbClr val="FF0000"/>
                </a:solidFill>
              </a:rPr>
              <a:t>MATA KULIAH: </a:t>
            </a:r>
            <a:endParaRPr lang="en-US" sz="2800" dirty="0">
              <a:solidFill>
                <a:srgbClr val="FF0000"/>
              </a:solidFill>
            </a:endParaRPr>
          </a:p>
          <a:p>
            <a:r>
              <a:rPr lang="id-ID" sz="4400" dirty="0">
                <a:solidFill>
                  <a:srgbClr val="FF0000"/>
                </a:solidFill>
              </a:rPr>
              <a:t>MICRO TEACHING</a:t>
            </a:r>
          </a:p>
        </p:txBody>
      </p:sp>
      <p:sp>
        <p:nvSpPr>
          <p:cNvPr id="4" name="Subtitle 1">
            <a:extLst>
              <a:ext uri="{FF2B5EF4-FFF2-40B4-BE49-F238E27FC236}">
                <a16:creationId xmlns:a16="http://schemas.microsoft.com/office/drawing/2014/main" id="{817CE1F9-0DDE-4382-B8C2-C58719A4F0BB}"/>
              </a:ext>
            </a:extLst>
          </p:cNvPr>
          <p:cNvSpPr txBox="1">
            <a:spLocks/>
          </p:cNvSpPr>
          <p:nvPr/>
        </p:nvSpPr>
        <p:spPr bwMode="gray">
          <a:xfrm>
            <a:off x="1623060" y="6262836"/>
            <a:ext cx="6084168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None/>
              <a:defRPr sz="2000" b="1">
                <a:solidFill>
                  <a:schemeClr val="bg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800" kern="0" dirty="0">
                <a:solidFill>
                  <a:srgbClr val="FFFF00"/>
                </a:solidFill>
              </a:rPr>
              <a:t>SIRA ANAK SALEH</a:t>
            </a:r>
            <a:endParaRPr lang="id-ID" sz="2800" kern="0" dirty="0">
              <a:solidFill>
                <a:srgbClr val="FFFF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352800" y="457201"/>
            <a:ext cx="7063680" cy="563563"/>
          </a:xfrm>
        </p:spPr>
        <p:txBody>
          <a:bodyPr/>
          <a:lstStyle/>
          <a:p>
            <a:r>
              <a:rPr lang="id-ID" sz="2800" dirty="0"/>
              <a:t>Komponen </a:t>
            </a:r>
            <a:br>
              <a:rPr lang="id-ID" sz="2800" dirty="0"/>
            </a:br>
            <a:r>
              <a:rPr lang="id-ID" sz="2800" dirty="0"/>
              <a:t>Keterampilan Memberi Penguatan</a:t>
            </a:r>
            <a:endParaRPr lang="en-US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5400" y="1988840"/>
            <a:ext cx="11074400" cy="47244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d-ID" dirty="0">
                <a:solidFill>
                  <a:srgbClr val="FFFF00"/>
                </a:solidFill>
              </a:rPr>
              <a:t>Penguatan Verbal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>
                <a:solidFill>
                  <a:srgbClr val="FFFF00"/>
                </a:solidFill>
              </a:rPr>
              <a:t>Penguatan Gestural (mimik/gerak badan)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>
                <a:solidFill>
                  <a:srgbClr val="FFFF00"/>
                </a:solidFill>
              </a:rPr>
              <a:t>Penguatan dengan cara mendekati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>
                <a:solidFill>
                  <a:srgbClr val="FFFF00"/>
                </a:solidFill>
              </a:rPr>
              <a:t>Penguatan dengan sentuhan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>
                <a:solidFill>
                  <a:srgbClr val="FFFF00"/>
                </a:solidFill>
              </a:rPr>
              <a:t>Penguatan dengan kegiatan yang menyenangkan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>
                <a:solidFill>
                  <a:srgbClr val="FFFF00"/>
                </a:solidFill>
              </a:rPr>
              <a:t>Penguatan berupa tanda atau benda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>
                <a:solidFill>
                  <a:srgbClr val="FFFF00"/>
                </a:solidFill>
              </a:rPr>
              <a:t>Penguatan tak penuh</a:t>
            </a:r>
          </a:p>
        </p:txBody>
      </p:sp>
    </p:spTree>
    <p:extLst>
      <p:ext uri="{BB962C8B-B14F-4D97-AF65-F5344CB8AC3E}">
        <p14:creationId xmlns:p14="http://schemas.microsoft.com/office/powerpoint/2010/main" val="14620851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352800" y="457201"/>
            <a:ext cx="7063680" cy="563563"/>
          </a:xfrm>
        </p:spPr>
        <p:txBody>
          <a:bodyPr/>
          <a:lstStyle/>
          <a:p>
            <a:r>
              <a:rPr lang="id-ID" sz="2800" dirty="0"/>
              <a:t>C. Keterampilan Mengadakan Variasi</a:t>
            </a:r>
            <a:endParaRPr lang="en-US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id-ID" sz="2400" dirty="0">
                <a:solidFill>
                  <a:srgbClr val="FFFF00"/>
                </a:solidFill>
              </a:rPr>
              <a:t>Memelihara dan meningkatkan perhatian peserta didik terhadap hal-hal yang berkaitan dengan aspek belajar;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sz="2400" dirty="0">
                <a:solidFill>
                  <a:srgbClr val="FFFF00"/>
                </a:solidFill>
              </a:rPr>
              <a:t>Meningkatkan kemungkinan berfungsinya motivasi dan rasa ingin tahu peserta didik melalui kegiatan investigasi dan eksplorasi;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sz="2400" dirty="0">
                <a:solidFill>
                  <a:srgbClr val="FFFF00"/>
                </a:solidFill>
              </a:rPr>
              <a:t>Membentuk sikap positif terhadap guru dan sekolah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sz="2400" dirty="0">
                <a:solidFill>
                  <a:srgbClr val="FFFF00"/>
                </a:solidFill>
              </a:rPr>
              <a:t>Kemungkinan dilayaninya peserta didik secara individual, sehingga memberikan kemudahan belajar;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sz="2400" dirty="0">
                <a:solidFill>
                  <a:srgbClr val="FFFF00"/>
                </a:solidFill>
              </a:rPr>
              <a:t>Mendorong aktivitas belajar atau cara belajar peserta didik yang berkadar tinggi dengan cara melibatkan peserta didik melalui berbagai kegiatan atau pengalaman belajar yang menarik</a:t>
            </a:r>
          </a:p>
          <a:p>
            <a:pPr marL="514350" indent="-514350" algn="just">
              <a:buFont typeface="+mj-lt"/>
              <a:buAutoNum type="arabicPeriod"/>
            </a:pPr>
            <a:endParaRPr lang="id-ID" sz="24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805585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000">
        <p14:shred/>
      </p:transition>
    </mc:Choice>
    <mc:Fallback xmlns="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352800" y="457201"/>
            <a:ext cx="7063680" cy="563563"/>
          </a:xfrm>
        </p:spPr>
        <p:txBody>
          <a:bodyPr/>
          <a:lstStyle/>
          <a:p>
            <a:r>
              <a:rPr lang="id-ID" sz="2800" dirty="0"/>
              <a:t>Prinsip</a:t>
            </a:r>
            <a:br>
              <a:rPr lang="id-ID" sz="2800" dirty="0"/>
            </a:br>
            <a:r>
              <a:rPr lang="id-ID" sz="2800" dirty="0"/>
              <a:t>Keterampilan Mengadakan Variasi</a:t>
            </a:r>
            <a:endParaRPr lang="en-US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5400" y="2133600"/>
            <a:ext cx="11074400" cy="47244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d-ID" dirty="0">
                <a:solidFill>
                  <a:srgbClr val="FFFF00"/>
                </a:solidFill>
              </a:rPr>
              <a:t>Perubahan yang digunakan harus bersifat efektif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>
                <a:solidFill>
                  <a:srgbClr val="FFFF00"/>
                </a:solidFill>
              </a:rPr>
              <a:t>Penggunaan teknik mengadakan variasi harus lancar dan tepat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>
                <a:solidFill>
                  <a:srgbClr val="FFFF00"/>
                </a:solidFill>
              </a:rPr>
              <a:t>Penggunaan komponen-komponen variasi harus benar-benar terstruktur dan direncanakan sebelumnya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>
                <a:solidFill>
                  <a:srgbClr val="FFFF00"/>
                </a:solidFill>
              </a:rPr>
              <a:t>Penggunaan komponen mengadakan variasi harus luas dan spontan berdasarkan balikan dari peserta didik</a:t>
            </a:r>
          </a:p>
        </p:txBody>
      </p:sp>
    </p:spTree>
    <p:extLst>
      <p:ext uri="{BB962C8B-B14F-4D97-AF65-F5344CB8AC3E}">
        <p14:creationId xmlns:p14="http://schemas.microsoft.com/office/powerpoint/2010/main" val="25120604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100">
        <p14:switch dir="r"/>
      </p:transition>
    </mc:Choice>
    <mc:Fallback xmlns="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352800" y="457201"/>
            <a:ext cx="7063680" cy="563563"/>
          </a:xfrm>
        </p:spPr>
        <p:txBody>
          <a:bodyPr/>
          <a:lstStyle/>
          <a:p>
            <a:r>
              <a:rPr lang="id-ID" sz="2800" dirty="0"/>
              <a:t>Komponen </a:t>
            </a:r>
            <a:br>
              <a:rPr lang="id-ID" sz="2800" dirty="0"/>
            </a:br>
            <a:r>
              <a:rPr lang="id-ID" sz="2800" dirty="0"/>
              <a:t>Keterampilan Mengadakan variasi</a:t>
            </a:r>
            <a:endParaRPr lang="en-US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d-ID" sz="1800" dirty="0">
                <a:solidFill>
                  <a:srgbClr val="FFFF00"/>
                </a:solidFill>
              </a:rPr>
              <a:t>Variasi dalam gaya mengajar</a:t>
            </a:r>
          </a:p>
          <a:p>
            <a:pPr marL="884238" indent="-514350">
              <a:buAutoNum type="alphaLcPeriod"/>
            </a:pPr>
            <a:r>
              <a:rPr lang="id-ID" sz="1800" dirty="0">
                <a:solidFill>
                  <a:schemeClr val="tx1"/>
                </a:solidFill>
              </a:rPr>
              <a:t>Penggunaan variasi suara</a:t>
            </a:r>
          </a:p>
          <a:p>
            <a:pPr marL="884238" indent="-514350">
              <a:buAutoNum type="alphaLcPeriod"/>
            </a:pPr>
            <a:r>
              <a:rPr lang="id-ID" sz="1800" dirty="0">
                <a:solidFill>
                  <a:schemeClr val="tx1"/>
                </a:solidFill>
              </a:rPr>
              <a:t>Pemusatan perhatian</a:t>
            </a:r>
          </a:p>
          <a:p>
            <a:pPr marL="884238" indent="-514350">
              <a:buAutoNum type="alphaLcPeriod"/>
            </a:pPr>
            <a:r>
              <a:rPr lang="id-ID" sz="1800" dirty="0">
                <a:solidFill>
                  <a:schemeClr val="tx1"/>
                </a:solidFill>
              </a:rPr>
              <a:t>Kesenyapan</a:t>
            </a:r>
          </a:p>
          <a:p>
            <a:pPr marL="884238" indent="-514350">
              <a:buAutoNum type="alphaLcPeriod"/>
            </a:pPr>
            <a:r>
              <a:rPr lang="id-ID" sz="1800" dirty="0">
                <a:solidFill>
                  <a:schemeClr val="tx1"/>
                </a:solidFill>
              </a:rPr>
              <a:t>Mengadakan kontak pandang</a:t>
            </a:r>
          </a:p>
          <a:p>
            <a:pPr marL="884238" indent="-514350">
              <a:buAutoNum type="alphaLcPeriod"/>
            </a:pPr>
            <a:r>
              <a:rPr lang="id-ID" sz="1800" dirty="0">
                <a:solidFill>
                  <a:schemeClr val="tx1"/>
                </a:solidFill>
              </a:rPr>
              <a:t>Gerakan badan dan mimik</a:t>
            </a:r>
          </a:p>
          <a:p>
            <a:pPr marL="884238" indent="-514350">
              <a:buAutoNum type="alphaLcPeriod"/>
            </a:pPr>
            <a:r>
              <a:rPr lang="id-ID" sz="1800" dirty="0">
                <a:solidFill>
                  <a:schemeClr val="tx1"/>
                </a:solidFill>
              </a:rPr>
              <a:t>Perubahan posisi</a:t>
            </a:r>
          </a:p>
          <a:p>
            <a:pPr marL="0" indent="0">
              <a:buNone/>
            </a:pPr>
            <a:r>
              <a:rPr lang="id-ID" sz="1800" dirty="0">
                <a:solidFill>
                  <a:srgbClr val="FFFF00"/>
                </a:solidFill>
              </a:rPr>
              <a:t>2. Variasi dalam penggunaan media dan bahan pelajaran</a:t>
            </a:r>
          </a:p>
          <a:p>
            <a:pPr marL="884238" indent="-514350">
              <a:buAutoNum type="alphaLcPeriod"/>
            </a:pPr>
            <a:r>
              <a:rPr lang="id-ID" sz="1800" dirty="0">
                <a:solidFill>
                  <a:schemeClr val="tx1"/>
                </a:solidFill>
              </a:rPr>
              <a:t>visual</a:t>
            </a:r>
          </a:p>
          <a:p>
            <a:pPr marL="884238" indent="-514350">
              <a:buAutoNum type="alphaLcPeriod"/>
            </a:pPr>
            <a:r>
              <a:rPr lang="id-ID" sz="1800" dirty="0">
                <a:solidFill>
                  <a:schemeClr val="tx1"/>
                </a:solidFill>
              </a:rPr>
              <a:t>audio</a:t>
            </a:r>
          </a:p>
          <a:p>
            <a:pPr marL="884238" indent="-514350">
              <a:buAutoNum type="alphaLcPeriod"/>
            </a:pPr>
            <a:r>
              <a:rPr lang="id-ID" sz="1800" dirty="0">
                <a:solidFill>
                  <a:schemeClr val="tx1"/>
                </a:solidFill>
              </a:rPr>
              <a:t>Taktik/manipulatip</a:t>
            </a:r>
            <a:endParaRPr lang="id-ID" sz="18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id-ID" sz="1800" dirty="0">
                <a:solidFill>
                  <a:srgbClr val="FFFF00"/>
                </a:solidFill>
              </a:rPr>
              <a:t>3. Variasi pola interaksi dan kegiatan siswa</a:t>
            </a:r>
          </a:p>
          <a:p>
            <a:pPr marL="884238" indent="-514350">
              <a:buAutoNum type="alphaLcPeriod"/>
            </a:pPr>
            <a:r>
              <a:rPr lang="id-ID" sz="1800" dirty="0">
                <a:solidFill>
                  <a:schemeClr val="tx1"/>
                </a:solidFill>
              </a:rPr>
              <a:t>klasikal</a:t>
            </a:r>
          </a:p>
          <a:p>
            <a:pPr marL="884238" indent="-514350">
              <a:buAutoNum type="alphaLcPeriod"/>
            </a:pPr>
            <a:r>
              <a:rPr lang="id-ID" sz="1800" dirty="0">
                <a:solidFill>
                  <a:schemeClr val="tx1"/>
                </a:solidFill>
              </a:rPr>
              <a:t>kelompok</a:t>
            </a:r>
          </a:p>
          <a:p>
            <a:pPr marL="884238" indent="-514350">
              <a:buAutoNum type="alphaLcPeriod"/>
            </a:pPr>
            <a:r>
              <a:rPr lang="id-ID" sz="1800" dirty="0">
                <a:solidFill>
                  <a:schemeClr val="tx1"/>
                </a:solidFill>
              </a:rPr>
              <a:t>perorangan</a:t>
            </a:r>
          </a:p>
          <a:p>
            <a:pPr marL="884238" indent="-514350">
              <a:buAutoNum type="alphaLcPeriod"/>
            </a:pPr>
            <a:r>
              <a:rPr lang="id-ID" sz="1800" dirty="0">
                <a:solidFill>
                  <a:schemeClr val="tx1"/>
                </a:solidFill>
              </a:rPr>
              <a:t>Diskusi, latihan, demonstrasi</a:t>
            </a:r>
          </a:p>
          <a:p>
            <a:pPr marL="0" indent="0">
              <a:buNone/>
            </a:pPr>
            <a:endParaRPr lang="id-ID" sz="1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24673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flip dir="r"/>
      </p:transition>
    </mc:Choice>
    <mc:Fallback xmlns="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352800" y="457201"/>
            <a:ext cx="7063680" cy="563563"/>
          </a:xfrm>
        </p:spPr>
        <p:txBody>
          <a:bodyPr/>
          <a:lstStyle/>
          <a:p>
            <a:r>
              <a:rPr lang="id-ID" sz="2800" dirty="0"/>
              <a:t>D. Keterampilan Menjelaskan</a:t>
            </a:r>
            <a:endParaRPr lang="en-US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967674" y="1567544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>
                <a:solidFill>
                  <a:srgbClr val="FFFF00"/>
                </a:solidFill>
              </a:rPr>
              <a:t>APA?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solidFill>
                  <a:srgbClr val="FFFF00"/>
                </a:solidFill>
              </a:rPr>
              <a:t>MENYAJIKAN INFORMASI: TERORGANISASI, SISTEMATIS, MUDAH DIPAHAMI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>
                <a:solidFill>
                  <a:srgbClr val="FFFF00"/>
                </a:solidFill>
              </a:rPr>
              <a:t>TUJUAN: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solidFill>
                  <a:srgbClr val="FFFF00"/>
                </a:solidFill>
              </a:rPr>
              <a:t>MEMBANTU SISWA MEMAHAMI KONSEP, BERNALAR, TERLIBAT DALAM BERPIKIR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solidFill>
                  <a:srgbClr val="FFFF00"/>
                </a:solidFill>
              </a:rPr>
              <a:t>MENDAPAT BALIKAN  </a:t>
            </a:r>
          </a:p>
        </p:txBody>
      </p:sp>
    </p:spTree>
    <p:extLst>
      <p:ext uri="{BB962C8B-B14F-4D97-AF65-F5344CB8AC3E}">
        <p14:creationId xmlns:p14="http://schemas.microsoft.com/office/powerpoint/2010/main" val="2366035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gallery dir="l"/>
      </p:transition>
    </mc:Choice>
    <mc:Fallback xmlns="">
      <p:transition spd="slow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352800" y="457201"/>
            <a:ext cx="7063680" cy="563563"/>
          </a:xfrm>
        </p:spPr>
        <p:txBody>
          <a:bodyPr/>
          <a:lstStyle/>
          <a:p>
            <a:r>
              <a:rPr lang="id-ID" sz="2800" dirty="0"/>
              <a:t>Komponen Keterampilan Menjelaskan</a:t>
            </a:r>
            <a:endParaRPr lang="en-US" sz="28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>
                <a:solidFill>
                  <a:srgbClr val="FFFF00"/>
                </a:solidFill>
              </a:rPr>
              <a:t>MERENCANAKAN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solidFill>
                  <a:srgbClr val="FFFF00"/>
                </a:solidFill>
              </a:rPr>
              <a:t>ISI PESAN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solidFill>
                  <a:srgbClr val="FFFF00"/>
                </a:solidFill>
              </a:rPr>
              <a:t>KARAKTERISTIK SISWA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>
                <a:solidFill>
                  <a:srgbClr val="FFFF00"/>
                </a:solidFill>
              </a:rPr>
              <a:t>MENYAJIKAN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solidFill>
                  <a:srgbClr val="FFFF00"/>
                </a:solidFill>
              </a:rPr>
              <a:t>KEJELASAN (</a:t>
            </a:r>
            <a:r>
              <a:rPr lang="en-US" dirty="0" err="1">
                <a:solidFill>
                  <a:srgbClr val="FFFF00"/>
                </a:solidFill>
              </a:rPr>
              <a:t>bahasa</a:t>
            </a:r>
            <a:r>
              <a:rPr lang="en-US" dirty="0">
                <a:solidFill>
                  <a:srgbClr val="FFFF00"/>
                </a:solidFill>
              </a:rPr>
              <a:t>, </a:t>
            </a:r>
            <a:r>
              <a:rPr lang="en-US" dirty="0" err="1">
                <a:solidFill>
                  <a:srgbClr val="FFFF00"/>
                </a:solidFill>
              </a:rPr>
              <a:t>kelancaran</a:t>
            </a:r>
            <a:r>
              <a:rPr lang="en-US" dirty="0">
                <a:solidFill>
                  <a:srgbClr val="FFFF00"/>
                </a:solidFill>
              </a:rPr>
              <a:t>, </a:t>
            </a:r>
            <a:r>
              <a:rPr lang="en-US" dirty="0" err="1">
                <a:solidFill>
                  <a:srgbClr val="FFFF00"/>
                </a:solidFill>
              </a:rPr>
              <a:t>ucapan</a:t>
            </a:r>
            <a:r>
              <a:rPr lang="en-US" dirty="0">
                <a:solidFill>
                  <a:srgbClr val="FFFF00"/>
                </a:solidFill>
              </a:rPr>
              <a:t>)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solidFill>
                  <a:srgbClr val="FFFF00"/>
                </a:solidFill>
              </a:rPr>
              <a:t>CONTOH DAN ILUSTRASI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solidFill>
                  <a:srgbClr val="FFFF00"/>
                </a:solidFill>
              </a:rPr>
              <a:t>PEMBERIAN TEKANAN (</a:t>
            </a:r>
            <a:r>
              <a:rPr lang="en-US" dirty="0" err="1">
                <a:solidFill>
                  <a:srgbClr val="FFFF00"/>
                </a:solidFill>
              </a:rPr>
              <a:t>suara</a:t>
            </a:r>
            <a:r>
              <a:rPr lang="en-US" dirty="0">
                <a:solidFill>
                  <a:srgbClr val="FFFF00"/>
                </a:solidFill>
              </a:rPr>
              <a:t>, </a:t>
            </a:r>
            <a:r>
              <a:rPr lang="en-US" dirty="0" err="1">
                <a:solidFill>
                  <a:srgbClr val="FFFF00"/>
                </a:solidFill>
              </a:rPr>
              <a:t>ikhtisar</a:t>
            </a:r>
            <a:r>
              <a:rPr lang="en-US" dirty="0">
                <a:solidFill>
                  <a:srgbClr val="FFFF00"/>
                </a:solidFill>
              </a:rPr>
              <a:t>, </a:t>
            </a:r>
            <a:r>
              <a:rPr lang="en-US" dirty="0" err="1">
                <a:solidFill>
                  <a:srgbClr val="FFFF00"/>
                </a:solidFill>
              </a:rPr>
              <a:t>dll</a:t>
            </a:r>
            <a:r>
              <a:rPr lang="en-US" dirty="0">
                <a:solidFill>
                  <a:srgbClr val="FFFF00"/>
                </a:solidFill>
              </a:rPr>
              <a:t>)</a:t>
            </a:r>
          </a:p>
          <a:p>
            <a:pPr>
              <a:lnSpc>
                <a:spcPct val="90000"/>
              </a:lnSpc>
              <a:defRPr/>
            </a:pPr>
            <a:r>
              <a:rPr lang="en-US" dirty="0">
                <a:solidFill>
                  <a:srgbClr val="FFFF00"/>
                </a:solidFill>
              </a:rPr>
              <a:t>BALIKAN (</a:t>
            </a:r>
            <a:r>
              <a:rPr lang="en-US" dirty="0" err="1">
                <a:solidFill>
                  <a:srgbClr val="FFFF00"/>
                </a:solidFill>
              </a:rPr>
              <a:t>ajukan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pertanyaan</a:t>
            </a:r>
            <a:r>
              <a:rPr lang="en-US" dirty="0">
                <a:solidFill>
                  <a:srgbClr val="FFFF00"/>
                </a:solidFill>
              </a:rPr>
              <a:t>, </a:t>
            </a:r>
            <a:r>
              <a:rPr lang="en-US" dirty="0" err="1">
                <a:solidFill>
                  <a:srgbClr val="FFFF00"/>
                </a:solidFill>
              </a:rPr>
              <a:t>mimik</a:t>
            </a:r>
            <a:r>
              <a:rPr lang="en-US" dirty="0">
                <a:solidFill>
                  <a:srgbClr val="FFFF00"/>
                </a:solidFill>
              </a:rPr>
              <a:t> </a:t>
            </a:r>
            <a:r>
              <a:rPr lang="en-US" dirty="0" err="1">
                <a:solidFill>
                  <a:srgbClr val="FFFF00"/>
                </a:solidFill>
              </a:rPr>
              <a:t>siswa</a:t>
            </a:r>
            <a:r>
              <a:rPr lang="en-US" dirty="0">
                <a:solidFill>
                  <a:srgbClr val="FFFF00"/>
                </a:solidFill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40821515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14:prism/>
      </p:transition>
    </mc:Choice>
    <mc:Fallback xmlns="">
      <p:transition spd="slow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352800" y="457201"/>
            <a:ext cx="7063680" cy="563563"/>
          </a:xfrm>
        </p:spPr>
        <p:txBody>
          <a:bodyPr/>
          <a:lstStyle/>
          <a:p>
            <a:r>
              <a:rPr lang="id-ID" sz="2800" dirty="0"/>
              <a:t>Prinsip Keterampilan Menjelaskan</a:t>
            </a:r>
            <a:endParaRPr lang="en-US" sz="2800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en-US">
                <a:solidFill>
                  <a:srgbClr val="FFFF00"/>
                </a:solidFill>
              </a:rPr>
              <a:t>DAPAT DIBERIKAN PADA AWAL, TENGAH, AKHIR PELAJARAN</a:t>
            </a:r>
          </a:p>
          <a:p>
            <a:pPr>
              <a:defRPr/>
            </a:pPr>
            <a:r>
              <a:rPr lang="en-US">
                <a:solidFill>
                  <a:srgbClr val="FFFF00"/>
                </a:solidFill>
              </a:rPr>
              <a:t>RELEVAN DENGAN TUJUAN</a:t>
            </a:r>
          </a:p>
          <a:p>
            <a:pPr>
              <a:defRPr/>
            </a:pPr>
            <a:r>
              <a:rPr lang="en-US">
                <a:solidFill>
                  <a:srgbClr val="FFFF00"/>
                </a:solidFill>
              </a:rPr>
              <a:t>MATERI BERMAKNA</a:t>
            </a:r>
          </a:p>
          <a:p>
            <a:pPr>
              <a:defRPr/>
            </a:pPr>
            <a:r>
              <a:rPr lang="en-US">
                <a:solidFill>
                  <a:srgbClr val="FFFF00"/>
                </a:solidFill>
              </a:rPr>
              <a:t>SESUAI DENGAN KEMAMPUAN &amp; LATAR BELAKANG SISWA</a:t>
            </a: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40241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doors dir="vert"/>
      </p:transition>
    </mc:Choice>
    <mc:Fallback xmlns="">
      <p:transition spd="slow">
        <p:fade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1828800" y="3481388"/>
            <a:ext cx="3043238" cy="22352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457200" indent="-457200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AutoNum type="arabicPeriod"/>
            </a:pPr>
            <a:r>
              <a:rPr lang="en-US" sz="2000" b="1">
                <a:latin typeface="Arial" charset="0"/>
              </a:rPr>
              <a:t>memotivasi</a:t>
            </a:r>
          </a:p>
          <a:p>
            <a:pPr>
              <a:buFont typeface="Wingdings" pitchFamily="2" charset="2"/>
              <a:buAutoNum type="arabicPeriod"/>
            </a:pPr>
            <a:r>
              <a:rPr lang="en-US" sz="2000" b="1">
                <a:latin typeface="Arial" charset="0"/>
              </a:rPr>
              <a:t>menjelaskan batas</a:t>
            </a:r>
          </a:p>
          <a:p>
            <a:pPr>
              <a:buFont typeface="Wingdings" pitchFamily="2" charset="2"/>
              <a:buNone/>
            </a:pPr>
            <a:r>
              <a:rPr lang="en-US" sz="2000" b="1">
                <a:latin typeface="Arial" charset="0"/>
              </a:rPr>
              <a:t>       tugas</a:t>
            </a:r>
          </a:p>
          <a:p>
            <a:pPr>
              <a:buFont typeface="Wingdings" pitchFamily="2" charset="2"/>
              <a:buAutoNum type="arabicPeriod" startAt="3"/>
            </a:pPr>
            <a:r>
              <a:rPr lang="en-US" sz="2000" b="1">
                <a:latin typeface="Arial" charset="0"/>
              </a:rPr>
              <a:t>menjelaskan     hubungan materi</a:t>
            </a:r>
          </a:p>
          <a:p>
            <a:pPr>
              <a:buFont typeface="Wingdings" pitchFamily="2" charset="2"/>
              <a:buNone/>
            </a:pPr>
            <a:r>
              <a:rPr lang="en-US" sz="2000" b="1">
                <a:latin typeface="Arial" charset="0"/>
              </a:rPr>
              <a:t>4.  	mengetahui tingkat pemahaman</a:t>
            </a:r>
          </a:p>
        </p:txBody>
      </p:sp>
      <p:sp>
        <p:nvSpPr>
          <p:cNvPr id="29699" name="Rectangle 3"/>
          <p:cNvSpPr>
            <a:spLocks noChangeArrowheads="1"/>
          </p:cNvSpPr>
          <p:nvPr/>
        </p:nvSpPr>
        <p:spPr bwMode="auto">
          <a:xfrm>
            <a:off x="5519739" y="3459164"/>
            <a:ext cx="2447925" cy="29368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61963" indent="-461963"/>
            <a:r>
              <a:rPr lang="en-US" sz="2600" b="1"/>
              <a:t>MEMBUKA</a:t>
            </a:r>
          </a:p>
          <a:p>
            <a:pPr marL="461963" indent="-461963">
              <a:buFont typeface="Wingdings" pitchFamily="2" charset="2"/>
              <a:buChar char="r"/>
            </a:pPr>
            <a:r>
              <a:rPr lang="en-US" sz="2000" b="1"/>
              <a:t>menarik perhatian</a:t>
            </a:r>
          </a:p>
          <a:p>
            <a:pPr marL="461963" indent="-461963">
              <a:buFont typeface="Wingdings" pitchFamily="2" charset="2"/>
              <a:buChar char="r"/>
            </a:pPr>
            <a:r>
              <a:rPr lang="en-US" sz="2000" b="1"/>
              <a:t>menimbulkan motivasi</a:t>
            </a:r>
          </a:p>
          <a:p>
            <a:pPr marL="461963" indent="-461963">
              <a:buFont typeface="Wingdings" pitchFamily="2" charset="2"/>
              <a:buChar char="r"/>
            </a:pPr>
            <a:r>
              <a:rPr lang="en-US" sz="2000" b="1"/>
              <a:t>memberi acuan</a:t>
            </a:r>
          </a:p>
          <a:p>
            <a:pPr marL="461963" indent="-461963">
              <a:buFont typeface="Wingdings" pitchFamily="2" charset="2"/>
              <a:buChar char="r"/>
            </a:pPr>
            <a:r>
              <a:rPr lang="en-US" sz="2000" b="1"/>
              <a:t>membuat kaitan</a:t>
            </a:r>
          </a:p>
        </p:txBody>
      </p:sp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8112125" y="3479801"/>
            <a:ext cx="2484438" cy="23272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461963" indent="-461963"/>
            <a:r>
              <a:rPr lang="en-US" sz="2600" b="1"/>
              <a:t>MENUTUP</a:t>
            </a:r>
          </a:p>
          <a:p>
            <a:pPr marL="461963" indent="-461963">
              <a:buFont typeface="Wingdings" pitchFamily="2" charset="2"/>
              <a:buChar char="r"/>
            </a:pPr>
            <a:r>
              <a:rPr lang="en-US" sz="2000" b="1"/>
              <a:t>meninjau kembali</a:t>
            </a:r>
          </a:p>
          <a:p>
            <a:pPr marL="461963" indent="-461963">
              <a:buFont typeface="Wingdings" pitchFamily="2" charset="2"/>
              <a:buChar char="r"/>
            </a:pPr>
            <a:r>
              <a:rPr lang="en-US" sz="2000" b="1"/>
              <a:t>mengevaluasi penguasaan</a:t>
            </a:r>
          </a:p>
          <a:p>
            <a:pPr marL="461963" indent="-461963">
              <a:buFont typeface="Wingdings" pitchFamily="2" charset="2"/>
              <a:buChar char="r"/>
            </a:pPr>
            <a:r>
              <a:rPr lang="en-US" sz="2000" b="1"/>
              <a:t>memberikan tindak lanjut</a:t>
            </a:r>
          </a:p>
        </p:txBody>
      </p:sp>
      <p:grpSp>
        <p:nvGrpSpPr>
          <p:cNvPr id="29704" name="Group 8"/>
          <p:cNvGrpSpPr>
            <a:grpSpLocks/>
          </p:cNvGrpSpPr>
          <p:nvPr/>
        </p:nvGrpSpPr>
        <p:grpSpPr bwMode="auto">
          <a:xfrm>
            <a:off x="1919288" y="1916833"/>
            <a:ext cx="7377112" cy="642937"/>
            <a:chOff x="249" y="1413"/>
            <a:chExt cx="4647" cy="405"/>
          </a:xfrm>
        </p:grpSpPr>
        <p:sp>
          <p:nvSpPr>
            <p:cNvPr id="17426" name="Rectangle 9"/>
            <p:cNvSpPr>
              <a:spLocks noChangeArrowheads="1"/>
            </p:cNvSpPr>
            <p:nvPr/>
          </p:nvSpPr>
          <p:spPr bwMode="auto">
            <a:xfrm>
              <a:off x="249" y="1422"/>
              <a:ext cx="1536" cy="396"/>
            </a:xfrm>
            <a:prstGeom prst="rect">
              <a:avLst/>
            </a:prstGeom>
            <a:solidFill>
              <a:srgbClr val="FFFF00"/>
            </a:solidFill>
            <a:ln w="12699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400" b="1">
                  <a:solidFill>
                    <a:schemeClr val="bg2"/>
                  </a:solidFill>
                  <a:latin typeface="Comic Sans MS" pitchFamily="66" charset="0"/>
                </a:rPr>
                <a:t>TUJUAN</a:t>
              </a:r>
            </a:p>
          </p:txBody>
        </p:sp>
        <p:sp>
          <p:nvSpPr>
            <p:cNvPr id="17427" name="Rectangle 10"/>
            <p:cNvSpPr>
              <a:spLocks noChangeArrowheads="1"/>
            </p:cNvSpPr>
            <p:nvPr/>
          </p:nvSpPr>
          <p:spPr bwMode="auto">
            <a:xfrm>
              <a:off x="3360" y="1413"/>
              <a:ext cx="1536" cy="396"/>
            </a:xfrm>
            <a:prstGeom prst="rect">
              <a:avLst/>
            </a:prstGeom>
            <a:solidFill>
              <a:srgbClr val="FFFF00"/>
            </a:solidFill>
            <a:ln w="12699">
              <a:solidFill>
                <a:schemeClr val="tx1"/>
              </a:solidFill>
              <a:miter lim="800000"/>
              <a:headEnd/>
              <a:tailEnd/>
            </a:ln>
            <a:effectLst>
              <a:outerShdw dist="89803" dir="2700000" algn="ctr" rotWithShape="0">
                <a:schemeClr val="bg2"/>
              </a:outerShdw>
            </a:effectLst>
          </p:spPr>
          <p:txBody>
            <a:bodyPr wrap="none" anchor="ctr"/>
            <a:lstStyle/>
            <a:p>
              <a:pPr algn="ctr"/>
              <a:r>
                <a:rPr lang="en-US" sz="2400" b="1">
                  <a:solidFill>
                    <a:schemeClr val="bg2"/>
                  </a:solidFill>
                  <a:latin typeface="Comic Sans MS" pitchFamily="66" charset="0"/>
                </a:rPr>
                <a:t>KOMPONEN</a:t>
              </a:r>
            </a:p>
          </p:txBody>
        </p:sp>
      </p:grpSp>
      <p:grpSp>
        <p:nvGrpSpPr>
          <p:cNvPr id="29707" name="Group 11"/>
          <p:cNvGrpSpPr>
            <a:grpSpLocks/>
          </p:cNvGrpSpPr>
          <p:nvPr/>
        </p:nvGrpSpPr>
        <p:grpSpPr bwMode="auto">
          <a:xfrm>
            <a:off x="3200400" y="1196976"/>
            <a:ext cx="4876800" cy="752475"/>
            <a:chOff x="1056" y="912"/>
            <a:chExt cx="3072" cy="474"/>
          </a:xfrm>
        </p:grpSpPr>
        <p:sp>
          <p:nvSpPr>
            <p:cNvPr id="17422" name="Line 12"/>
            <p:cNvSpPr>
              <a:spLocks noChangeShapeType="1"/>
            </p:cNvSpPr>
            <p:nvPr/>
          </p:nvSpPr>
          <p:spPr bwMode="auto">
            <a:xfrm>
              <a:off x="2880" y="912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7423" name="Line 13"/>
            <p:cNvSpPr>
              <a:spLocks noChangeShapeType="1"/>
            </p:cNvSpPr>
            <p:nvPr/>
          </p:nvSpPr>
          <p:spPr bwMode="auto">
            <a:xfrm>
              <a:off x="1056" y="1152"/>
              <a:ext cx="307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7424" name="Line 14"/>
            <p:cNvSpPr>
              <a:spLocks noChangeShapeType="1"/>
            </p:cNvSpPr>
            <p:nvPr/>
          </p:nvSpPr>
          <p:spPr bwMode="auto">
            <a:xfrm>
              <a:off x="1074" y="1143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7425" name="Line 15"/>
            <p:cNvSpPr>
              <a:spLocks noChangeShapeType="1"/>
            </p:cNvSpPr>
            <p:nvPr/>
          </p:nvSpPr>
          <p:spPr bwMode="auto">
            <a:xfrm>
              <a:off x="4101" y="1146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grpSp>
        <p:nvGrpSpPr>
          <p:cNvPr id="29712" name="Group 16"/>
          <p:cNvGrpSpPr>
            <a:grpSpLocks/>
          </p:cNvGrpSpPr>
          <p:nvPr/>
        </p:nvGrpSpPr>
        <p:grpSpPr bwMode="auto">
          <a:xfrm>
            <a:off x="6672263" y="2492376"/>
            <a:ext cx="2590800" cy="842963"/>
            <a:chOff x="3264" y="1824"/>
            <a:chExt cx="1632" cy="531"/>
          </a:xfrm>
        </p:grpSpPr>
        <p:sp>
          <p:nvSpPr>
            <p:cNvPr id="17418" name="Line 17"/>
            <p:cNvSpPr>
              <a:spLocks noChangeShapeType="1"/>
            </p:cNvSpPr>
            <p:nvPr/>
          </p:nvSpPr>
          <p:spPr bwMode="auto">
            <a:xfrm>
              <a:off x="4128" y="1824"/>
              <a:ext cx="0" cy="24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7419" name="Line 18"/>
            <p:cNvSpPr>
              <a:spLocks noChangeShapeType="1"/>
            </p:cNvSpPr>
            <p:nvPr/>
          </p:nvSpPr>
          <p:spPr bwMode="auto">
            <a:xfrm>
              <a:off x="3264" y="2064"/>
              <a:ext cx="163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7420" name="Line 19"/>
            <p:cNvSpPr>
              <a:spLocks noChangeShapeType="1"/>
            </p:cNvSpPr>
            <p:nvPr/>
          </p:nvSpPr>
          <p:spPr bwMode="auto">
            <a:xfrm>
              <a:off x="3273" y="2067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17421" name="Line 20"/>
            <p:cNvSpPr>
              <a:spLocks noChangeShapeType="1"/>
            </p:cNvSpPr>
            <p:nvPr/>
          </p:nvSpPr>
          <p:spPr bwMode="auto">
            <a:xfrm>
              <a:off x="4876" y="2064"/>
              <a:ext cx="0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29717" name="Line 21"/>
          <p:cNvSpPr>
            <a:spLocks noChangeShapeType="1"/>
          </p:cNvSpPr>
          <p:nvPr/>
        </p:nvSpPr>
        <p:spPr bwMode="auto">
          <a:xfrm>
            <a:off x="3216275" y="2565400"/>
            <a:ext cx="0" cy="86518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2" name="Rectangle 2"/>
          <p:cNvSpPr txBox="1">
            <a:spLocks noChangeArrowheads="1"/>
          </p:cNvSpPr>
          <p:nvPr/>
        </p:nvSpPr>
        <p:spPr>
          <a:xfrm>
            <a:off x="3352800" y="457201"/>
            <a:ext cx="7063680" cy="56356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id-ID" sz="2800"/>
              <a:t>E. Keterampilan Membuka dan Menutup Pelajaran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77694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Inverted="1"/>
      </p:transition>
    </mc:Choice>
    <mc:Fallback xmlns="">
      <p:transition spd="slow">
        <p:fade/>
      </p:transition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352800" y="457201"/>
            <a:ext cx="7063680" cy="563563"/>
          </a:xfrm>
        </p:spPr>
        <p:txBody>
          <a:bodyPr/>
          <a:lstStyle/>
          <a:p>
            <a:r>
              <a:rPr lang="id-ID" sz="2800" dirty="0"/>
              <a:t>F. Keterampilan Memimpin Diskusi Kelompok Kecil</a:t>
            </a:r>
            <a:endParaRPr lang="en-US" sz="28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en-US">
                <a:solidFill>
                  <a:srgbClr val="FFFF00"/>
                </a:solidFill>
              </a:rPr>
              <a:t>DISKUSI KELOMPOK KECIL:</a:t>
            </a:r>
          </a:p>
          <a:p>
            <a:pPr>
              <a:defRPr/>
            </a:pPr>
            <a:r>
              <a:rPr lang="en-US">
                <a:solidFill>
                  <a:srgbClr val="FFFF00"/>
                </a:solidFill>
              </a:rPr>
              <a:t>Peserta: 3 – 9 orang</a:t>
            </a:r>
          </a:p>
          <a:p>
            <a:pPr>
              <a:defRPr/>
            </a:pPr>
            <a:r>
              <a:rPr lang="en-US">
                <a:solidFill>
                  <a:srgbClr val="FFFF00"/>
                </a:solidFill>
              </a:rPr>
              <a:t>Punya tujuan / topik yang jelas</a:t>
            </a:r>
          </a:p>
          <a:p>
            <a:pPr>
              <a:defRPr/>
            </a:pPr>
            <a:r>
              <a:rPr lang="en-US">
                <a:solidFill>
                  <a:srgbClr val="FFFF00"/>
                </a:solidFill>
              </a:rPr>
              <a:t>Interaksi tatap muka</a:t>
            </a:r>
          </a:p>
          <a:p>
            <a:pPr>
              <a:defRPr/>
            </a:pPr>
            <a:r>
              <a:rPr lang="en-US">
                <a:solidFill>
                  <a:srgbClr val="FFFF00"/>
                </a:solidFill>
              </a:rPr>
              <a:t>Berlangsung sistematis</a:t>
            </a:r>
          </a:p>
          <a:p>
            <a:pPr>
              <a:defRPr/>
            </a:pPr>
            <a:r>
              <a:rPr lang="en-US">
                <a:solidFill>
                  <a:srgbClr val="FFFF00"/>
                </a:solidFill>
              </a:rPr>
              <a:t>Arena berbagi informasi, berlatih kerjasama mengambil keputusan</a:t>
            </a:r>
          </a:p>
          <a:p>
            <a:pPr>
              <a:buFont typeface="Wingdings" pitchFamily="2" charset="2"/>
              <a:buNone/>
              <a:defRPr/>
            </a:pP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87182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900">
        <p14:warp dir="in"/>
      </p:transition>
    </mc:Choice>
    <mc:Fallback xmlns="">
      <p:transition spd="slow">
        <p:fade/>
      </p:transition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352800" y="457201"/>
            <a:ext cx="7063680" cy="563563"/>
          </a:xfrm>
        </p:spPr>
        <p:txBody>
          <a:bodyPr/>
          <a:lstStyle/>
          <a:p>
            <a:r>
              <a:rPr lang="id-ID" sz="2800" dirty="0"/>
              <a:t>Komponen Keterampilan Memimpin Diskusi Kelompok Kecil</a:t>
            </a:r>
            <a:endParaRPr lang="en-US" sz="2800" dirty="0"/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2057400" y="1295400"/>
            <a:ext cx="8305800" cy="47244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d-ID" sz="1800" dirty="0">
                <a:solidFill>
                  <a:srgbClr val="FFFF00"/>
                </a:solidFill>
              </a:rPr>
              <a:t>Memusatkan Perhatian</a:t>
            </a:r>
          </a:p>
          <a:p>
            <a:pPr marL="884238" indent="-514350">
              <a:buAutoNum type="alphaLcPeriod"/>
            </a:pPr>
            <a:r>
              <a:rPr lang="id-ID" sz="1800" dirty="0">
                <a:solidFill>
                  <a:schemeClr val="tx1"/>
                </a:solidFill>
              </a:rPr>
              <a:t>Mengemukakan Tujuan</a:t>
            </a:r>
          </a:p>
          <a:p>
            <a:pPr marL="884238" indent="-514350">
              <a:buAutoNum type="alphaLcPeriod"/>
            </a:pPr>
            <a:r>
              <a:rPr lang="id-ID" sz="1800" dirty="0">
                <a:solidFill>
                  <a:schemeClr val="tx1"/>
                </a:solidFill>
              </a:rPr>
              <a:t>Mengemukakan Masalah</a:t>
            </a:r>
          </a:p>
          <a:p>
            <a:pPr marL="884238" indent="-514350">
              <a:buAutoNum type="alphaLcPeriod"/>
            </a:pPr>
            <a:r>
              <a:rPr lang="id-ID" sz="1800" dirty="0">
                <a:solidFill>
                  <a:schemeClr val="tx1"/>
                </a:solidFill>
              </a:rPr>
              <a:t>Menandai Ketidakrelevanan dengan tujuan</a:t>
            </a:r>
          </a:p>
          <a:p>
            <a:pPr marL="884238" indent="-514350">
              <a:buAutoNum type="alphaLcPeriod"/>
            </a:pPr>
            <a:r>
              <a:rPr lang="id-ID" sz="1800" dirty="0">
                <a:solidFill>
                  <a:schemeClr val="tx1"/>
                </a:solidFill>
              </a:rPr>
              <a:t>Merangkum</a:t>
            </a:r>
          </a:p>
          <a:p>
            <a:pPr marL="0" indent="0">
              <a:buNone/>
            </a:pPr>
            <a:r>
              <a:rPr lang="id-ID" sz="1800" dirty="0">
                <a:solidFill>
                  <a:srgbClr val="FFFF00"/>
                </a:solidFill>
              </a:rPr>
              <a:t>2. Memperjelas masalah</a:t>
            </a:r>
          </a:p>
          <a:p>
            <a:pPr marL="884238" indent="-514350">
              <a:buAutoNum type="alphaLcPeriod"/>
            </a:pPr>
            <a:r>
              <a:rPr lang="id-ID" sz="1800" dirty="0">
                <a:solidFill>
                  <a:schemeClr val="tx1"/>
                </a:solidFill>
              </a:rPr>
              <a:t>Menguraikan kembali</a:t>
            </a:r>
          </a:p>
          <a:p>
            <a:pPr marL="884238" indent="-514350">
              <a:buAutoNum type="alphaLcPeriod"/>
            </a:pPr>
            <a:r>
              <a:rPr lang="id-ID" sz="1800" dirty="0">
                <a:solidFill>
                  <a:schemeClr val="tx1"/>
                </a:solidFill>
              </a:rPr>
              <a:t>Mengajukan pertanyaan</a:t>
            </a:r>
          </a:p>
          <a:p>
            <a:pPr marL="884238" indent="-514350">
              <a:buAutoNum type="alphaLcPeriod"/>
            </a:pPr>
            <a:r>
              <a:rPr lang="id-ID" sz="1800" dirty="0">
                <a:solidFill>
                  <a:schemeClr val="tx1"/>
                </a:solidFill>
              </a:rPr>
              <a:t>Menguraikan gagasan</a:t>
            </a:r>
            <a:endParaRPr lang="id-ID" sz="18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id-ID" sz="1800" dirty="0">
                <a:solidFill>
                  <a:srgbClr val="FFFF00"/>
                </a:solidFill>
              </a:rPr>
              <a:t>3. Menganalisis pandangan siswa</a:t>
            </a:r>
          </a:p>
          <a:p>
            <a:pPr marL="884238" indent="-514350">
              <a:buAutoNum type="alphaLcPeriod"/>
            </a:pPr>
            <a:r>
              <a:rPr lang="id-ID" sz="1800" dirty="0">
                <a:solidFill>
                  <a:schemeClr val="tx1"/>
                </a:solidFill>
              </a:rPr>
              <a:t>Meneliti alasan</a:t>
            </a:r>
          </a:p>
          <a:p>
            <a:pPr marL="884238" indent="-514350">
              <a:buAutoNum type="alphaLcPeriod"/>
            </a:pPr>
            <a:r>
              <a:rPr lang="id-ID" sz="1800" dirty="0">
                <a:solidFill>
                  <a:schemeClr val="tx1"/>
                </a:solidFill>
              </a:rPr>
              <a:t>Memperjelas </a:t>
            </a:r>
          </a:p>
          <a:p>
            <a:pPr marL="0" indent="0">
              <a:buNone/>
            </a:pPr>
            <a:endParaRPr lang="id-ID" sz="1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485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300">
        <p14:pan dir="u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d-ID" sz="2800" dirty="0"/>
              <a:t>Keterampilan Dasar Mengajar</a:t>
            </a:r>
            <a:endParaRPr lang="en-US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d-ID" dirty="0">
                <a:solidFill>
                  <a:srgbClr val="00B0F0"/>
                </a:solidFill>
              </a:rPr>
              <a:t>Bertanya Dasar dan Lanjut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>
                <a:solidFill>
                  <a:srgbClr val="00B0F0"/>
                </a:solidFill>
              </a:rPr>
              <a:t>Memberi Penguatan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>
                <a:solidFill>
                  <a:srgbClr val="00B0F0"/>
                </a:solidFill>
              </a:rPr>
              <a:t>Mengadakan Variasi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>
                <a:solidFill>
                  <a:srgbClr val="00B0F0"/>
                </a:solidFill>
              </a:rPr>
              <a:t>Menjelaskan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>
                <a:solidFill>
                  <a:srgbClr val="00B0F0"/>
                </a:solidFill>
              </a:rPr>
              <a:t>Membuka dan Menutup Pelajaran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>
                <a:solidFill>
                  <a:srgbClr val="00B0F0"/>
                </a:solidFill>
              </a:rPr>
              <a:t>Memimpin Diskusi Kelompok Kecil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>
                <a:solidFill>
                  <a:srgbClr val="00B0F0"/>
                </a:solidFill>
              </a:rPr>
              <a:t>Mengelola Kelas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>
                <a:solidFill>
                  <a:srgbClr val="00B0F0"/>
                </a:solidFill>
              </a:rPr>
              <a:t>Mengajar Kelompok Kecil dan Perorangan</a:t>
            </a:r>
          </a:p>
        </p:txBody>
      </p:sp>
      <p:sp>
        <p:nvSpPr>
          <p:cNvPr id="4" name="Right Brace 3"/>
          <p:cNvSpPr/>
          <p:nvPr/>
        </p:nvSpPr>
        <p:spPr>
          <a:xfrm rot="5400000">
            <a:off x="5419463" y="2132856"/>
            <a:ext cx="576064" cy="7200800"/>
          </a:xfrm>
          <a:prstGeom prst="righ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id-ID"/>
          </a:p>
        </p:txBody>
      </p:sp>
      <p:sp>
        <p:nvSpPr>
          <p:cNvPr id="5" name="TextBox 4"/>
          <p:cNvSpPr txBox="1"/>
          <p:nvPr/>
        </p:nvSpPr>
        <p:spPr>
          <a:xfrm>
            <a:off x="2467135" y="6109265"/>
            <a:ext cx="64807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d-ID" sz="2000" b="1" dirty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KETERAMPILAN UTUH DAN TERINTEGRASI  </a:t>
            </a:r>
          </a:p>
        </p:txBody>
      </p:sp>
    </p:spTree>
    <p:extLst>
      <p:ext uri="{BB962C8B-B14F-4D97-AF65-F5344CB8AC3E}">
        <p14:creationId xmlns:p14="http://schemas.microsoft.com/office/powerpoint/2010/main" val="41091857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352800" y="457201"/>
            <a:ext cx="7063680" cy="563563"/>
          </a:xfrm>
        </p:spPr>
        <p:txBody>
          <a:bodyPr/>
          <a:lstStyle/>
          <a:p>
            <a:r>
              <a:rPr lang="id-ID" sz="2800" dirty="0"/>
              <a:t>Komponen Keterampilan Memimpin Diskusi Kelompok Kecil</a:t>
            </a:r>
            <a:endParaRPr lang="en-US" sz="2800" dirty="0"/>
          </a:p>
        </p:txBody>
      </p:sp>
      <p:sp>
        <p:nvSpPr>
          <p:cNvPr id="6" name="Content Placeholder 1"/>
          <p:cNvSpPr>
            <a:spLocks noGrp="1"/>
          </p:cNvSpPr>
          <p:nvPr>
            <p:ph idx="1"/>
          </p:nvPr>
        </p:nvSpPr>
        <p:spPr>
          <a:xfrm>
            <a:off x="2057400" y="1295400"/>
            <a:ext cx="8305800" cy="4724400"/>
          </a:xfrm>
        </p:spPr>
        <p:txBody>
          <a:bodyPr/>
          <a:lstStyle/>
          <a:p>
            <a:pPr marL="0" indent="0">
              <a:buNone/>
            </a:pPr>
            <a:r>
              <a:rPr lang="id-ID" sz="1800" dirty="0">
                <a:solidFill>
                  <a:srgbClr val="FFFF00"/>
                </a:solidFill>
              </a:rPr>
              <a:t>4. Menyebarkan kesempatan partisipasi</a:t>
            </a:r>
          </a:p>
          <a:p>
            <a:pPr marL="884238" indent="-514350">
              <a:buAutoNum type="alphaLcPeriod"/>
            </a:pPr>
            <a:r>
              <a:rPr lang="id-ID" sz="1800" dirty="0">
                <a:solidFill>
                  <a:schemeClr val="tx1"/>
                </a:solidFill>
              </a:rPr>
              <a:t>Memancing pendapat</a:t>
            </a:r>
          </a:p>
          <a:p>
            <a:pPr marL="884238" indent="-514350">
              <a:buAutoNum type="alphaLcPeriod"/>
            </a:pPr>
            <a:r>
              <a:rPr lang="id-ID" sz="1800" dirty="0">
                <a:solidFill>
                  <a:schemeClr val="tx1"/>
                </a:solidFill>
              </a:rPr>
              <a:t>Mencegah pembicaraan serentak</a:t>
            </a:r>
          </a:p>
          <a:p>
            <a:pPr marL="884238" indent="-514350">
              <a:buAutoNum type="alphaLcPeriod"/>
            </a:pPr>
            <a:r>
              <a:rPr lang="id-ID" sz="1800" dirty="0">
                <a:solidFill>
                  <a:schemeClr val="tx1"/>
                </a:solidFill>
              </a:rPr>
              <a:t>Mencegah monopoli</a:t>
            </a:r>
          </a:p>
          <a:p>
            <a:pPr marL="884238" indent="-514350">
              <a:buAutoNum type="alphaLcPeriod"/>
            </a:pPr>
            <a:r>
              <a:rPr lang="id-ID" sz="1800" dirty="0">
                <a:solidFill>
                  <a:schemeClr val="tx1"/>
                </a:solidFill>
              </a:rPr>
              <a:t>Mendorong siswa berkomentar</a:t>
            </a:r>
          </a:p>
          <a:p>
            <a:pPr marL="884238" indent="-514350">
              <a:buAutoNum type="alphaLcPeriod"/>
            </a:pPr>
            <a:r>
              <a:rPr lang="id-ID" sz="1800" dirty="0">
                <a:solidFill>
                  <a:schemeClr val="tx1"/>
                </a:solidFill>
              </a:rPr>
              <a:t>Meminta pendapat</a:t>
            </a:r>
          </a:p>
          <a:p>
            <a:pPr marL="0" indent="0">
              <a:buNone/>
            </a:pPr>
            <a:r>
              <a:rPr lang="id-ID" sz="1800" dirty="0">
                <a:solidFill>
                  <a:srgbClr val="FFFF00"/>
                </a:solidFill>
              </a:rPr>
              <a:t>5. Meningkatkan Urunan/hasil pembahasan</a:t>
            </a:r>
          </a:p>
          <a:p>
            <a:pPr marL="884238" indent="-514350">
              <a:buAutoNum type="alphaLcPeriod"/>
            </a:pPr>
            <a:r>
              <a:rPr lang="id-ID" sz="1800" dirty="0">
                <a:solidFill>
                  <a:schemeClr val="tx1"/>
                </a:solidFill>
              </a:rPr>
              <a:t>Mengajukan pertanyaan kunci</a:t>
            </a:r>
          </a:p>
          <a:p>
            <a:pPr marL="884238" indent="-514350">
              <a:buAutoNum type="alphaLcPeriod"/>
            </a:pPr>
            <a:r>
              <a:rPr lang="id-ID" sz="1800" dirty="0">
                <a:solidFill>
                  <a:schemeClr val="tx1"/>
                </a:solidFill>
              </a:rPr>
              <a:t>Memberi contoh</a:t>
            </a:r>
          </a:p>
          <a:p>
            <a:pPr marL="884238" indent="-514350">
              <a:buAutoNum type="alphaLcPeriod"/>
            </a:pPr>
            <a:r>
              <a:rPr lang="id-ID" sz="1800" dirty="0">
                <a:solidFill>
                  <a:schemeClr val="tx1"/>
                </a:solidFill>
              </a:rPr>
              <a:t>Memberi waktu berpikir</a:t>
            </a:r>
          </a:p>
          <a:p>
            <a:pPr marL="884238" indent="-514350">
              <a:buAutoNum type="alphaLcPeriod"/>
            </a:pPr>
            <a:r>
              <a:rPr lang="id-ID" sz="1800" dirty="0">
                <a:solidFill>
                  <a:schemeClr val="tx1"/>
                </a:solidFill>
              </a:rPr>
              <a:t>Menghangatkan suasana</a:t>
            </a:r>
          </a:p>
          <a:p>
            <a:pPr marL="884238" indent="-514350">
              <a:buAutoNum type="alphaLcPeriod"/>
            </a:pPr>
            <a:r>
              <a:rPr lang="id-ID" sz="1800" dirty="0">
                <a:solidFill>
                  <a:schemeClr val="tx1"/>
                </a:solidFill>
              </a:rPr>
              <a:t>Memberi dukungan</a:t>
            </a:r>
            <a:endParaRPr lang="id-ID" sz="1800" dirty="0">
              <a:solidFill>
                <a:srgbClr val="FFFF00"/>
              </a:solidFill>
            </a:endParaRPr>
          </a:p>
          <a:p>
            <a:pPr marL="0" indent="0">
              <a:buNone/>
            </a:pPr>
            <a:r>
              <a:rPr lang="id-ID" sz="1800" dirty="0">
                <a:solidFill>
                  <a:srgbClr val="FFFF00"/>
                </a:solidFill>
              </a:rPr>
              <a:t>6. Menutup diskusi</a:t>
            </a:r>
          </a:p>
          <a:p>
            <a:pPr marL="884238" indent="-514350">
              <a:buAutoNum type="alphaLcPeriod"/>
            </a:pPr>
            <a:r>
              <a:rPr lang="id-ID" sz="1800" dirty="0">
                <a:solidFill>
                  <a:schemeClr val="tx1"/>
                </a:solidFill>
              </a:rPr>
              <a:t>Rangkuman</a:t>
            </a:r>
          </a:p>
          <a:p>
            <a:pPr marL="884238" indent="-514350">
              <a:buAutoNum type="alphaLcPeriod"/>
            </a:pPr>
            <a:r>
              <a:rPr lang="id-ID" sz="1800" dirty="0">
                <a:solidFill>
                  <a:schemeClr val="tx1"/>
                </a:solidFill>
              </a:rPr>
              <a:t>Memberi bayangan tindak lanjut</a:t>
            </a:r>
          </a:p>
          <a:p>
            <a:pPr marL="884238" indent="-514350">
              <a:buAutoNum type="alphaLcPeriod"/>
            </a:pPr>
            <a:r>
              <a:rPr lang="id-ID" sz="1800" dirty="0">
                <a:solidFill>
                  <a:schemeClr val="tx1"/>
                </a:solidFill>
              </a:rPr>
              <a:t>Menilai proses diskusi </a:t>
            </a:r>
          </a:p>
          <a:p>
            <a:pPr marL="0" indent="0">
              <a:buNone/>
            </a:pPr>
            <a:endParaRPr lang="id-ID" sz="18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59641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ferris dir="l"/>
      </p:transition>
    </mc:Choice>
    <mc:Fallback xmlns="">
      <p:transition spd="slow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352800" y="457201"/>
            <a:ext cx="7063680" cy="563563"/>
          </a:xfrm>
        </p:spPr>
        <p:txBody>
          <a:bodyPr/>
          <a:lstStyle/>
          <a:p>
            <a:r>
              <a:rPr lang="id-ID" sz="2800" dirty="0"/>
              <a:t>Keterampilan Memimpin Diskusi Kelompok Kecil</a:t>
            </a:r>
            <a:endParaRPr lang="en-US" sz="2800" dirty="0"/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1981200" y="1600201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Font typeface="Wingdings" pitchFamily="2" charset="2"/>
              <a:buChar char="§"/>
              <a:defRPr sz="28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•"/>
              <a:defRPr sz="20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–"/>
              <a:defRPr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Font typeface="Wingdings" pitchFamily="2" charset="2"/>
              <a:buNone/>
              <a:defRPr/>
            </a:pPr>
            <a:r>
              <a:rPr lang="id-ID" b="1" dirty="0">
                <a:solidFill>
                  <a:srgbClr val="FFFF00"/>
                </a:solidFill>
              </a:rPr>
              <a:t>Hal-hal yang perlu dihindari:</a:t>
            </a:r>
            <a:endParaRPr lang="en-US" b="1" dirty="0">
              <a:solidFill>
                <a:srgbClr val="FFFF00"/>
              </a:solidFill>
            </a:endParaRPr>
          </a:p>
          <a:p>
            <a:pPr>
              <a:defRPr/>
            </a:pPr>
            <a:r>
              <a:rPr lang="id-ID" dirty="0">
                <a:solidFill>
                  <a:srgbClr val="FFFF00"/>
                </a:solidFill>
              </a:rPr>
              <a:t>Topik yang tidak relevan</a:t>
            </a:r>
          </a:p>
          <a:p>
            <a:pPr>
              <a:defRPr/>
            </a:pPr>
            <a:r>
              <a:rPr lang="id-ID" dirty="0">
                <a:solidFill>
                  <a:srgbClr val="FFFF00"/>
                </a:solidFill>
              </a:rPr>
              <a:t>Mendominasi diskusi</a:t>
            </a:r>
          </a:p>
          <a:p>
            <a:pPr>
              <a:defRPr/>
            </a:pPr>
            <a:r>
              <a:rPr lang="id-ID" dirty="0">
                <a:solidFill>
                  <a:srgbClr val="FFFF00"/>
                </a:solidFill>
              </a:rPr>
              <a:t>Membiarkan siswa enggan berpartisipasi</a:t>
            </a:r>
          </a:p>
          <a:p>
            <a:pPr>
              <a:defRPr/>
            </a:pPr>
            <a:r>
              <a:rPr lang="id-ID" dirty="0">
                <a:solidFill>
                  <a:srgbClr val="FFFF00"/>
                </a:solidFill>
              </a:rPr>
              <a:t>Membiarkan penyimpangan</a:t>
            </a:r>
          </a:p>
          <a:p>
            <a:pPr>
              <a:defRPr/>
            </a:pPr>
            <a:r>
              <a:rPr lang="id-ID" dirty="0">
                <a:solidFill>
                  <a:srgbClr val="FFFF00"/>
                </a:solidFill>
              </a:rPr>
              <a:t>Membiarkan monopoli</a:t>
            </a:r>
          </a:p>
          <a:p>
            <a:pPr>
              <a:defRPr/>
            </a:pPr>
            <a:r>
              <a:rPr lang="id-ID" dirty="0">
                <a:solidFill>
                  <a:srgbClr val="FFFF00"/>
                </a:solidFill>
              </a:rPr>
              <a:t>Tergesa-gesa</a:t>
            </a:r>
          </a:p>
          <a:p>
            <a:pPr>
              <a:defRPr/>
            </a:pPr>
            <a:r>
              <a:rPr lang="id-ID" dirty="0">
                <a:solidFill>
                  <a:srgbClr val="FFFF00"/>
                </a:solidFill>
              </a:rPr>
              <a:t>Tidak memperjelas</a:t>
            </a:r>
          </a:p>
          <a:p>
            <a:pPr>
              <a:defRPr/>
            </a:pPr>
            <a:r>
              <a:rPr lang="id-ID" dirty="0">
                <a:solidFill>
                  <a:srgbClr val="FFFF00"/>
                </a:solidFill>
              </a:rPr>
              <a:t>Gagal menutup diskusi secara efektif</a:t>
            </a:r>
            <a:endParaRPr lang="en-US" dirty="0">
              <a:solidFill>
                <a:srgbClr val="FFFF00"/>
              </a:solidFill>
            </a:endParaRPr>
          </a:p>
          <a:p>
            <a:pPr>
              <a:buFont typeface="Wingdings" pitchFamily="2" charset="2"/>
              <a:buNone/>
              <a:defRPr/>
            </a:pPr>
            <a:endParaRPr lang="en-US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03590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6869" name="Group 5"/>
          <p:cNvGrpSpPr>
            <a:grpSpLocks/>
          </p:cNvGrpSpPr>
          <p:nvPr/>
        </p:nvGrpSpPr>
        <p:grpSpPr bwMode="auto">
          <a:xfrm>
            <a:off x="2063750" y="1916114"/>
            <a:ext cx="4103688" cy="3154363"/>
            <a:chOff x="340" y="1797"/>
            <a:chExt cx="2585" cy="1987"/>
          </a:xfrm>
        </p:grpSpPr>
        <p:sp>
          <p:nvSpPr>
            <p:cNvPr id="22537" name="Rectangle 6"/>
            <p:cNvSpPr>
              <a:spLocks noChangeArrowheads="1"/>
            </p:cNvSpPr>
            <p:nvPr/>
          </p:nvSpPr>
          <p:spPr bwMode="auto">
            <a:xfrm>
              <a:off x="340" y="2175"/>
              <a:ext cx="2585" cy="1609"/>
            </a:xfrm>
            <a:prstGeom prst="rect">
              <a:avLst/>
            </a:prstGeom>
            <a:solidFill>
              <a:schemeClr val="tx2">
                <a:lumMod val="1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346075" indent="-346075">
                <a:buFont typeface="Wingdings" pitchFamily="2" charset="2"/>
                <a:buChar char="q"/>
              </a:pPr>
              <a:r>
                <a:rPr lang="en-US" sz="2000" dirty="0" err="1"/>
                <a:t>Hangat</a:t>
              </a:r>
              <a:r>
                <a:rPr lang="en-US" sz="2000" dirty="0"/>
                <a:t> </a:t>
              </a:r>
              <a:r>
                <a:rPr lang="en-US" sz="2000" dirty="0" err="1"/>
                <a:t>dan</a:t>
              </a:r>
              <a:r>
                <a:rPr lang="en-US" sz="2000" dirty="0"/>
                <a:t> </a:t>
              </a:r>
              <a:r>
                <a:rPr lang="en-US" sz="2000" dirty="0" err="1"/>
                <a:t>antusias</a:t>
              </a:r>
              <a:endParaRPr lang="en-US" sz="2000" dirty="0"/>
            </a:p>
            <a:p>
              <a:pPr marL="346075" indent="-346075">
                <a:buFont typeface="Wingdings" pitchFamily="2" charset="2"/>
                <a:buChar char="q"/>
              </a:pPr>
              <a:r>
                <a:rPr lang="en-US" sz="2000" dirty="0" err="1"/>
                <a:t>Menantang</a:t>
              </a:r>
              <a:r>
                <a:rPr lang="en-US" sz="2000" dirty="0"/>
                <a:t> </a:t>
              </a:r>
              <a:r>
                <a:rPr lang="id-ID" sz="2000" dirty="0"/>
                <a:t>peserta didik</a:t>
              </a:r>
              <a:r>
                <a:rPr lang="en-US" sz="2000" dirty="0"/>
                <a:t> </a:t>
              </a:r>
              <a:r>
                <a:rPr lang="en-US" sz="2000" dirty="0" err="1"/>
                <a:t>berpikir</a:t>
              </a:r>
              <a:r>
                <a:rPr lang="en-US" sz="2000" dirty="0"/>
                <a:t> </a:t>
              </a:r>
            </a:p>
            <a:p>
              <a:pPr marL="346075" indent="-346075">
                <a:buFont typeface="Wingdings" pitchFamily="2" charset="2"/>
                <a:buChar char="r"/>
              </a:pPr>
              <a:r>
                <a:rPr lang="en-US" sz="2000" dirty="0" err="1"/>
                <a:t>Adanya</a:t>
              </a:r>
              <a:r>
                <a:rPr lang="en-US" sz="2000" dirty="0"/>
                <a:t> </a:t>
              </a:r>
              <a:r>
                <a:rPr lang="en-US" sz="2000" dirty="0" err="1"/>
                <a:t>variasi</a:t>
              </a:r>
              <a:endParaRPr lang="en-US" sz="2000" dirty="0"/>
            </a:p>
            <a:p>
              <a:pPr marL="346075" indent="-346075">
                <a:buFont typeface="Wingdings" pitchFamily="2" charset="2"/>
                <a:buChar char="r"/>
              </a:pPr>
              <a:r>
                <a:rPr lang="en-US" sz="2000" dirty="0" err="1"/>
                <a:t>Keluwesan</a:t>
              </a:r>
              <a:endParaRPr lang="en-US" sz="2000" dirty="0"/>
            </a:p>
            <a:p>
              <a:pPr marL="346075" indent="-346075">
                <a:buFont typeface="Wingdings" pitchFamily="2" charset="2"/>
                <a:buChar char="r"/>
              </a:pPr>
              <a:r>
                <a:rPr lang="en-US" sz="2000" dirty="0" err="1"/>
                <a:t>Penekanan</a:t>
              </a:r>
              <a:r>
                <a:rPr lang="en-US" sz="2000" dirty="0"/>
                <a:t> </a:t>
              </a:r>
              <a:r>
                <a:rPr lang="en-US" sz="2000" dirty="0" err="1"/>
                <a:t>hal-hal</a:t>
              </a:r>
              <a:r>
                <a:rPr lang="en-US" sz="2000" dirty="0"/>
                <a:t> </a:t>
              </a:r>
              <a:r>
                <a:rPr lang="en-US" sz="2000" dirty="0" err="1"/>
                <a:t>positif</a:t>
              </a:r>
              <a:endParaRPr lang="en-US" sz="2000" dirty="0"/>
            </a:p>
            <a:p>
              <a:pPr marL="346075" indent="-346075">
                <a:buFont typeface="Wingdings" pitchFamily="2" charset="2"/>
                <a:buChar char="r"/>
              </a:pPr>
              <a:r>
                <a:rPr lang="en-US" sz="2000" dirty="0" err="1"/>
                <a:t>Penanaman</a:t>
              </a:r>
              <a:r>
                <a:rPr lang="en-US" sz="2000" dirty="0"/>
                <a:t> </a:t>
              </a:r>
              <a:r>
                <a:rPr lang="en-US" sz="2000" dirty="0" err="1"/>
                <a:t>disiplin</a:t>
              </a:r>
              <a:r>
                <a:rPr lang="en-US" sz="2000" dirty="0"/>
                <a:t> </a:t>
              </a:r>
              <a:r>
                <a:rPr lang="en-US" sz="2000" dirty="0" err="1"/>
                <a:t>diri</a:t>
              </a:r>
              <a:r>
                <a:rPr lang="en-US" sz="2000" dirty="0"/>
                <a:t> </a:t>
              </a:r>
              <a:r>
                <a:rPr lang="en-US" sz="2000" dirty="0" err="1"/>
                <a:t>sendiri</a:t>
              </a:r>
              <a:endParaRPr lang="en-US" sz="2000" dirty="0"/>
            </a:p>
            <a:p>
              <a:pPr marL="346075" indent="-346075"/>
              <a:endParaRPr lang="en-US" sz="2000" b="1" dirty="0"/>
            </a:p>
          </p:txBody>
        </p:sp>
        <p:sp>
          <p:nvSpPr>
            <p:cNvPr id="22538" name="Line 7"/>
            <p:cNvSpPr>
              <a:spLocks noChangeShapeType="1"/>
            </p:cNvSpPr>
            <p:nvPr/>
          </p:nvSpPr>
          <p:spPr bwMode="auto">
            <a:xfrm>
              <a:off x="1633" y="1797"/>
              <a:ext cx="0" cy="37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 sz="2000"/>
            </a:p>
          </p:txBody>
        </p:sp>
      </p:grpSp>
      <p:grpSp>
        <p:nvGrpSpPr>
          <p:cNvPr id="36872" name="Group 8"/>
          <p:cNvGrpSpPr>
            <a:grpSpLocks/>
          </p:cNvGrpSpPr>
          <p:nvPr/>
        </p:nvGrpSpPr>
        <p:grpSpPr bwMode="auto">
          <a:xfrm>
            <a:off x="6383339" y="1844676"/>
            <a:ext cx="3889375" cy="3370263"/>
            <a:chOff x="3061" y="1842"/>
            <a:chExt cx="2450" cy="2123"/>
          </a:xfrm>
        </p:grpSpPr>
        <p:sp>
          <p:nvSpPr>
            <p:cNvPr id="22535" name="Rectangle 9"/>
            <p:cNvSpPr>
              <a:spLocks noChangeArrowheads="1"/>
            </p:cNvSpPr>
            <p:nvPr/>
          </p:nvSpPr>
          <p:spPr bwMode="auto">
            <a:xfrm>
              <a:off x="3061" y="2162"/>
              <a:ext cx="2450" cy="1803"/>
            </a:xfrm>
            <a:prstGeom prst="rect">
              <a:avLst/>
            </a:prstGeom>
            <a:solidFill>
              <a:schemeClr val="bg1">
                <a:lumMod val="50000"/>
              </a:schemeClr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marL="346075" indent="-346075"/>
              <a:r>
                <a:rPr lang="en-US" sz="2000" dirty="0">
                  <a:latin typeface="Wingdings" pitchFamily="2" charset="2"/>
                </a:rPr>
                <a:t>q	</a:t>
              </a:r>
              <a:r>
                <a:rPr lang="en-US" sz="2000" dirty="0" err="1"/>
                <a:t>Campur</a:t>
              </a:r>
              <a:r>
                <a:rPr lang="en-US" sz="2000" dirty="0"/>
                <a:t> </a:t>
              </a:r>
              <a:r>
                <a:rPr lang="en-US" sz="2000" dirty="0" err="1"/>
                <a:t>tangan</a:t>
              </a:r>
              <a:r>
                <a:rPr lang="en-US" sz="2000" dirty="0"/>
                <a:t> </a:t>
              </a:r>
              <a:r>
                <a:rPr lang="en-US" sz="2000" dirty="0" err="1"/>
                <a:t>berlebihan</a:t>
              </a:r>
              <a:endParaRPr lang="en-US" sz="2000" dirty="0"/>
            </a:p>
            <a:p>
              <a:pPr marL="346075" indent="-346075">
                <a:buFont typeface="Wingdings" pitchFamily="2" charset="2"/>
                <a:buChar char="r"/>
              </a:pPr>
              <a:r>
                <a:rPr lang="en-US" sz="2000" dirty="0" err="1"/>
                <a:t>Kesenyapan</a:t>
              </a:r>
              <a:r>
                <a:rPr lang="en-US" sz="2000" dirty="0"/>
                <a:t> </a:t>
              </a:r>
              <a:r>
                <a:rPr lang="en-US" sz="2000" dirty="0" err="1"/>
                <a:t>kegiatan</a:t>
              </a:r>
              <a:r>
                <a:rPr lang="en-US" sz="2000" dirty="0"/>
                <a:t>/</a:t>
              </a:r>
              <a:r>
                <a:rPr lang="en-US" sz="2000" dirty="0" err="1"/>
                <a:t>pembicaraan</a:t>
              </a:r>
              <a:r>
                <a:rPr lang="en-US" sz="2000" dirty="0"/>
                <a:t> </a:t>
              </a:r>
              <a:r>
                <a:rPr lang="en-US" sz="2000" dirty="0" err="1"/>
                <a:t>karena</a:t>
              </a:r>
              <a:r>
                <a:rPr lang="en-US" sz="2000" dirty="0"/>
                <a:t>   </a:t>
              </a:r>
              <a:r>
                <a:rPr lang="en-US" sz="2000" dirty="0" err="1"/>
                <a:t>ketidaksiapan</a:t>
              </a:r>
              <a:r>
                <a:rPr lang="en-US" sz="2000" dirty="0"/>
                <a:t> guru</a:t>
              </a:r>
            </a:p>
            <a:p>
              <a:pPr marL="346075" indent="-346075">
                <a:buFont typeface="Wingdings" pitchFamily="2" charset="2"/>
                <a:buChar char="r"/>
              </a:pPr>
              <a:r>
                <a:rPr lang="en-US" sz="2000" dirty="0" err="1"/>
                <a:t>Ketidaktepatan</a:t>
              </a:r>
              <a:r>
                <a:rPr lang="en-US" sz="2000" dirty="0"/>
                <a:t> </a:t>
              </a:r>
              <a:r>
                <a:rPr lang="en-US" sz="2000" dirty="0" err="1"/>
                <a:t>memulai</a:t>
              </a:r>
              <a:r>
                <a:rPr lang="en-US" sz="2000" dirty="0"/>
                <a:t> </a:t>
              </a:r>
              <a:r>
                <a:rPr lang="en-US" sz="2000" dirty="0" err="1"/>
                <a:t>dan</a:t>
              </a:r>
              <a:r>
                <a:rPr lang="en-US" sz="2000" dirty="0"/>
                <a:t> </a:t>
              </a:r>
              <a:r>
                <a:rPr lang="en-US" sz="2000" dirty="0" err="1"/>
                <a:t>mengakhiri</a:t>
              </a:r>
              <a:r>
                <a:rPr lang="en-US" sz="2000" dirty="0"/>
                <a:t> </a:t>
              </a:r>
              <a:r>
                <a:rPr lang="en-US" sz="2000" dirty="0" err="1"/>
                <a:t>pelajaran</a:t>
              </a:r>
              <a:endParaRPr lang="en-US" sz="2000" dirty="0"/>
            </a:p>
            <a:p>
              <a:pPr marL="346075" indent="-346075">
                <a:buFont typeface="Wingdings" pitchFamily="2" charset="2"/>
                <a:buChar char="r"/>
              </a:pPr>
              <a:r>
                <a:rPr lang="en-US" sz="2000" dirty="0" err="1"/>
                <a:t>Penyimpangan</a:t>
              </a:r>
              <a:endParaRPr lang="en-US" sz="2000" dirty="0"/>
            </a:p>
            <a:p>
              <a:pPr marL="346075" indent="-346075">
                <a:buFont typeface="Wingdings" pitchFamily="2" charset="2"/>
                <a:buChar char="r"/>
              </a:pPr>
              <a:r>
                <a:rPr lang="en-US" sz="2000" dirty="0" err="1"/>
                <a:t>Bertele-tele</a:t>
              </a:r>
              <a:endParaRPr lang="en-US" sz="2000" dirty="0"/>
            </a:p>
            <a:p>
              <a:pPr marL="346075" indent="-346075">
                <a:buFont typeface="Wingdings" pitchFamily="2" charset="2"/>
                <a:buChar char="r"/>
              </a:pPr>
              <a:r>
                <a:rPr lang="en-US" sz="2000" dirty="0" err="1"/>
                <a:t>Pengulangan</a:t>
              </a:r>
              <a:r>
                <a:rPr lang="en-US" sz="2000" dirty="0"/>
                <a:t> </a:t>
              </a:r>
              <a:r>
                <a:rPr lang="en-US" sz="2000" dirty="0" err="1"/>
                <a:t>tak</a:t>
              </a:r>
              <a:r>
                <a:rPr lang="en-US" sz="2000" dirty="0"/>
                <a:t> </a:t>
              </a:r>
              <a:r>
                <a:rPr lang="en-US" sz="2000" dirty="0" err="1"/>
                <a:t>perlu</a:t>
              </a:r>
              <a:endParaRPr lang="en-US" sz="2000" dirty="0"/>
            </a:p>
          </p:txBody>
        </p:sp>
        <p:sp>
          <p:nvSpPr>
            <p:cNvPr id="22536" name="Line 10"/>
            <p:cNvSpPr>
              <a:spLocks noChangeShapeType="1"/>
            </p:cNvSpPr>
            <p:nvPr/>
          </p:nvSpPr>
          <p:spPr bwMode="auto">
            <a:xfrm>
              <a:off x="4331" y="1842"/>
              <a:ext cx="0" cy="3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 sz="2000"/>
            </a:p>
          </p:txBody>
        </p:sp>
      </p:grpSp>
      <p:sp>
        <p:nvSpPr>
          <p:cNvPr id="36875" name="Text Box 11"/>
          <p:cNvSpPr txBox="1">
            <a:spLocks noChangeArrowheads="1"/>
          </p:cNvSpPr>
          <p:nvPr/>
        </p:nvSpPr>
        <p:spPr bwMode="auto">
          <a:xfrm>
            <a:off x="2927351" y="1341438"/>
            <a:ext cx="2373313" cy="831850"/>
          </a:xfrm>
          <a:prstGeom prst="rect">
            <a:avLst/>
          </a:prstGeom>
          <a:solidFill>
            <a:srgbClr val="7030A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/>
            <a:r>
              <a:rPr lang="en-US" sz="2400" b="1" dirty="0">
                <a:solidFill>
                  <a:srgbClr val="FFFF00"/>
                </a:solidFill>
                <a:latin typeface="Comic Sans MS" pitchFamily="66" charset="0"/>
              </a:rPr>
              <a:t>PRINSIP </a:t>
            </a:r>
          </a:p>
          <a:p>
            <a:pPr algn="ctr"/>
            <a:r>
              <a:rPr lang="en-US" sz="2400" b="1" dirty="0">
                <a:solidFill>
                  <a:srgbClr val="FFFF00"/>
                </a:solidFill>
                <a:latin typeface="Comic Sans MS" pitchFamily="66" charset="0"/>
              </a:rPr>
              <a:t>PENGGUNAAN</a:t>
            </a:r>
          </a:p>
        </p:txBody>
      </p:sp>
      <p:sp>
        <p:nvSpPr>
          <p:cNvPr id="36876" name="Text Box 12"/>
          <p:cNvSpPr txBox="1">
            <a:spLocks noChangeArrowheads="1"/>
          </p:cNvSpPr>
          <p:nvPr/>
        </p:nvSpPr>
        <p:spPr bwMode="auto">
          <a:xfrm>
            <a:off x="6948489" y="1366838"/>
            <a:ext cx="2892425" cy="831850"/>
          </a:xfrm>
          <a:prstGeom prst="rect">
            <a:avLst/>
          </a:prstGeom>
          <a:solidFill>
            <a:srgbClr val="C00000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/>
            <a:r>
              <a:rPr lang="en-US" sz="2400" b="1" dirty="0">
                <a:solidFill>
                  <a:srgbClr val="FFFF00"/>
                </a:solidFill>
                <a:latin typeface="Comic Sans MS" pitchFamily="66" charset="0"/>
              </a:rPr>
              <a:t>HAL YANG PERLU</a:t>
            </a:r>
          </a:p>
          <a:p>
            <a:pPr algn="ctr"/>
            <a:r>
              <a:rPr lang="en-US" sz="2400" b="1" dirty="0">
                <a:solidFill>
                  <a:srgbClr val="FFFF00"/>
                </a:solidFill>
                <a:latin typeface="Comic Sans MS" pitchFamily="66" charset="0"/>
              </a:rPr>
              <a:t>DIHINDARI</a:t>
            </a:r>
          </a:p>
        </p:txBody>
      </p:sp>
      <p:sp>
        <p:nvSpPr>
          <p:cNvPr id="13" name="Rectangle 2"/>
          <p:cNvSpPr txBox="1">
            <a:spLocks noChangeArrowheads="1"/>
          </p:cNvSpPr>
          <p:nvPr/>
        </p:nvSpPr>
        <p:spPr>
          <a:xfrm>
            <a:off x="3352800" y="457201"/>
            <a:ext cx="7063680" cy="56356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id-ID" sz="2800" dirty="0"/>
              <a:t>G. Keterampilan Mengelola Kelas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8299635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window dir="vert"/>
      </p:transition>
    </mc:Choice>
    <mc:Fallback xmlns="">
      <p:transition spd="slow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2135188" y="3625850"/>
            <a:ext cx="3975100" cy="25400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6075" indent="-346075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>
              <a:spcBef>
                <a:spcPct val="50000"/>
              </a:spcBef>
              <a:buFont typeface="Wingdings" pitchFamily="2" charset="2"/>
              <a:buNone/>
            </a:pPr>
            <a:r>
              <a:rPr lang="en-US" sz="2000" dirty="0">
                <a:solidFill>
                  <a:srgbClr val="7030A0"/>
                </a:solidFill>
                <a:latin typeface="Wingdings" pitchFamily="2" charset="2"/>
              </a:rPr>
              <a:t>q</a:t>
            </a:r>
            <a:r>
              <a:rPr lang="en-US" sz="2000" b="1" dirty="0">
                <a:solidFill>
                  <a:srgbClr val="7030A0"/>
                </a:solidFill>
                <a:latin typeface="Arial" charset="0"/>
              </a:rPr>
              <a:t>	</a:t>
            </a:r>
            <a:r>
              <a:rPr lang="en-US" sz="2000" b="1" dirty="0" err="1">
                <a:solidFill>
                  <a:srgbClr val="7030A0"/>
                </a:solidFill>
                <a:latin typeface="Arial" charset="0"/>
              </a:rPr>
              <a:t>Menunjukkan</a:t>
            </a:r>
            <a:r>
              <a:rPr lang="en-US" sz="2000" b="1" dirty="0">
                <a:solidFill>
                  <a:srgbClr val="7030A0"/>
                </a:solidFill>
                <a:latin typeface="Arial" charset="0"/>
              </a:rPr>
              <a:t> </a:t>
            </a:r>
            <a:r>
              <a:rPr lang="en-US" sz="2000" b="1" dirty="0" err="1">
                <a:solidFill>
                  <a:srgbClr val="7030A0"/>
                </a:solidFill>
                <a:latin typeface="Arial" charset="0"/>
              </a:rPr>
              <a:t>sikap</a:t>
            </a:r>
            <a:r>
              <a:rPr lang="en-US" sz="2000" b="1" dirty="0">
                <a:solidFill>
                  <a:srgbClr val="7030A0"/>
                </a:solidFill>
                <a:latin typeface="Arial" charset="0"/>
              </a:rPr>
              <a:t> </a:t>
            </a:r>
            <a:r>
              <a:rPr lang="en-US" sz="2000" b="1" dirty="0" err="1">
                <a:solidFill>
                  <a:srgbClr val="7030A0"/>
                </a:solidFill>
                <a:latin typeface="Arial" charset="0"/>
              </a:rPr>
              <a:t>tanggap</a:t>
            </a:r>
            <a:endParaRPr lang="en-US" sz="2000" b="1" dirty="0">
              <a:solidFill>
                <a:srgbClr val="7030A0"/>
              </a:solidFill>
              <a:latin typeface="Arial" charset="0"/>
            </a:endParaRPr>
          </a:p>
          <a:p>
            <a:pPr>
              <a:buFont typeface="Wingdings" pitchFamily="2" charset="2"/>
              <a:buChar char="r"/>
            </a:pPr>
            <a:r>
              <a:rPr lang="en-US" sz="2000" b="1" dirty="0" err="1">
                <a:solidFill>
                  <a:srgbClr val="7030A0"/>
                </a:solidFill>
                <a:latin typeface="Arial" charset="0"/>
              </a:rPr>
              <a:t>Membagi</a:t>
            </a:r>
            <a:r>
              <a:rPr lang="en-US" sz="2000" b="1" dirty="0">
                <a:solidFill>
                  <a:srgbClr val="7030A0"/>
                </a:solidFill>
                <a:latin typeface="Arial" charset="0"/>
              </a:rPr>
              <a:t> </a:t>
            </a:r>
            <a:r>
              <a:rPr lang="en-US" sz="2000" b="1" dirty="0" err="1">
                <a:solidFill>
                  <a:srgbClr val="7030A0"/>
                </a:solidFill>
                <a:latin typeface="Arial" charset="0"/>
              </a:rPr>
              <a:t>perhatian</a:t>
            </a:r>
            <a:r>
              <a:rPr lang="en-US" sz="2000" b="1" dirty="0">
                <a:solidFill>
                  <a:srgbClr val="7030A0"/>
                </a:solidFill>
                <a:latin typeface="Arial" charset="0"/>
              </a:rPr>
              <a:t> </a:t>
            </a:r>
            <a:r>
              <a:rPr lang="en-US" sz="2000" b="1" dirty="0" err="1">
                <a:solidFill>
                  <a:srgbClr val="7030A0"/>
                </a:solidFill>
                <a:latin typeface="Arial" charset="0"/>
              </a:rPr>
              <a:t>secara</a:t>
            </a:r>
            <a:r>
              <a:rPr lang="en-US" sz="2000" b="1" dirty="0">
                <a:solidFill>
                  <a:srgbClr val="7030A0"/>
                </a:solidFill>
                <a:latin typeface="Arial" charset="0"/>
              </a:rPr>
              <a:t> visual </a:t>
            </a:r>
            <a:r>
              <a:rPr lang="en-US" sz="2000" b="1" dirty="0" err="1">
                <a:solidFill>
                  <a:srgbClr val="7030A0"/>
                </a:solidFill>
                <a:latin typeface="Arial" charset="0"/>
              </a:rPr>
              <a:t>dan</a:t>
            </a:r>
            <a:r>
              <a:rPr lang="en-US" sz="2000" b="1" dirty="0">
                <a:solidFill>
                  <a:srgbClr val="7030A0"/>
                </a:solidFill>
                <a:latin typeface="Arial" charset="0"/>
              </a:rPr>
              <a:t> verbal</a:t>
            </a:r>
          </a:p>
          <a:p>
            <a:pPr>
              <a:buFont typeface="Wingdings" pitchFamily="2" charset="2"/>
              <a:buChar char="r"/>
            </a:pPr>
            <a:r>
              <a:rPr lang="en-US" sz="2000" b="1" dirty="0" err="1">
                <a:solidFill>
                  <a:srgbClr val="7030A0"/>
                </a:solidFill>
                <a:latin typeface="Arial" charset="0"/>
              </a:rPr>
              <a:t>Memusatkan</a:t>
            </a:r>
            <a:r>
              <a:rPr lang="en-US" sz="2000" b="1" dirty="0">
                <a:solidFill>
                  <a:srgbClr val="7030A0"/>
                </a:solidFill>
                <a:latin typeface="Arial" charset="0"/>
              </a:rPr>
              <a:t> </a:t>
            </a:r>
            <a:r>
              <a:rPr lang="en-US" sz="2000" b="1" dirty="0" err="1">
                <a:solidFill>
                  <a:srgbClr val="7030A0"/>
                </a:solidFill>
                <a:latin typeface="Arial" charset="0"/>
              </a:rPr>
              <a:t>perhatian</a:t>
            </a:r>
            <a:r>
              <a:rPr lang="en-US" sz="2000" b="1" dirty="0">
                <a:solidFill>
                  <a:srgbClr val="7030A0"/>
                </a:solidFill>
                <a:latin typeface="Arial" charset="0"/>
              </a:rPr>
              <a:t> </a:t>
            </a:r>
            <a:r>
              <a:rPr lang="en-US" sz="2000" b="1" dirty="0" err="1">
                <a:solidFill>
                  <a:srgbClr val="7030A0"/>
                </a:solidFill>
                <a:latin typeface="Arial" charset="0"/>
              </a:rPr>
              <a:t>kelompok</a:t>
            </a:r>
            <a:endParaRPr lang="en-US" sz="2000" b="1" dirty="0">
              <a:solidFill>
                <a:srgbClr val="7030A0"/>
              </a:solidFill>
              <a:latin typeface="Arial" charset="0"/>
            </a:endParaRPr>
          </a:p>
          <a:p>
            <a:pPr>
              <a:buFont typeface="Wingdings" pitchFamily="2" charset="2"/>
              <a:buChar char="r"/>
            </a:pPr>
            <a:r>
              <a:rPr lang="en-US" sz="2000" b="1" dirty="0" err="1">
                <a:solidFill>
                  <a:srgbClr val="7030A0"/>
                </a:solidFill>
                <a:latin typeface="Arial" charset="0"/>
              </a:rPr>
              <a:t>Petunjuk</a:t>
            </a:r>
            <a:r>
              <a:rPr lang="en-US" sz="2000" b="1" dirty="0">
                <a:solidFill>
                  <a:srgbClr val="7030A0"/>
                </a:solidFill>
                <a:latin typeface="Arial" charset="0"/>
              </a:rPr>
              <a:t> yang </a:t>
            </a:r>
            <a:r>
              <a:rPr lang="en-US" sz="2000" b="1" dirty="0" err="1">
                <a:solidFill>
                  <a:srgbClr val="7030A0"/>
                </a:solidFill>
                <a:latin typeface="Arial" charset="0"/>
              </a:rPr>
              <a:t>jelas</a:t>
            </a:r>
            <a:endParaRPr lang="en-US" sz="2000" b="1" dirty="0">
              <a:solidFill>
                <a:srgbClr val="7030A0"/>
              </a:solidFill>
              <a:latin typeface="Arial" charset="0"/>
            </a:endParaRPr>
          </a:p>
          <a:p>
            <a:pPr>
              <a:buFont typeface="Wingdings" pitchFamily="2" charset="2"/>
              <a:buChar char="r"/>
            </a:pPr>
            <a:r>
              <a:rPr lang="en-US" sz="2000" b="1" dirty="0" err="1">
                <a:solidFill>
                  <a:srgbClr val="7030A0"/>
                </a:solidFill>
                <a:latin typeface="Arial" charset="0"/>
              </a:rPr>
              <a:t>Menegur</a:t>
            </a:r>
            <a:endParaRPr lang="en-US" sz="2000" b="1" dirty="0">
              <a:solidFill>
                <a:srgbClr val="7030A0"/>
              </a:solidFill>
              <a:latin typeface="Arial" charset="0"/>
            </a:endParaRPr>
          </a:p>
          <a:p>
            <a:pPr>
              <a:buFont typeface="Wingdings" pitchFamily="2" charset="2"/>
              <a:buChar char="r"/>
            </a:pPr>
            <a:r>
              <a:rPr lang="en-US" sz="2000" b="1" dirty="0" err="1">
                <a:solidFill>
                  <a:srgbClr val="7030A0"/>
                </a:solidFill>
                <a:latin typeface="Arial" charset="0"/>
              </a:rPr>
              <a:t>Penguatan</a:t>
            </a:r>
            <a:endParaRPr lang="en-US" sz="2000" b="1" dirty="0">
              <a:solidFill>
                <a:srgbClr val="7030A0"/>
              </a:solidFill>
              <a:latin typeface="Arial" charset="0"/>
            </a:endParaRPr>
          </a:p>
        </p:txBody>
      </p:sp>
      <p:sp>
        <p:nvSpPr>
          <p:cNvPr id="34822" name="Line 6"/>
          <p:cNvSpPr>
            <a:spLocks noChangeShapeType="1"/>
          </p:cNvSpPr>
          <p:nvPr/>
        </p:nvSpPr>
        <p:spPr bwMode="auto">
          <a:xfrm>
            <a:off x="4224338" y="3162301"/>
            <a:ext cx="0" cy="449263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4823" name="Rectangle 7"/>
          <p:cNvSpPr>
            <a:spLocks noChangeArrowheads="1"/>
          </p:cNvSpPr>
          <p:nvPr/>
        </p:nvSpPr>
        <p:spPr bwMode="auto">
          <a:xfrm>
            <a:off x="6743700" y="3654425"/>
            <a:ext cx="3455988" cy="2235200"/>
          </a:xfrm>
          <a:prstGeom prst="rect">
            <a:avLst/>
          </a:prstGeom>
          <a:solidFill>
            <a:srgbClr val="FFFF99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marL="346075" indent="-346075"/>
            <a:r>
              <a:rPr lang="en-US" sz="2000">
                <a:solidFill>
                  <a:srgbClr val="7030A0"/>
                </a:solidFill>
                <a:latin typeface="Wingdings" pitchFamily="2" charset="2"/>
              </a:rPr>
              <a:t>q</a:t>
            </a:r>
            <a:r>
              <a:rPr lang="en-US" sz="2000" b="1">
                <a:solidFill>
                  <a:srgbClr val="7030A0"/>
                </a:solidFill>
              </a:rPr>
              <a:t>	Modifikasi tingkah laku</a:t>
            </a:r>
          </a:p>
          <a:p>
            <a:pPr marL="346075" indent="-346075">
              <a:buFont typeface="Wingdings" pitchFamily="2" charset="2"/>
              <a:buChar char="r"/>
            </a:pPr>
            <a:r>
              <a:rPr lang="en-US" sz="2000" b="1">
                <a:solidFill>
                  <a:srgbClr val="7030A0"/>
                </a:solidFill>
              </a:rPr>
              <a:t>Pengelolaan/Proses kelompok</a:t>
            </a:r>
          </a:p>
          <a:p>
            <a:pPr marL="346075" indent="-346075">
              <a:buFont typeface="Wingdings" pitchFamily="2" charset="2"/>
              <a:buChar char="r"/>
            </a:pPr>
            <a:r>
              <a:rPr lang="en-US" sz="2000" b="1">
                <a:solidFill>
                  <a:srgbClr val="7030A0"/>
                </a:solidFill>
              </a:rPr>
              <a:t>Menemukan dan mengatasi tingkah laku yang menimbulkan masalah</a:t>
            </a:r>
          </a:p>
        </p:txBody>
      </p:sp>
      <p:sp>
        <p:nvSpPr>
          <p:cNvPr id="34824" name="Line 8"/>
          <p:cNvSpPr>
            <a:spLocks noChangeShapeType="1"/>
          </p:cNvSpPr>
          <p:nvPr/>
        </p:nvSpPr>
        <p:spPr bwMode="auto">
          <a:xfrm>
            <a:off x="8286750" y="3090864"/>
            <a:ext cx="0" cy="555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2782888" y="2297113"/>
            <a:ext cx="2760662" cy="10160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/>
            <a:r>
              <a:rPr lang="en-US" sz="2000" b="1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PENCIPTAAN DAN PEMELIHARAAN </a:t>
            </a:r>
          </a:p>
          <a:p>
            <a:pPr algn="ctr"/>
            <a:r>
              <a:rPr lang="en-US" sz="2000" b="1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KONDISI BELAJAR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6886575" y="2439988"/>
            <a:ext cx="2736850" cy="7112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/>
            <a:r>
              <a:rPr lang="en-US" sz="2000" b="1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PENGENDALIAN</a:t>
            </a:r>
          </a:p>
          <a:p>
            <a:pPr algn="ctr"/>
            <a:r>
              <a:rPr lang="en-US" sz="2000" b="1">
                <a:solidFill>
                  <a:schemeClr val="bg1">
                    <a:lumMod val="75000"/>
                  </a:schemeClr>
                </a:solidFill>
                <a:latin typeface="Comic Sans MS" pitchFamily="66" charset="0"/>
              </a:rPr>
              <a:t>KONDISI BELAJAR</a:t>
            </a:r>
          </a:p>
        </p:txBody>
      </p:sp>
      <p:grpSp>
        <p:nvGrpSpPr>
          <p:cNvPr id="34827" name="Group 11"/>
          <p:cNvGrpSpPr>
            <a:grpSpLocks/>
          </p:cNvGrpSpPr>
          <p:nvPr/>
        </p:nvGrpSpPr>
        <p:grpSpPr bwMode="auto">
          <a:xfrm>
            <a:off x="4151313" y="1020763"/>
            <a:ext cx="4176712" cy="1422400"/>
            <a:chOff x="1655" y="935"/>
            <a:chExt cx="2631" cy="545"/>
          </a:xfrm>
        </p:grpSpPr>
        <p:sp>
          <p:nvSpPr>
            <p:cNvPr id="21514" name="Line 12"/>
            <p:cNvSpPr>
              <a:spLocks noChangeShapeType="1"/>
            </p:cNvSpPr>
            <p:nvPr/>
          </p:nvSpPr>
          <p:spPr bwMode="auto">
            <a:xfrm>
              <a:off x="2834" y="935"/>
              <a:ext cx="0" cy="2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1515" name="Line 13"/>
            <p:cNvSpPr>
              <a:spLocks noChangeShapeType="1"/>
            </p:cNvSpPr>
            <p:nvPr/>
          </p:nvSpPr>
          <p:spPr bwMode="auto">
            <a:xfrm>
              <a:off x="1655" y="1162"/>
              <a:ext cx="2631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1516" name="Line 14"/>
            <p:cNvSpPr>
              <a:spLocks noChangeShapeType="1"/>
            </p:cNvSpPr>
            <p:nvPr/>
          </p:nvSpPr>
          <p:spPr bwMode="auto">
            <a:xfrm>
              <a:off x="1655" y="1162"/>
              <a:ext cx="0" cy="2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1517" name="Line 15"/>
            <p:cNvSpPr>
              <a:spLocks noChangeShapeType="1"/>
            </p:cNvSpPr>
            <p:nvPr/>
          </p:nvSpPr>
          <p:spPr bwMode="auto">
            <a:xfrm>
              <a:off x="4286" y="1162"/>
              <a:ext cx="0" cy="3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3352800" y="457201"/>
            <a:ext cx="7063680" cy="56356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id-ID" sz="2800" dirty="0"/>
              <a:t>Komponen Keterampilan Mengelola Kelas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9504116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14:prism isContent="1" isInverted="1"/>
      </p:transition>
    </mc:Choice>
    <mc:Fallback xmlns="">
      <p:transition spd="slow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14" name="Group 2"/>
          <p:cNvGrpSpPr>
            <a:grpSpLocks/>
          </p:cNvGrpSpPr>
          <p:nvPr/>
        </p:nvGrpSpPr>
        <p:grpSpPr bwMode="auto">
          <a:xfrm>
            <a:off x="2351089" y="927679"/>
            <a:ext cx="8066087" cy="770296"/>
            <a:chOff x="1086" y="217"/>
            <a:chExt cx="3596" cy="822"/>
          </a:xfrm>
        </p:grpSpPr>
        <p:sp>
          <p:nvSpPr>
            <p:cNvPr id="23566" name="Rectangle 3"/>
            <p:cNvSpPr>
              <a:spLocks noChangeArrowheads="1"/>
            </p:cNvSpPr>
            <p:nvPr/>
          </p:nvSpPr>
          <p:spPr bwMode="auto">
            <a:xfrm>
              <a:off x="1086" y="217"/>
              <a:ext cx="3596" cy="6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3567" name="Rectangle 4"/>
            <p:cNvSpPr>
              <a:spLocks noChangeArrowheads="1"/>
            </p:cNvSpPr>
            <p:nvPr/>
          </p:nvSpPr>
          <p:spPr bwMode="auto">
            <a:xfrm>
              <a:off x="1162" y="319"/>
              <a:ext cx="3504" cy="7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/>
            <a:lstStyle/>
            <a:p>
              <a:pPr algn="ctr"/>
              <a:r>
                <a:rPr lang="en-US" sz="2800" b="1" dirty="0" err="1">
                  <a:latin typeface="Comic Sans MS" pitchFamily="66" charset="0"/>
                </a:rPr>
                <a:t>Komponen</a:t>
              </a:r>
              <a:r>
                <a:rPr lang="en-US" sz="2800" b="1" dirty="0">
                  <a:latin typeface="Comic Sans MS" pitchFamily="66" charset="0"/>
                </a:rPr>
                <a:t>:</a:t>
              </a:r>
            </a:p>
          </p:txBody>
        </p:sp>
      </p:grpSp>
      <p:sp>
        <p:nvSpPr>
          <p:cNvPr id="38917" name="Text Box 5"/>
          <p:cNvSpPr txBox="1">
            <a:spLocks noChangeArrowheads="1"/>
          </p:cNvSpPr>
          <p:nvPr/>
        </p:nvSpPr>
        <p:spPr bwMode="auto">
          <a:xfrm>
            <a:off x="1739901" y="3573464"/>
            <a:ext cx="4932363" cy="2246769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marL="346075" indent="-346075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909638" indent="-447675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000" dirty="0" err="1">
                <a:solidFill>
                  <a:srgbClr val="FFFF00"/>
                </a:solidFill>
                <a:latin typeface="Comic Sans MS" pitchFamily="66" charset="0"/>
              </a:rPr>
              <a:t>hangat</a:t>
            </a:r>
            <a:r>
              <a:rPr lang="en-US" sz="2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omic Sans MS" pitchFamily="66" charset="0"/>
              </a:rPr>
              <a:t>dan</a:t>
            </a:r>
            <a:r>
              <a:rPr lang="en-US" sz="2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omic Sans MS" pitchFamily="66" charset="0"/>
              </a:rPr>
              <a:t>peka</a:t>
            </a:r>
            <a:endParaRPr lang="en-US" sz="2000" dirty="0">
              <a:solidFill>
                <a:srgbClr val="FFFF00"/>
              </a:solidFill>
              <a:latin typeface="Comic Sans MS" pitchFamily="66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000" dirty="0" err="1">
                <a:solidFill>
                  <a:srgbClr val="FFFF00"/>
                </a:solidFill>
                <a:latin typeface="Comic Sans MS" pitchFamily="66" charset="0"/>
              </a:rPr>
              <a:t>mendengar</a:t>
            </a:r>
            <a:r>
              <a:rPr lang="en-US" sz="2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omic Sans MS" pitchFamily="66" charset="0"/>
              </a:rPr>
              <a:t>dengan</a:t>
            </a:r>
            <a:r>
              <a:rPr lang="en-US" sz="2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omic Sans MS" pitchFamily="66" charset="0"/>
              </a:rPr>
              <a:t>simpatik</a:t>
            </a:r>
            <a:endParaRPr lang="en-US" sz="2000" dirty="0">
              <a:solidFill>
                <a:srgbClr val="FFFF00"/>
              </a:solidFill>
              <a:latin typeface="Comic Sans MS" pitchFamily="66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000" dirty="0" err="1">
                <a:solidFill>
                  <a:srgbClr val="FFFF00"/>
                </a:solidFill>
                <a:latin typeface="Comic Sans MS" pitchFamily="66" charset="0"/>
              </a:rPr>
              <a:t>respon</a:t>
            </a:r>
            <a:r>
              <a:rPr lang="en-US" sz="2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omic Sans MS" pitchFamily="66" charset="0"/>
              </a:rPr>
              <a:t>positif</a:t>
            </a:r>
            <a:endParaRPr lang="en-US" sz="2000" dirty="0">
              <a:solidFill>
                <a:srgbClr val="FFFF00"/>
              </a:solidFill>
              <a:latin typeface="Comic Sans MS" pitchFamily="66" charset="0"/>
            </a:endParaRPr>
          </a:p>
          <a:p>
            <a:pPr lvl="1">
              <a:buClr>
                <a:srgbClr val="CC3300"/>
              </a:buClr>
              <a:buFont typeface="Wingdings" pitchFamily="2" charset="2"/>
              <a:buChar char="Ø"/>
            </a:pPr>
            <a:r>
              <a:rPr lang="en-US" sz="2000" dirty="0" err="1">
                <a:solidFill>
                  <a:srgbClr val="FFFF00"/>
                </a:solidFill>
                <a:latin typeface="Comic Sans MS" pitchFamily="66" charset="0"/>
              </a:rPr>
              <a:t>hubungan</a:t>
            </a:r>
            <a:r>
              <a:rPr lang="en-US" sz="2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omic Sans MS" pitchFamily="66" charset="0"/>
              </a:rPr>
              <a:t>saling</a:t>
            </a:r>
            <a:r>
              <a:rPr lang="en-US" sz="2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omic Sans MS" pitchFamily="66" charset="0"/>
              </a:rPr>
              <a:t>mempercayai</a:t>
            </a:r>
            <a:endParaRPr lang="en-US" sz="2000" dirty="0">
              <a:solidFill>
                <a:srgbClr val="FFFF00"/>
              </a:solidFill>
              <a:latin typeface="Comic Sans MS" pitchFamily="66" charset="0"/>
            </a:endParaRPr>
          </a:p>
          <a:p>
            <a:pPr lvl="1">
              <a:buClr>
                <a:srgbClr val="CC3300"/>
              </a:buClr>
              <a:buFont typeface="Wingdings" pitchFamily="2" charset="2"/>
              <a:buChar char="Ø"/>
            </a:pPr>
            <a:r>
              <a:rPr lang="en-US" sz="2000" dirty="0" err="1">
                <a:solidFill>
                  <a:srgbClr val="FFFF00"/>
                </a:solidFill>
                <a:latin typeface="Comic Sans MS" pitchFamily="66" charset="0"/>
              </a:rPr>
              <a:t>kesiapan</a:t>
            </a:r>
            <a:r>
              <a:rPr lang="en-US" sz="2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omic Sans MS" pitchFamily="66" charset="0"/>
              </a:rPr>
              <a:t>membantu</a:t>
            </a:r>
            <a:endParaRPr lang="en-US" sz="2000" dirty="0">
              <a:solidFill>
                <a:srgbClr val="FFFF00"/>
              </a:solidFill>
              <a:latin typeface="Comic Sans MS" pitchFamily="66" charset="0"/>
            </a:endParaRPr>
          </a:p>
          <a:p>
            <a:pPr lvl="1">
              <a:buClr>
                <a:srgbClr val="CC3300"/>
              </a:buClr>
              <a:buFont typeface="Wingdings" pitchFamily="2" charset="2"/>
              <a:buChar char="Ø"/>
            </a:pPr>
            <a:r>
              <a:rPr lang="en-US" sz="2000" dirty="0" err="1">
                <a:solidFill>
                  <a:srgbClr val="FFFF00"/>
                </a:solidFill>
                <a:latin typeface="Comic Sans MS" pitchFamily="66" charset="0"/>
              </a:rPr>
              <a:t>menerima</a:t>
            </a:r>
            <a:r>
              <a:rPr lang="en-US" sz="2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omic Sans MS" pitchFamily="66" charset="0"/>
              </a:rPr>
              <a:t>perasaan</a:t>
            </a:r>
            <a:r>
              <a:rPr lang="en-US" sz="2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omic Sans MS" pitchFamily="66" charset="0"/>
              </a:rPr>
              <a:t>siswa</a:t>
            </a:r>
            <a:endParaRPr lang="en-US" sz="2000" dirty="0">
              <a:solidFill>
                <a:srgbClr val="FFFF00"/>
              </a:solidFill>
              <a:latin typeface="Comic Sans MS" pitchFamily="66" charset="0"/>
            </a:endParaRPr>
          </a:p>
          <a:p>
            <a:pPr lvl="1">
              <a:buClr>
                <a:srgbClr val="CC3300"/>
              </a:buClr>
              <a:buFont typeface="Wingdings" pitchFamily="2" charset="2"/>
              <a:buChar char="Ø"/>
            </a:pPr>
            <a:r>
              <a:rPr lang="en-US" sz="2000" dirty="0" err="1">
                <a:solidFill>
                  <a:srgbClr val="FFFF00"/>
                </a:solidFill>
                <a:latin typeface="Comic Sans MS" pitchFamily="66" charset="0"/>
              </a:rPr>
              <a:t>mengendalikan</a:t>
            </a:r>
            <a:r>
              <a:rPr lang="en-US" sz="2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omic Sans MS" pitchFamily="66" charset="0"/>
              </a:rPr>
              <a:t>situasi</a:t>
            </a:r>
            <a:endParaRPr lang="en-US" sz="2000" dirty="0">
              <a:solidFill>
                <a:srgbClr val="FFFF00"/>
              </a:solidFill>
              <a:latin typeface="Arial" charset="0"/>
            </a:endParaRPr>
          </a:p>
        </p:txBody>
      </p:sp>
      <p:sp>
        <p:nvSpPr>
          <p:cNvPr id="38918" name="Line 6"/>
          <p:cNvSpPr>
            <a:spLocks noChangeShapeType="1"/>
          </p:cNvSpPr>
          <p:nvPr/>
        </p:nvSpPr>
        <p:spPr bwMode="auto">
          <a:xfrm>
            <a:off x="4079875" y="3141663"/>
            <a:ext cx="0" cy="4318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8919" name="Rectangle 7"/>
          <p:cNvSpPr>
            <a:spLocks noChangeArrowheads="1"/>
          </p:cNvSpPr>
          <p:nvPr/>
        </p:nvSpPr>
        <p:spPr bwMode="auto">
          <a:xfrm>
            <a:off x="6959601" y="3573464"/>
            <a:ext cx="3527425" cy="2554545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6075" indent="-346075">
              <a:buClr>
                <a:srgbClr val="FF0000"/>
              </a:buClr>
              <a:buFont typeface="Wingdings" pitchFamily="2" charset="2"/>
              <a:buChar char="§"/>
            </a:pPr>
            <a:r>
              <a:rPr lang="id-ID" sz="2000" dirty="0">
                <a:solidFill>
                  <a:srgbClr val="FFFF00"/>
                </a:solidFill>
                <a:latin typeface="Comic Sans MS" pitchFamily="66" charset="0"/>
              </a:rPr>
              <a:t>Memberikan </a:t>
            </a:r>
            <a:r>
              <a:rPr lang="en-US" sz="2000" dirty="0" err="1">
                <a:solidFill>
                  <a:srgbClr val="FFFF00"/>
                </a:solidFill>
                <a:latin typeface="Comic Sans MS" pitchFamily="66" charset="0"/>
              </a:rPr>
              <a:t>orientasi</a:t>
            </a:r>
            <a:r>
              <a:rPr lang="en-US" sz="2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omic Sans MS" pitchFamily="66" charset="0"/>
              </a:rPr>
              <a:t>umum</a:t>
            </a:r>
            <a:r>
              <a:rPr lang="id-ID" sz="2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endParaRPr lang="en-US" sz="2000" dirty="0">
              <a:solidFill>
                <a:srgbClr val="FFFF00"/>
              </a:solidFill>
              <a:latin typeface="Comic Sans MS" pitchFamily="66" charset="0"/>
            </a:endParaRPr>
          </a:p>
          <a:p>
            <a:pPr marL="346075" indent="-346075"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000" dirty="0" err="1">
                <a:solidFill>
                  <a:srgbClr val="FFFF00"/>
                </a:solidFill>
                <a:latin typeface="Comic Sans MS" pitchFamily="66" charset="0"/>
              </a:rPr>
              <a:t>variasi</a:t>
            </a:r>
            <a:r>
              <a:rPr lang="en-US" sz="2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omic Sans MS" pitchFamily="66" charset="0"/>
              </a:rPr>
              <a:t>kegiatan</a:t>
            </a:r>
            <a:endParaRPr lang="en-US" sz="2000" dirty="0">
              <a:solidFill>
                <a:srgbClr val="FFFF00"/>
              </a:solidFill>
              <a:latin typeface="Comic Sans MS" pitchFamily="66" charset="0"/>
            </a:endParaRPr>
          </a:p>
          <a:p>
            <a:pPr marL="346075" indent="-346075">
              <a:buClr>
                <a:srgbClr val="FF0000"/>
              </a:buClr>
              <a:buFont typeface="Wingdings" pitchFamily="2" charset="2"/>
              <a:buChar char="§"/>
            </a:pPr>
            <a:r>
              <a:rPr lang="id-ID" sz="2000" dirty="0">
                <a:solidFill>
                  <a:srgbClr val="FFFF00"/>
                </a:solidFill>
                <a:latin typeface="Comic Sans MS" pitchFamily="66" charset="0"/>
              </a:rPr>
              <a:t>Membentuk </a:t>
            </a:r>
            <a:r>
              <a:rPr lang="en-US" sz="2000" dirty="0" err="1">
                <a:solidFill>
                  <a:srgbClr val="FFFF00"/>
                </a:solidFill>
                <a:latin typeface="Comic Sans MS" pitchFamily="66" charset="0"/>
              </a:rPr>
              <a:t>kelompok</a:t>
            </a:r>
            <a:r>
              <a:rPr lang="en-US" sz="2000" dirty="0">
                <a:solidFill>
                  <a:srgbClr val="FFFF00"/>
                </a:solidFill>
                <a:latin typeface="Comic Sans MS" pitchFamily="66" charset="0"/>
              </a:rPr>
              <a:t> yang </a:t>
            </a:r>
            <a:r>
              <a:rPr lang="en-US" sz="2000" dirty="0" err="1">
                <a:solidFill>
                  <a:srgbClr val="FFFF00"/>
                </a:solidFill>
                <a:latin typeface="Comic Sans MS" pitchFamily="66" charset="0"/>
              </a:rPr>
              <a:t>tepat</a:t>
            </a:r>
            <a:endParaRPr lang="en-US" sz="2000" dirty="0">
              <a:solidFill>
                <a:srgbClr val="FFFF00"/>
              </a:solidFill>
              <a:latin typeface="Comic Sans MS" pitchFamily="66" charset="0"/>
            </a:endParaRPr>
          </a:p>
          <a:p>
            <a:pPr marL="346075" indent="-346075"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000" dirty="0" err="1">
                <a:solidFill>
                  <a:srgbClr val="FFFF00"/>
                </a:solidFill>
                <a:latin typeface="Comic Sans MS" pitchFamily="66" charset="0"/>
              </a:rPr>
              <a:t>koordinasi</a:t>
            </a:r>
            <a:r>
              <a:rPr lang="en-US" sz="2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omic Sans MS" pitchFamily="66" charset="0"/>
              </a:rPr>
              <a:t>kegiatan</a:t>
            </a:r>
            <a:endParaRPr lang="en-US" sz="2000" dirty="0">
              <a:solidFill>
                <a:srgbClr val="FFFF00"/>
              </a:solidFill>
              <a:latin typeface="Comic Sans MS" pitchFamily="66" charset="0"/>
            </a:endParaRPr>
          </a:p>
          <a:p>
            <a:pPr marL="346075" indent="-346075"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000" dirty="0" err="1">
                <a:solidFill>
                  <a:srgbClr val="FFFF00"/>
                </a:solidFill>
                <a:latin typeface="Comic Sans MS" pitchFamily="66" charset="0"/>
              </a:rPr>
              <a:t>membagi</a:t>
            </a:r>
            <a:r>
              <a:rPr lang="en-US" sz="2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omic Sans MS" pitchFamily="66" charset="0"/>
              </a:rPr>
              <a:t>perhatian</a:t>
            </a:r>
            <a:endParaRPr lang="en-US" sz="2000" dirty="0">
              <a:solidFill>
                <a:srgbClr val="FFFF00"/>
              </a:solidFill>
              <a:latin typeface="Comic Sans MS" pitchFamily="66" charset="0"/>
            </a:endParaRPr>
          </a:p>
          <a:p>
            <a:pPr marL="346075" indent="-346075"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000" dirty="0" err="1">
                <a:solidFill>
                  <a:srgbClr val="FFFF00"/>
                </a:solidFill>
                <a:latin typeface="Comic Sans MS" pitchFamily="66" charset="0"/>
              </a:rPr>
              <a:t>mengakhiri</a:t>
            </a:r>
            <a:r>
              <a:rPr lang="en-US" sz="2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omic Sans MS" pitchFamily="66" charset="0"/>
              </a:rPr>
              <a:t>kegiatan</a:t>
            </a:r>
            <a:endParaRPr lang="en-US" sz="20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38920" name="Line 8"/>
          <p:cNvSpPr>
            <a:spLocks noChangeShapeType="1"/>
          </p:cNvSpPr>
          <p:nvPr/>
        </p:nvSpPr>
        <p:spPr bwMode="auto">
          <a:xfrm>
            <a:off x="8616950" y="2997200"/>
            <a:ext cx="0" cy="503238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38921" name="Text Box 9"/>
          <p:cNvSpPr txBox="1">
            <a:spLocks noChangeArrowheads="1"/>
          </p:cNvSpPr>
          <p:nvPr/>
        </p:nvSpPr>
        <p:spPr bwMode="auto">
          <a:xfrm>
            <a:off x="2063750" y="2203450"/>
            <a:ext cx="4103688" cy="1016000"/>
          </a:xfrm>
          <a:prstGeom prst="rect">
            <a:avLst/>
          </a:prstGeom>
          <a:solidFill>
            <a:srgbClr val="155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/>
            <a:r>
              <a:rPr lang="en-US" sz="2000" b="1">
                <a:latin typeface="Comic Sans MS" pitchFamily="66" charset="0"/>
              </a:rPr>
              <a:t>MENGADAKAN PENDEKATAN SECARA PRIBADI  </a:t>
            </a:r>
          </a:p>
          <a:p>
            <a:pPr algn="ctr"/>
            <a:r>
              <a:rPr lang="en-US" sz="2000" b="1">
                <a:latin typeface="Comic Sans MS" pitchFamily="66" charset="0"/>
              </a:rPr>
              <a:t>(1)</a:t>
            </a:r>
          </a:p>
        </p:txBody>
      </p:sp>
      <p:sp>
        <p:nvSpPr>
          <p:cNvPr id="38922" name="Text Box 10"/>
          <p:cNvSpPr txBox="1">
            <a:spLocks noChangeArrowheads="1"/>
          </p:cNvSpPr>
          <p:nvPr/>
        </p:nvSpPr>
        <p:spPr bwMode="auto">
          <a:xfrm>
            <a:off x="6816725" y="2346325"/>
            <a:ext cx="3563938" cy="711200"/>
          </a:xfrm>
          <a:prstGeom prst="rect">
            <a:avLst/>
          </a:prstGeom>
          <a:solidFill>
            <a:srgbClr val="155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/>
            <a:r>
              <a:rPr lang="en-US" sz="2000" b="1">
                <a:latin typeface="Comic Sans MS" pitchFamily="66" charset="0"/>
              </a:rPr>
              <a:t>MENGORGANISASIKAN</a:t>
            </a:r>
          </a:p>
          <a:p>
            <a:pPr algn="ctr"/>
            <a:r>
              <a:rPr lang="en-US" sz="2000" b="1">
                <a:latin typeface="Comic Sans MS" pitchFamily="66" charset="0"/>
              </a:rPr>
              <a:t>(2)</a:t>
            </a:r>
          </a:p>
        </p:txBody>
      </p:sp>
      <p:grpSp>
        <p:nvGrpSpPr>
          <p:cNvPr id="38923" name="Group 11"/>
          <p:cNvGrpSpPr>
            <a:grpSpLocks/>
          </p:cNvGrpSpPr>
          <p:nvPr/>
        </p:nvGrpSpPr>
        <p:grpSpPr bwMode="auto">
          <a:xfrm>
            <a:off x="4102101" y="1484314"/>
            <a:ext cx="4537075" cy="865187"/>
            <a:chOff x="1624" y="935"/>
            <a:chExt cx="2858" cy="545"/>
          </a:xfrm>
        </p:grpSpPr>
        <p:sp>
          <p:nvSpPr>
            <p:cNvPr id="23562" name="Line 12"/>
            <p:cNvSpPr>
              <a:spLocks noChangeShapeType="1"/>
            </p:cNvSpPr>
            <p:nvPr/>
          </p:nvSpPr>
          <p:spPr bwMode="auto">
            <a:xfrm>
              <a:off x="3061" y="935"/>
              <a:ext cx="0" cy="2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3563" name="Line 13"/>
            <p:cNvSpPr>
              <a:spLocks noChangeShapeType="1"/>
            </p:cNvSpPr>
            <p:nvPr/>
          </p:nvSpPr>
          <p:spPr bwMode="auto">
            <a:xfrm>
              <a:off x="1624" y="1162"/>
              <a:ext cx="2858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3564" name="Line 14"/>
            <p:cNvSpPr>
              <a:spLocks noChangeShapeType="1"/>
            </p:cNvSpPr>
            <p:nvPr/>
          </p:nvSpPr>
          <p:spPr bwMode="auto">
            <a:xfrm>
              <a:off x="1624" y="1162"/>
              <a:ext cx="0" cy="2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3565" name="Line 15"/>
            <p:cNvSpPr>
              <a:spLocks noChangeShapeType="1"/>
            </p:cNvSpPr>
            <p:nvPr/>
          </p:nvSpPr>
          <p:spPr bwMode="auto">
            <a:xfrm>
              <a:off x="4468" y="1162"/>
              <a:ext cx="0" cy="3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3326720" y="216468"/>
            <a:ext cx="7063680" cy="56356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id-ID" sz="2800" dirty="0"/>
              <a:t>H. Keterampilan Mengajar Kelompok Kecil dan Perorangan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036623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14:flythrough/>
      </p:transition>
    </mc:Choice>
    <mc:Fallback xmlns="">
      <p:transition spd="slow">
        <p:fade/>
      </p:transition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ext Box 2"/>
          <p:cNvSpPr txBox="1">
            <a:spLocks noChangeArrowheads="1"/>
          </p:cNvSpPr>
          <p:nvPr/>
        </p:nvSpPr>
        <p:spPr bwMode="auto">
          <a:xfrm>
            <a:off x="2063751" y="4005263"/>
            <a:ext cx="3997325" cy="2677656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 marL="346075" indent="-346075"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id-ID" sz="2400" dirty="0" err="1">
                <a:solidFill>
                  <a:srgbClr val="FFFF00"/>
                </a:solidFill>
                <a:latin typeface="Comic Sans MS" pitchFamily="66" charset="0"/>
              </a:rPr>
              <a:t>M</a:t>
            </a:r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emberi</a:t>
            </a:r>
            <a:r>
              <a:rPr lang="en-US" sz="24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penguatan</a:t>
            </a:r>
            <a:endParaRPr lang="en-US" sz="2400" dirty="0">
              <a:solidFill>
                <a:srgbClr val="FFFF00"/>
              </a:solidFill>
              <a:latin typeface="Comic Sans MS" pitchFamily="66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id-ID" sz="2400" dirty="0">
                <a:solidFill>
                  <a:srgbClr val="FFFF00"/>
                </a:solidFill>
                <a:latin typeface="Comic Sans MS" pitchFamily="66" charset="0"/>
              </a:rPr>
              <a:t>Mengembangkan </a:t>
            </a:r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supervisi</a:t>
            </a:r>
            <a:r>
              <a:rPr lang="en-US" sz="2400" dirty="0">
                <a:solidFill>
                  <a:srgbClr val="FFFF00"/>
                </a:solidFill>
                <a:latin typeface="Comic Sans MS" pitchFamily="66" charset="0"/>
              </a:rPr>
              <a:t> proses </a:t>
            </a:r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awal</a:t>
            </a:r>
            <a:endParaRPr lang="en-US" sz="2400" dirty="0">
              <a:solidFill>
                <a:srgbClr val="FFFF00"/>
              </a:solidFill>
              <a:latin typeface="Comic Sans MS" pitchFamily="66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id-ID" sz="2400" dirty="0">
                <a:solidFill>
                  <a:srgbClr val="FFFF00"/>
                </a:solidFill>
                <a:latin typeface="Comic Sans MS" pitchFamily="66" charset="0"/>
              </a:rPr>
              <a:t>Mengadakan </a:t>
            </a:r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supervisi</a:t>
            </a:r>
            <a:r>
              <a:rPr lang="en-US" sz="2400" dirty="0">
                <a:solidFill>
                  <a:srgbClr val="FFFF00"/>
                </a:solidFill>
                <a:latin typeface="Comic Sans MS" pitchFamily="66" charset="0"/>
              </a:rPr>
              <a:t> proses </a:t>
            </a:r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lanjut</a:t>
            </a:r>
            <a:endParaRPr lang="en-US" sz="2400" dirty="0">
              <a:solidFill>
                <a:srgbClr val="FFFF00"/>
              </a:solidFill>
              <a:latin typeface="Comic Sans MS" pitchFamily="66" charset="0"/>
            </a:endParaRPr>
          </a:p>
          <a:p>
            <a:pPr>
              <a:buClr>
                <a:srgbClr val="FF0000"/>
              </a:buClr>
              <a:buFont typeface="Wingdings" pitchFamily="2" charset="2"/>
              <a:buChar char="§"/>
            </a:pPr>
            <a:r>
              <a:rPr lang="id-ID" sz="2400" dirty="0">
                <a:solidFill>
                  <a:srgbClr val="FFFF00"/>
                </a:solidFill>
                <a:latin typeface="Comic Sans MS" pitchFamily="66" charset="0"/>
              </a:rPr>
              <a:t>Mengadakan </a:t>
            </a:r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supervisi</a:t>
            </a:r>
            <a:r>
              <a:rPr lang="en-US" sz="24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pemaduan</a:t>
            </a:r>
            <a:endParaRPr lang="en-US" sz="24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40963" name="Line 3"/>
          <p:cNvSpPr>
            <a:spLocks noChangeShapeType="1"/>
          </p:cNvSpPr>
          <p:nvPr/>
        </p:nvSpPr>
        <p:spPr bwMode="auto">
          <a:xfrm>
            <a:off x="4057650" y="3213100"/>
            <a:ext cx="0" cy="73660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6528049" y="4005263"/>
            <a:ext cx="3635127" cy="1938992"/>
          </a:xfrm>
          <a:prstGeom prst="rect">
            <a:avLst/>
          </a:prstGeom>
          <a:solidFill>
            <a:schemeClr val="bg1">
              <a:lumMod val="50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marL="346075" indent="-346075">
              <a:buClr>
                <a:srgbClr val="FF0000"/>
              </a:buClr>
              <a:buFont typeface="Wingdings" pitchFamily="2" charset="2"/>
              <a:buChar char="§"/>
            </a:pPr>
            <a:r>
              <a:rPr lang="id-ID" sz="2000" dirty="0">
                <a:solidFill>
                  <a:srgbClr val="FFFF00"/>
                </a:solidFill>
                <a:latin typeface="Comic Sans MS" pitchFamily="66" charset="0"/>
              </a:rPr>
              <a:t>Menetapkan </a:t>
            </a:r>
            <a:r>
              <a:rPr lang="en-US" sz="2000" dirty="0" err="1">
                <a:solidFill>
                  <a:srgbClr val="FFFF00"/>
                </a:solidFill>
                <a:latin typeface="Comic Sans MS" pitchFamily="66" charset="0"/>
              </a:rPr>
              <a:t>tujuan</a:t>
            </a:r>
            <a:endParaRPr lang="en-US" sz="2000" dirty="0">
              <a:solidFill>
                <a:srgbClr val="FFFF00"/>
              </a:solidFill>
              <a:latin typeface="Comic Sans MS" pitchFamily="66" charset="0"/>
            </a:endParaRPr>
          </a:p>
          <a:p>
            <a:pPr marL="346075" indent="-346075">
              <a:buClr>
                <a:srgbClr val="FF0000"/>
              </a:buClr>
              <a:buFont typeface="Wingdings" pitchFamily="2" charset="2"/>
              <a:buChar char="§"/>
            </a:pPr>
            <a:r>
              <a:rPr lang="id-ID" sz="2000" dirty="0">
                <a:solidFill>
                  <a:srgbClr val="FFFF00"/>
                </a:solidFill>
                <a:latin typeface="Comic Sans MS" pitchFamily="66" charset="0"/>
              </a:rPr>
              <a:t>Merencanakan </a:t>
            </a:r>
            <a:r>
              <a:rPr lang="en-US" sz="2000" dirty="0" err="1">
                <a:solidFill>
                  <a:srgbClr val="FFFF00"/>
                </a:solidFill>
                <a:latin typeface="Comic Sans MS" pitchFamily="66" charset="0"/>
              </a:rPr>
              <a:t>kegiatan</a:t>
            </a:r>
            <a:endParaRPr lang="en-US" sz="2000" dirty="0">
              <a:solidFill>
                <a:srgbClr val="FFFF00"/>
              </a:solidFill>
              <a:latin typeface="Comic Sans MS" pitchFamily="66" charset="0"/>
            </a:endParaRPr>
          </a:p>
          <a:p>
            <a:pPr marL="346075" indent="-346075">
              <a:buClr>
                <a:srgbClr val="FF0000"/>
              </a:buClr>
              <a:buFont typeface="Wingdings" pitchFamily="2" charset="2"/>
              <a:buChar char="§"/>
            </a:pPr>
            <a:r>
              <a:rPr lang="id-ID" sz="2000" dirty="0">
                <a:solidFill>
                  <a:srgbClr val="FFFF00"/>
                </a:solidFill>
                <a:latin typeface="Comic Sans MS" pitchFamily="66" charset="0"/>
              </a:rPr>
              <a:t>Berperan sebagai </a:t>
            </a:r>
            <a:r>
              <a:rPr lang="en-US" sz="2000" dirty="0" err="1">
                <a:solidFill>
                  <a:srgbClr val="FFFF00"/>
                </a:solidFill>
                <a:latin typeface="Comic Sans MS" pitchFamily="66" charset="0"/>
              </a:rPr>
              <a:t>penasehat</a:t>
            </a:r>
            <a:endParaRPr lang="en-US" sz="2000" dirty="0">
              <a:solidFill>
                <a:srgbClr val="FFFF00"/>
              </a:solidFill>
              <a:latin typeface="Comic Sans MS" pitchFamily="66" charset="0"/>
            </a:endParaRPr>
          </a:p>
          <a:p>
            <a:pPr marL="346075" indent="-346075">
              <a:buClr>
                <a:srgbClr val="FF0000"/>
              </a:buClr>
              <a:buFont typeface="Wingdings" pitchFamily="2" charset="2"/>
              <a:buChar char="§"/>
            </a:pPr>
            <a:r>
              <a:rPr lang="id-ID" sz="2000" dirty="0" err="1">
                <a:solidFill>
                  <a:srgbClr val="FFFF00"/>
                </a:solidFill>
                <a:latin typeface="Comic Sans MS" pitchFamily="66" charset="0"/>
              </a:rPr>
              <a:t>M</a:t>
            </a:r>
            <a:r>
              <a:rPr lang="en-US" sz="2000" dirty="0" err="1">
                <a:solidFill>
                  <a:srgbClr val="FFFF00"/>
                </a:solidFill>
                <a:latin typeface="Comic Sans MS" pitchFamily="66" charset="0"/>
              </a:rPr>
              <a:t>embantu</a:t>
            </a:r>
            <a:r>
              <a:rPr lang="en-US" sz="2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omic Sans MS" pitchFamily="66" charset="0"/>
              </a:rPr>
              <a:t>siswa</a:t>
            </a:r>
            <a:r>
              <a:rPr lang="en-US" sz="2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omic Sans MS" pitchFamily="66" charset="0"/>
              </a:rPr>
              <a:t>menilai</a:t>
            </a:r>
            <a:r>
              <a:rPr lang="en-US" sz="2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omic Sans MS" pitchFamily="66" charset="0"/>
              </a:rPr>
              <a:t>kemajuan</a:t>
            </a:r>
            <a:r>
              <a:rPr lang="en-US" sz="20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000" dirty="0" err="1">
                <a:solidFill>
                  <a:srgbClr val="FFFF00"/>
                </a:solidFill>
                <a:latin typeface="Comic Sans MS" pitchFamily="66" charset="0"/>
              </a:rPr>
              <a:t>sendiri</a:t>
            </a:r>
            <a:endParaRPr lang="en-US" sz="2000" dirty="0">
              <a:solidFill>
                <a:srgbClr val="FFFF00"/>
              </a:solidFill>
              <a:latin typeface="Comic Sans MS" pitchFamily="66" charset="0"/>
            </a:endParaRPr>
          </a:p>
        </p:txBody>
      </p:sp>
      <p:sp>
        <p:nvSpPr>
          <p:cNvPr id="40965" name="Line 5"/>
          <p:cNvSpPr>
            <a:spLocks noChangeShapeType="1"/>
          </p:cNvSpPr>
          <p:nvPr/>
        </p:nvSpPr>
        <p:spPr bwMode="auto">
          <a:xfrm>
            <a:off x="8574088" y="2997201"/>
            <a:ext cx="0" cy="93662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40966" name="Text Box 6"/>
          <p:cNvSpPr txBox="1">
            <a:spLocks noChangeArrowheads="1"/>
          </p:cNvSpPr>
          <p:nvPr/>
        </p:nvSpPr>
        <p:spPr bwMode="auto">
          <a:xfrm>
            <a:off x="2351088" y="2341563"/>
            <a:ext cx="3384550" cy="1016000"/>
          </a:xfrm>
          <a:prstGeom prst="rect">
            <a:avLst/>
          </a:prstGeom>
          <a:solidFill>
            <a:srgbClr val="155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/>
            <a:r>
              <a:rPr lang="en-US" sz="2000" b="1" dirty="0">
                <a:latin typeface="Comic Sans MS" pitchFamily="66" charset="0"/>
              </a:rPr>
              <a:t>MEMBIMBING DAN MEMUDAHKAN BELAJAR  (3)</a:t>
            </a:r>
          </a:p>
        </p:txBody>
      </p:sp>
      <p:sp>
        <p:nvSpPr>
          <p:cNvPr id="40967" name="Text Box 7"/>
          <p:cNvSpPr txBox="1">
            <a:spLocks noChangeArrowheads="1"/>
          </p:cNvSpPr>
          <p:nvPr/>
        </p:nvSpPr>
        <p:spPr bwMode="auto">
          <a:xfrm>
            <a:off x="6959600" y="2346325"/>
            <a:ext cx="3240088" cy="1016000"/>
          </a:xfrm>
          <a:prstGeom prst="rect">
            <a:avLst/>
          </a:prstGeom>
          <a:solidFill>
            <a:srgbClr val="155F33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Garamond" pitchFamily="18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Garamond" pitchFamily="18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Garamond" pitchFamily="18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Garamond" pitchFamily="18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Garamond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aramond" pitchFamily="18" charset="0"/>
              </a:defRPr>
            </a:lvl9pPr>
          </a:lstStyle>
          <a:p>
            <a:pPr algn="ctr"/>
            <a:r>
              <a:rPr lang="en-US" sz="2000" b="1">
                <a:latin typeface="Comic Sans MS" pitchFamily="66" charset="0"/>
              </a:rPr>
              <a:t>MERENCANAKAN DAN MELAKSANAKAN KBM (4)</a:t>
            </a:r>
          </a:p>
        </p:txBody>
      </p:sp>
      <p:grpSp>
        <p:nvGrpSpPr>
          <p:cNvPr id="40968" name="Group 8"/>
          <p:cNvGrpSpPr>
            <a:grpSpLocks/>
          </p:cNvGrpSpPr>
          <p:nvPr/>
        </p:nvGrpSpPr>
        <p:grpSpPr bwMode="auto">
          <a:xfrm>
            <a:off x="4079875" y="1484314"/>
            <a:ext cx="4464050" cy="865187"/>
            <a:chOff x="1701" y="935"/>
            <a:chExt cx="2812" cy="545"/>
          </a:xfrm>
        </p:grpSpPr>
        <p:sp>
          <p:nvSpPr>
            <p:cNvPr id="24588" name="Line 9"/>
            <p:cNvSpPr>
              <a:spLocks noChangeShapeType="1"/>
            </p:cNvSpPr>
            <p:nvPr/>
          </p:nvSpPr>
          <p:spPr bwMode="auto">
            <a:xfrm>
              <a:off x="3061" y="935"/>
              <a:ext cx="0" cy="227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4589" name="Line 10"/>
            <p:cNvSpPr>
              <a:spLocks noChangeShapeType="1"/>
            </p:cNvSpPr>
            <p:nvPr/>
          </p:nvSpPr>
          <p:spPr bwMode="auto">
            <a:xfrm>
              <a:off x="1701" y="1162"/>
              <a:ext cx="2812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4590" name="Line 11"/>
            <p:cNvSpPr>
              <a:spLocks noChangeShapeType="1"/>
            </p:cNvSpPr>
            <p:nvPr/>
          </p:nvSpPr>
          <p:spPr bwMode="auto">
            <a:xfrm>
              <a:off x="1701" y="1162"/>
              <a:ext cx="0" cy="3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  <p:sp>
          <p:nvSpPr>
            <p:cNvPr id="24591" name="Line 12"/>
            <p:cNvSpPr>
              <a:spLocks noChangeShapeType="1"/>
            </p:cNvSpPr>
            <p:nvPr/>
          </p:nvSpPr>
          <p:spPr bwMode="auto">
            <a:xfrm>
              <a:off x="4499" y="1162"/>
              <a:ext cx="0" cy="31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id-ID"/>
            </a:p>
          </p:txBody>
        </p:sp>
      </p:grpSp>
      <p:sp>
        <p:nvSpPr>
          <p:cNvPr id="16" name="Rectangle 2"/>
          <p:cNvSpPr txBox="1">
            <a:spLocks noChangeArrowheads="1"/>
          </p:cNvSpPr>
          <p:nvPr/>
        </p:nvSpPr>
        <p:spPr>
          <a:xfrm>
            <a:off x="3427760" y="404665"/>
            <a:ext cx="7063680" cy="56356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id-ID" sz="2800" dirty="0"/>
              <a:t>Komponen Keterampilan Mengajar Kelompok Kecil dan Perorangan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646980771"/>
      </p:ext>
    </p:extLst>
  </p:cSld>
  <p:clrMapOvr>
    <a:masterClrMapping/>
  </p:clrMapOvr>
  <p:transition spd="slow">
    <p:cover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ChangeArrowheads="1"/>
          </p:cNvSpPr>
          <p:nvPr/>
        </p:nvSpPr>
        <p:spPr bwMode="auto">
          <a:xfrm>
            <a:off x="2932251" y="1700809"/>
            <a:ext cx="6767512" cy="326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346075" indent="-346075">
              <a:spcBef>
                <a:spcPct val="20000"/>
              </a:spcBef>
              <a:spcAft>
                <a:spcPct val="2000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variasi</a:t>
            </a:r>
            <a:r>
              <a:rPr lang="en-US" sz="24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pengorganisasian</a:t>
            </a:r>
            <a:r>
              <a:rPr lang="en-US" sz="24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</a:p>
          <a:p>
            <a:pPr marL="346075" indent="-346075">
              <a:spcBef>
                <a:spcPct val="20000"/>
              </a:spcBef>
              <a:spcAft>
                <a:spcPct val="2000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pilih</a:t>
            </a:r>
            <a:r>
              <a:rPr lang="en-US" sz="24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topik</a:t>
            </a:r>
            <a:r>
              <a:rPr lang="en-US" sz="2400" dirty="0">
                <a:solidFill>
                  <a:srgbClr val="FFFF00"/>
                </a:solidFill>
                <a:latin typeface="Comic Sans MS" pitchFamily="66" charset="0"/>
              </a:rPr>
              <a:t> yang </a:t>
            </a:r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sesuai</a:t>
            </a:r>
            <a:endParaRPr lang="en-US" sz="2400" dirty="0">
              <a:solidFill>
                <a:srgbClr val="FFFF00"/>
              </a:solidFill>
              <a:latin typeface="Comic Sans MS" pitchFamily="66" charset="0"/>
            </a:endParaRPr>
          </a:p>
          <a:p>
            <a:pPr marL="346075" indent="-346075">
              <a:spcBef>
                <a:spcPct val="20000"/>
              </a:spcBef>
              <a:spcAft>
                <a:spcPct val="2000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akhiri</a:t>
            </a:r>
            <a:r>
              <a:rPr lang="en-US" sz="24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dengan</a:t>
            </a:r>
            <a:r>
              <a:rPr lang="en-US" sz="24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rangkuman</a:t>
            </a:r>
            <a:r>
              <a:rPr lang="id-ID" sz="2400" dirty="0">
                <a:solidFill>
                  <a:srgbClr val="FFFF00"/>
                </a:solidFill>
                <a:latin typeface="Comic Sans MS" pitchFamily="66" charset="0"/>
              </a:rPr>
              <a:t> atau kesimpulan</a:t>
            </a:r>
            <a:r>
              <a:rPr lang="en-US" sz="2400" dirty="0">
                <a:solidFill>
                  <a:srgbClr val="FFFF00"/>
                </a:solidFill>
                <a:latin typeface="Comic Sans MS" pitchFamily="66" charset="0"/>
              </a:rPr>
              <a:t>, </a:t>
            </a:r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pemantapan</a:t>
            </a:r>
            <a:r>
              <a:rPr lang="en-US" sz="2400" dirty="0">
                <a:solidFill>
                  <a:srgbClr val="FFFF00"/>
                </a:solidFill>
                <a:latin typeface="Comic Sans MS" pitchFamily="66" charset="0"/>
              </a:rPr>
              <a:t>, </a:t>
            </a:r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laporan</a:t>
            </a:r>
            <a:r>
              <a:rPr lang="en-US" sz="24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dll</a:t>
            </a:r>
            <a:r>
              <a:rPr lang="en-US" sz="2400" dirty="0">
                <a:solidFill>
                  <a:srgbClr val="FFFF00"/>
                </a:solidFill>
                <a:latin typeface="Comic Sans MS" pitchFamily="66" charset="0"/>
              </a:rPr>
              <a:t>.</a:t>
            </a:r>
          </a:p>
          <a:p>
            <a:pPr marL="346075" indent="-346075">
              <a:spcBef>
                <a:spcPct val="20000"/>
              </a:spcBef>
              <a:spcAft>
                <a:spcPct val="2000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kenali</a:t>
            </a:r>
            <a:r>
              <a:rPr lang="en-US" sz="24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siswa</a:t>
            </a:r>
            <a:r>
              <a:rPr lang="en-US" sz="24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secara</a:t>
            </a:r>
            <a:r>
              <a:rPr lang="en-US" sz="2400" dirty="0">
                <a:solidFill>
                  <a:srgbClr val="FFFF00"/>
                </a:solidFill>
                <a:latin typeface="Comic Sans MS" pitchFamily="66" charset="0"/>
              </a:rPr>
              <a:t> individual</a:t>
            </a:r>
          </a:p>
          <a:p>
            <a:pPr marL="346075" indent="-346075">
              <a:spcBef>
                <a:spcPct val="20000"/>
              </a:spcBef>
              <a:spcAft>
                <a:spcPct val="20000"/>
              </a:spcAft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beri</a:t>
            </a:r>
            <a:r>
              <a:rPr lang="en-US" sz="24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kesempatan</a:t>
            </a:r>
            <a:r>
              <a:rPr lang="en-US" sz="24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kepada</a:t>
            </a:r>
            <a:r>
              <a:rPr lang="en-US" sz="24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siswa</a:t>
            </a:r>
            <a:r>
              <a:rPr lang="en-US" sz="24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bekerja</a:t>
            </a:r>
            <a:r>
              <a:rPr lang="en-US" sz="24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secara</a:t>
            </a:r>
            <a:r>
              <a:rPr lang="en-US" sz="2400" dirty="0">
                <a:solidFill>
                  <a:srgbClr val="FFFF00"/>
                </a:solidFill>
                <a:latin typeface="Comic Sans MS" pitchFamily="66" charset="0"/>
              </a:rPr>
              <a:t> </a:t>
            </a:r>
            <a:r>
              <a:rPr lang="en-US" sz="2400" dirty="0" err="1">
                <a:solidFill>
                  <a:srgbClr val="FFFF00"/>
                </a:solidFill>
                <a:latin typeface="Comic Sans MS" pitchFamily="66" charset="0"/>
              </a:rPr>
              <a:t>bebas</a:t>
            </a:r>
            <a:endParaRPr lang="en-US" sz="2400" dirty="0">
              <a:solidFill>
                <a:srgbClr val="FFFF00"/>
              </a:solidFill>
            </a:endParaRPr>
          </a:p>
        </p:txBody>
      </p:sp>
      <p:grpSp>
        <p:nvGrpSpPr>
          <p:cNvPr id="43013" name="Group 5"/>
          <p:cNvGrpSpPr>
            <a:grpSpLocks/>
          </p:cNvGrpSpPr>
          <p:nvPr/>
        </p:nvGrpSpPr>
        <p:grpSpPr bwMode="auto">
          <a:xfrm>
            <a:off x="2135189" y="476251"/>
            <a:ext cx="8066087" cy="576263"/>
            <a:chOff x="1086" y="192"/>
            <a:chExt cx="3596" cy="720"/>
          </a:xfrm>
        </p:grpSpPr>
        <p:sp>
          <p:nvSpPr>
            <p:cNvPr id="25606" name="Rectangle 6"/>
            <p:cNvSpPr>
              <a:spLocks noChangeArrowheads="1"/>
            </p:cNvSpPr>
            <p:nvPr/>
          </p:nvSpPr>
          <p:spPr bwMode="auto">
            <a:xfrm>
              <a:off x="1086" y="217"/>
              <a:ext cx="3596" cy="6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7763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id-ID"/>
            </a:p>
          </p:txBody>
        </p:sp>
        <p:sp>
          <p:nvSpPr>
            <p:cNvPr id="25607" name="Rectangle 7"/>
            <p:cNvSpPr>
              <a:spLocks noChangeArrowheads="1"/>
            </p:cNvSpPr>
            <p:nvPr/>
          </p:nvSpPr>
          <p:spPr bwMode="auto">
            <a:xfrm>
              <a:off x="1131" y="192"/>
              <a:ext cx="3504" cy="7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CCCC"/>
                  </a:solidFill>
                </a14:hiddenFill>
              </a:ext>
              <a:ext uri="{91240B29-F687-4F45-9708-019B960494DF}">
                <a14:hiddenLine xmlns:a14="http://schemas.microsoft.com/office/drawing/2010/main" w="12699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/>
            <a:lstStyle/>
            <a:p>
              <a:pPr algn="ctr"/>
              <a:endParaRPr lang="id-ID" sz="2600" b="1">
                <a:latin typeface="Comic Sans MS" pitchFamily="66" charset="0"/>
              </a:endParaRPr>
            </a:p>
          </p:txBody>
        </p:sp>
      </p:grpSp>
      <p:sp>
        <p:nvSpPr>
          <p:cNvPr id="8" name="Rectangle 2"/>
          <p:cNvSpPr txBox="1">
            <a:spLocks noChangeArrowheads="1"/>
          </p:cNvSpPr>
          <p:nvPr/>
        </p:nvSpPr>
        <p:spPr>
          <a:xfrm>
            <a:off x="3326720" y="216468"/>
            <a:ext cx="7063680" cy="563563"/>
          </a:xfrm>
          <a:prstGeom prst="rect">
            <a:avLst/>
          </a:prstGeom>
        </p:spPr>
        <p:txBody>
          <a:bodyPr/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id-ID" sz="2800" dirty="0"/>
              <a:t>Prinsip Keterampilan Mengajar Kelompok Kecil dan Perorangan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975574470"/>
      </p:ext>
    </p:extLst>
  </p:cSld>
  <p:clrMapOvr>
    <a:masterClrMapping/>
  </p:clrMapOvr>
  <p:transition spd="slow">
    <p:pull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9" name="WordArt 3"/>
          <p:cNvSpPr>
            <a:spLocks noChangeArrowheads="1" noChangeShapeType="1" noTextEdit="1"/>
          </p:cNvSpPr>
          <p:nvPr/>
        </p:nvSpPr>
        <p:spPr bwMode="gray">
          <a:xfrm>
            <a:off x="4343400" y="3276600"/>
            <a:ext cx="4724400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id-ID" sz="5400" b="1" kern="10" dirty="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bg1"/>
                    </a:gs>
                    <a:gs pos="100000">
                      <a:schemeClr val="accent1"/>
                    </a:gs>
                  </a:gsLst>
                  <a:lin ang="0" scaled="1"/>
                </a:gradFill>
                <a:effectLst>
                  <a:outerShdw dist="89803" dir="2700000" algn="ctr" rotWithShape="0">
                    <a:srgbClr val="000000">
                      <a:alpha val="50000"/>
                    </a:srgbClr>
                  </a:outerShdw>
                </a:effectLst>
                <a:latin typeface="Verdana"/>
                <a:ea typeface="Verdana"/>
                <a:cs typeface="Verdana"/>
              </a:rPr>
              <a:t>Sekian dan Terima Kasih !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400">
        <p14:ripple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352800" y="457201"/>
            <a:ext cx="7063680" cy="563563"/>
          </a:xfrm>
        </p:spPr>
        <p:txBody>
          <a:bodyPr/>
          <a:lstStyle/>
          <a:p>
            <a:r>
              <a:rPr lang="id-ID" sz="2800" dirty="0"/>
              <a:t>A. Keterampilan Bertanya Dasar</a:t>
            </a:r>
            <a:endParaRPr lang="en-US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id-ID" dirty="0">
                <a:solidFill>
                  <a:srgbClr val="FFFF00"/>
                </a:solidFill>
              </a:rPr>
              <a:t>Membangkitkan minat dan rasa ingin tahu peserta didik terhadap materi pembelajaran;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>
                <a:solidFill>
                  <a:srgbClr val="FFFF00"/>
                </a:solidFill>
              </a:rPr>
              <a:t>Memusatkan perhatian peserta didik terhadap fokus permasalahan yang sedang dibahas;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>
                <a:solidFill>
                  <a:srgbClr val="FFFF00"/>
                </a:solidFill>
              </a:rPr>
              <a:t>Meningkatkan aktivitas belajar peserta didik;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>
                <a:solidFill>
                  <a:srgbClr val="FFFF00"/>
                </a:solidFill>
              </a:rPr>
              <a:t>Meningkatkan kemampuan berpikir peserta didik dari kemampuan berpikir tingkat rendah ke tingkat yang lebih tinggi;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dirty="0">
                <a:solidFill>
                  <a:srgbClr val="FFFF00"/>
                </a:solidFill>
              </a:rPr>
              <a:t>Membantu peserta didik dalam mencapai tujuan pembelajaran yang telah disepakati.</a:t>
            </a:r>
          </a:p>
        </p:txBody>
      </p:sp>
    </p:spTree>
  </p:cSld>
  <p:clrMapOvr>
    <a:masterClrMapping/>
  </p:clrMapOvr>
  <p:transition spd="slow">
    <p:pull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352800" y="457201"/>
            <a:ext cx="7063680" cy="563563"/>
          </a:xfrm>
        </p:spPr>
        <p:txBody>
          <a:bodyPr/>
          <a:lstStyle/>
          <a:p>
            <a:r>
              <a:rPr lang="id-ID" sz="2800" dirty="0"/>
              <a:t>Komponen </a:t>
            </a:r>
            <a:br>
              <a:rPr lang="id-ID" sz="2800" dirty="0"/>
            </a:br>
            <a:r>
              <a:rPr lang="id-ID" sz="2800" dirty="0"/>
              <a:t>Keterampilan Bertanya Dasar</a:t>
            </a:r>
            <a:endParaRPr lang="en-US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5400" y="1844824"/>
            <a:ext cx="11074400" cy="47244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d-ID" dirty="0">
                <a:solidFill>
                  <a:srgbClr val="FFFF00"/>
                </a:solidFill>
              </a:rPr>
              <a:t>Pengungkapan pertanyaan secara jelas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>
                <a:solidFill>
                  <a:srgbClr val="FFFF00"/>
                </a:solidFill>
              </a:rPr>
              <a:t>Pemberian acuan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>
                <a:solidFill>
                  <a:srgbClr val="FFFF00"/>
                </a:solidFill>
              </a:rPr>
              <a:t>Pemusatan perhatian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>
                <a:solidFill>
                  <a:srgbClr val="FFFF00"/>
                </a:solidFill>
              </a:rPr>
              <a:t>Pemindahan giliran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>
                <a:solidFill>
                  <a:srgbClr val="FFFF00"/>
                </a:solidFill>
              </a:rPr>
              <a:t>Penyebaran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>
                <a:solidFill>
                  <a:srgbClr val="FFFF00"/>
                </a:solidFill>
              </a:rPr>
              <a:t>Pemberian waktu berpikir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>
                <a:solidFill>
                  <a:srgbClr val="FFFF00"/>
                </a:solidFill>
              </a:rPr>
              <a:t>Pemberian tuntunan</a:t>
            </a:r>
          </a:p>
        </p:txBody>
      </p:sp>
    </p:spTree>
    <p:extLst>
      <p:ext uri="{BB962C8B-B14F-4D97-AF65-F5344CB8AC3E}">
        <p14:creationId xmlns:p14="http://schemas.microsoft.com/office/powerpoint/2010/main" val="950223842"/>
      </p:ext>
    </p:extLst>
  </p:cSld>
  <p:clrMapOvr>
    <a:masterClrMapping/>
  </p:clrMapOvr>
  <p:transition spd="slow">
    <p:cover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352800" y="457201"/>
            <a:ext cx="7063680" cy="563563"/>
          </a:xfrm>
        </p:spPr>
        <p:txBody>
          <a:bodyPr/>
          <a:lstStyle/>
          <a:p>
            <a:r>
              <a:rPr lang="id-ID" sz="2800" dirty="0"/>
              <a:t>Komponen </a:t>
            </a:r>
            <a:br>
              <a:rPr lang="id-ID" sz="2800" dirty="0"/>
            </a:br>
            <a:r>
              <a:rPr lang="id-ID" sz="2800" dirty="0"/>
              <a:t>Keterampilan Bertanya Dasar</a:t>
            </a:r>
            <a:endParaRPr lang="en-US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7408" y="1844824"/>
            <a:ext cx="11074400" cy="4724400"/>
          </a:xfrm>
        </p:spPr>
        <p:txBody>
          <a:bodyPr/>
          <a:lstStyle/>
          <a:p>
            <a:pPr marL="0" indent="0">
              <a:buNone/>
            </a:pPr>
            <a:r>
              <a:rPr lang="id-ID" b="1" dirty="0">
                <a:solidFill>
                  <a:schemeClr val="tx2">
                    <a:lumMod val="75000"/>
                  </a:schemeClr>
                </a:solidFill>
              </a:rPr>
              <a:t>Hal-hal yang harus diperhatikan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>
                <a:solidFill>
                  <a:srgbClr val="FFFF00"/>
                </a:solidFill>
              </a:rPr>
              <a:t>Kehangatan dan keantusiasan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>
                <a:solidFill>
                  <a:srgbClr val="FFFF00"/>
                </a:solidFill>
              </a:rPr>
              <a:t>Kebiasaan yang harus dihindari :</a:t>
            </a:r>
          </a:p>
          <a:p>
            <a:pPr marL="887413"/>
            <a:r>
              <a:rPr lang="id-ID" dirty="0">
                <a:solidFill>
                  <a:schemeClr val="tx1"/>
                </a:solidFill>
              </a:rPr>
              <a:t>Menjawab pertanyaan sendiri</a:t>
            </a:r>
          </a:p>
          <a:p>
            <a:pPr marL="887413"/>
            <a:r>
              <a:rPr lang="id-ID" dirty="0">
                <a:solidFill>
                  <a:schemeClr val="tx1"/>
                </a:solidFill>
              </a:rPr>
              <a:t>Mengulang jawaban peserta didik</a:t>
            </a:r>
          </a:p>
          <a:p>
            <a:pPr marL="887413"/>
            <a:r>
              <a:rPr lang="id-ID" dirty="0">
                <a:solidFill>
                  <a:schemeClr val="tx1"/>
                </a:solidFill>
              </a:rPr>
              <a:t>Mengajukan pertanyaan secara berulang-ulang</a:t>
            </a:r>
          </a:p>
          <a:p>
            <a:pPr marL="887413"/>
            <a:r>
              <a:rPr lang="id-ID" dirty="0">
                <a:solidFill>
                  <a:schemeClr val="tx1"/>
                </a:solidFill>
              </a:rPr>
              <a:t>Meminta jawaban secara serempak dari peserta didik</a:t>
            </a:r>
          </a:p>
        </p:txBody>
      </p:sp>
    </p:spTree>
    <p:extLst>
      <p:ext uri="{BB962C8B-B14F-4D97-AF65-F5344CB8AC3E}">
        <p14:creationId xmlns:p14="http://schemas.microsoft.com/office/powerpoint/2010/main" val="277678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500">
        <p:checker/>
      </p:transition>
    </mc:Choice>
    <mc:Fallback xmlns="">
      <p:transition spd="slow">
        <p:checker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352800" y="457201"/>
            <a:ext cx="7063680" cy="563563"/>
          </a:xfrm>
        </p:spPr>
        <p:txBody>
          <a:bodyPr/>
          <a:lstStyle/>
          <a:p>
            <a:r>
              <a:rPr lang="id-ID" sz="2800" dirty="0"/>
              <a:t>Keterampilan Bertanya Lanjut</a:t>
            </a:r>
            <a:endParaRPr lang="en-US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5400" y="1772816"/>
            <a:ext cx="11074400" cy="4724400"/>
          </a:xfrm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id-ID" sz="2400" dirty="0">
                <a:solidFill>
                  <a:srgbClr val="FFFF00"/>
                </a:solidFill>
              </a:rPr>
              <a:t>Mengembangkan kemapuan peserta didik dalam menemukan, mengorganisasi, dan menilai informasi yang didapatnya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sz="2400" dirty="0">
                <a:solidFill>
                  <a:srgbClr val="FFFF00"/>
                </a:solidFill>
              </a:rPr>
              <a:t>Meningkatkan kemampuan peserta didik dalam membentuk dan mengungkapkan pertanyaan-pertanyaan yang didasarkan atas informasi yang lengkap dan relevan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sz="2400" dirty="0">
                <a:solidFill>
                  <a:srgbClr val="FFFF00"/>
                </a:solidFill>
              </a:rPr>
              <a:t>Mendorong peserta didik untuk mengembangkan ide-ide, dan mengemukakan ide-ide kepada teman-temannya secara timbal balik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sz="2400" dirty="0">
                <a:solidFill>
                  <a:srgbClr val="FFFF00"/>
                </a:solidFill>
              </a:rPr>
              <a:t>Memberikan kesempatan kepada semua peserta didik untuk memperoleh sukses melebihi yang bisa dicapainya.</a:t>
            </a:r>
          </a:p>
        </p:txBody>
      </p:sp>
    </p:spTree>
    <p:extLst>
      <p:ext uri="{BB962C8B-B14F-4D97-AF65-F5344CB8AC3E}">
        <p14:creationId xmlns:p14="http://schemas.microsoft.com/office/powerpoint/2010/main" val="27066686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flash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352800" y="457201"/>
            <a:ext cx="7063680" cy="563563"/>
          </a:xfrm>
        </p:spPr>
        <p:txBody>
          <a:bodyPr/>
          <a:lstStyle/>
          <a:p>
            <a:r>
              <a:rPr lang="id-ID" sz="2800" dirty="0"/>
              <a:t>Komponen </a:t>
            </a:r>
            <a:br>
              <a:rPr lang="id-ID" sz="2800" dirty="0"/>
            </a:br>
            <a:r>
              <a:rPr lang="id-ID" sz="2800" dirty="0"/>
              <a:t>Keterampilan Bertanya Lanjut</a:t>
            </a:r>
            <a:endParaRPr lang="en-US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695400" y="1676399"/>
            <a:ext cx="11074400" cy="472440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d-ID" sz="2000" dirty="0">
                <a:solidFill>
                  <a:srgbClr val="FFFF00"/>
                </a:solidFill>
              </a:rPr>
              <a:t>Pengubahan tuntutan tingkatan kognitif dalam menjawab pertanyaan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000" dirty="0">
                <a:solidFill>
                  <a:srgbClr val="FFFF00"/>
                </a:solidFill>
              </a:rPr>
              <a:t>Pengaturan urutan pertanyaan</a:t>
            </a:r>
          </a:p>
          <a:p>
            <a:pPr marL="514350" indent="-514350">
              <a:buFont typeface="+mj-lt"/>
              <a:buAutoNum type="arabicPeriod"/>
            </a:pPr>
            <a:r>
              <a:rPr lang="id-ID" sz="2000" dirty="0">
                <a:solidFill>
                  <a:srgbClr val="FFFF00"/>
                </a:solidFill>
              </a:rPr>
              <a:t>Penggunaan pertanyaan pelacak</a:t>
            </a:r>
          </a:p>
          <a:p>
            <a:pPr marL="796925" indent="-514350">
              <a:buAutoNum type="alphaLcPeriod"/>
            </a:pPr>
            <a:r>
              <a:rPr lang="id-ID" sz="2000" dirty="0">
                <a:solidFill>
                  <a:schemeClr val="tx1"/>
                </a:solidFill>
              </a:rPr>
              <a:t>Klasifikasi</a:t>
            </a:r>
          </a:p>
          <a:p>
            <a:pPr marL="796925" indent="-514350">
              <a:buAutoNum type="alphaLcPeriod"/>
            </a:pPr>
            <a:r>
              <a:rPr lang="id-ID" sz="2000" dirty="0">
                <a:solidFill>
                  <a:schemeClr val="tx1"/>
                </a:solidFill>
              </a:rPr>
              <a:t>Meminta peserta didik memberikan alasan</a:t>
            </a:r>
          </a:p>
          <a:p>
            <a:pPr marL="796925" indent="-514350">
              <a:buAutoNum type="alphaLcPeriod"/>
            </a:pPr>
            <a:r>
              <a:rPr lang="id-ID" sz="2000" dirty="0">
                <a:solidFill>
                  <a:schemeClr val="tx1"/>
                </a:solidFill>
              </a:rPr>
              <a:t>Meminta kesepakatan pandangan</a:t>
            </a:r>
          </a:p>
          <a:p>
            <a:pPr marL="796925" indent="-514350">
              <a:buAutoNum type="alphaLcPeriod"/>
            </a:pPr>
            <a:r>
              <a:rPr lang="id-ID" sz="2000" dirty="0">
                <a:solidFill>
                  <a:schemeClr val="tx1"/>
                </a:solidFill>
              </a:rPr>
              <a:t>Meminta ketepatan jawaban</a:t>
            </a:r>
          </a:p>
          <a:p>
            <a:pPr marL="796925" indent="-514350">
              <a:buAutoNum type="alphaLcPeriod"/>
            </a:pPr>
            <a:r>
              <a:rPr lang="id-ID" sz="2000" dirty="0">
                <a:solidFill>
                  <a:schemeClr val="tx1"/>
                </a:solidFill>
              </a:rPr>
              <a:t>Meminta jawaban yang lebih relevan</a:t>
            </a:r>
          </a:p>
          <a:p>
            <a:pPr marL="796925" indent="-514350">
              <a:buAutoNum type="alphaLcPeriod"/>
            </a:pPr>
            <a:r>
              <a:rPr lang="id-ID" sz="2000" dirty="0">
                <a:solidFill>
                  <a:schemeClr val="tx1"/>
                </a:solidFill>
              </a:rPr>
              <a:t>Meminta contoh</a:t>
            </a:r>
          </a:p>
          <a:p>
            <a:pPr marL="796925" indent="-514350">
              <a:buAutoNum type="alphaLcPeriod"/>
            </a:pPr>
            <a:r>
              <a:rPr lang="id-ID" sz="2000" dirty="0">
                <a:solidFill>
                  <a:schemeClr val="tx1"/>
                </a:solidFill>
              </a:rPr>
              <a:t>Meminta jawaban yang lebih kompleks</a:t>
            </a:r>
          </a:p>
          <a:p>
            <a:pPr marL="0" indent="0">
              <a:buNone/>
            </a:pPr>
            <a:r>
              <a:rPr lang="id-ID" sz="2000" dirty="0">
                <a:solidFill>
                  <a:srgbClr val="FFFF00"/>
                </a:solidFill>
              </a:rPr>
              <a:t>4. Peningkatan terjadinya interaksi</a:t>
            </a:r>
          </a:p>
        </p:txBody>
      </p:sp>
    </p:spTree>
    <p:extLst>
      <p:ext uri="{BB962C8B-B14F-4D97-AF65-F5344CB8AC3E}">
        <p14:creationId xmlns:p14="http://schemas.microsoft.com/office/powerpoint/2010/main" val="12891044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352800" y="457201"/>
            <a:ext cx="7063680" cy="563563"/>
          </a:xfrm>
        </p:spPr>
        <p:txBody>
          <a:bodyPr/>
          <a:lstStyle/>
          <a:p>
            <a:r>
              <a:rPr lang="id-ID" sz="2800" dirty="0"/>
              <a:t>B. Keterampilan Memberi Penguatan</a:t>
            </a:r>
            <a:endParaRPr lang="en-US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9416" y="2126453"/>
            <a:ext cx="11074400" cy="4724400"/>
          </a:xfrm>
        </p:spPr>
        <p:txBody>
          <a:bodyPr/>
          <a:lstStyle/>
          <a:p>
            <a:pPr marL="514350" indent="-514350" algn="just">
              <a:buFont typeface="+mj-lt"/>
              <a:buAutoNum type="arabicPeriod"/>
            </a:pPr>
            <a:r>
              <a:rPr lang="id-ID" sz="2400" dirty="0">
                <a:solidFill>
                  <a:srgbClr val="FFFF00"/>
                </a:solidFill>
              </a:rPr>
              <a:t>Meningkatkan perhatian peserta didik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sz="2400" dirty="0">
                <a:solidFill>
                  <a:srgbClr val="FFFF00"/>
                </a:solidFill>
              </a:rPr>
              <a:t>Membangkitkan dan memelihara motivasi belajar peserta didik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sz="2400" dirty="0">
                <a:solidFill>
                  <a:srgbClr val="FFFF00"/>
                </a:solidFill>
              </a:rPr>
              <a:t>Memberi kemudahan belajar kepada peserta didik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sz="2400" dirty="0">
                <a:solidFill>
                  <a:srgbClr val="FFFF00"/>
                </a:solidFill>
              </a:rPr>
              <a:t>Mengontrol dan memodifikasi tingkah laku peserta didik yang kurang positif serta mendorong munculnya tingkah laku yang produktif</a:t>
            </a:r>
          </a:p>
          <a:p>
            <a:pPr marL="514350" indent="-514350" algn="just">
              <a:buFont typeface="+mj-lt"/>
              <a:buAutoNum type="arabicPeriod"/>
            </a:pPr>
            <a:r>
              <a:rPr lang="id-ID" sz="2400" dirty="0">
                <a:solidFill>
                  <a:srgbClr val="FFFF00"/>
                </a:solidFill>
              </a:rPr>
              <a:t>Mengarahkan kepada cara berpikir yang baik dan inisiatif pribadi</a:t>
            </a:r>
          </a:p>
        </p:txBody>
      </p:sp>
    </p:spTree>
    <p:extLst>
      <p:ext uri="{BB962C8B-B14F-4D97-AF65-F5344CB8AC3E}">
        <p14:creationId xmlns:p14="http://schemas.microsoft.com/office/powerpoint/2010/main" val="2724115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title"/>
          </p:nvPr>
        </p:nvSpPr>
        <p:spPr>
          <a:xfrm>
            <a:off x="3352800" y="457201"/>
            <a:ext cx="7063680" cy="563563"/>
          </a:xfrm>
        </p:spPr>
        <p:txBody>
          <a:bodyPr/>
          <a:lstStyle/>
          <a:p>
            <a:r>
              <a:rPr lang="id-ID" sz="2800" dirty="0"/>
              <a:t>Prinsip</a:t>
            </a:r>
            <a:br>
              <a:rPr lang="id-ID" sz="2800" dirty="0"/>
            </a:br>
            <a:r>
              <a:rPr lang="id-ID" sz="2800" dirty="0"/>
              <a:t>Keterampilan Memberi Penguatan</a:t>
            </a:r>
            <a:endParaRPr lang="en-US" sz="28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67408" y="2492896"/>
            <a:ext cx="11074400" cy="3285728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id-ID" dirty="0">
                <a:solidFill>
                  <a:srgbClr val="FFFF00"/>
                </a:solidFill>
              </a:rPr>
              <a:t>Kehangatan dan keantusiasan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>
                <a:solidFill>
                  <a:srgbClr val="FFFF00"/>
                </a:solidFill>
              </a:rPr>
              <a:t>Kebermaknaan</a:t>
            </a:r>
          </a:p>
          <a:p>
            <a:pPr marL="514350" indent="-514350">
              <a:buFont typeface="+mj-lt"/>
              <a:buAutoNum type="arabicPeriod"/>
            </a:pPr>
            <a:r>
              <a:rPr lang="id-ID" dirty="0">
                <a:solidFill>
                  <a:srgbClr val="FFFF00"/>
                </a:solidFill>
              </a:rPr>
              <a:t>Menghindari penggunaan respon yang negatif</a:t>
            </a:r>
          </a:p>
        </p:txBody>
      </p:sp>
    </p:spTree>
    <p:extLst>
      <p:ext uri="{BB962C8B-B14F-4D97-AF65-F5344CB8AC3E}">
        <p14:creationId xmlns:p14="http://schemas.microsoft.com/office/powerpoint/2010/main" val="1391695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cdb2004191d">
  <a:themeElements>
    <a:clrScheme name="191tgp_global_light 1">
      <a:dk1>
        <a:srgbClr val="808080"/>
      </a:dk1>
      <a:lt1>
        <a:srgbClr val="FFFFFF"/>
      </a:lt1>
      <a:dk2>
        <a:srgbClr val="0E237E"/>
      </a:dk2>
      <a:lt2>
        <a:srgbClr val="CCECFF"/>
      </a:lt2>
      <a:accent1>
        <a:srgbClr val="709EE2"/>
      </a:accent1>
      <a:accent2>
        <a:srgbClr val="9874F2"/>
      </a:accent2>
      <a:accent3>
        <a:srgbClr val="AAACC0"/>
      </a:accent3>
      <a:accent4>
        <a:srgbClr val="DADADA"/>
      </a:accent4>
      <a:accent5>
        <a:srgbClr val="BBCCEE"/>
      </a:accent5>
      <a:accent6>
        <a:srgbClr val="8968DB"/>
      </a:accent6>
      <a:hlink>
        <a:srgbClr val="3B9D81"/>
      </a:hlink>
      <a:folHlink>
        <a:srgbClr val="80C040"/>
      </a:folHlink>
    </a:clrScheme>
    <a:fontScheme name="191tgp_global_ligh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91tgp_global_light 1">
        <a:dk1>
          <a:srgbClr val="808080"/>
        </a:dk1>
        <a:lt1>
          <a:srgbClr val="FFFFFF"/>
        </a:lt1>
        <a:dk2>
          <a:srgbClr val="0E237E"/>
        </a:dk2>
        <a:lt2>
          <a:srgbClr val="CCECFF"/>
        </a:lt2>
        <a:accent1>
          <a:srgbClr val="709EE2"/>
        </a:accent1>
        <a:accent2>
          <a:srgbClr val="9874F2"/>
        </a:accent2>
        <a:accent3>
          <a:srgbClr val="AAACC0"/>
        </a:accent3>
        <a:accent4>
          <a:srgbClr val="DADADA"/>
        </a:accent4>
        <a:accent5>
          <a:srgbClr val="BBCCEE"/>
        </a:accent5>
        <a:accent6>
          <a:srgbClr val="8968DB"/>
        </a:accent6>
        <a:hlink>
          <a:srgbClr val="3B9D81"/>
        </a:hlink>
        <a:folHlink>
          <a:srgbClr val="80C04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91tgp_global_light 2">
        <a:dk1>
          <a:srgbClr val="808080"/>
        </a:dk1>
        <a:lt1>
          <a:srgbClr val="FFFFFF"/>
        </a:lt1>
        <a:dk2>
          <a:srgbClr val="6C2042"/>
        </a:dk2>
        <a:lt2>
          <a:srgbClr val="CCECFF"/>
        </a:lt2>
        <a:accent1>
          <a:srgbClr val="ED9C65"/>
        </a:accent1>
        <a:accent2>
          <a:srgbClr val="5D7CDF"/>
        </a:accent2>
        <a:accent3>
          <a:srgbClr val="BAABB0"/>
        </a:accent3>
        <a:accent4>
          <a:srgbClr val="DADADA"/>
        </a:accent4>
        <a:accent5>
          <a:srgbClr val="F4CBB8"/>
        </a:accent5>
        <a:accent6>
          <a:srgbClr val="5370CA"/>
        </a:accent6>
        <a:hlink>
          <a:srgbClr val="93AB2D"/>
        </a:hlink>
        <a:folHlink>
          <a:srgbClr val="5097B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91tgp_global_light 3">
        <a:dk1>
          <a:srgbClr val="808080"/>
        </a:dk1>
        <a:lt1>
          <a:srgbClr val="FFFFFF"/>
        </a:lt1>
        <a:dk2>
          <a:srgbClr val="004E4C"/>
        </a:dk2>
        <a:lt2>
          <a:srgbClr val="FFFFCC"/>
        </a:lt2>
        <a:accent1>
          <a:srgbClr val="6FB4E3"/>
        </a:accent1>
        <a:accent2>
          <a:srgbClr val="2B976E"/>
        </a:accent2>
        <a:accent3>
          <a:srgbClr val="AAB2B2"/>
        </a:accent3>
        <a:accent4>
          <a:srgbClr val="DADADA"/>
        </a:accent4>
        <a:accent5>
          <a:srgbClr val="BBD6EF"/>
        </a:accent5>
        <a:accent6>
          <a:srgbClr val="268863"/>
        </a:accent6>
        <a:hlink>
          <a:srgbClr val="879543"/>
        </a:hlink>
        <a:folHlink>
          <a:srgbClr val="E3981D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411</TotalTime>
  <Words>1067</Words>
  <Application>Microsoft Office PowerPoint</Application>
  <PresentationFormat>Widescreen</PresentationFormat>
  <Paragraphs>252</Paragraphs>
  <Slides>27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3" baseType="lpstr">
      <vt:lpstr>Arial</vt:lpstr>
      <vt:lpstr>Calibri</vt:lpstr>
      <vt:lpstr>Comic Sans MS</vt:lpstr>
      <vt:lpstr>Verdana</vt:lpstr>
      <vt:lpstr>Wingdings</vt:lpstr>
      <vt:lpstr>cdb2004191d</vt:lpstr>
      <vt:lpstr>KETERAMPILAN DASAR MENGAJAR</vt:lpstr>
      <vt:lpstr>Keterampilan Dasar Mengajar</vt:lpstr>
      <vt:lpstr>A. Keterampilan Bertanya Dasar</vt:lpstr>
      <vt:lpstr>Komponen  Keterampilan Bertanya Dasar</vt:lpstr>
      <vt:lpstr>Komponen  Keterampilan Bertanya Dasar</vt:lpstr>
      <vt:lpstr>Keterampilan Bertanya Lanjut</vt:lpstr>
      <vt:lpstr>Komponen  Keterampilan Bertanya Lanjut</vt:lpstr>
      <vt:lpstr>B. Keterampilan Memberi Penguatan</vt:lpstr>
      <vt:lpstr>Prinsip Keterampilan Memberi Penguatan</vt:lpstr>
      <vt:lpstr>Komponen  Keterampilan Memberi Penguatan</vt:lpstr>
      <vt:lpstr>C. Keterampilan Mengadakan Variasi</vt:lpstr>
      <vt:lpstr>Prinsip Keterampilan Mengadakan Variasi</vt:lpstr>
      <vt:lpstr>Komponen  Keterampilan Mengadakan variasi</vt:lpstr>
      <vt:lpstr>D. Keterampilan Menjelaskan</vt:lpstr>
      <vt:lpstr>Komponen Keterampilan Menjelaskan</vt:lpstr>
      <vt:lpstr>Prinsip Keterampilan Menjelaskan</vt:lpstr>
      <vt:lpstr>PowerPoint Presentation</vt:lpstr>
      <vt:lpstr>F. Keterampilan Memimpin Diskusi Kelompok Kecil</vt:lpstr>
      <vt:lpstr>Komponen Keterampilan Memimpin Diskusi Kelompok Kecil</vt:lpstr>
      <vt:lpstr>Komponen Keterampilan Memimpin Diskusi Kelompok Kecil</vt:lpstr>
      <vt:lpstr>Keterampilan Memimpin Diskusi Kelompok Kecil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ALBY</dc:creator>
  <cp:lastModifiedBy>Sirajuddin Saleh</cp:lastModifiedBy>
  <cp:revision>34</cp:revision>
  <dcterms:created xsi:type="dcterms:W3CDTF">2011-07-12T13:49:15Z</dcterms:created>
  <dcterms:modified xsi:type="dcterms:W3CDTF">2020-12-05T03:21:06Z</dcterms:modified>
</cp:coreProperties>
</file>