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DFD77DD-5415-47B6-847B-CC27427B8BFF}" type="datetimeFigureOut">
              <a:rPr lang="id-ID" smtClean="0"/>
              <a:t>29/04/2015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F72139-9C19-4EF3-9657-46E9D89435A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3313355" cy="2808312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KORELASI DAN REGRESI LINIER</a:t>
            </a:r>
            <a:b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(MAM-4137) 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3 SKS (3-0)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600399" cy="1260629"/>
          </a:xfrm>
        </p:spPr>
        <p:txBody>
          <a:bodyPr/>
          <a:lstStyle/>
          <a:p>
            <a:r>
              <a:rPr lang="id-ID" b="1" dirty="0" smtClean="0"/>
              <a:t>Ir. Putut Widjanarko, MP</a:t>
            </a:r>
          </a:p>
          <a:p>
            <a:r>
              <a:rPr lang="id-ID" b="1" dirty="0" smtClean="0"/>
              <a:t>Setya Widi Ayuning P., S.Pi, MP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9354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6864" cy="4104456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 smtClean="0"/>
              <a:t>untuk melakukan prediksi digunakan persamaan garis yang dapat diperoleh dengan berbagai cara/metode. Biasanya menggunakan Metode Kuadrat Terkecil </a:t>
            </a:r>
            <a:r>
              <a:rPr lang="id-ID" b="1" i="1" dirty="0" smtClean="0"/>
              <a:t>(Least Square)</a:t>
            </a:r>
            <a:r>
              <a:rPr lang="id-ID" b="1" dirty="0" smtClean="0"/>
              <a:t>.</a:t>
            </a:r>
          </a:p>
          <a:p>
            <a:r>
              <a:rPr lang="id-ID" b="1" dirty="0"/>
              <a:t>Metode Kuadrat Terkecil </a:t>
            </a:r>
            <a:r>
              <a:rPr lang="id-ID" b="1" i="1" dirty="0"/>
              <a:t>(Least Square</a:t>
            </a:r>
            <a:r>
              <a:rPr lang="id-ID" b="1" i="1" dirty="0" smtClean="0"/>
              <a:t>)</a:t>
            </a:r>
            <a:r>
              <a:rPr lang="id-ID" b="1" dirty="0" smtClean="0"/>
              <a:t> merupakan suatu metode pembuatan garis regresi dengan cara meminimalkan jumlah kuadrat jarak antara nilai Y yang teramati dan Y yeng diramalkan oleh garis regresi itu.</a:t>
            </a:r>
          </a:p>
        </p:txBody>
      </p:sp>
    </p:spTree>
    <p:extLst>
      <p:ext uri="{BB962C8B-B14F-4D97-AF65-F5344CB8AC3E}">
        <p14:creationId xmlns:p14="http://schemas.microsoft.com/office/powerpoint/2010/main" val="16082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7584" y="1052736"/>
                <a:ext cx="7560840" cy="5184576"/>
              </a:xfrm>
            </p:spPr>
            <p:txBody>
              <a:bodyPr/>
              <a:lstStyle/>
              <a:p>
                <a:r>
                  <a:rPr lang="id-ID" b="1" dirty="0"/>
                  <a:t>Secara matematis persamaan garis, sbb:</a:t>
                </a:r>
              </a:p>
              <a:p>
                <a:pPr marL="68580" indent="0">
                  <a:buNone/>
                </a:pPr>
                <a:endParaRPr lang="id-ID" b="1" dirty="0"/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>
                          <a:latin typeface="Cambria Math"/>
                        </a:rPr>
                        <m:t>𝒀</m:t>
                      </m:r>
                      <m:r>
                        <a:rPr lang="id-ID" b="1" i="1">
                          <a:latin typeface="Cambria Math"/>
                        </a:rPr>
                        <m:t>=</m:t>
                      </m:r>
                      <m:r>
                        <a:rPr lang="id-ID" b="1" i="1">
                          <a:latin typeface="Cambria Math"/>
                        </a:rPr>
                        <m:t>𝒂</m:t>
                      </m:r>
                      <m:r>
                        <a:rPr lang="id-ID" b="1" i="1">
                          <a:latin typeface="Cambria Math"/>
                        </a:rPr>
                        <m:t>+</m:t>
                      </m:r>
                      <m:r>
                        <a:rPr lang="id-ID" b="1" i="1">
                          <a:latin typeface="Cambria Math"/>
                        </a:rPr>
                        <m:t>𝒃𝑿</m:t>
                      </m:r>
                    </m:oMath>
                  </m:oMathPara>
                </a14:m>
                <a:endParaRPr lang="id-ID" dirty="0"/>
              </a:p>
              <a:p>
                <a:pPr marL="68580" indent="0">
                  <a:buNone/>
                </a:pPr>
                <a:r>
                  <a:rPr lang="id-ID" b="1" dirty="0" smtClean="0"/>
                  <a:t>Keterangan :</a:t>
                </a:r>
              </a:p>
              <a:p>
                <a:pPr marL="68580" indent="0">
                  <a:buNone/>
                </a:pPr>
                <a:r>
                  <a:rPr lang="id-ID" b="1" dirty="0" smtClean="0"/>
                  <a:t>Y	: Variabel Dependen</a:t>
                </a:r>
              </a:p>
              <a:p>
                <a:pPr marL="68580" indent="0">
                  <a:buNone/>
                </a:pPr>
                <a:r>
                  <a:rPr lang="id-ID" b="1" dirty="0" smtClean="0"/>
                  <a:t>X	: Variabel Independen</a:t>
                </a:r>
              </a:p>
              <a:p>
                <a:pPr marL="68580" indent="0">
                  <a:buNone/>
                </a:pPr>
                <a:r>
                  <a:rPr lang="id-ID" b="1" dirty="0" smtClean="0"/>
                  <a:t>a	: Intercept = perkiraan besarnya rata-rata  	  	  variabel Y ketika variabel X = 0</a:t>
                </a:r>
              </a:p>
              <a:p>
                <a:pPr marL="68580" indent="0">
                  <a:buNone/>
                </a:pPr>
                <a:r>
                  <a:rPr lang="id-ID" b="1" dirty="0"/>
                  <a:t>b</a:t>
                </a:r>
                <a:r>
                  <a:rPr lang="id-ID" b="1" dirty="0" smtClean="0"/>
                  <a:t>	: Slope = </a:t>
                </a:r>
                <a:r>
                  <a:rPr lang="id-ID" b="1" dirty="0"/>
                  <a:t>perkiraan </a:t>
                </a:r>
                <a:r>
                  <a:rPr lang="id-ID" b="1" dirty="0" smtClean="0"/>
                  <a:t>perubahan nilai 	   	 	  variabel </a:t>
                </a:r>
                <a:r>
                  <a:rPr lang="id-ID" b="1" dirty="0"/>
                  <a:t>Y </a:t>
                </a:r>
                <a:r>
                  <a:rPr lang="id-ID" b="1" dirty="0" smtClean="0"/>
                  <a:t>bila variabel X berubah satu </a:t>
                </a:r>
              </a:p>
              <a:p>
                <a:pPr marL="68580" indent="0">
                  <a:buNone/>
                </a:pPr>
                <a:r>
                  <a:rPr lang="id-ID" b="1" dirty="0"/>
                  <a:t>	</a:t>
                </a:r>
                <a:r>
                  <a:rPr lang="id-ID" b="1" dirty="0" smtClean="0"/>
                  <a:t>  unit pengukuran</a:t>
                </a: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84" y="1052736"/>
                <a:ext cx="7560840" cy="5184576"/>
              </a:xfrm>
              <a:blipFill rotWithShape="1">
                <a:blip r:embed="rId2"/>
                <a:stretch>
                  <a:fillRect l="-403" t="-9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6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32656"/>
            <a:ext cx="7776864" cy="5976664"/>
          </a:xfrm>
        </p:spPr>
        <p:txBody>
          <a:bodyPr/>
          <a:lstStyle/>
          <a:p>
            <a:pPr marL="68580" indent="0">
              <a:buNone/>
            </a:pPr>
            <a:r>
              <a:rPr lang="id-ID" sz="2000" b="1" dirty="0" smtClean="0"/>
              <a:t>Contoh :</a:t>
            </a:r>
          </a:p>
          <a:p>
            <a:pPr marL="525780" indent="-457200">
              <a:buAutoNum type="arabicPeriod"/>
            </a:pPr>
            <a:r>
              <a:rPr lang="id-ID" sz="2000" b="1" dirty="0" smtClean="0"/>
              <a:t>Suatu survei ingin mengetahui hubungan antara usia dengan lama hari rawat di RS X tahun x, survei dengan mengambil sampel 5 pasien dan hasilnya sebagai berikut :</a:t>
            </a:r>
          </a:p>
          <a:p>
            <a:pPr>
              <a:buFontTx/>
              <a:buChar char="-"/>
            </a:pPr>
            <a:r>
              <a:rPr lang="id-ID" sz="2000" b="1" dirty="0" smtClean="0"/>
              <a:t>Umur		: 20  30  25  35  40 (tahun)</a:t>
            </a:r>
          </a:p>
          <a:p>
            <a:pPr>
              <a:buFontTx/>
              <a:buChar char="-"/>
            </a:pPr>
            <a:r>
              <a:rPr lang="id-ID" sz="2000" b="1" dirty="0" smtClean="0"/>
              <a:t>Lama rawat	: 5  6  5  7 8 (hari)</a:t>
            </a:r>
          </a:p>
          <a:p>
            <a:pPr marL="68580" indent="0">
              <a:buNone/>
            </a:pPr>
            <a:r>
              <a:rPr lang="id-ID" sz="2000" b="1" dirty="0" smtClean="0"/>
              <a:t>Hitung Korelasinya :</a:t>
            </a:r>
          </a:p>
          <a:p>
            <a:pPr marL="68580" indent="0">
              <a:buNone/>
            </a:pPr>
            <a:endParaRPr lang="id-ID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95811"/>
              </p:ext>
            </p:extLst>
          </p:nvPr>
        </p:nvGraphicFramePr>
        <p:xfrm>
          <a:off x="827584" y="3140968"/>
          <a:ext cx="705678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432272"/>
                <a:gridCol w="1584176"/>
                <a:gridCol w="864096"/>
                <a:gridCol w="108012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Pasien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Usia =</a:t>
                      </a:r>
                      <a:r>
                        <a:rPr lang="id-ID" baseline="0" dirty="0" smtClean="0"/>
                        <a:t> 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Lama Hari Rawat = 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id-ID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id-ID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d-ID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245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320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1600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Total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970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199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56674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PERBEDAAN KORELASI &amp; REGRESI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53650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b="1" dirty="0" smtClean="0"/>
              <a:t>Sering kali dalam suatu penelitian, kita ingin mengetahui hubungan antara dua variabel yang berjenis numerik</a:t>
            </a:r>
          </a:p>
          <a:p>
            <a:pPr marL="68580" indent="0">
              <a:buNone/>
            </a:pPr>
            <a:r>
              <a:rPr lang="id-ID" b="1" dirty="0" smtClean="0"/>
              <a:t>Misalnya hubungan berat badan dengan makanan yang diberikan, hubungan umur dengan kadar eritrosit ikan, dsb</a:t>
            </a:r>
          </a:p>
          <a:p>
            <a:pPr>
              <a:buFont typeface="Wingdings" pitchFamily="2" charset="2"/>
              <a:buChar char="Ø"/>
            </a:pPr>
            <a:r>
              <a:rPr lang="id-ID" b="1" dirty="0" smtClean="0"/>
              <a:t>Dari hubungan antara dua variabel numerik, dihasilkan dengan 2 jenis, yaitu :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Korelasi : derajat atau keeratan hubungan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Regresi Linier : bentuk hubungan antara 2 variabel tsb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211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024744" cy="1143000"/>
          </a:xfrm>
        </p:spPr>
        <p:txBody>
          <a:bodyPr/>
          <a:lstStyle/>
          <a:p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A. KORELASI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4752528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 smtClean="0"/>
              <a:t>Fungsi dari KORELASI :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Untuk mengetahui derajat atau keeratan hubungan (memiliki hubungan kuat atau lemah)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Untuk mengetahui arah hubungan dua variabel numerik (apakah kedua variabel tsb berpola positif atau negatif)</a:t>
            </a:r>
          </a:p>
          <a:p>
            <a:pPr marL="68580" indent="0">
              <a:buNone/>
            </a:pPr>
            <a:endParaRPr lang="id-ID" b="1" dirty="0" smtClean="0"/>
          </a:p>
          <a:p>
            <a:pPr marL="68580" indent="0">
              <a:buNone/>
            </a:pPr>
            <a:r>
              <a:rPr lang="id-ID" b="1" dirty="0" smtClean="0"/>
              <a:t>Secara sederhana atau secara visual hubungan dua variabel dapat dilihat dari diagram tebar/pencar </a:t>
            </a:r>
            <a:r>
              <a:rPr lang="id-ID" b="1" i="1" dirty="0" smtClean="0"/>
              <a:t>(Scatter plot)</a:t>
            </a:r>
          </a:p>
        </p:txBody>
      </p:sp>
    </p:spTree>
    <p:extLst>
      <p:ext uri="{BB962C8B-B14F-4D97-AF65-F5344CB8AC3E}">
        <p14:creationId xmlns:p14="http://schemas.microsoft.com/office/powerpoint/2010/main" val="12539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488832" cy="5760640"/>
          </a:xfrm>
        </p:spPr>
        <p:txBody>
          <a:bodyPr>
            <a:normAutofit/>
          </a:bodyPr>
          <a:lstStyle/>
          <a:p>
            <a:r>
              <a:rPr lang="id-ID" b="1" dirty="0" smtClean="0"/>
              <a:t>Diagram tebar atau </a:t>
            </a:r>
            <a:r>
              <a:rPr lang="id-ID" b="1" i="1" dirty="0" smtClean="0"/>
              <a:t>Scatter Plot</a:t>
            </a:r>
            <a:r>
              <a:rPr lang="id-ID" b="1" dirty="0" smtClean="0"/>
              <a:t> adalah grafik yang menunjukkan titik perpotongan nilai data dari dua variabel ( X dan Y ). </a:t>
            </a:r>
          </a:p>
          <a:p>
            <a:pPr marL="68580" indent="0">
              <a:buNone/>
            </a:pPr>
            <a:r>
              <a:rPr lang="id-ID" b="1" dirty="0" smtClean="0">
                <a:solidFill>
                  <a:srgbClr val="FF0000"/>
                </a:solidFill>
              </a:rPr>
              <a:t>X</a:t>
            </a:r>
            <a:r>
              <a:rPr lang="id-ID" b="1" dirty="0" smtClean="0"/>
              <a:t> : merupakan variabel </a:t>
            </a:r>
            <a:r>
              <a:rPr lang="id-ID" b="1" dirty="0" smtClean="0">
                <a:solidFill>
                  <a:srgbClr val="FF0000"/>
                </a:solidFill>
              </a:rPr>
              <a:t>independen</a:t>
            </a:r>
            <a:r>
              <a:rPr lang="id-ID" b="1" dirty="0" smtClean="0"/>
              <a:t> (pada grafik terletak pada garis </a:t>
            </a:r>
            <a:r>
              <a:rPr lang="id-ID" b="1" dirty="0" smtClean="0">
                <a:solidFill>
                  <a:srgbClr val="FF0000"/>
                </a:solidFill>
              </a:rPr>
              <a:t>horizontal</a:t>
            </a:r>
            <a:r>
              <a:rPr lang="id-ID" b="1" dirty="0" smtClean="0"/>
              <a:t>)</a:t>
            </a:r>
          </a:p>
          <a:p>
            <a:pPr marL="68580" indent="0">
              <a:buNone/>
            </a:pPr>
            <a:r>
              <a:rPr lang="id-ID" b="1" dirty="0" smtClean="0">
                <a:solidFill>
                  <a:srgbClr val="FF0000"/>
                </a:solidFill>
              </a:rPr>
              <a:t>Y</a:t>
            </a:r>
            <a:r>
              <a:rPr lang="id-ID" b="1" dirty="0" smtClean="0"/>
              <a:t> : merupakan variabel </a:t>
            </a:r>
            <a:r>
              <a:rPr lang="id-ID" b="1" dirty="0" smtClean="0">
                <a:solidFill>
                  <a:srgbClr val="FF0000"/>
                </a:solidFill>
              </a:rPr>
              <a:t>dependen</a:t>
            </a:r>
            <a:r>
              <a:rPr lang="id-ID" b="1" dirty="0" smtClean="0"/>
              <a:t> </a:t>
            </a:r>
            <a:r>
              <a:rPr lang="id-ID" b="1" dirty="0"/>
              <a:t>(pada grafik terletak pada garis </a:t>
            </a:r>
            <a:r>
              <a:rPr lang="id-ID" b="1" dirty="0" smtClean="0">
                <a:solidFill>
                  <a:srgbClr val="FF0000"/>
                </a:solidFill>
              </a:rPr>
              <a:t>vertikal</a:t>
            </a:r>
            <a:r>
              <a:rPr lang="id-ID" b="1" dirty="0" smtClean="0"/>
              <a:t>)</a:t>
            </a:r>
          </a:p>
          <a:p>
            <a:r>
              <a:rPr lang="id-ID" b="1" dirty="0" smtClean="0"/>
              <a:t>Dari diagram tebar ini didapatkan : </a:t>
            </a:r>
          </a:p>
          <a:p>
            <a:pPr>
              <a:buFontTx/>
              <a:buChar char="-"/>
            </a:pPr>
            <a:r>
              <a:rPr lang="id-ID" b="1" dirty="0" smtClean="0"/>
              <a:t>Informasi tentang pola hubungan antara dua variabel X dan Y</a:t>
            </a:r>
          </a:p>
          <a:p>
            <a:pPr>
              <a:buFontTx/>
              <a:buChar char="-"/>
            </a:pPr>
            <a:r>
              <a:rPr lang="id-ID" b="1" dirty="0" smtClean="0"/>
              <a:t>Memberikan informasi tentang menggambarkan keeratan hubungan dari kedua variabel</a:t>
            </a:r>
          </a:p>
          <a:p>
            <a:pPr marL="68580" indent="0">
              <a:buNone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3709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836712"/>
                <a:ext cx="7704856" cy="5472608"/>
              </a:xfrm>
            </p:spPr>
            <p:txBody>
              <a:bodyPr/>
              <a:lstStyle/>
              <a:p>
                <a:r>
                  <a:rPr lang="id-ID" b="1" dirty="0" smtClean="0"/>
                  <a:t>Untuk mengetahui lebih tepat besar/derajat hubungan dua variabel digunakan </a:t>
                </a:r>
              </a:p>
              <a:p>
                <a:pPr marL="68580" indent="0">
                  <a:buNone/>
                </a:pPr>
                <a:r>
                  <a:rPr lang="id-ID" b="1" dirty="0" smtClean="0">
                    <a:solidFill>
                      <a:srgbClr val="FF0000"/>
                    </a:solidFill>
                  </a:rPr>
                  <a:t>KOEFISIEN KORELASI PEARSON PRODUCT MOMENT</a:t>
                </a:r>
              </a:p>
              <a:p>
                <a:pPr marL="68580" indent="0">
                  <a:buNone/>
                </a:pPr>
                <a:r>
                  <a:rPr lang="id-ID" b="1" dirty="0" smtClean="0">
                    <a:solidFill>
                      <a:srgbClr val="FF0000"/>
                    </a:solidFill>
                  </a:rPr>
                  <a:t>Korelasi</a:t>
                </a:r>
                <a:r>
                  <a:rPr lang="id-ID" b="1" dirty="0" smtClean="0"/>
                  <a:t> ini disimbolkan dengan </a:t>
                </a:r>
                <a:r>
                  <a:rPr lang="id-ID" b="1" dirty="0" smtClean="0">
                    <a:solidFill>
                      <a:srgbClr val="FF0000"/>
                    </a:solidFill>
                  </a:rPr>
                  <a:t>r</a:t>
                </a:r>
                <a:r>
                  <a:rPr lang="id-ID" b="1" dirty="0" smtClean="0"/>
                  <a:t> (huruf r kecil)</a:t>
                </a:r>
              </a:p>
              <a:p>
                <a:pPr marL="68580" indent="0">
                  <a:buNone/>
                </a:pPr>
                <a:endParaRPr lang="id-ID" b="1" dirty="0"/>
              </a:p>
              <a:p>
                <a:pPr marL="68580" indent="0">
                  <a:buNone/>
                </a:pPr>
                <a:r>
                  <a:rPr lang="id-ID" b="1" dirty="0" smtClean="0"/>
                  <a:t>Formula Koefisien Korelasi (r) :</a:t>
                </a:r>
              </a:p>
              <a:p>
                <a:pPr marL="68580" indent="0">
                  <a:buNone/>
                </a:pPr>
                <a:endParaRPr lang="id-ID" b="1" dirty="0" smtClean="0"/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>
                          <a:latin typeface="Cambria Math"/>
                        </a:rPr>
                        <m:t>𝒓</m:t>
                      </m:r>
                      <m:r>
                        <a:rPr lang="id-ID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id-ID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1" i="1">
                              <a:latin typeface="Cambria Math"/>
                            </a:rPr>
                            <m:t>𝒏</m:t>
                          </m:r>
                          <m:r>
                            <a:rPr lang="id-ID" b="1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id-ID" b="1" i="1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id-ID" b="1" i="1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𝑿𝒀</m:t>
                                  </m:r>
                                </m:e>
                              </m:nary>
                            </m:e>
                          </m:d>
                          <m:r>
                            <a:rPr lang="id-ID" b="1" i="1">
                              <a:latin typeface="Cambria Math"/>
                            </a:rPr>
                            <m:t>−(</m:t>
                          </m:r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id-ID" b="1" i="1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id-ID" b="1" i="1">
                                  <a:latin typeface="Cambria Math"/>
                                </a:rPr>
                                <m:t>𝑿</m:t>
                              </m:r>
                            </m:e>
                          </m:nary>
                          <m:r>
                            <a:rPr lang="id-ID" b="1" i="1">
                              <a:latin typeface="Cambria Math"/>
                            </a:rPr>
                            <m:t> </m:t>
                          </m:r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id-ID" b="1" i="1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id-ID" b="1" i="1">
                                  <a:latin typeface="Cambria Math"/>
                                </a:rPr>
                                <m:t>𝒀</m:t>
                              </m:r>
                            </m:e>
                          </m:nary>
                          <m:r>
                            <a:rPr lang="id-ID" b="1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b="1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d-ID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𝒏</m:t>
                                  </m:r>
                                  <m:nary>
                                    <m:naryPr>
                                      <m:chr m:val="∑"/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id-ID" b="1" i="1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id-ID" b="1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𝑿</m:t>
                                          </m:r>
                                        </m:e>
                                        <m:sup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id-ID" b="1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id-ID" b="1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subHide m:val="on"/>
                                              <m:supHide m:val="on"/>
                                              <m:ctrlPr>
                                                <a:rPr lang="id-ID" b="1" i="1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/>
                                            <m:sup/>
                                            <m:e>
                                              <m:r>
                                                <a:rPr lang="id-ID" b="1" i="1">
                                                  <a:latin typeface="Cambria Math"/>
                                                </a:rPr>
                                                <m:t>𝑿</m:t>
                                              </m:r>
                                            </m:e>
                                          </m:nary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nary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d-ID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𝒏</m:t>
                                  </m:r>
                                  <m:nary>
                                    <m:naryPr>
                                      <m:chr m:val="∑"/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id-ID" b="1" i="1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id-ID" b="1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𝒀</m:t>
                                          </m:r>
                                        </m:e>
                                        <m:sup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id-ID" b="1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id-ID" b="1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subHide m:val="on"/>
                                              <m:supHide m:val="on"/>
                                              <m:ctrlPr>
                                                <a:rPr lang="id-ID" b="1" i="1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/>
                                            <m:sup/>
                                            <m:e>
                                              <m:r>
                                                <a:rPr lang="id-ID" b="1" i="1">
                                                  <a:latin typeface="Cambria Math"/>
                                                </a:rPr>
                                                <m:t>𝒀</m:t>
                                              </m:r>
                                            </m:e>
                                          </m:nary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id-ID" b="1" i="1"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nary>
                                </m:e>
                              </m:d>
                              <m:r>
                                <a:rPr lang="id-ID" b="1" i="1">
                                  <a:latin typeface="Cambria Math"/>
                                </a:rPr>
                                <m:t>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id-ID" b="1" dirty="0"/>
              </a:p>
              <a:p>
                <a:pPr marL="68580" indent="0">
                  <a:buNone/>
                </a:pP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836712"/>
                <a:ext cx="7704856" cy="5472608"/>
              </a:xfrm>
              <a:blipFill rotWithShape="1">
                <a:blip r:embed="rId2"/>
                <a:stretch>
                  <a:fillRect l="-396" t="-8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80520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 smtClean="0"/>
              <a:t>Menurut Colton, kekuatan hubungan dua variabel secara kualitatif dapat dibagi dalam empat area sbg berikut: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r = 0,00 – 0,25 :	tidak ada hubungan/hubungan lemah 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r = 0,00 – 0,50 : hubungan sedang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r = 0,00 – 0,75 : hubungan kuat</a:t>
            </a:r>
          </a:p>
          <a:p>
            <a:pPr marL="525780" indent="-457200">
              <a:buAutoNum type="alphaLcPeriod"/>
            </a:pPr>
            <a:r>
              <a:rPr lang="id-ID" b="1" dirty="0" smtClean="0"/>
              <a:t>r = 0,00 – 1,25 : hubungan sangan kuat/sempurna</a:t>
            </a:r>
          </a:p>
          <a:p>
            <a:pPr marL="68580" indent="0">
              <a:buNone/>
            </a:pPr>
            <a:endParaRPr lang="id-ID" b="1" dirty="0" smtClean="0"/>
          </a:p>
        </p:txBody>
      </p:sp>
    </p:spTree>
    <p:extLst>
      <p:ext uri="{BB962C8B-B14F-4D97-AF65-F5344CB8AC3E}">
        <p14:creationId xmlns:p14="http://schemas.microsoft.com/office/powerpoint/2010/main" val="2529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-31010"/>
            <a:ext cx="7024744" cy="1143000"/>
          </a:xfrm>
        </p:spPr>
        <p:txBody>
          <a:bodyPr/>
          <a:lstStyle/>
          <a:p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UJI HIPOTESIS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848872" cy="5256584"/>
          </a:xfrm>
        </p:spPr>
        <p:txBody>
          <a:bodyPr/>
          <a:lstStyle/>
          <a:p>
            <a:r>
              <a:rPr lang="id-ID" b="1" dirty="0" smtClean="0"/>
              <a:t>Koefisien korelasi yang telah dihasilkan merupakan Langkah Pertama untuk menjelaskan derajat hubungan linier antara 2 variabel.</a:t>
            </a:r>
          </a:p>
          <a:p>
            <a:r>
              <a:rPr lang="id-ID" b="1" dirty="0" smtClean="0"/>
              <a:t>Selanjutnya, perlu dilakukan Uji Hipotesis untuk mengetahui apakah hubungan antara 2 variabel terjadi secara signifikan atau hanya karena Faktor Kebetulan dari </a:t>
            </a:r>
            <a:r>
              <a:rPr lang="id-ID" b="1" i="1" dirty="0" smtClean="0"/>
              <a:t>Random Sample</a:t>
            </a:r>
            <a:r>
              <a:rPr lang="id-ID" b="1" dirty="0" smtClean="0"/>
              <a:t> </a:t>
            </a:r>
            <a:r>
              <a:rPr lang="id-ID" b="1" i="1" dirty="0" smtClean="0"/>
              <a:t>(by chance)</a:t>
            </a:r>
          </a:p>
          <a:p>
            <a:r>
              <a:rPr lang="id-ID" b="1" dirty="0" smtClean="0"/>
              <a:t>Uji Hipotesis dapat dilakukan dengan 2 cara, yaitu:</a:t>
            </a:r>
          </a:p>
          <a:p>
            <a:pPr marL="525780" indent="-457200">
              <a:buAutoNum type="arabicPeriod"/>
            </a:pPr>
            <a:r>
              <a:rPr lang="id-ID" b="1" dirty="0" smtClean="0"/>
              <a:t>Membandingkan nilai r hitung dengan r tabel</a:t>
            </a:r>
          </a:p>
          <a:p>
            <a:pPr marL="525780" indent="-457200">
              <a:buAutoNum type="arabicPeriod"/>
            </a:pPr>
            <a:r>
              <a:rPr lang="id-ID" b="1" dirty="0" smtClean="0"/>
              <a:t>Menggunakan pengujian dengan pendekatan distribusi </a:t>
            </a:r>
            <a:r>
              <a:rPr lang="id-ID" b="1" dirty="0" smtClean="0"/>
              <a:t>t dengan t tabel</a:t>
            </a:r>
            <a:endParaRPr lang="id-ID" b="1" dirty="0" smtClean="0"/>
          </a:p>
          <a:p>
            <a:pPr marL="68580" indent="0">
              <a:buNone/>
            </a:pPr>
            <a:endParaRPr lang="id-ID" b="1" i="1" dirty="0"/>
          </a:p>
        </p:txBody>
      </p:sp>
    </p:spTree>
    <p:extLst>
      <p:ext uri="{BB962C8B-B14F-4D97-AF65-F5344CB8AC3E}">
        <p14:creationId xmlns:p14="http://schemas.microsoft.com/office/powerpoint/2010/main" val="38288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988840"/>
                <a:ext cx="6777317" cy="3508977"/>
              </a:xfrm>
            </p:spPr>
            <p:txBody>
              <a:bodyPr/>
              <a:lstStyle/>
              <a:p>
                <a:r>
                  <a:rPr lang="id-ID" b="1" dirty="0" smtClean="0"/>
                  <a:t>Pada pertemuan kali ini, kita menggunakan pengujian dengan pendekatan distribusi t</a:t>
                </a:r>
              </a:p>
              <a:p>
                <a:pPr marL="68580" indent="0">
                  <a:buNone/>
                </a:pPr>
                <a:r>
                  <a:rPr lang="id-ID" b="1" dirty="0" smtClean="0"/>
                  <a:t>Formula :</a:t>
                </a:r>
              </a:p>
              <a:p>
                <a:pPr marL="68580" indent="0">
                  <a:buNone/>
                </a:pPr>
                <a:endParaRPr lang="id-ID" b="1" dirty="0" smtClean="0"/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>
                          <a:latin typeface="Cambria Math"/>
                        </a:rPr>
                        <m:t>𝒕</m:t>
                      </m:r>
                      <m:r>
                        <a:rPr lang="id-ID" b="1" i="1">
                          <a:latin typeface="Cambria Math"/>
                        </a:rPr>
                        <m:t>=</m:t>
                      </m:r>
                      <m:r>
                        <a:rPr lang="id-ID" b="1" i="1">
                          <a:latin typeface="Cambria Math"/>
                        </a:rPr>
                        <m:t>𝒓</m:t>
                      </m:r>
                      <m:f>
                        <m:fPr>
                          <m:ctrlPr>
                            <a:rPr lang="id-ID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1" i="1">
                              <a:latin typeface="Cambria Math"/>
                            </a:rPr>
                            <m:t>𝒏</m:t>
                          </m:r>
                          <m:r>
                            <a:rPr lang="id-ID" b="1" i="1">
                              <a:latin typeface="Cambria Math"/>
                            </a:rPr>
                            <m:t>−</m:t>
                          </m:r>
                          <m:r>
                            <a:rPr lang="id-ID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d-ID" b="1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id-ID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id-ID" b="1" i="1">
                                  <a:latin typeface="Cambria Math"/>
                                </a:rPr>
                                <m:t>− </m:t>
                              </m:r>
                              <m:sSup>
                                <m:sSupPr>
                                  <m:ctrlPr>
                                    <a:rPr lang="id-ID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id-ID" b="1" i="1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id-ID" b="1" i="1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id-ID" dirty="0"/>
              </a:p>
              <a:p>
                <a:pPr marL="68580" indent="0">
                  <a:buNone/>
                </a:pP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988840"/>
                <a:ext cx="6777317" cy="3508977"/>
              </a:xfrm>
              <a:blipFill rotWithShape="1">
                <a:blip r:embed="rId2"/>
                <a:stretch>
                  <a:fillRect l="-360" t="-138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67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B. REGRESI LINIER SEDERHANA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704856" cy="4248472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d-ID" b="1" dirty="0" smtClean="0"/>
              <a:t>ANALISIS REGRESI merupakan suatu model matematis yang digunakan untuk mengetahui bentuk hubungan antara 2 atau lebih variabel.</a:t>
            </a:r>
          </a:p>
          <a:p>
            <a:r>
              <a:rPr lang="id-ID" b="1" dirty="0" smtClean="0"/>
              <a:t>7 an Analisis Regresi Linier :</a:t>
            </a:r>
          </a:p>
          <a:p>
            <a:pPr>
              <a:buFontTx/>
              <a:buChar char="-"/>
            </a:pPr>
            <a:r>
              <a:rPr lang="id-ID" b="1" dirty="0" smtClean="0"/>
              <a:t>Untuk membuat perkiraan (prediksi) nilai suatu variabel (variabel dependen) melalui variabel yang lain (variabel independen)</a:t>
            </a:r>
          </a:p>
          <a:p>
            <a:pPr marL="68580" indent="0">
              <a:buNone/>
            </a:pPr>
            <a:r>
              <a:rPr lang="id-ID" b="1" dirty="0" smtClean="0"/>
              <a:t>Contoh :</a:t>
            </a:r>
          </a:p>
          <a:p>
            <a:pPr marL="68580" indent="0">
              <a:buNone/>
            </a:pPr>
            <a:r>
              <a:rPr lang="id-ID" b="1" dirty="0" smtClean="0"/>
              <a:t>Kita ingin melihat hubungan berat badan dengan pola makan :</a:t>
            </a:r>
          </a:p>
          <a:p>
            <a:pPr>
              <a:buFontTx/>
              <a:buChar char="-"/>
            </a:pPr>
            <a:r>
              <a:rPr lang="id-ID" b="1" dirty="0" smtClean="0"/>
              <a:t>Berat badan : variabel independen</a:t>
            </a:r>
          </a:p>
          <a:p>
            <a:pPr>
              <a:buFontTx/>
              <a:buChar char="-"/>
            </a:pPr>
            <a:r>
              <a:rPr lang="id-ID" b="1" dirty="0" smtClean="0"/>
              <a:t>Pola makan : variabel dependen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60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</TotalTime>
  <Words>626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KORELASI DAN REGRESI LINIER   (MAM-4137)   3 SKS (3-0)</vt:lpstr>
      <vt:lpstr>PERBEDAAN KORELASI &amp; REGRESI</vt:lpstr>
      <vt:lpstr>A. KORELASI</vt:lpstr>
      <vt:lpstr>PowerPoint Presentation</vt:lpstr>
      <vt:lpstr>PowerPoint Presentation</vt:lpstr>
      <vt:lpstr>PowerPoint Presentation</vt:lpstr>
      <vt:lpstr>UJI HIPOTESIS</vt:lpstr>
      <vt:lpstr>PowerPoint Presentation</vt:lpstr>
      <vt:lpstr>B. REGRESI LINIER SEDERHANA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KORELASI DAN REGRESI LINIER   (MAM-4137)   3 SKS (3-0)</dc:title>
  <dc:creator>User</dc:creator>
  <cp:lastModifiedBy>User</cp:lastModifiedBy>
  <cp:revision>12</cp:revision>
  <dcterms:created xsi:type="dcterms:W3CDTF">2015-04-22T03:27:32Z</dcterms:created>
  <dcterms:modified xsi:type="dcterms:W3CDTF">2015-04-29T06:47:10Z</dcterms:modified>
</cp:coreProperties>
</file>