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56" r:id="rId5"/>
    <p:sldId id="277" r:id="rId6"/>
    <p:sldId id="257" r:id="rId7"/>
    <p:sldId id="270" r:id="rId8"/>
    <p:sldId id="262" r:id="rId9"/>
    <p:sldId id="278" r:id="rId10"/>
    <p:sldId id="279" r:id="rId11"/>
    <p:sldId id="280" r:id="rId12"/>
    <p:sldId id="281" r:id="rId13"/>
    <p:sldId id="282" r:id="rId14"/>
    <p:sldId id="283" r:id="rId15"/>
    <p:sldId id="264" r:id="rId16"/>
    <p:sldId id="265" r:id="rId17"/>
    <p:sldId id="266" r:id="rId18"/>
    <p:sldId id="267" r:id="rId19"/>
    <p:sldId id="268" r:id="rId20"/>
    <p:sldId id="26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77"/>
            <p14:sldId id="257"/>
            <p14:sldId id="270"/>
          </p14:sldIdLst>
        </p14:section>
        <p14:section name="Design, Impress, Work Together" id="{B9B51309-D148-4332-87C2-07BE32FBCA3B}">
          <p14:sldIdLst>
            <p14:sldId id="262"/>
            <p14:sldId id="278"/>
            <p14:sldId id="279"/>
            <p14:sldId id="280"/>
            <p14:sldId id="281"/>
            <p14:sldId id="282"/>
            <p14:sldId id="283"/>
          </p14:sldIdLst>
        </p14:section>
        <p14:section name="Learn More" id="{2CC34DB2-6590-42C0-AD4B-A04C6060184E}">
          <p14:sldIdLst>
            <p14:sldId id="264"/>
            <p14:sldId id="265"/>
            <p14:sldId id="266"/>
            <p14:sldId id="267"/>
            <p14:sldId id="268"/>
            <p14:sldId id="26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80" autoAdjust="0"/>
  </p:normalViewPr>
  <p:slideViewPr>
    <p:cSldViewPr snapToGrid="0">
      <p:cViewPr varScale="1">
        <p:scale>
          <a:sx n="69" d="100"/>
          <a:sy n="69" d="100"/>
        </p:scale>
        <p:origin x="9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In </a:t>
            </a:r>
            <a:r>
              <a:rPr lang="en-US" baseline="0" dirty="0" smtClean="0"/>
              <a:t>Slide Show mode, click the arrow to enter the PowerPoint Getting Started Center.</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6</a:t>
            </a:fld>
            <a:endParaRPr lang="en-US"/>
          </a:p>
        </p:txBody>
      </p:sp>
    </p:spTree>
    <p:extLst>
      <p:ext uri="{BB962C8B-B14F-4D97-AF65-F5344CB8AC3E}">
        <p14:creationId xmlns:p14="http://schemas.microsoft.com/office/powerpoint/2010/main" val="3028433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In </a:t>
            </a:r>
            <a:r>
              <a:rPr lang="en-US" baseline="0" dirty="0" smtClean="0"/>
              <a:t>Slide Show mode, click the arrow to enter the PowerPoint Getting Started Center.</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11</a:t>
            </a:fld>
            <a:endParaRPr lang="en-US"/>
          </a:p>
        </p:txBody>
      </p:sp>
    </p:spTree>
    <p:extLst>
      <p:ext uri="{BB962C8B-B14F-4D97-AF65-F5344CB8AC3E}">
        <p14:creationId xmlns:p14="http://schemas.microsoft.com/office/powerpoint/2010/main" val="2389781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t>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t>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t>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2/20/2021</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o15.officeredir.microsoft.com/r/rlid2013GettingStartedCntrPPT?clid=1033"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o15.officeredir.microsoft.com/r/rlid2013GettingStartedCntrPPT?clid=103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TEKS AKADEMIK</a:t>
            </a:r>
            <a:endParaRPr lang="en-US" dirty="0"/>
          </a:p>
        </p:txBody>
      </p:sp>
      <p:sp>
        <p:nvSpPr>
          <p:cNvPr id="3" name="Subtitle 2"/>
          <p:cNvSpPr>
            <a:spLocks noGrp="1"/>
          </p:cNvSpPr>
          <p:nvPr>
            <p:ph type="subTitle" idx="1"/>
          </p:nvPr>
        </p:nvSpPr>
        <p:spPr/>
        <p:txBody>
          <a:bodyPr>
            <a:normAutofit/>
          </a:bodyPr>
          <a:lstStyle/>
          <a:p>
            <a:r>
              <a:rPr lang="id-ID" dirty="0" smtClean="0"/>
              <a:t>Khalidatun Nuzula, M.Pd.</a:t>
            </a:r>
            <a:endParaRPr lang="en-US" dirty="0"/>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Laporan Penelitian</a:t>
            </a:r>
            <a:endParaRPr lang="id-ID" dirty="0"/>
          </a:p>
        </p:txBody>
      </p:sp>
      <p:sp>
        <p:nvSpPr>
          <p:cNvPr id="3" name="Content Placeholder 2"/>
          <p:cNvSpPr>
            <a:spLocks noGrp="1"/>
          </p:cNvSpPr>
          <p:nvPr>
            <p:ph idx="1"/>
          </p:nvPr>
        </p:nvSpPr>
        <p:spPr>
          <a:xfrm>
            <a:off x="604434" y="1355273"/>
            <a:ext cx="11391948" cy="5087092"/>
          </a:xfrm>
        </p:spPr>
        <p:txBody>
          <a:bodyPr>
            <a:noAutofit/>
          </a:bodyPr>
          <a:lstStyle/>
          <a:p>
            <a:r>
              <a:rPr lang="id-ID" sz="1400" dirty="0" smtClean="0"/>
              <a:t>Laporan penelitian adalah tulisan akademik yang berfungsi untuk melaporkan suatu hasil penelitian secara rinci dan detail. Susunannya terdiri atas:</a:t>
            </a:r>
          </a:p>
          <a:p>
            <a:pPr marL="285750" indent="-285750">
              <a:buFont typeface="Arial" panose="020B0604020202020204" pitchFamily="34" charset="0"/>
              <a:buChar char="•"/>
            </a:pPr>
            <a:r>
              <a:rPr lang="id-ID" sz="1400" dirty="0" smtClean="0"/>
              <a:t>Cover, Kata pengantar, Daftar Isi</a:t>
            </a:r>
          </a:p>
          <a:p>
            <a:pPr marL="285750" indent="-285750">
              <a:buFont typeface="Arial" panose="020B0604020202020204" pitchFamily="34" charset="0"/>
              <a:buChar char="•"/>
            </a:pPr>
            <a:r>
              <a:rPr lang="id-ID" sz="1400" dirty="0" smtClean="0"/>
              <a:t>Abstrak</a:t>
            </a:r>
          </a:p>
          <a:p>
            <a:pPr marL="285750" indent="-285750">
              <a:buFont typeface="Arial" panose="020B0604020202020204" pitchFamily="34" charset="0"/>
              <a:buChar char="•"/>
            </a:pPr>
            <a:r>
              <a:rPr lang="id-ID" sz="1400" dirty="0" smtClean="0"/>
              <a:t>Pendahuluan</a:t>
            </a:r>
          </a:p>
          <a:p>
            <a:pPr marL="285750" indent="-285750">
              <a:buFont typeface="Arial" panose="020B0604020202020204" pitchFamily="34" charset="0"/>
              <a:buChar char="•"/>
            </a:pPr>
            <a:r>
              <a:rPr lang="id-ID" sz="1400" dirty="0" smtClean="0"/>
              <a:t>Studi Pustaka</a:t>
            </a:r>
          </a:p>
          <a:p>
            <a:pPr marL="285750" indent="-285750">
              <a:buFont typeface="Arial" panose="020B0604020202020204" pitchFamily="34" charset="0"/>
              <a:buChar char="•"/>
            </a:pPr>
            <a:r>
              <a:rPr lang="id-ID" sz="1400" dirty="0" smtClean="0"/>
              <a:t>Metode</a:t>
            </a:r>
          </a:p>
          <a:p>
            <a:pPr marL="285750" indent="-285750">
              <a:buFont typeface="Arial" panose="020B0604020202020204" pitchFamily="34" charset="0"/>
              <a:buChar char="•"/>
            </a:pPr>
            <a:r>
              <a:rPr lang="id-ID" sz="1400" dirty="0" smtClean="0"/>
              <a:t>Hasil</a:t>
            </a:r>
          </a:p>
          <a:p>
            <a:pPr marL="285750" indent="-285750">
              <a:buFont typeface="Arial" panose="020B0604020202020204" pitchFamily="34" charset="0"/>
              <a:buChar char="•"/>
            </a:pPr>
            <a:r>
              <a:rPr lang="id-ID" sz="1400" dirty="0" smtClean="0"/>
              <a:t>Pembahasan Hasil</a:t>
            </a:r>
          </a:p>
          <a:p>
            <a:pPr marL="285750" indent="-285750">
              <a:buFont typeface="Arial" panose="020B0604020202020204" pitchFamily="34" charset="0"/>
              <a:buChar char="•"/>
            </a:pPr>
            <a:r>
              <a:rPr lang="id-ID" sz="1400" dirty="0" smtClean="0"/>
              <a:t>Kesimpulan</a:t>
            </a:r>
          </a:p>
          <a:p>
            <a:pPr marL="285750" indent="-285750">
              <a:buFont typeface="Arial" panose="020B0604020202020204" pitchFamily="34" charset="0"/>
              <a:buChar char="•"/>
            </a:pPr>
            <a:r>
              <a:rPr lang="id-ID" sz="1400" dirty="0" smtClean="0"/>
              <a:t>Daftar Pustaka</a:t>
            </a:r>
          </a:p>
        </p:txBody>
      </p:sp>
    </p:spTree>
    <p:extLst>
      <p:ext uri="{BB962C8B-B14F-4D97-AF65-F5344CB8AC3E}">
        <p14:creationId xmlns:p14="http://schemas.microsoft.com/office/powerpoint/2010/main" val="2274534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TEKS AKADEMIK</a:t>
            </a:r>
            <a:endParaRPr lang="en-US" dirty="0"/>
          </a:p>
        </p:txBody>
      </p:sp>
      <p:sp>
        <p:nvSpPr>
          <p:cNvPr id="3" name="Text Placeholder 2"/>
          <p:cNvSpPr>
            <a:spLocks noGrp="1"/>
          </p:cNvSpPr>
          <p:nvPr>
            <p:ph type="body" idx="1"/>
          </p:nvPr>
        </p:nvSpPr>
        <p:spPr>
          <a:xfrm>
            <a:off x="6028267" y="2402237"/>
            <a:ext cx="5859506" cy="2187226"/>
          </a:xfrm>
        </p:spPr>
        <p:txBody>
          <a:bodyPr>
            <a:noAutofit/>
          </a:bodyPr>
          <a:lstStyle/>
          <a:p>
            <a:pPr marL="285750" indent="-285750">
              <a:buFont typeface="Arial" panose="020B0604020202020204" pitchFamily="34" charset="0"/>
              <a:buChar char="•"/>
            </a:pPr>
            <a:endParaRPr lang="en-US" sz="2400" dirty="0"/>
          </a:p>
        </p:txBody>
      </p:sp>
      <p:sp>
        <p:nvSpPr>
          <p:cNvPr id="8" name="Freeform 7">
            <a:hlinkClick r:id="rId3" tooltip="Learn More"/>
          </p:cNvPr>
          <p:cNvSpPr/>
          <p:nvPr/>
        </p:nvSpPr>
        <p:spPr>
          <a:xfrm>
            <a:off x="11557038" y="6134153"/>
            <a:ext cx="431763" cy="431763"/>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p:cNvSpPr txBox="1"/>
          <p:nvPr/>
        </p:nvSpPr>
        <p:spPr>
          <a:xfrm>
            <a:off x="8466022" y="6477369"/>
            <a:ext cx="2963979" cy="298665"/>
          </a:xfrm>
          <a:prstGeom prst="rect">
            <a:avLst/>
          </a:prstGeom>
          <a:noFill/>
        </p:spPr>
        <p:txBody>
          <a:bodyPr wrap="none" rtlCol="0">
            <a:noAutofit/>
          </a:bodyPr>
          <a:lstStyle/>
          <a:p>
            <a:r>
              <a:rPr lang="en-US" sz="1200" dirty="0">
                <a:solidFill>
                  <a:srgbClr val="D24726">
                    <a:alpha val="37000"/>
                  </a:srgbClr>
                </a:solidFill>
              </a:rPr>
              <a:t>(Click the arrow when in Slide Show mode)</a:t>
            </a:r>
          </a:p>
          <a:p>
            <a:endParaRPr lang="en-US" sz="1200" dirty="0">
              <a:solidFill>
                <a:srgbClr val="D24726">
                  <a:alpha val="37000"/>
                </a:srgbClr>
              </a:solidFill>
            </a:endParaRPr>
          </a:p>
        </p:txBody>
      </p:sp>
    </p:spTree>
    <p:extLst>
      <p:ext uri="{BB962C8B-B14F-4D97-AF65-F5344CB8AC3E}">
        <p14:creationId xmlns:p14="http://schemas.microsoft.com/office/powerpoint/2010/main" val="19656201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Teks Akademik (Pendahuluan)</a:t>
            </a:r>
            <a:endParaRPr lang="en-US" dirty="0"/>
          </a:p>
        </p:txBody>
      </p:sp>
      <p:sp>
        <p:nvSpPr>
          <p:cNvPr id="3" name="Content Placeholder 2"/>
          <p:cNvSpPr>
            <a:spLocks noGrp="1"/>
          </p:cNvSpPr>
          <p:nvPr>
            <p:ph idx="1"/>
          </p:nvPr>
        </p:nvSpPr>
        <p:spPr>
          <a:xfrm>
            <a:off x="604434" y="1825625"/>
            <a:ext cx="9072966" cy="4351338"/>
          </a:xfrm>
        </p:spPr>
        <p:txBody>
          <a:bodyPr>
            <a:normAutofit/>
          </a:bodyPr>
          <a:lstStyle/>
          <a:p>
            <a:pPr marL="285750" indent="-285750">
              <a:buFont typeface="Arial" panose="020B0604020202020204" pitchFamily="34" charset="0"/>
              <a:buChar char="•"/>
            </a:pPr>
            <a:r>
              <a:rPr lang="id-ID" sz="1800" dirty="0" smtClean="0"/>
              <a:t>Berisi latar belakang secara umum mengenai topik yang dibahas</a:t>
            </a:r>
          </a:p>
          <a:p>
            <a:pPr marL="285750" indent="-285750">
              <a:buFont typeface="Arial" panose="020B0604020202020204" pitchFamily="34" charset="0"/>
              <a:buChar char="•"/>
            </a:pPr>
            <a:r>
              <a:rPr lang="id-ID" sz="1800" dirty="0" smtClean="0"/>
              <a:t>Membuat spesifikasi masalah, mulai dari yang umum hingga lebih rinci</a:t>
            </a:r>
          </a:p>
          <a:p>
            <a:pPr marL="285750" indent="-285750">
              <a:buFont typeface="Arial" panose="020B0604020202020204" pitchFamily="34" charset="0"/>
              <a:buChar char="•"/>
            </a:pPr>
            <a:r>
              <a:rPr lang="id-ID" sz="1800" dirty="0" smtClean="0"/>
              <a:t>Merumuskan permasalahan yang dibahas</a:t>
            </a:r>
          </a:p>
          <a:p>
            <a:pPr marL="285750" indent="-285750">
              <a:buFont typeface="Arial" panose="020B0604020202020204" pitchFamily="34" charset="0"/>
              <a:buChar char="•"/>
            </a:pPr>
            <a:r>
              <a:rPr lang="id-ID" sz="1800" dirty="0" smtClean="0"/>
              <a:t>Membangun alasan pentingnya membahas topik tersebut</a:t>
            </a:r>
            <a:endParaRPr lang="en-US" sz="1800" dirty="0"/>
          </a:p>
        </p:txBody>
      </p:sp>
    </p:spTree>
    <p:extLst>
      <p:ext uri="{BB962C8B-B14F-4D97-AF65-F5344CB8AC3E}">
        <p14:creationId xmlns:p14="http://schemas.microsoft.com/office/powerpoint/2010/main" val="1531532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Teks Akademik (Kajian Pustaka)</a:t>
            </a:r>
            <a:endParaRPr lang="id-ID" dirty="0"/>
          </a:p>
        </p:txBody>
      </p:sp>
      <p:sp>
        <p:nvSpPr>
          <p:cNvPr id="3" name="Content Placeholder 2"/>
          <p:cNvSpPr>
            <a:spLocks noGrp="1"/>
          </p:cNvSpPr>
          <p:nvPr>
            <p:ph idx="1"/>
          </p:nvPr>
        </p:nvSpPr>
        <p:spPr>
          <a:xfrm>
            <a:off x="604433" y="1693333"/>
            <a:ext cx="10749368" cy="4724400"/>
          </a:xfrm>
        </p:spPr>
        <p:txBody>
          <a:bodyPr>
            <a:normAutofit/>
          </a:bodyPr>
          <a:lstStyle/>
          <a:p>
            <a:pPr marL="285750" indent="-285750">
              <a:buFont typeface="Arial" panose="020B0604020202020204" pitchFamily="34" charset="0"/>
              <a:buChar char="•"/>
            </a:pPr>
            <a:r>
              <a:rPr lang="id-ID" sz="2000" dirty="0" smtClean="0"/>
              <a:t>Berisi tentang bahasan-bahasan penting yang berhubungan dengan topik pembahasan</a:t>
            </a:r>
          </a:p>
          <a:p>
            <a:pPr marL="285750" indent="-285750">
              <a:buFont typeface="Arial" panose="020B0604020202020204" pitchFamily="34" charset="0"/>
              <a:buChar char="•"/>
            </a:pPr>
            <a:r>
              <a:rPr lang="id-ID" sz="2000" dirty="0" smtClean="0"/>
              <a:t>Setiap bahasan berbeda, namun tetap berhubungan dengan topik dan dipisahkan dengan sub-bab</a:t>
            </a:r>
          </a:p>
          <a:p>
            <a:pPr marL="285750" indent="-285750">
              <a:buFont typeface="Arial" panose="020B0604020202020204" pitchFamily="34" charset="0"/>
              <a:buChar char="•"/>
            </a:pPr>
            <a:r>
              <a:rPr lang="id-ID" sz="2000" dirty="0" smtClean="0"/>
              <a:t>Didominasi oleh kutipan dari berbagai pustaka</a:t>
            </a:r>
          </a:p>
          <a:p>
            <a:pPr marL="285750" indent="-285750">
              <a:buFont typeface="Arial" panose="020B0604020202020204" pitchFamily="34" charset="0"/>
              <a:buChar char="•"/>
            </a:pPr>
            <a:r>
              <a:rPr lang="id-ID" sz="2000" dirty="0" smtClean="0"/>
              <a:t>Diurutkan dari pembahasan umum hingga khusus, lalu diakhiri dengan simpulan keseluruhan kajian pustaka.</a:t>
            </a:r>
          </a:p>
          <a:p>
            <a:pPr marL="285750" indent="-285750">
              <a:buFont typeface="Arial" panose="020B0604020202020204" pitchFamily="34" charset="0"/>
              <a:buChar char="•"/>
            </a:pPr>
            <a:endParaRPr lang="id-ID" sz="2000" dirty="0"/>
          </a:p>
        </p:txBody>
      </p:sp>
    </p:spTree>
    <p:extLst>
      <p:ext uri="{BB962C8B-B14F-4D97-AF65-F5344CB8AC3E}">
        <p14:creationId xmlns:p14="http://schemas.microsoft.com/office/powerpoint/2010/main" val="3157576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Teks Akademik (Hasil)</a:t>
            </a:r>
            <a:endParaRPr lang="id-ID" dirty="0"/>
          </a:p>
        </p:txBody>
      </p:sp>
      <p:sp>
        <p:nvSpPr>
          <p:cNvPr id="3" name="Content Placeholder 2"/>
          <p:cNvSpPr>
            <a:spLocks noGrp="1"/>
          </p:cNvSpPr>
          <p:nvPr>
            <p:ph idx="1"/>
          </p:nvPr>
        </p:nvSpPr>
        <p:spPr>
          <a:xfrm>
            <a:off x="838201" y="1825625"/>
            <a:ext cx="9529481" cy="4351338"/>
          </a:xfrm>
        </p:spPr>
        <p:txBody>
          <a:bodyPr>
            <a:normAutofit fontScale="92500" lnSpcReduction="10000"/>
          </a:bodyPr>
          <a:lstStyle/>
          <a:p>
            <a:pPr marL="285750" indent="-285750">
              <a:buFont typeface="Arial" panose="020B0604020202020204" pitchFamily="34" charset="0"/>
              <a:buChar char="•"/>
            </a:pPr>
            <a:r>
              <a:rPr lang="id-ID" sz="2400" dirty="0" smtClean="0"/>
              <a:t>Berupa angka, pola, dan keputusan dari prosedur metode yang digunakan</a:t>
            </a:r>
          </a:p>
          <a:p>
            <a:pPr marL="285750" indent="-285750">
              <a:buFont typeface="Arial" panose="020B0604020202020204" pitchFamily="34" charset="0"/>
              <a:buChar char="•"/>
            </a:pPr>
            <a:r>
              <a:rPr lang="id-ID" sz="2400" dirty="0" smtClean="0"/>
              <a:t>Semua tulisan murni berasal dari metode yang digunakan, tidak lagi menggunakan kutipan didalamnya</a:t>
            </a:r>
          </a:p>
          <a:p>
            <a:pPr marL="285750" indent="-285750">
              <a:buFont typeface="Arial" panose="020B0604020202020204" pitchFamily="34" charset="0"/>
              <a:buChar char="•"/>
            </a:pPr>
            <a:r>
              <a:rPr lang="id-ID" sz="2400" dirty="0" smtClean="0"/>
              <a:t>Teknik berhubungan dengan angka</a:t>
            </a:r>
          </a:p>
          <a:p>
            <a:pPr marL="285750" indent="-285750">
              <a:buFont typeface="Arial" panose="020B0604020202020204" pitchFamily="34" charset="0"/>
              <a:buChar char="•"/>
            </a:pPr>
            <a:r>
              <a:rPr lang="id-ID" sz="2400" dirty="0" smtClean="0"/>
              <a:t>Angka tersebut harus dianalisa secara statistik sebagai bentuk simpulan dari seluruh angka yang didapatkan</a:t>
            </a:r>
            <a:endParaRPr lang="id-ID" sz="2400" dirty="0"/>
          </a:p>
        </p:txBody>
      </p:sp>
    </p:spTree>
    <p:extLst>
      <p:ext uri="{BB962C8B-B14F-4D97-AF65-F5344CB8AC3E}">
        <p14:creationId xmlns:p14="http://schemas.microsoft.com/office/powerpoint/2010/main" val="2407681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Teks Akademik (Pembahasan)</a:t>
            </a:r>
            <a:endParaRPr lang="id-ID" dirty="0"/>
          </a:p>
        </p:txBody>
      </p:sp>
      <p:sp>
        <p:nvSpPr>
          <p:cNvPr id="3" name="Content Placeholder 2"/>
          <p:cNvSpPr>
            <a:spLocks noGrp="1"/>
          </p:cNvSpPr>
          <p:nvPr>
            <p:ph idx="1"/>
          </p:nvPr>
        </p:nvSpPr>
        <p:spPr>
          <a:xfrm>
            <a:off x="604434" y="1691154"/>
            <a:ext cx="9099175" cy="4351338"/>
          </a:xfrm>
        </p:spPr>
        <p:txBody>
          <a:bodyPr>
            <a:noAutofit/>
          </a:bodyPr>
          <a:lstStyle/>
          <a:p>
            <a:pPr marL="285750" indent="-285750">
              <a:buFont typeface="Arial" panose="020B0604020202020204" pitchFamily="34" charset="0"/>
              <a:buChar char="•"/>
            </a:pPr>
            <a:r>
              <a:rPr lang="id-ID" sz="2400" dirty="0" smtClean="0"/>
              <a:t>Berisi perbandingan dan hubungan antara </a:t>
            </a:r>
            <a:r>
              <a:rPr lang="id-ID" sz="2400" b="1" dirty="0" smtClean="0"/>
              <a:t>Kajian Pustaka </a:t>
            </a:r>
            <a:r>
              <a:rPr lang="id-ID" sz="2400" dirty="0" smtClean="0"/>
              <a:t>dan </a:t>
            </a:r>
            <a:r>
              <a:rPr lang="id-ID" sz="2400" b="1" dirty="0" smtClean="0"/>
              <a:t>Hasil</a:t>
            </a:r>
          </a:p>
          <a:p>
            <a:pPr marL="285750" indent="-285750">
              <a:buFont typeface="Arial" panose="020B0604020202020204" pitchFamily="34" charset="0"/>
              <a:buChar char="•"/>
            </a:pPr>
            <a:r>
              <a:rPr lang="id-ID" sz="2400" dirty="0" smtClean="0"/>
              <a:t>Berisi penjelasan mengapa dan bagaimana hasil itu didapatkan</a:t>
            </a:r>
          </a:p>
          <a:p>
            <a:pPr marL="285750" indent="-285750">
              <a:buFont typeface="Arial" panose="020B0604020202020204" pitchFamily="34" charset="0"/>
              <a:buChar char="•"/>
            </a:pPr>
            <a:r>
              <a:rPr lang="id-ID" sz="2400" dirty="0" smtClean="0"/>
              <a:t>Menjelaskan proses fenomena tersebut terjadi</a:t>
            </a:r>
          </a:p>
          <a:p>
            <a:pPr marL="285750" indent="-285750">
              <a:buFont typeface="Arial" panose="020B0604020202020204" pitchFamily="34" charset="0"/>
              <a:buChar char="•"/>
            </a:pPr>
            <a:r>
              <a:rPr lang="id-ID" sz="2400" dirty="0" smtClean="0"/>
              <a:t>Menyimpulkan perbandingan dan hubungan antara kajian pustaka dan hasil</a:t>
            </a:r>
            <a:endParaRPr lang="id-ID" sz="2400" dirty="0"/>
          </a:p>
        </p:txBody>
      </p:sp>
    </p:spTree>
    <p:extLst>
      <p:ext uri="{BB962C8B-B14F-4D97-AF65-F5344CB8AC3E}">
        <p14:creationId xmlns:p14="http://schemas.microsoft.com/office/powerpoint/2010/main" val="4294263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Struktur Teks </a:t>
            </a:r>
            <a:r>
              <a:rPr lang="id-ID" smtClean="0"/>
              <a:t>Akademik (Simpulan</a:t>
            </a:r>
            <a:r>
              <a:rPr lang="id-ID" dirty="0" smtClean="0"/>
              <a:t>)</a:t>
            </a:r>
            <a:endParaRPr lang="id-ID" dirty="0"/>
          </a:p>
        </p:txBody>
      </p:sp>
      <p:sp>
        <p:nvSpPr>
          <p:cNvPr id="3" name="Content Placeholder 2"/>
          <p:cNvSpPr>
            <a:spLocks noGrp="1"/>
          </p:cNvSpPr>
          <p:nvPr>
            <p:ph idx="1"/>
          </p:nvPr>
        </p:nvSpPr>
        <p:spPr>
          <a:xfrm>
            <a:off x="604435" y="1681843"/>
            <a:ext cx="9117790" cy="4495120"/>
          </a:xfrm>
        </p:spPr>
        <p:txBody>
          <a:bodyPr>
            <a:normAutofit/>
          </a:bodyPr>
          <a:lstStyle/>
          <a:p>
            <a:pPr marL="285750" indent="-285750">
              <a:buFont typeface="Arial" panose="020B0604020202020204" pitchFamily="34" charset="0"/>
              <a:buChar char="•"/>
            </a:pPr>
            <a:r>
              <a:rPr lang="id-ID" sz="2400" dirty="0" smtClean="0"/>
              <a:t>Berisi simpulan dari semua bab</a:t>
            </a:r>
          </a:p>
          <a:p>
            <a:pPr marL="285750" indent="-285750">
              <a:buFont typeface="Arial" panose="020B0604020202020204" pitchFamily="34" charset="0"/>
              <a:buChar char="•"/>
            </a:pPr>
            <a:r>
              <a:rPr lang="id-ID" sz="2400" dirty="0" smtClean="0"/>
              <a:t>Tidak terdapat kutipan</a:t>
            </a:r>
          </a:p>
          <a:p>
            <a:pPr marL="285750" indent="-285750">
              <a:buFont typeface="Arial" panose="020B0604020202020204" pitchFamily="34" charset="0"/>
              <a:buChar char="•"/>
            </a:pPr>
            <a:r>
              <a:rPr lang="id-ID" sz="2400" dirty="0" smtClean="0"/>
              <a:t>Terdapat rekomendasi berdasarkan hasil penelitian</a:t>
            </a:r>
            <a:endParaRPr lang="id-ID" sz="2400" dirty="0"/>
          </a:p>
        </p:txBody>
      </p:sp>
    </p:spTree>
    <p:extLst>
      <p:ext uri="{BB962C8B-B14F-4D97-AF65-F5344CB8AC3E}">
        <p14:creationId xmlns:p14="http://schemas.microsoft.com/office/powerpoint/2010/main" val="611283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Daftar Pustaka/Referensi</a:t>
            </a:r>
            <a:endParaRPr lang="id-ID" dirty="0"/>
          </a:p>
        </p:txBody>
      </p:sp>
      <p:sp>
        <p:nvSpPr>
          <p:cNvPr id="3" name="Content Placeholder 2"/>
          <p:cNvSpPr>
            <a:spLocks noGrp="1"/>
          </p:cNvSpPr>
          <p:nvPr>
            <p:ph idx="1"/>
          </p:nvPr>
        </p:nvSpPr>
        <p:spPr>
          <a:xfrm>
            <a:off x="604434" y="1812178"/>
            <a:ext cx="8897470" cy="4351338"/>
          </a:xfrm>
        </p:spPr>
        <p:txBody>
          <a:bodyPr>
            <a:normAutofit/>
          </a:bodyPr>
          <a:lstStyle/>
          <a:p>
            <a:pPr marL="342900" indent="-342900">
              <a:buFont typeface="Arial" panose="020B0604020202020204" pitchFamily="34" charset="0"/>
              <a:buChar char="•"/>
            </a:pPr>
            <a:r>
              <a:rPr lang="id-ID" sz="2400" dirty="0" smtClean="0"/>
              <a:t>Merupakan daftar identitas pustaka yang dikutip dalam teks akademik</a:t>
            </a:r>
          </a:p>
          <a:p>
            <a:pPr marL="342900" indent="-342900">
              <a:buFont typeface="Arial" panose="020B0604020202020204" pitchFamily="34" charset="0"/>
              <a:buChar char="•"/>
            </a:pPr>
            <a:r>
              <a:rPr lang="id-ID" sz="2400" dirty="0" smtClean="0"/>
              <a:t>Setiap tipe teks akademik memiliki format penulisan daftar pustaka yang berbeda.</a:t>
            </a:r>
            <a:endParaRPr lang="id-ID" sz="2400" dirty="0"/>
          </a:p>
        </p:txBody>
      </p:sp>
    </p:spTree>
    <p:extLst>
      <p:ext uri="{BB962C8B-B14F-4D97-AF65-F5344CB8AC3E}">
        <p14:creationId xmlns:p14="http://schemas.microsoft.com/office/powerpoint/2010/main" val="56609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PENGERTIAN TEKS </a:t>
            </a:r>
            <a:r>
              <a:rPr lang="en-US" b="1" dirty="0" smtClean="0"/>
              <a:t>AKADEMIK</a:t>
            </a:r>
            <a:endParaRPr lang="id-ID" dirty="0"/>
          </a:p>
        </p:txBody>
      </p:sp>
      <p:sp>
        <p:nvSpPr>
          <p:cNvPr id="3" name="Content Placeholder 2"/>
          <p:cNvSpPr>
            <a:spLocks noGrp="1"/>
          </p:cNvSpPr>
          <p:nvPr>
            <p:ph idx="1"/>
          </p:nvPr>
        </p:nvSpPr>
        <p:spPr>
          <a:xfrm>
            <a:off x="604435" y="1483360"/>
            <a:ext cx="11221806" cy="5100320"/>
          </a:xfrm>
        </p:spPr>
        <p:txBody>
          <a:bodyPr>
            <a:normAutofit/>
          </a:bodyPr>
          <a:lstStyle/>
          <a:p>
            <a:r>
              <a:rPr lang="id-ID" sz="2000" dirty="0" smtClean="0"/>
              <a:t>Teks akademik atau yang sering juga di sebut teks ilmiah adalah tulisan yang diperoleh dari pegamatan, peninjauan, penelitian dalam bidang tertentu, disusun menurut metode tertentu dan dapat dipertanggungjawabkan.</a:t>
            </a:r>
          </a:p>
          <a:p>
            <a:r>
              <a:rPr lang="id-ID" sz="2000" dirty="0" smtClean="0"/>
              <a:t>Menurut Wiratno dalam (Wiratno, dkk, 2014:1-2) teks akademik atau teks ilmiah dapat berwujud dalam berbagai jenis, misalnya buku, ulasan buku, proposal penelitian, laporan penelitian, laporan praktikum, dan artikel ilmiah. Jenis-jenis tersebut merupakan genre makro yang masing-masing di dalamnya terkandung campuran dari beberapa genre mikro seperti deskripsi, laporan, prosedur, eksplanasi, eksposisi, dan diskusi. Genre makro adalah genre yang digunakan untuk menamai sebuah jenis teks secara keseluruhan, dan genre mikro adalah subgenre yang lebih kecil yang terdapat di dalamnya dan dipayungi oleh genre makro tersebut.</a:t>
            </a:r>
            <a:endParaRPr lang="id-ID" sz="2000" dirty="0"/>
          </a:p>
        </p:txBody>
      </p:sp>
    </p:spTree>
    <p:extLst>
      <p:ext uri="{BB962C8B-B14F-4D97-AF65-F5344CB8AC3E}">
        <p14:creationId xmlns:p14="http://schemas.microsoft.com/office/powerpoint/2010/main" val="1693142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GENRE DALAM TEKS AKADEMIK</a:t>
            </a:r>
            <a:endParaRPr lang="en-US" dirty="0"/>
          </a:p>
        </p:txBody>
      </p:sp>
      <p:sp>
        <p:nvSpPr>
          <p:cNvPr id="3" name="Content Placeholder 2"/>
          <p:cNvSpPr>
            <a:spLocks noGrp="1"/>
          </p:cNvSpPr>
          <p:nvPr>
            <p:ph idx="1"/>
          </p:nvPr>
        </p:nvSpPr>
        <p:spPr>
          <a:xfrm>
            <a:off x="604433" y="1704600"/>
            <a:ext cx="11242127" cy="4797799"/>
          </a:xfrm>
        </p:spPr>
        <p:txBody>
          <a:bodyPr>
            <a:noAutofit/>
          </a:bodyPr>
          <a:lstStyle/>
          <a:p>
            <a:r>
              <a:rPr lang="id-ID" sz="2000" b="1" dirty="0" smtClean="0"/>
              <a:t>GENRE MAKRO</a:t>
            </a:r>
          </a:p>
          <a:p>
            <a:r>
              <a:rPr lang="id-ID" sz="2000" dirty="0" smtClean="0"/>
              <a:t>Genre yang digunakan untuk menamai sebuah jenis teks secara keseluruhan.</a:t>
            </a:r>
          </a:p>
          <a:p>
            <a:r>
              <a:rPr lang="id-ID" sz="2000" dirty="0" smtClean="0"/>
              <a:t>Contoh : ulasan buku, laporan penelitian, laporan praktikum, makalah, artikel, skripsi.</a:t>
            </a:r>
          </a:p>
          <a:p>
            <a:r>
              <a:rPr lang="id-ID" sz="2000" b="1" dirty="0" smtClean="0"/>
              <a:t>GENRE MIKRO</a:t>
            </a:r>
          </a:p>
          <a:p>
            <a:r>
              <a:rPr lang="id-ID" sz="2000" dirty="0" smtClean="0"/>
              <a:t>Subgenre-subgenre yang lebih kecil yang terdapat di dalamnya dan dipayungi oleh genre makro tersebut.</a:t>
            </a:r>
          </a:p>
          <a:p>
            <a:r>
              <a:rPr lang="id-ID" sz="2000" dirty="0" smtClean="0"/>
              <a:t>Contoh : teks deskpripsi, teks eksplanasi, teks diskusi, dan teks eksposisi.</a:t>
            </a:r>
          </a:p>
          <a:p>
            <a:endParaRPr lang="en-US" sz="2000" dirty="0"/>
          </a:p>
        </p:txBody>
      </p:sp>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Ciri-Ciri Teks Akademik</a:t>
            </a:r>
            <a:endParaRPr lang="id-ID" dirty="0"/>
          </a:p>
        </p:txBody>
      </p:sp>
      <p:sp>
        <p:nvSpPr>
          <p:cNvPr id="3" name="Content Placeholder 2"/>
          <p:cNvSpPr>
            <a:spLocks noGrp="1"/>
          </p:cNvSpPr>
          <p:nvPr>
            <p:ph idx="1"/>
          </p:nvPr>
        </p:nvSpPr>
        <p:spPr>
          <a:xfrm>
            <a:off x="604434" y="1693333"/>
            <a:ext cx="10960037" cy="3132667"/>
          </a:xfrm>
        </p:spPr>
        <p:txBody>
          <a:bodyPr>
            <a:normAutofit/>
          </a:bodyPr>
          <a:lstStyle/>
          <a:p>
            <a:pPr marL="285750" indent="-285750">
              <a:buFont typeface="Arial" panose="020B0604020202020204" pitchFamily="34" charset="0"/>
              <a:buChar char="•"/>
            </a:pPr>
            <a:r>
              <a:rPr lang="id-ID" sz="2400" dirty="0" smtClean="0"/>
              <a:t>Sederhana</a:t>
            </a:r>
          </a:p>
          <a:p>
            <a:pPr marL="285750" indent="-285750">
              <a:buFont typeface="Arial" panose="020B0604020202020204" pitchFamily="34" charset="0"/>
              <a:buChar char="•"/>
            </a:pPr>
            <a:r>
              <a:rPr lang="id-ID" sz="2400" dirty="0" smtClean="0"/>
              <a:t>Padat</a:t>
            </a:r>
          </a:p>
          <a:p>
            <a:pPr marL="285750" indent="-285750">
              <a:buFont typeface="Arial" panose="020B0604020202020204" pitchFamily="34" charset="0"/>
              <a:buChar char="•"/>
            </a:pPr>
            <a:r>
              <a:rPr lang="id-ID" sz="2400" dirty="0" smtClean="0"/>
              <a:t>Objektif</a:t>
            </a:r>
          </a:p>
          <a:p>
            <a:pPr marL="285750" indent="-285750">
              <a:buFont typeface="Arial" panose="020B0604020202020204" pitchFamily="34" charset="0"/>
              <a:buChar char="•"/>
            </a:pPr>
            <a:r>
              <a:rPr lang="id-ID" sz="2400" dirty="0" smtClean="0"/>
              <a:t>Logis</a:t>
            </a:r>
            <a:endParaRPr lang="id-ID" sz="2400" dirty="0"/>
          </a:p>
        </p:txBody>
      </p:sp>
    </p:spTree>
    <p:extLst>
      <p:ext uri="{BB962C8B-B14F-4D97-AF65-F5344CB8AC3E}">
        <p14:creationId xmlns:p14="http://schemas.microsoft.com/office/powerpoint/2010/main" val="507478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TEKS AKADEMIK</a:t>
            </a:r>
            <a:endParaRPr lang="en-US" dirty="0"/>
          </a:p>
        </p:txBody>
      </p:sp>
      <p:sp>
        <p:nvSpPr>
          <p:cNvPr id="3" name="Content Placeholder 2"/>
          <p:cNvSpPr>
            <a:spLocks noGrp="1"/>
          </p:cNvSpPr>
          <p:nvPr>
            <p:ph idx="1"/>
          </p:nvPr>
        </p:nvSpPr>
        <p:spPr>
          <a:xfrm>
            <a:off x="604434" y="1718048"/>
            <a:ext cx="10255625" cy="4844118"/>
          </a:xfrm>
        </p:spPr>
        <p:txBody>
          <a:bodyPr>
            <a:noAutofit/>
          </a:bodyPr>
          <a:lstStyle/>
          <a:p>
            <a:r>
              <a:rPr lang="id-ID" sz="1800" b="1" dirty="0" smtClean="0"/>
              <a:t>STRUKTUR</a:t>
            </a:r>
          </a:p>
          <a:p>
            <a:r>
              <a:rPr lang="id-ID" sz="1800" dirty="0" smtClean="0"/>
              <a:t>Struktur adalah pola susunan baku yang terdapat dalam suatu sistem.</a:t>
            </a:r>
          </a:p>
          <a:p>
            <a:r>
              <a:rPr lang="id-ID" sz="1800" b="1" dirty="0" smtClean="0"/>
              <a:t>TEKS AKADEMIK</a:t>
            </a:r>
          </a:p>
          <a:p>
            <a:r>
              <a:rPr lang="id-ID" sz="1800" dirty="0"/>
              <a:t>T</a:t>
            </a:r>
            <a:r>
              <a:rPr lang="id-ID" sz="1800" dirty="0" smtClean="0"/>
              <a:t>eks akademik atau sering disebut teks ilmiah merupakan tulisan yang diperoleh melalui pengamatan, peninjauan, penelitian dalam bidang tertentu, disusun menurut metode tertentu dan dapat dipertanggungjawabkan.</a:t>
            </a:r>
          </a:p>
          <a:p>
            <a:r>
              <a:rPr lang="id-ID" sz="1800" b="1" dirty="0" smtClean="0"/>
              <a:t>STRUKTUR TEKS AKADEMIK</a:t>
            </a:r>
          </a:p>
          <a:p>
            <a:r>
              <a:rPr lang="id-ID" sz="1800" dirty="0"/>
              <a:t>S</a:t>
            </a:r>
            <a:r>
              <a:rPr lang="id-ID" sz="1800" dirty="0" smtClean="0"/>
              <a:t>truktur </a:t>
            </a:r>
            <a:r>
              <a:rPr lang="id-ID" sz="1800" dirty="0"/>
              <a:t>teks akademik merupakan pola susunan baku yang terdapat dalam teks akademik.</a:t>
            </a:r>
          </a:p>
          <a:p>
            <a:endParaRPr lang="id-ID" sz="1800" dirty="0"/>
          </a:p>
        </p:txBody>
      </p:sp>
    </p:spTree>
    <p:extLst>
      <p:ext uri="{BB962C8B-B14F-4D97-AF65-F5344CB8AC3E}">
        <p14:creationId xmlns:p14="http://schemas.microsoft.com/office/powerpoint/2010/main" val="2090733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Macam-macam Teks Akademik (Makro)</a:t>
            </a:r>
            <a:endParaRPr lang="en-US" dirty="0"/>
          </a:p>
        </p:txBody>
      </p:sp>
      <p:sp>
        <p:nvSpPr>
          <p:cNvPr id="3" name="Text Placeholder 2"/>
          <p:cNvSpPr>
            <a:spLocks noGrp="1"/>
          </p:cNvSpPr>
          <p:nvPr>
            <p:ph type="body" idx="1"/>
          </p:nvPr>
        </p:nvSpPr>
        <p:spPr>
          <a:xfrm>
            <a:off x="6028267" y="2402237"/>
            <a:ext cx="5859506" cy="2408914"/>
          </a:xfrm>
        </p:spPr>
        <p:txBody>
          <a:bodyPr>
            <a:noAutofit/>
          </a:bodyPr>
          <a:lstStyle/>
          <a:p>
            <a:pPr marL="285750" indent="-285750">
              <a:buFont typeface="Arial" panose="020B0604020202020204" pitchFamily="34" charset="0"/>
              <a:buChar char="•"/>
            </a:pPr>
            <a:r>
              <a:rPr lang="id-ID" sz="2400" dirty="0"/>
              <a:t>Artikel </a:t>
            </a:r>
            <a:r>
              <a:rPr lang="id-ID" sz="2400" dirty="0" smtClean="0"/>
              <a:t>Ilmiah/Makalah</a:t>
            </a:r>
            <a:endParaRPr lang="id-ID" sz="2400" dirty="0"/>
          </a:p>
          <a:p>
            <a:pPr marL="285750" indent="-285750">
              <a:buFont typeface="Arial" panose="020B0604020202020204" pitchFamily="34" charset="0"/>
              <a:buChar char="•"/>
            </a:pPr>
            <a:r>
              <a:rPr lang="id-ID" sz="2400" dirty="0" smtClean="0"/>
              <a:t>Paper/Jurnal</a:t>
            </a:r>
            <a:endParaRPr lang="id-ID" sz="2400" dirty="0"/>
          </a:p>
          <a:p>
            <a:pPr marL="285750" indent="-285750">
              <a:buFont typeface="Arial" panose="020B0604020202020204" pitchFamily="34" charset="0"/>
              <a:buChar char="•"/>
            </a:pPr>
            <a:r>
              <a:rPr lang="id-ID" sz="2400" dirty="0"/>
              <a:t>Proposal</a:t>
            </a:r>
          </a:p>
          <a:p>
            <a:pPr marL="285750" indent="-285750">
              <a:buFont typeface="Arial" panose="020B0604020202020204" pitchFamily="34" charset="0"/>
              <a:buChar char="•"/>
            </a:pPr>
            <a:r>
              <a:rPr lang="id-ID" sz="2400" dirty="0"/>
              <a:t>Laporan Penelitian (Skripsi/Tesis/Disertasi)</a:t>
            </a:r>
            <a:endParaRPr lang="en-US" sz="2400" dirty="0"/>
          </a:p>
        </p:txBody>
      </p:sp>
      <p:sp>
        <p:nvSpPr>
          <p:cNvPr id="8" name="Freeform 7">
            <a:hlinkClick r:id="rId3" tooltip="Learn More"/>
          </p:cNvPr>
          <p:cNvSpPr/>
          <p:nvPr/>
        </p:nvSpPr>
        <p:spPr>
          <a:xfrm>
            <a:off x="11557038" y="6134153"/>
            <a:ext cx="431763" cy="431763"/>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p:cNvSpPr txBox="1"/>
          <p:nvPr/>
        </p:nvSpPr>
        <p:spPr>
          <a:xfrm>
            <a:off x="8466022" y="6477369"/>
            <a:ext cx="2963979" cy="298665"/>
          </a:xfrm>
          <a:prstGeom prst="rect">
            <a:avLst/>
          </a:prstGeom>
          <a:noFill/>
        </p:spPr>
        <p:txBody>
          <a:bodyPr wrap="none" rtlCol="0">
            <a:noAutofit/>
          </a:bodyPr>
          <a:lstStyle/>
          <a:p>
            <a:r>
              <a:rPr lang="en-US" sz="1200" dirty="0">
                <a:solidFill>
                  <a:srgbClr val="D24726">
                    <a:alpha val="37000"/>
                  </a:srgbClr>
                </a:solidFill>
              </a:rPr>
              <a:t>(Click the arrow when in Slide Show mode)</a:t>
            </a:r>
          </a:p>
          <a:p>
            <a:endParaRPr lang="en-US" sz="1200" dirty="0">
              <a:solidFill>
                <a:srgbClr val="D24726">
                  <a:alpha val="37000"/>
                </a:srgbClr>
              </a:solidFill>
            </a:endParaRPr>
          </a:p>
        </p:txBody>
      </p:sp>
    </p:spTree>
    <p:extLst>
      <p:ext uri="{BB962C8B-B14F-4D97-AF65-F5344CB8AC3E}">
        <p14:creationId xmlns:p14="http://schemas.microsoft.com/office/powerpoint/2010/main" val="3590552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Artikel Ilmiah/Makalah</a:t>
            </a:r>
            <a:endParaRPr lang="id-ID" dirty="0"/>
          </a:p>
        </p:txBody>
      </p:sp>
      <p:sp>
        <p:nvSpPr>
          <p:cNvPr id="3" name="Content Placeholder 2"/>
          <p:cNvSpPr>
            <a:spLocks noGrp="1"/>
          </p:cNvSpPr>
          <p:nvPr>
            <p:ph idx="1"/>
          </p:nvPr>
        </p:nvSpPr>
        <p:spPr>
          <a:xfrm>
            <a:off x="604434" y="1812178"/>
            <a:ext cx="10571566" cy="4351338"/>
          </a:xfrm>
        </p:spPr>
        <p:txBody>
          <a:bodyPr>
            <a:normAutofit fontScale="70000" lnSpcReduction="20000"/>
          </a:bodyPr>
          <a:lstStyle/>
          <a:p>
            <a:r>
              <a:rPr lang="id-ID" sz="2600" dirty="0" smtClean="0"/>
              <a:t>Makalah merupakan tulisan yang membahas hingga menyimpulkan suatu topik permasalahan. Susunannya terdiri atas:</a:t>
            </a:r>
          </a:p>
          <a:p>
            <a:pPr marL="342900" indent="-342900">
              <a:buFont typeface="Arial" panose="020B0604020202020204" pitchFamily="34" charset="0"/>
              <a:buChar char="•"/>
            </a:pPr>
            <a:r>
              <a:rPr lang="id-ID" sz="2400" dirty="0" smtClean="0"/>
              <a:t>Cover, Kata </a:t>
            </a:r>
            <a:r>
              <a:rPr lang="id-ID" sz="2400" dirty="0"/>
              <a:t>P</a:t>
            </a:r>
            <a:r>
              <a:rPr lang="id-ID" sz="2400" dirty="0" smtClean="0"/>
              <a:t>engantar, Daftar </a:t>
            </a:r>
            <a:r>
              <a:rPr lang="id-ID" sz="2400" dirty="0"/>
              <a:t>I</a:t>
            </a:r>
            <a:r>
              <a:rPr lang="id-ID" sz="2400" dirty="0" smtClean="0"/>
              <a:t>si</a:t>
            </a:r>
          </a:p>
          <a:p>
            <a:pPr marL="342900" indent="-342900">
              <a:buFont typeface="Arial" panose="020B0604020202020204" pitchFamily="34" charset="0"/>
              <a:buChar char="•"/>
            </a:pPr>
            <a:r>
              <a:rPr lang="id-ID" sz="2400" dirty="0" smtClean="0"/>
              <a:t>Pendahuluan</a:t>
            </a:r>
          </a:p>
          <a:p>
            <a:pPr marL="342900" indent="-342900">
              <a:buFont typeface="Arial" panose="020B0604020202020204" pitchFamily="34" charset="0"/>
              <a:buChar char="•"/>
            </a:pPr>
            <a:r>
              <a:rPr lang="id-ID" sz="2400" dirty="0" smtClean="0"/>
              <a:t>Studi Pustaka</a:t>
            </a:r>
          </a:p>
          <a:p>
            <a:pPr marL="342900" indent="-342900">
              <a:buFont typeface="Arial" panose="020B0604020202020204" pitchFamily="34" charset="0"/>
              <a:buChar char="•"/>
            </a:pPr>
            <a:r>
              <a:rPr lang="id-ID" sz="2400" dirty="0" smtClean="0"/>
              <a:t>Pembahasan</a:t>
            </a:r>
          </a:p>
          <a:p>
            <a:pPr marL="342900" indent="-342900">
              <a:buFont typeface="Arial" panose="020B0604020202020204" pitchFamily="34" charset="0"/>
              <a:buChar char="•"/>
            </a:pPr>
            <a:r>
              <a:rPr lang="id-ID" sz="2400" dirty="0" smtClean="0"/>
              <a:t>Penutup</a:t>
            </a:r>
          </a:p>
          <a:p>
            <a:pPr marL="342900" indent="-342900">
              <a:buFont typeface="Arial" panose="020B0604020202020204" pitchFamily="34" charset="0"/>
              <a:buChar char="•"/>
            </a:pPr>
            <a:r>
              <a:rPr lang="id-ID" sz="2400" dirty="0" smtClean="0"/>
              <a:t>Daftar Pustaka</a:t>
            </a:r>
          </a:p>
        </p:txBody>
      </p:sp>
    </p:spTree>
    <p:extLst>
      <p:ext uri="{BB962C8B-B14F-4D97-AF65-F5344CB8AC3E}">
        <p14:creationId xmlns:p14="http://schemas.microsoft.com/office/powerpoint/2010/main" val="1180147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Artikel Paper/Jurnal</a:t>
            </a:r>
            <a:endParaRPr lang="id-ID" dirty="0"/>
          </a:p>
        </p:txBody>
      </p:sp>
      <p:sp>
        <p:nvSpPr>
          <p:cNvPr id="3" name="Content Placeholder 2"/>
          <p:cNvSpPr>
            <a:spLocks noGrp="1"/>
          </p:cNvSpPr>
          <p:nvPr>
            <p:ph idx="1"/>
          </p:nvPr>
        </p:nvSpPr>
        <p:spPr>
          <a:xfrm>
            <a:off x="604433" y="1371599"/>
            <a:ext cx="10896687" cy="5338689"/>
          </a:xfrm>
        </p:spPr>
        <p:txBody>
          <a:bodyPr>
            <a:noAutofit/>
          </a:bodyPr>
          <a:lstStyle/>
          <a:p>
            <a:r>
              <a:rPr lang="id-ID" sz="1800" dirty="0" smtClean="0"/>
              <a:t>Artikel paper/jurnal merupakan tulisan ilmiah yang berisi pembahasan suatu penelitian secara ringkas. Susunannya terdiri atas:</a:t>
            </a:r>
          </a:p>
          <a:p>
            <a:pPr marL="285750" indent="-285750">
              <a:buFont typeface="Arial" panose="020B0604020202020204" pitchFamily="34" charset="0"/>
              <a:buChar char="•"/>
            </a:pPr>
            <a:r>
              <a:rPr lang="id-ID" sz="1800" dirty="0" smtClean="0"/>
              <a:t>Abstrak</a:t>
            </a:r>
          </a:p>
          <a:p>
            <a:pPr marL="285750" indent="-285750">
              <a:buFont typeface="Arial" panose="020B0604020202020204" pitchFamily="34" charset="0"/>
              <a:buChar char="•"/>
            </a:pPr>
            <a:r>
              <a:rPr lang="id-ID" sz="1800" dirty="0" smtClean="0"/>
              <a:t>Pendahuluan</a:t>
            </a:r>
          </a:p>
          <a:p>
            <a:pPr marL="285750" indent="-285750">
              <a:buFont typeface="Arial" panose="020B0604020202020204" pitchFamily="34" charset="0"/>
              <a:buChar char="•"/>
            </a:pPr>
            <a:r>
              <a:rPr lang="id-ID" sz="1800" dirty="0" smtClean="0"/>
              <a:t>Studi Pustaka (sebagian besar ada)</a:t>
            </a:r>
          </a:p>
          <a:p>
            <a:pPr marL="285750" indent="-285750">
              <a:buFont typeface="Arial" panose="020B0604020202020204" pitchFamily="34" charset="0"/>
              <a:buChar char="•"/>
            </a:pPr>
            <a:r>
              <a:rPr lang="id-ID" sz="1800" dirty="0" smtClean="0"/>
              <a:t>Metode Penelitian</a:t>
            </a:r>
          </a:p>
          <a:p>
            <a:pPr marL="285750" indent="-285750">
              <a:buFont typeface="Arial" panose="020B0604020202020204" pitchFamily="34" charset="0"/>
              <a:buChar char="•"/>
            </a:pPr>
            <a:r>
              <a:rPr lang="id-ID" sz="1800" dirty="0" smtClean="0"/>
              <a:t>Hasil</a:t>
            </a:r>
          </a:p>
          <a:p>
            <a:pPr marL="285750" indent="-285750">
              <a:buFont typeface="Arial" panose="020B0604020202020204" pitchFamily="34" charset="0"/>
              <a:buChar char="•"/>
            </a:pPr>
            <a:r>
              <a:rPr lang="id-ID" sz="1800" dirty="0" smtClean="0"/>
              <a:t>Simpulan</a:t>
            </a:r>
          </a:p>
          <a:p>
            <a:pPr marL="285750" indent="-285750">
              <a:buFont typeface="Arial" panose="020B0604020202020204" pitchFamily="34" charset="0"/>
              <a:buChar char="•"/>
            </a:pPr>
            <a:r>
              <a:rPr lang="id-ID" sz="1800" dirty="0" smtClean="0"/>
              <a:t>Daftar Pustaka</a:t>
            </a:r>
          </a:p>
          <a:p>
            <a:endParaRPr lang="id-ID" sz="1800" dirty="0"/>
          </a:p>
        </p:txBody>
      </p:sp>
    </p:spTree>
    <p:extLst>
      <p:ext uri="{BB962C8B-B14F-4D97-AF65-F5344CB8AC3E}">
        <p14:creationId xmlns:p14="http://schemas.microsoft.com/office/powerpoint/2010/main" val="732395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Struktur Teks Proposal</a:t>
            </a:r>
            <a:endParaRPr lang="id-ID" dirty="0"/>
          </a:p>
        </p:txBody>
      </p:sp>
      <p:sp>
        <p:nvSpPr>
          <p:cNvPr id="3" name="Content Placeholder 2"/>
          <p:cNvSpPr>
            <a:spLocks noGrp="1"/>
          </p:cNvSpPr>
          <p:nvPr>
            <p:ph idx="1"/>
          </p:nvPr>
        </p:nvSpPr>
        <p:spPr>
          <a:xfrm>
            <a:off x="604434" y="1825625"/>
            <a:ext cx="10888871" cy="4351338"/>
          </a:xfrm>
        </p:spPr>
        <p:txBody>
          <a:bodyPr>
            <a:noAutofit/>
          </a:bodyPr>
          <a:lstStyle/>
          <a:p>
            <a:r>
              <a:rPr lang="id-ID" sz="1800" dirty="0" smtClean="0"/>
              <a:t>Tulisan yang bertujuan untuk mengusulkan suatu program pekerjaan. Susunannya terdiri atas:</a:t>
            </a:r>
          </a:p>
          <a:p>
            <a:pPr marL="285750" indent="-285750">
              <a:buFont typeface="Arial" panose="020B0604020202020204" pitchFamily="34" charset="0"/>
              <a:buChar char="•"/>
            </a:pPr>
            <a:r>
              <a:rPr lang="id-ID" sz="1800" dirty="0" smtClean="0"/>
              <a:t>Cover, Kata Pengantar, Daftar Isi</a:t>
            </a:r>
          </a:p>
          <a:p>
            <a:pPr marL="285750" indent="-285750">
              <a:buFont typeface="Arial" panose="020B0604020202020204" pitchFamily="34" charset="0"/>
              <a:buChar char="•"/>
            </a:pPr>
            <a:r>
              <a:rPr lang="id-ID" sz="1800" dirty="0" smtClean="0"/>
              <a:t>Pendahuluan (penekanan alasan-alasan yang penting)</a:t>
            </a:r>
          </a:p>
          <a:p>
            <a:pPr marL="285750" indent="-285750">
              <a:buFont typeface="Arial" panose="020B0604020202020204" pitchFamily="34" charset="0"/>
              <a:buChar char="•"/>
            </a:pPr>
            <a:r>
              <a:rPr lang="id-ID" sz="1800" dirty="0" smtClean="0"/>
              <a:t>Studi Pustaka</a:t>
            </a:r>
          </a:p>
          <a:p>
            <a:pPr marL="285750" indent="-285750">
              <a:buFont typeface="Arial" panose="020B0604020202020204" pitchFamily="34" charset="0"/>
              <a:buChar char="•"/>
            </a:pPr>
            <a:r>
              <a:rPr lang="id-ID" sz="1800" dirty="0" smtClean="0"/>
              <a:t>Metode</a:t>
            </a:r>
          </a:p>
          <a:p>
            <a:pPr marL="285750" indent="-285750">
              <a:buFont typeface="Arial" panose="020B0604020202020204" pitchFamily="34" charset="0"/>
              <a:buChar char="•"/>
            </a:pPr>
            <a:r>
              <a:rPr lang="id-ID" sz="1800" dirty="0" smtClean="0"/>
              <a:t>Hasil yang diharapkan</a:t>
            </a:r>
          </a:p>
          <a:p>
            <a:pPr marL="285750" indent="-285750">
              <a:buFont typeface="Arial" panose="020B0604020202020204" pitchFamily="34" charset="0"/>
              <a:buChar char="•"/>
            </a:pPr>
            <a:r>
              <a:rPr lang="id-ID" sz="1800" dirty="0" smtClean="0"/>
              <a:t>Daftar Pustaka</a:t>
            </a:r>
          </a:p>
          <a:p>
            <a:endParaRPr lang="id-ID" sz="1800" dirty="0"/>
          </a:p>
        </p:txBody>
      </p:sp>
    </p:spTree>
    <p:extLst>
      <p:ext uri="{BB962C8B-B14F-4D97-AF65-F5344CB8AC3E}">
        <p14:creationId xmlns:p14="http://schemas.microsoft.com/office/powerpoint/2010/main" val="1721838949"/>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1584528</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2012-06-20T23:39:00+00:00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TP102923943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843282</LocLastLocAttemptVersionLookup>
    <IsSearchable xmlns="4873beb7-5857-4685-be1f-d57550cc96cc">true</IsSearchable>
    <TemplateTemplateType xmlns="4873beb7-5857-4685-be1f-d57550cc96cc">PowerPoint Template - Slideshow Launch</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LocMarketGroupTiers2 xmlns="4873beb7-5857-4685-be1f-d57550cc96cc" xsi:nil="true"/>
    <APAuthor xmlns="4873beb7-5857-4685-be1f-d57550cc96cc">
      <UserInfo>
        <DisplayName>REDMOND\v-sa</DisplayName>
        <AccountId>2467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customXml/itemProps2.xml><?xml version="1.0" encoding="utf-8"?>
<ds:datastoreItem xmlns:ds="http://schemas.openxmlformats.org/officeDocument/2006/customXml" ds:itemID="{63EE7759-C66F-4EA4-9863-7EBA3251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70C04F-E7AC-41AB-9C6D-1B1BB88BFF7F}">
  <ds:schemaRefs>
    <ds:schemaRef ds:uri="http://schemas.microsoft.com/office/2006/metadata/properties"/>
    <ds:schemaRef ds:uri="http://schemas.microsoft.com/office/infopath/2007/PartnerControls"/>
    <ds:schemaRef ds:uri="4873beb7-5857-4685-be1f-d57550cc96cc"/>
  </ds:schemaRefs>
</ds:datastoreItem>
</file>

<file path=docProps/app.xml><?xml version="1.0" encoding="utf-8"?>
<Properties xmlns="http://schemas.openxmlformats.org/officeDocument/2006/extended-properties" xmlns:vt="http://schemas.openxmlformats.org/officeDocument/2006/docPropsVTypes">
  <Template>Welcome to PowerPoint 2013</Template>
  <TotalTime>1136</TotalTime>
  <Words>714</Words>
  <Application>Microsoft Office PowerPoint</Application>
  <PresentationFormat>Widescreen</PresentationFormat>
  <Paragraphs>100</Paragraphs>
  <Slides>17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Segoe UI</vt:lpstr>
      <vt:lpstr>Segoe UI Light</vt:lpstr>
      <vt:lpstr>WelcomeDoc</vt:lpstr>
      <vt:lpstr>TEKS AKADEMIK</vt:lpstr>
      <vt:lpstr>PENGERTIAN TEKS AKADEMIK</vt:lpstr>
      <vt:lpstr>GENRE DALAM TEKS AKADEMIK</vt:lpstr>
      <vt:lpstr>Ciri-Ciri Teks Akademik</vt:lpstr>
      <vt:lpstr>STRUKTUR TEKS AKADEMIK</vt:lpstr>
      <vt:lpstr>Macam-macam Teks Akademik (Makro)</vt:lpstr>
      <vt:lpstr>Struktur Artikel Ilmiah/Makalah</vt:lpstr>
      <vt:lpstr>Struktur Artikel Paper/Jurnal</vt:lpstr>
      <vt:lpstr>Struktur Teks Proposal</vt:lpstr>
      <vt:lpstr>Struktur Laporan Penelitian</vt:lpstr>
      <vt:lpstr>STRUKTUR TEKS AKADEMIK</vt:lpstr>
      <vt:lpstr>Struktur Teks Akademik (Pendahuluan)</vt:lpstr>
      <vt:lpstr>Struktur Teks Akademik (Kajian Pustaka)</vt:lpstr>
      <vt:lpstr>Struktur Teks Akademik (Hasil)</vt:lpstr>
      <vt:lpstr>Struktur Teks Akademik (Pembahasan)</vt:lpstr>
      <vt:lpstr>Struktur Teks Akademik (Simpulan)</vt:lpstr>
      <vt:lpstr>Daftar Pustaka/Referensi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STRUKTUR TEKS AKADEMIK</dc:title>
  <dc:creator>Windows 8</dc:creator>
  <cp:keywords/>
  <cp:lastModifiedBy>Windows 8</cp:lastModifiedBy>
  <cp:revision>53</cp:revision>
  <dcterms:created xsi:type="dcterms:W3CDTF">2020-10-04T10:13:55Z</dcterms:created>
  <dcterms:modified xsi:type="dcterms:W3CDTF">2021-02-20T04:02:11Z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_TemplateID">
    <vt:lpwstr>TC029239449991</vt:lpwstr>
  </property>
  <property fmtid="{D5CDD505-2E9C-101B-9397-08002B2CF9AE}" pid="4" name="ContentTypeId">
    <vt:lpwstr>0x0101006EDDDB5EE6D98C44930B742096920B300400F5B6D36B3EF94B4E9A635CDF2A18F5B8</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ies>
</file>