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</p:sldIdLst>
  <p:sldSz cx="9144000" cy="6858000" type="screen4x3"/>
  <p:notesSz cx="10231438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3623" cy="355124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795447" y="0"/>
            <a:ext cx="4433623" cy="355124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01623DB0-03EB-4AD7-91E5-1CBADE1F168D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746119"/>
            <a:ext cx="4433623" cy="355124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795447" y="6746119"/>
            <a:ext cx="4433623" cy="355124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975288F-4E9E-4A81-A6ED-3AF5C51A0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814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C33D9-06B6-4D98-B2A6-5ED7CD64F4FC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170BB-EFD7-4487-99EC-1E7611EDE35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C33D9-06B6-4D98-B2A6-5ED7CD64F4FC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170BB-EFD7-4487-99EC-1E7611EDE3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C33D9-06B6-4D98-B2A6-5ED7CD64F4FC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170BB-EFD7-4487-99EC-1E7611EDE3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C33D9-06B6-4D98-B2A6-5ED7CD64F4FC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170BB-EFD7-4487-99EC-1E7611EDE35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C33D9-06B6-4D98-B2A6-5ED7CD64F4FC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170BB-EFD7-4487-99EC-1E7611EDE3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C33D9-06B6-4D98-B2A6-5ED7CD64F4FC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170BB-EFD7-4487-99EC-1E7611EDE35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C33D9-06B6-4D98-B2A6-5ED7CD64F4FC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170BB-EFD7-4487-99EC-1E7611EDE35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C33D9-06B6-4D98-B2A6-5ED7CD64F4FC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170BB-EFD7-4487-99EC-1E7611EDE3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C33D9-06B6-4D98-B2A6-5ED7CD64F4FC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170BB-EFD7-4487-99EC-1E7611EDE3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C33D9-06B6-4D98-B2A6-5ED7CD64F4FC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170BB-EFD7-4487-99EC-1E7611EDE3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C33D9-06B6-4D98-B2A6-5ED7CD64F4FC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170BB-EFD7-4487-99EC-1E7611EDE35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F6C33D9-06B6-4D98-B2A6-5ED7CD64F4FC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12170BB-EFD7-4487-99EC-1E7611EDE35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jpe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057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</a:rPr>
              <a:t>Multivariabel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</a:rPr>
              <a:t>Tanpa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</a:rPr>
              <a:t>Kendala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</a:rPr>
              <a:t>dan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</a:rPr>
              <a:t>Multivariabel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</a:rPr>
              <a:t>dengan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</a:rPr>
              <a:t>Kendala</a:t>
            </a:r>
            <a:endParaRPr lang="en-US" sz="4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691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81000" y="304800"/>
                <a:ext cx="8610600" cy="62013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3200" b="1" dirty="0"/>
                  <a:t>Multi </a:t>
                </a:r>
                <a:r>
                  <a:rPr lang="en-US" sz="3200" b="1" dirty="0" err="1"/>
                  <a:t>Variabel</a:t>
                </a:r>
                <a:r>
                  <a:rPr lang="en-US" sz="3200" b="1" dirty="0"/>
                  <a:t> </a:t>
                </a:r>
                <a:r>
                  <a:rPr lang="en-US" sz="3200" b="1" dirty="0" err="1"/>
                  <a:t>Tanpa</a:t>
                </a:r>
                <a:r>
                  <a:rPr lang="en-US" sz="3200" b="1" dirty="0"/>
                  <a:t> </a:t>
                </a:r>
                <a:r>
                  <a:rPr lang="en-US" sz="3200" b="1" dirty="0" err="1" smtClean="0"/>
                  <a:t>Kendala</a:t>
                </a:r>
                <a:endParaRPr lang="en-US" sz="3200" b="1" dirty="0" smtClean="0"/>
              </a:p>
              <a:p>
                <a:endParaRPr lang="en-US" dirty="0"/>
              </a:p>
              <a:p>
                <a:r>
                  <a:rPr lang="en-US" sz="2400" dirty="0"/>
                  <a:t>Multi variable </a:t>
                </a:r>
                <a:r>
                  <a:rPr lang="en-US" sz="2400" dirty="0" err="1"/>
                  <a:t>dalam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artian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ada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banyak</a:t>
                </a:r>
                <a:r>
                  <a:rPr lang="en-US" sz="2400" dirty="0"/>
                  <a:t> variable </a:t>
                </a:r>
                <a:r>
                  <a:rPr lang="en-US" sz="2400" dirty="0" err="1"/>
                  <a:t>atau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beberapa</a:t>
                </a:r>
                <a:r>
                  <a:rPr lang="en-US" sz="2400" dirty="0"/>
                  <a:t> variable yang </a:t>
                </a:r>
                <a:r>
                  <a:rPr lang="en-US" sz="2400" dirty="0" err="1"/>
                  <a:t>terpakai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dalam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menentukan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fungsi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objektif</a:t>
                </a:r>
                <a:r>
                  <a:rPr lang="en-US" sz="2400" dirty="0"/>
                  <a:t>. </a:t>
                </a:r>
                <a:r>
                  <a:rPr lang="en-US" sz="2400" dirty="0" err="1"/>
                  <a:t>Secara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umum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teknik</a:t>
                </a:r>
                <a:r>
                  <a:rPr lang="en-US" sz="2400" dirty="0"/>
                  <a:t> yang </a:t>
                </a:r>
                <a:r>
                  <a:rPr lang="en-US" sz="2400" dirty="0" err="1"/>
                  <a:t>digunakan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pada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optimasi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satu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dimensi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dapat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digunakan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dalam</a:t>
                </a:r>
                <a:r>
                  <a:rPr lang="en-US" sz="2400" dirty="0"/>
                  <a:t> </a:t>
                </a:r>
                <a:r>
                  <a:rPr lang="en-US" sz="2400" dirty="0" err="1"/>
                  <a:t>optimasi</a:t>
                </a:r>
                <a:r>
                  <a:rPr lang="en-US" sz="2400" dirty="0"/>
                  <a:t> multi </a:t>
                </a:r>
                <a:r>
                  <a:rPr lang="en-US" sz="2400" dirty="0" err="1"/>
                  <a:t>variabel</a:t>
                </a:r>
                <a:r>
                  <a:rPr lang="en-US" sz="2400" dirty="0"/>
                  <a:t>. Akan </a:t>
                </a:r>
                <a:r>
                  <a:rPr lang="en-US" sz="2400" dirty="0" err="1"/>
                  <a:t>didefiniikan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beberapa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simbol</a:t>
                </a:r>
                <a:r>
                  <a:rPr lang="en-US" sz="2400" dirty="0"/>
                  <a:t> yang </a:t>
                </a:r>
                <a:r>
                  <a:rPr lang="en-US" sz="2400" dirty="0" err="1"/>
                  <a:t>akan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dipakai</a:t>
                </a:r>
                <a:r>
                  <a:rPr lang="en-US" sz="2400" dirty="0" smtClean="0"/>
                  <a:t>;</a:t>
                </a:r>
              </a:p>
              <a:p>
                <a:r>
                  <a:rPr lang="en-US" sz="2400" dirty="0" smtClean="0"/>
                  <a:t> </a:t>
                </a:r>
                <a:endParaRPr lang="en-US" sz="2400" dirty="0"/>
              </a:p>
              <a:p>
                <a:pPr lvl="0"/>
                <a:r>
                  <a:rPr lang="en-US" sz="2400" i="1" dirty="0"/>
                  <a:t>f</a:t>
                </a:r>
                <a:r>
                  <a:rPr lang="en-US" sz="2400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1,</m:t>
                        </m:r>
                      </m:sub>
                    </m:sSub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2400" dirty="0"/>
                  <a:t>, …,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400" dirty="0"/>
                  <a:t>)  </a:t>
                </a:r>
                <a:r>
                  <a:rPr lang="en-US" sz="2400" dirty="0" err="1"/>
                  <a:t>akan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ditulis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sebagai</a:t>
                </a:r>
                <a:r>
                  <a:rPr lang="en-US" sz="2400" dirty="0"/>
                  <a:t> </a:t>
                </a:r>
                <a:r>
                  <a:rPr lang="en-US" sz="2400" i="1" dirty="0"/>
                  <a:t>f</a:t>
                </a:r>
                <a:r>
                  <a:rPr lang="en-US" sz="2400" dirty="0"/>
                  <a:t>(</a:t>
                </a:r>
                <a:r>
                  <a:rPr lang="en-US" sz="2400" b="1" dirty="0"/>
                  <a:t>X</a:t>
                </a:r>
                <a:r>
                  <a:rPr lang="en-US" sz="2400" dirty="0"/>
                  <a:t>) </a:t>
                </a:r>
                <a:endParaRPr lang="en-US" sz="2400" dirty="0" smtClean="0"/>
              </a:p>
              <a:p>
                <a:pPr lvl="0"/>
                <a:r>
                  <a:rPr lang="en-US" sz="2400" dirty="0" err="1" smtClean="0"/>
                  <a:t>dengan</a:t>
                </a:r>
                <a:r>
                  <a:rPr lang="en-US" sz="2400" dirty="0" smtClean="0"/>
                  <a:t> </a:t>
                </a:r>
                <a:r>
                  <a:rPr lang="en-US" sz="2400" b="1" dirty="0"/>
                  <a:t>X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{</m:t>
                        </m:r>
                        <m:sSub>
                          <m:sSub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1,</m:t>
                            </m:r>
                          </m:sub>
                        </m:sSub>
                        <m:sSub>
                          <m:sSub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3</m:t>
                            </m:r>
                          </m:sub>
                        </m:sSub>
                        <m:r>
                          <a:rPr lang="en-US" sz="2400">
                            <a:latin typeface="Cambria Math"/>
                          </a:rPr>
                          <m:t>, …, </m:t>
                        </m:r>
                        <m:sSub>
                          <m:sSub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  <m:r>
                          <a:rPr lang="en-US" sz="2400" i="1">
                            <a:latin typeface="Cambria Math"/>
                          </a:rPr>
                          <m:t>}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𝑡</m:t>
                        </m:r>
                      </m:sup>
                    </m:sSup>
                  </m:oMath>
                </a14:m>
                <a:endParaRPr lang="en-US" sz="2400" dirty="0" smtClean="0"/>
              </a:p>
              <a:p>
                <a:pPr lvl="0"/>
                <a:endParaRPr lang="en-US" sz="2400" dirty="0"/>
              </a:p>
              <a:p>
                <a:pPr lvl="0"/>
                <a:r>
                  <a:rPr lang="en-US" sz="2400" i="1" dirty="0"/>
                  <a:t>f</a:t>
                </a:r>
                <a:r>
                  <a:rPr lang="en-US" sz="2400" dirty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1" i="1">
                            <a:latin typeface="Cambria Math"/>
                          </a:rPr>
                          <m:t>𝑿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400" dirty="0"/>
                  <a:t>) = </a:t>
                </a:r>
                <a:r>
                  <a:rPr lang="en-US" sz="2400" i="1" dirty="0"/>
                  <a:t>f</a:t>
                </a:r>
                <a:r>
                  <a:rPr lang="en-US" sz="2400" dirty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400" dirty="0"/>
                  <a:t>,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400" dirty="0"/>
                  <a:t>, …,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400" dirty="0"/>
                  <a:t>)</a:t>
                </a:r>
                <a:endParaRPr lang="en-US" sz="2400" dirty="0" smtClean="0"/>
              </a:p>
              <a:p>
                <a:pPr lvl="0"/>
                <a:endParaRPr lang="en-US" sz="2400" dirty="0"/>
              </a:p>
              <a:p>
                <a:pPr lvl="0"/>
                <a14:m>
                  <m:oMath xmlns:m="http://schemas.openxmlformats.org/officeDocument/2006/math">
                    <m:r>
                      <a:rPr lang="en-US" sz="2400">
                        <a:latin typeface="Cambria Math"/>
                      </a:rPr>
                      <m:t>𝛻</m:t>
                    </m:r>
                    <m:r>
                      <a:rPr lang="en-US" sz="2400" i="1">
                        <a:latin typeface="Cambria Math"/>
                      </a:rPr>
                      <m:t>𝑓</m:t>
                    </m:r>
                    <m:r>
                      <a:rPr lang="en-US" sz="2400" i="1"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sz="24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1" i="1">
                            <a:latin typeface="Cambria Math"/>
                          </a:rPr>
                          <m:t>𝑿</m:t>
                        </m:r>
                      </m:e>
                      <m:sup>
                        <m:r>
                          <a:rPr lang="en-US" sz="2400" b="1" i="1">
                            <a:latin typeface="Cambria Math"/>
                          </a:rPr>
                          <m:t>∗</m:t>
                        </m:r>
                      </m:sup>
                    </m:sSup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i="1" dirty="0"/>
                  <a:t> </a:t>
                </a:r>
                <a:r>
                  <a:rPr lang="en-US" sz="2400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>
                            <a:latin typeface="Cambria Math"/>
                          </a:rPr>
                          <m:t>𝝏</m:t>
                        </m:r>
                      </m:num>
                      <m:den>
                        <m:sSub>
                          <m:sSubPr>
                            <m:ctrlPr>
                              <a:rPr lang="en-US" sz="24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latin typeface="Cambria Math"/>
                              </a:rPr>
                              <m:t>𝝏</m:t>
                            </m:r>
                            <m:r>
                              <a:rPr lang="en-US" sz="2400" b="1" i="1">
                                <a:latin typeface="Cambria Math"/>
                              </a:rPr>
                              <m:t>𝒙</m:t>
                            </m:r>
                          </m:e>
                          <m:sub>
                            <m:r>
                              <a:rPr lang="en-US" sz="2400" b="1" i="1">
                                <a:latin typeface="Cambria Math"/>
                              </a:rPr>
                              <m:t>𝒋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400" b="1" dirty="0"/>
                  <a:t> </a:t>
                </a:r>
                <a:r>
                  <a:rPr lang="en-US" sz="2400" i="1" dirty="0"/>
                  <a:t>f</a:t>
                </a:r>
                <a:r>
                  <a:rPr lang="en-US" sz="2400" dirty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400" dirty="0"/>
                  <a:t>,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400" dirty="0"/>
                  <a:t>, …,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400" dirty="0"/>
                  <a:t>) </a:t>
                </a:r>
                <a:r>
                  <a:rPr lang="en-US" sz="2400" dirty="0" err="1"/>
                  <a:t>untuk</a:t>
                </a:r>
                <a:r>
                  <a:rPr lang="en-US" sz="2400" dirty="0"/>
                  <a:t> </a:t>
                </a:r>
                <a:r>
                  <a:rPr lang="en-US" sz="2400" i="1" dirty="0"/>
                  <a:t> j </a:t>
                </a:r>
                <a:r>
                  <a:rPr lang="en-US" sz="2400" dirty="0"/>
                  <a:t>= 1,2, … </a:t>
                </a:r>
                <a:r>
                  <a:rPr lang="en-US" sz="2400" i="1" dirty="0"/>
                  <a:t>n</a:t>
                </a:r>
                <a:r>
                  <a:rPr lang="en-US" sz="2400" dirty="0"/>
                  <a:t> </a:t>
                </a:r>
              </a:p>
              <a:p>
                <a:pPr lvl="0"/>
                <a14:m>
                  <m:oMath xmlns:m="http://schemas.openxmlformats.org/officeDocument/2006/math">
                    <m:r>
                      <a:rPr lang="en-US" sz="2400">
                        <a:latin typeface="Cambria Math"/>
                      </a:rPr>
                      <m:t>𝛻</m:t>
                    </m:r>
                    <m:r>
                      <a:rPr lang="en-US" sz="2400" i="1">
                        <a:latin typeface="Cambria Math"/>
                      </a:rPr>
                      <m:t>𝑓</m:t>
                    </m:r>
                    <m:r>
                      <a:rPr lang="en-US" sz="2400" i="1"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sz="24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1" i="1">
                            <a:latin typeface="Cambria Math"/>
                          </a:rPr>
                          <m:t>𝑿</m:t>
                        </m:r>
                      </m:e>
                      <m:sup>
                        <m:r>
                          <a:rPr lang="en-US" sz="2400" b="1" i="1">
                            <a:latin typeface="Cambria Math"/>
                          </a:rPr>
                          <m:t>∗</m:t>
                        </m:r>
                      </m:sup>
                    </m:sSup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dirty="0"/>
                  <a:t> = </a:t>
                </a:r>
                <a:r>
                  <a:rPr lang="en-US" sz="2400" b="1" dirty="0"/>
                  <a:t>C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setara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dengan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</a:rPr>
                              <m:t>𝜕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𝑓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40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  <m:r>
                          <a:rPr lang="en-US" sz="2400" i="1">
                            <a:latin typeface="Cambria Math"/>
                          </a:rPr>
                          <m:t>, </m:t>
                        </m:r>
                        <m:f>
                          <m:f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</a:rPr>
                              <m:t>𝜕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𝑓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40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  <m:r>
                          <a:rPr lang="en-US" sz="2400" i="1">
                            <a:latin typeface="Cambria Math"/>
                          </a:rPr>
                          <m:t> , …, </m:t>
                        </m:r>
                        <m:f>
                          <m:f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</a:rPr>
                              <m:t>𝜕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𝑓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𝜕</m:t>
                                </m:r>
                                <m:r>
                                  <a:rPr lang="en-US" sz="240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400" i="1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2400" i="1">
                                    <a:latin typeface="Cambria Math"/>
                                  </a:rPr>
                                  <m:t> 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1,</m:t>
                            </m:r>
                          </m:sub>
                        </m:sSub>
                        <m:r>
                          <a:rPr lang="en-US" sz="2400" i="1">
                            <a:latin typeface="Cambria Math"/>
                          </a:rPr>
                          <m:t> </m:t>
                        </m:r>
                        <m:sSub>
                          <m:sSub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2,</m:t>
                            </m:r>
                          </m:sub>
                        </m:sSub>
                        <m:r>
                          <a:rPr lang="en-US" sz="2400" i="1">
                            <a:latin typeface="Cambria Math"/>
                          </a:rPr>
                          <m:t>…,  </m:t>
                        </m:r>
                        <m:sSub>
                          <m:sSub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04800"/>
                <a:ext cx="8610600" cy="6201313"/>
              </a:xfrm>
              <a:prstGeom prst="rect">
                <a:avLst/>
              </a:prstGeom>
              <a:blipFill rotWithShape="1">
                <a:blip r:embed="rId2"/>
                <a:stretch>
                  <a:fillRect l="-1133" t="-12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3275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47278437"/>
                  </p:ext>
                </p:extLst>
              </p:nvPr>
            </p:nvGraphicFramePr>
            <p:xfrm>
              <a:off x="609600" y="1676399"/>
              <a:ext cx="8001000" cy="4191002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4125134"/>
                    <a:gridCol w="3875866"/>
                  </a:tblGrid>
                  <a:tr h="665639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Keadaan</a:t>
                          </a:r>
                          <a:r>
                            <a:rPr lang="en-US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 yang </a:t>
                          </a:r>
                          <a:r>
                            <a:rPr lang="en-US" sz="20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dipenuhi</a:t>
                          </a:r>
                          <a:endParaRPr lang="en-US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00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𝑿</m:t>
                                  </m:r>
                                </m:e>
                                <m:sup>
                                  <m:r>
                                    <a:rPr lang="en-US" sz="20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∗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 </a:t>
                          </a:r>
                          <a:r>
                            <a:rPr lang="en-US" sz="20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adalah</a:t>
                          </a:r>
                          <a:r>
                            <a:rPr lang="en-US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 minimum </a:t>
                          </a:r>
                          <a:r>
                            <a:rPr lang="en-US" sz="20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lokal</a:t>
                          </a:r>
                          <a:r>
                            <a:rPr lang="en-US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 </a:t>
                          </a:r>
                          <a:endParaRPr lang="en-US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1175121">
                    <a:tc>
                      <a:txBody>
                        <a:bodyPr/>
                        <a:lstStyle/>
                        <a:p>
                          <a:pPr marL="342900" marR="0" lvl="0" indent="-34290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AutoNum type="arabicPeriod"/>
                          </a:pPr>
                          <a14:m>
                            <m:oMath xmlns:m="http://schemas.openxmlformats.org/officeDocument/2006/math">
                              <m:r>
                                <a:rPr lang="en-US" sz="20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𝛻</m:t>
                              </m:r>
                              <m:r>
                                <a:rPr lang="en-US" sz="20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/>
                                        </a:rPr>
                                        <m:t>𝑿</m:t>
                                      </m:r>
                                    </m:e>
                                    <m:sup>
                                      <m:r>
                                        <a:rPr lang="en-US" sz="20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/>
                                        </a:rPr>
                                        <m:t>∗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US" sz="200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sz="200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𝟎</m:t>
                              </m:r>
                            </m:oMath>
                          </a14:m>
                          <a:endParaRPr lang="en-US" sz="20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marL="342900" marR="0" lvl="0" indent="-34290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AutoNum type="arabicPeriod"/>
                          </a:pPr>
                          <a:r>
                            <a:rPr lang="en-US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H(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𝑿</m:t>
                                  </m:r>
                                </m:e>
                                <m:sup>
                                  <m:r>
                                    <a:rPr lang="en-US" sz="20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en-US" sz="200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)</m:t>
                              </m:r>
                            </m:oMath>
                          </a14:m>
                          <a:r>
                            <a:rPr lang="en-US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 &lt; 0 (</a:t>
                          </a:r>
                          <a:r>
                            <a:rPr lang="en-US" sz="20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definit</a:t>
                          </a:r>
                          <a:r>
                            <a:rPr lang="en-US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 </a:t>
                          </a:r>
                          <a:r>
                            <a:rPr lang="en-US" sz="20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negatif</a:t>
                          </a:r>
                          <a:r>
                            <a:rPr lang="en-US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)</a:t>
                          </a:r>
                          <a:endParaRPr lang="en-US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en-US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PASTI</a:t>
                          </a:r>
                          <a:endParaRPr lang="en-US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1175121">
                    <a:tc>
                      <a:txBody>
                        <a:bodyPr/>
                        <a:lstStyle/>
                        <a:p>
                          <a:pPr marL="342900" marR="0" lvl="0" indent="-34290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AutoNum type="arabicPeriod"/>
                          </a:pPr>
                          <a14:m>
                            <m:oMath xmlns:m="http://schemas.openxmlformats.org/officeDocument/2006/math">
                              <m:r>
                                <a:rPr lang="en-US" sz="20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𝛻</m:t>
                              </m:r>
                              <m:r>
                                <a:rPr lang="en-US" sz="20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/>
                                        </a:rPr>
                                        <m:t>𝑿</m:t>
                                      </m:r>
                                    </m:e>
                                    <m:sup>
                                      <m:r>
                                        <a:rPr lang="en-US" sz="20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/>
                                        </a:rPr>
                                        <m:t>∗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US" sz="200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sz="200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𝟎</m:t>
                              </m:r>
                            </m:oMath>
                          </a14:m>
                          <a:endParaRPr lang="en-US" sz="200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marL="342900" marR="0" lvl="0" indent="-34290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AutoNum type="arabicPeriod"/>
                          </a:pPr>
                          <a:r>
                            <a:rPr lang="en-US" sz="2000">
                              <a:solidFill>
                                <a:schemeClr val="tx1"/>
                              </a:solidFill>
                              <a:effectLst/>
                            </a:rPr>
                            <a:t>H(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𝑿</m:t>
                                  </m:r>
                                </m:e>
                                <m:sup>
                                  <m:r>
                                    <a:rPr lang="en-US" sz="20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en-US" sz="200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)</m:t>
                              </m:r>
                            </m:oMath>
                          </a14:m>
                          <a:r>
                            <a:rPr lang="en-US" sz="2000">
                              <a:solidFill>
                                <a:schemeClr val="tx1"/>
                              </a:solidFill>
                              <a:effectLst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200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≤</m:t>
                              </m:r>
                            </m:oMath>
                          </a14:m>
                          <a:r>
                            <a:rPr lang="en-US" sz="2000">
                              <a:solidFill>
                                <a:schemeClr val="tx1"/>
                              </a:solidFill>
                              <a:effectLst/>
                            </a:rPr>
                            <a:t> 0</a:t>
                          </a:r>
                          <a:endParaRPr lang="en-US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en-US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MUNGKIN</a:t>
                          </a:r>
                          <a:endParaRPr lang="en-US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1175121">
                    <a:tc>
                      <a:txBody>
                        <a:bodyPr/>
                        <a:lstStyle/>
                        <a:p>
                          <a:pPr marL="342900" marR="0" lvl="0" indent="-34290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AutoNum type="arabicPeriod"/>
                          </a:pPr>
                          <a14:m>
                            <m:oMath xmlns:m="http://schemas.openxmlformats.org/officeDocument/2006/math">
                              <m:r>
                                <a:rPr lang="en-US" sz="20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𝛻</m:t>
                              </m:r>
                              <m:r>
                                <a:rPr lang="en-US" sz="20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/>
                                        </a:rPr>
                                        <m:t>𝑿</m:t>
                                      </m:r>
                                    </m:e>
                                    <m:sup>
                                      <m:r>
                                        <a:rPr lang="en-US" sz="20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/>
                                        </a:rPr>
                                        <m:t>∗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US" sz="200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sz="200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𝟎</m:t>
                              </m:r>
                            </m:oMath>
                          </a14:m>
                          <a:endParaRPr lang="en-US" sz="200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marL="342900" marR="0" lvl="0" indent="-34290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AutoNum type="arabicPeriod"/>
                          </a:pPr>
                          <a:r>
                            <a:rPr lang="en-US" sz="2000">
                              <a:solidFill>
                                <a:schemeClr val="tx1"/>
                              </a:solidFill>
                              <a:effectLst/>
                            </a:rPr>
                            <a:t>H(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𝑿</m:t>
                                  </m:r>
                                </m:e>
                                <m:sup>
                                  <m:r>
                                    <a:rPr lang="en-US" sz="20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en-US" sz="200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)</m:t>
                              </m:r>
                            </m:oMath>
                          </a14:m>
                          <a:r>
                            <a:rPr lang="en-US" sz="2000">
                              <a:solidFill>
                                <a:schemeClr val="tx1"/>
                              </a:solidFill>
                              <a:effectLst/>
                            </a:rPr>
                            <a:t> tak tentu </a:t>
                          </a:r>
                          <a:endParaRPr lang="en-US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en-US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MUSTAHIL</a:t>
                          </a:r>
                          <a:endParaRPr lang="en-US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47278437"/>
                  </p:ext>
                </p:extLst>
              </p:nvPr>
            </p:nvGraphicFramePr>
            <p:xfrm>
              <a:off x="609600" y="1676399"/>
              <a:ext cx="8001000" cy="4191002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4125134"/>
                    <a:gridCol w="3875866"/>
                  </a:tblGrid>
                  <a:tr h="665639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Keadaan</a:t>
                          </a:r>
                          <a:r>
                            <a:rPr lang="en-US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 yang </a:t>
                          </a:r>
                          <a:r>
                            <a:rPr lang="en-US" sz="20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dipenuhi</a:t>
                          </a:r>
                          <a:endParaRPr lang="en-US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106447" b="-531193"/>
                          </a:stretch>
                        </a:blipFill>
                      </a:tcPr>
                    </a:tc>
                  </a:tr>
                  <a:tr h="117512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t="-56477" r="-93944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en-US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PASTI</a:t>
                          </a:r>
                          <a:endParaRPr lang="en-US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117512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t="-156477" r="-93944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en-US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MUNGKIN</a:t>
                          </a:r>
                          <a:endParaRPr lang="en-US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117512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t="-256477" r="-939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en-US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MUSTAHIL</a:t>
                          </a:r>
                          <a:endParaRPr lang="en-US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Fallback>
      </mc:AlternateContent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09600" y="607366"/>
            <a:ext cx="5638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syarat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untuk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Maximum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Lokal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86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17179456"/>
                  </p:ext>
                </p:extLst>
              </p:nvPr>
            </p:nvGraphicFramePr>
            <p:xfrm>
              <a:off x="457200" y="1356818"/>
              <a:ext cx="8229600" cy="4662983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4114800"/>
                    <a:gridCol w="4114800"/>
                  </a:tblGrid>
                  <a:tr h="666140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Keadaan</a:t>
                          </a:r>
                          <a:r>
                            <a:rPr lang="en-US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 yang </a:t>
                          </a:r>
                          <a:r>
                            <a:rPr lang="en-US" sz="20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dipenuhi</a:t>
                          </a:r>
                          <a:r>
                            <a:rPr lang="en-US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 </a:t>
                          </a:r>
                          <a:endParaRPr lang="en-US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000" i="1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𝑿</m:t>
                                  </m:r>
                                </m:e>
                                <m:sup>
                                  <m:r>
                                    <a:rPr lang="en-US" sz="20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∗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2000">
                              <a:solidFill>
                                <a:schemeClr val="tx1"/>
                              </a:solidFill>
                              <a:effectLst/>
                            </a:rPr>
                            <a:t> adalah minimum lokal</a:t>
                          </a:r>
                          <a:endParaRPr lang="en-US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1332281">
                    <a:tc>
                      <a:txBody>
                        <a:bodyPr/>
                        <a:lstStyle/>
                        <a:p>
                          <a:pPr marL="342900" marR="0" lvl="0" indent="-34290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AutoNum type="arabicPeriod"/>
                          </a:pPr>
                          <a14:m>
                            <m:oMath xmlns:m="http://schemas.openxmlformats.org/officeDocument/2006/math">
                              <m:r>
                                <a:rPr lang="en-US" sz="20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𝛻</m:t>
                              </m:r>
                              <m:r>
                                <a:rPr lang="en-US" sz="20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/>
                                        </a:rPr>
                                        <m:t>𝑿</m:t>
                                      </m:r>
                                    </m:e>
                                    <m:sup>
                                      <m:r>
                                        <a:rPr lang="en-US" sz="20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/>
                                        </a:rPr>
                                        <m:t>∗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US" sz="200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sz="200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𝟎</m:t>
                              </m:r>
                            </m:oMath>
                          </a14:m>
                          <a:endParaRPr lang="en-US" sz="20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marL="342900" marR="0" lvl="0" indent="-34290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AutoNum type="arabicPeriod"/>
                          </a:pPr>
                          <a:r>
                            <a:rPr lang="en-US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H(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𝑿</m:t>
                                  </m:r>
                                </m:e>
                                <m:sup>
                                  <m:r>
                                    <a:rPr lang="en-US" sz="20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en-US" sz="200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)</m:t>
                              </m:r>
                            </m:oMath>
                          </a14:m>
                          <a:r>
                            <a:rPr lang="en-US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 &gt; 0 (</a:t>
                          </a:r>
                          <a:r>
                            <a:rPr lang="en-US" sz="20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definit</a:t>
                          </a:r>
                          <a:r>
                            <a:rPr lang="en-US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 </a:t>
                          </a:r>
                          <a:r>
                            <a:rPr lang="en-US" sz="20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positif</a:t>
                          </a:r>
                          <a:r>
                            <a:rPr lang="en-US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 ) </a:t>
                          </a:r>
                          <a:endParaRPr lang="en-US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en-US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PASTI</a:t>
                          </a:r>
                          <a:endParaRPr lang="en-US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1332281">
                    <a:tc>
                      <a:txBody>
                        <a:bodyPr/>
                        <a:lstStyle/>
                        <a:p>
                          <a:pPr marL="342900" marR="0" lvl="0" indent="-34290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AutoNum type="arabicPeriod"/>
                          </a:pPr>
                          <a14:m>
                            <m:oMath xmlns:m="http://schemas.openxmlformats.org/officeDocument/2006/math">
                              <m:r>
                                <a:rPr lang="en-US" sz="20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𝛻</m:t>
                              </m:r>
                              <m:r>
                                <a:rPr lang="en-US" sz="20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/>
                                        </a:rPr>
                                        <m:t>𝑿</m:t>
                                      </m:r>
                                    </m:e>
                                    <m:sup>
                                      <m:r>
                                        <a:rPr lang="en-US" sz="20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/>
                                        </a:rPr>
                                        <m:t>∗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US" sz="200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sz="200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𝟎</m:t>
                              </m:r>
                            </m:oMath>
                          </a14:m>
                          <a:endParaRPr lang="en-US" sz="200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marL="342900" marR="0" lvl="0" indent="-34290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AutoNum type="arabicPeriod"/>
                          </a:pPr>
                          <a:r>
                            <a:rPr lang="en-US" sz="2000">
                              <a:solidFill>
                                <a:schemeClr val="tx1"/>
                              </a:solidFill>
                              <a:effectLst/>
                            </a:rPr>
                            <a:t>H(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𝑿</m:t>
                                  </m:r>
                                </m:e>
                                <m:sup>
                                  <m:r>
                                    <a:rPr lang="en-US" sz="20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en-US" sz="200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)</m:t>
                              </m:r>
                            </m:oMath>
                          </a14:m>
                          <a:r>
                            <a:rPr lang="en-US" sz="2000">
                              <a:solidFill>
                                <a:schemeClr val="tx1"/>
                              </a:solidFill>
                              <a:effectLst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200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≥</m:t>
                              </m:r>
                            </m:oMath>
                          </a14:m>
                          <a:r>
                            <a:rPr lang="en-US" sz="2000">
                              <a:solidFill>
                                <a:schemeClr val="tx1"/>
                              </a:solidFill>
                              <a:effectLst/>
                            </a:rPr>
                            <a:t> 0</a:t>
                          </a:r>
                          <a:endParaRPr lang="en-US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en-US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MUNGKIN</a:t>
                          </a:r>
                          <a:endParaRPr lang="en-US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1332281">
                    <a:tc>
                      <a:txBody>
                        <a:bodyPr/>
                        <a:lstStyle/>
                        <a:p>
                          <a:pPr marL="342900" marR="0" lvl="0" indent="-34290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AutoNum type="arabicPeriod"/>
                          </a:pPr>
                          <a14:m>
                            <m:oMath xmlns:m="http://schemas.openxmlformats.org/officeDocument/2006/math">
                              <m:r>
                                <a:rPr lang="en-US" sz="20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𝛻</m:t>
                              </m:r>
                              <m:r>
                                <a:rPr lang="en-US" sz="20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/>
                                        </a:rPr>
                                        <m:t>𝑿</m:t>
                                      </m:r>
                                    </m:e>
                                    <m:sup>
                                      <m:r>
                                        <a:rPr lang="en-US" sz="20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/>
                                        </a:rPr>
                                        <m:t>∗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US" sz="200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sz="200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𝟎</m:t>
                              </m:r>
                            </m:oMath>
                          </a14:m>
                          <a:endParaRPr lang="en-US" sz="200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marL="342900" marR="0" lvl="0" indent="-34290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Font typeface="+mj-lt"/>
                            <a:buAutoNum type="arabicPeriod"/>
                          </a:pPr>
                          <a:r>
                            <a:rPr lang="en-US" sz="2000">
                              <a:solidFill>
                                <a:schemeClr val="tx1"/>
                              </a:solidFill>
                              <a:effectLst/>
                            </a:rPr>
                            <a:t>H(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𝑿</m:t>
                                  </m:r>
                                </m:e>
                                <m:sup>
                                  <m:r>
                                    <a:rPr lang="en-US" sz="20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en-US" sz="2000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</a:rPr>
                                <m:t>)</m:t>
                              </m:r>
                            </m:oMath>
                          </a14:m>
                          <a:r>
                            <a:rPr lang="en-US" sz="2000">
                              <a:solidFill>
                                <a:schemeClr val="tx1"/>
                              </a:solidFill>
                              <a:effectLst/>
                            </a:rPr>
                            <a:t> tak tentu </a:t>
                          </a:r>
                          <a:endParaRPr lang="en-US" sz="20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en-US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MUSTAHIL</a:t>
                          </a:r>
                          <a:endParaRPr lang="en-US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17179456"/>
                  </p:ext>
                </p:extLst>
              </p:nvPr>
            </p:nvGraphicFramePr>
            <p:xfrm>
              <a:off x="457200" y="1356818"/>
              <a:ext cx="8229600" cy="4662983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4114800"/>
                    <a:gridCol w="4114800"/>
                  </a:tblGrid>
                  <a:tr h="666140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Keadaan</a:t>
                          </a:r>
                          <a:r>
                            <a:rPr lang="en-US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 yang </a:t>
                          </a:r>
                          <a:r>
                            <a:rPr lang="en-US" sz="20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dipenuhi</a:t>
                          </a:r>
                          <a:r>
                            <a:rPr lang="en-US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 </a:t>
                          </a:r>
                          <a:endParaRPr lang="en-US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100000" t="-917" b="-601835"/>
                          </a:stretch>
                        </a:blipFill>
                      </a:tcPr>
                    </a:tc>
                  </a:tr>
                  <a:tr h="133228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t="-50228" r="-100000" b="-1995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en-US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PASTI</a:t>
                          </a:r>
                          <a:endParaRPr lang="en-US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133228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t="-150917" r="-100000" b="-1004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en-US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MUNGKIN</a:t>
                          </a:r>
                          <a:endParaRPr lang="en-US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133228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t="-249772" r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en-US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MUSTAHIL</a:t>
                          </a:r>
                          <a:endParaRPr lang="en-US" sz="20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Fallback>
      </mc:AlternateContent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57200" y="437347"/>
            <a:ext cx="73152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Syarat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untuk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Minimum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Lokal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264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25245" y="547595"/>
            <a:ext cx="7116051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ea typeface="Calibri" pitchFamily="34" charset="0"/>
                <a:cs typeface="Times New Roman" pitchFamily="18" charset="0"/>
              </a:rPr>
              <a:t>Contoh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ea typeface="Calibri" pitchFamily="34" charset="0"/>
                <a:cs typeface="Times New Roman" pitchFamily="18" charset="0"/>
              </a:rPr>
              <a:t>soal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Calibri" pitchFamily="34" charset="0"/>
                <a:cs typeface="Times New Roman" pitchFamily="18" charset="0"/>
              </a:rPr>
              <a:t>: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Diketahui suatu fungsi dinyatakan dengan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57200" y="3352800"/>
            <a:ext cx="8215163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Tentukan apakah fungsi tersebut fungsi maksimum atau </a:t>
            </a:r>
            <a:r>
              <a:rPr kumimoji="0" lang="id-ID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fungsi </a:t>
            </a:r>
            <a:r>
              <a:rPr kumimoji="0" lang="id-ID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minimum dan tentukan berapa nilai   minimum atau maksimum dari fungsi tersebut.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47800" y="2209800"/>
            <a:ext cx="5715000" cy="838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3087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2"/>
          <p:cNvSpPr txBox="1">
            <a:spLocks/>
          </p:cNvSpPr>
          <p:nvPr/>
        </p:nvSpPr>
        <p:spPr>
          <a:xfrm>
            <a:off x="281467" y="262418"/>
            <a:ext cx="3505200" cy="72818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 err="1" smtClean="0">
                <a:solidFill>
                  <a:srgbClr val="0070C0"/>
                </a:solidFill>
              </a:rPr>
              <a:t>Penyelesaian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-12033" y="9570622"/>
            <a:ext cx="18298445" cy="547688"/>
          </a:xfrm>
        </p:spPr>
        <p:txBody>
          <a:bodyPr/>
          <a:lstStyle/>
          <a:p>
            <a:r>
              <a:rPr lang="en-US" dirty="0"/>
              <a:t>TEKNIK OPTIMASI  |   Program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Matematika</a:t>
            </a:r>
            <a:r>
              <a:rPr lang="en-US" dirty="0"/>
              <a:t> </a:t>
            </a:r>
            <a:r>
              <a:rPr lang="en-US" dirty="0" err="1"/>
              <a:t>Universitas</a:t>
            </a:r>
            <a:r>
              <a:rPr lang="en-US" dirty="0"/>
              <a:t> </a:t>
            </a:r>
            <a:r>
              <a:rPr lang="en-US" dirty="0" err="1"/>
              <a:t>Udayana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4750744" y="1016155"/>
            <a:ext cx="3710263" cy="776544"/>
          </a:xfrm>
        </p:spPr>
        <p:txBody>
          <a:bodyPr>
            <a:normAutofit fontScale="77500" lnSpcReduction="20000"/>
          </a:bodyPr>
          <a:lstStyle/>
          <a:p>
            <a:r>
              <a:rPr lang="en-US" smtClean="0"/>
              <a:t> </a:t>
            </a:r>
            <a:r>
              <a:rPr lang="en-US" smtClean="0">
                <a:latin typeface="+mj-lt"/>
              </a:rPr>
              <a:t>SLIDE </a:t>
            </a:r>
            <a:fld id="{511F482C-44AA-46E6-BA1A-E4C16BAF3A94}" type="slidenum">
              <a:rPr lang="en-US" sz="7200" smtClean="0">
                <a:latin typeface="+mj-lt"/>
              </a:rPr>
              <a:pPr/>
              <a:t>6</a:t>
            </a:fld>
            <a:endParaRPr lang="en-US" sz="7200" dirty="0">
              <a:latin typeface="+mj-lt"/>
            </a:endParaRPr>
          </a:p>
        </p:txBody>
      </p:sp>
      <p:sp>
        <p:nvSpPr>
          <p:cNvPr id="5" name="Text Placeholder 1"/>
          <p:cNvSpPr txBox="1">
            <a:spLocks/>
          </p:cNvSpPr>
          <p:nvPr/>
        </p:nvSpPr>
        <p:spPr>
          <a:xfrm>
            <a:off x="533400" y="852270"/>
            <a:ext cx="7372959" cy="4083179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4452938" algn="l"/>
              </a:tabLst>
            </a:pPr>
            <a:r>
              <a:rPr lang="en-US" sz="2800" dirty="0" err="1" smtClean="0"/>
              <a:t>Substitusikan</a:t>
            </a:r>
            <a:r>
              <a:rPr lang="en-US" sz="2800" dirty="0" smtClean="0"/>
              <a:t> </a:t>
            </a:r>
            <a:r>
              <a:rPr lang="en-US" sz="2800" dirty="0" err="1" smtClean="0"/>
              <a:t>nilai</a:t>
            </a:r>
            <a:r>
              <a:rPr lang="en-US" sz="2800" dirty="0" smtClean="0"/>
              <a:t> 	            </a:t>
            </a:r>
            <a:r>
              <a:rPr lang="en-US" sz="2800" dirty="0" err="1" smtClean="0"/>
              <a:t>diperoleh</a:t>
            </a:r>
            <a:r>
              <a:rPr lang="en-US" sz="2800" dirty="0" smtClean="0"/>
              <a:t> 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dirty="0" smtClean="0"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+mj-lt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25103" y="1828800"/>
            <a:ext cx="2100277" cy="428628"/>
          </a:xfrm>
          <a:prstGeom prst="rect">
            <a:avLst/>
          </a:prstGeom>
          <a:noFill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95400" y="2362200"/>
            <a:ext cx="2757494" cy="424230"/>
          </a:xfrm>
          <a:prstGeom prst="rect">
            <a:avLst/>
          </a:prstGeom>
          <a:noFill/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26297" y="2851100"/>
            <a:ext cx="3064690" cy="428628"/>
          </a:xfrm>
          <a:prstGeom prst="rect">
            <a:avLst/>
          </a:prstGeom>
          <a:noFill/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00897" y="3429000"/>
            <a:ext cx="2289255" cy="763085"/>
          </a:xfrm>
          <a:prstGeom prst="rect">
            <a:avLst/>
          </a:prstGeom>
          <a:noFill/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2754" y="4495800"/>
            <a:ext cx="2103720" cy="424994"/>
          </a:xfrm>
          <a:prstGeom prst="rect">
            <a:avLst/>
          </a:prstGeom>
          <a:noFill/>
        </p:spPr>
      </p:pic>
      <p:pic>
        <p:nvPicPr>
          <p:cNvPr id="11" name="Picture 17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52894" y="990600"/>
            <a:ext cx="1657187" cy="430438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473724" y="5070901"/>
            <a:ext cx="8305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/>
              <a:t>Diperoleh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Uji</a:t>
            </a:r>
            <a:r>
              <a:rPr lang="en-US" sz="2400" dirty="0"/>
              <a:t> :</a:t>
            </a:r>
          </a:p>
          <a:p>
            <a:r>
              <a:rPr lang="en-US" sz="2400" dirty="0" smtClean="0"/>
              <a:t>(</a:t>
            </a:r>
            <a:r>
              <a:rPr lang="en-US" sz="2400" dirty="0"/>
              <a:t>0 , 0) , (571,43 ; 0 ) , (0 ; 642,86) , </a:t>
            </a:r>
            <a:r>
              <a:rPr lang="en-US" sz="2400" dirty="0" err="1"/>
              <a:t>dan</a:t>
            </a:r>
            <a:r>
              <a:rPr lang="en-US" sz="2400" dirty="0"/>
              <a:t> (571,43 ; 642,86)</a:t>
            </a:r>
          </a:p>
        </p:txBody>
      </p:sp>
    </p:spTree>
    <p:extLst>
      <p:ext uri="{BB962C8B-B14F-4D97-AF65-F5344CB8AC3E}">
        <p14:creationId xmlns:p14="http://schemas.microsoft.com/office/powerpoint/2010/main" val="1575722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6"/>
          <p:cNvSpPr txBox="1">
            <a:spLocks/>
          </p:cNvSpPr>
          <p:nvPr/>
        </p:nvSpPr>
        <p:spPr>
          <a:xfrm>
            <a:off x="777688" y="648651"/>
            <a:ext cx="3939209" cy="68770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d-ID" sz="2800" dirty="0" smtClean="0"/>
              <a:t>(ii) Derivasi kedua</a:t>
            </a:r>
            <a:endParaRPr lang="en-US" sz="2800" dirty="0" smtClean="0"/>
          </a:p>
          <a:p>
            <a:endParaRPr lang="en-US" dirty="0" smtClean="0"/>
          </a:p>
          <a:p>
            <a:endParaRPr lang="id-ID" dirty="0"/>
          </a:p>
        </p:txBody>
      </p:sp>
      <p:pic>
        <p:nvPicPr>
          <p:cNvPr id="4" name="Picture 3" descr="Captur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1600200"/>
            <a:ext cx="3026058" cy="3496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56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4909" y="228600"/>
            <a:ext cx="835001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400" dirty="0"/>
              <a:t>Matriks Hessiannya adalah </a:t>
            </a:r>
          </a:p>
          <a:p>
            <a:endParaRPr lang="en-US" dirty="0"/>
          </a:p>
          <a:p>
            <a:pPr>
              <a:tabLst>
                <a:tab pos="2286000" algn="l"/>
              </a:tabLst>
            </a:pPr>
            <a:r>
              <a:rPr lang="en-US" dirty="0"/>
              <a:t>	</a:t>
            </a:r>
          </a:p>
          <a:p>
            <a:endParaRPr lang="en-US" dirty="0"/>
          </a:p>
          <a:p>
            <a:endParaRPr lang="en-US" dirty="0"/>
          </a:p>
          <a:p>
            <a:pPr>
              <a:tabLst>
                <a:tab pos="2286000" algn="l"/>
              </a:tabLst>
            </a:pPr>
            <a:r>
              <a:rPr lang="en-US" dirty="0"/>
              <a:t>	</a:t>
            </a:r>
            <a:endParaRPr lang="en-US" dirty="0" smtClean="0"/>
          </a:p>
          <a:p>
            <a:pPr>
              <a:tabLst>
                <a:tab pos="2286000" algn="l"/>
              </a:tabLst>
            </a:pPr>
            <a:endParaRPr lang="en-US" dirty="0"/>
          </a:p>
          <a:p>
            <a:pPr>
              <a:tabLst>
                <a:tab pos="2286000" algn="l"/>
              </a:tabLst>
            </a:pPr>
            <a:r>
              <a:rPr lang="en-US" dirty="0" smtClean="0"/>
              <a:t>	       </a:t>
            </a:r>
          </a:p>
          <a:p>
            <a:pPr>
              <a:tabLst>
                <a:tab pos="2286000" algn="l"/>
              </a:tabLst>
            </a:pPr>
            <a:endParaRPr lang="en-US" dirty="0"/>
          </a:p>
          <a:p>
            <a:pPr>
              <a:tabLst>
                <a:tab pos="2286000" algn="l"/>
              </a:tabLst>
            </a:pPr>
            <a:r>
              <a:rPr lang="en-US" dirty="0" smtClean="0"/>
              <a:t>                                                        H </a:t>
            </a:r>
            <a:r>
              <a:rPr lang="en-US" dirty="0"/>
              <a:t>=</a:t>
            </a:r>
          </a:p>
          <a:p>
            <a:endParaRPr lang="en-US" dirty="0"/>
          </a:p>
          <a:p>
            <a:r>
              <a:rPr lang="en-US" sz="2400" dirty="0" err="1" smtClean="0"/>
              <a:t>Sehingga</a:t>
            </a:r>
            <a:r>
              <a:rPr lang="en-US" sz="2400" dirty="0" smtClean="0"/>
              <a:t>: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3" name="Picture 2" descr="Captur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0955" y="914400"/>
            <a:ext cx="2851971" cy="1574526"/>
          </a:xfrm>
          <a:prstGeom prst="rect">
            <a:avLst/>
          </a:prstGeom>
        </p:spPr>
      </p:pic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48459" y="2925040"/>
            <a:ext cx="1336961" cy="668481"/>
          </a:xfrm>
          <a:prstGeom prst="rect">
            <a:avLst/>
          </a:prstGeom>
          <a:noFill/>
        </p:spPr>
      </p:pic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39176" y="3788777"/>
            <a:ext cx="2170341" cy="447493"/>
          </a:xfrm>
          <a:prstGeom prst="rect">
            <a:avLst/>
          </a:prstGeom>
          <a:noFill/>
        </p:spPr>
      </p:pic>
      <p:pic>
        <p:nvPicPr>
          <p:cNvPr id="6" name="Picture 5"/>
          <p:cNvPicPr/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-1062" t="-3513" r="51725" b="10526"/>
          <a:stretch/>
        </p:blipFill>
        <p:spPr bwMode="auto">
          <a:xfrm>
            <a:off x="1138524" y="4701701"/>
            <a:ext cx="4347876" cy="9906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/>
          <p:cNvPicPr/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81698"/>
          <a:stretch/>
        </p:blipFill>
        <p:spPr bwMode="auto">
          <a:xfrm>
            <a:off x="5798127" y="4911436"/>
            <a:ext cx="1627328" cy="71660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14619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228600"/>
            <a:ext cx="80772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2400" dirty="0"/>
              <a:t> (iii) Tinjau nilai H</a:t>
            </a:r>
            <a:r>
              <a:rPr lang="en-US" sz="2400" dirty="0"/>
              <a:t> </a:t>
            </a:r>
            <a:r>
              <a:rPr lang="id-ID" sz="2400" dirty="0"/>
              <a:t>diperoleh :</a:t>
            </a:r>
          </a:p>
          <a:p>
            <a:pPr>
              <a:lnSpc>
                <a:spcPct val="150000"/>
              </a:lnSpc>
            </a:pPr>
            <a:endParaRPr lang="en-US" sz="2400" dirty="0" smtClean="0"/>
          </a:p>
          <a:p>
            <a:pPr>
              <a:lnSpc>
                <a:spcPct val="150000"/>
              </a:lnSpc>
            </a:pPr>
            <a:endParaRPr lang="en-US" sz="2400" dirty="0"/>
          </a:p>
          <a:p>
            <a:pPr indent="576263">
              <a:lnSpc>
                <a:spcPct val="150000"/>
              </a:lnSpc>
            </a:pP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	 </a:t>
            </a:r>
            <a:r>
              <a:rPr lang="en-US" sz="2400" dirty="0" smtClean="0"/>
              <a:t>                  </a:t>
            </a:r>
            <a:r>
              <a:rPr lang="en-US" sz="2400" dirty="0" err="1" smtClean="0"/>
              <a:t>dan</a:t>
            </a:r>
            <a:endParaRPr lang="en-US" sz="2400" dirty="0"/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636588" algn="l"/>
              </a:tabLst>
            </a:pPr>
            <a:r>
              <a:rPr lang="en-US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ea typeface="Times New Roman" pitchFamily="18" charset="0"/>
                <a:cs typeface="Times New Roman" pitchFamily="18" charset="0"/>
              </a:rPr>
              <a:t>	</a:t>
            </a:r>
            <a:r>
              <a:rPr lang="id-ID" sz="2400" dirty="0">
                <a:ea typeface="Times New Roman" pitchFamily="18" charset="0"/>
                <a:cs typeface="Times New Roman" pitchFamily="18" charset="0"/>
              </a:rPr>
              <a:t>Dengan demikian, fungsi tersebut merupakan fungsi </a:t>
            </a:r>
            <a:r>
              <a:rPr lang="en-US" sz="2400" dirty="0" smtClean="0">
                <a:ea typeface="Times New Roman" pitchFamily="18" charset="0"/>
                <a:cs typeface="Times New Roman" pitchFamily="18" charset="0"/>
              </a:rPr>
              <a:t>    </a:t>
            </a:r>
            <a:r>
              <a:rPr lang="id-ID" sz="2400" dirty="0" smtClean="0">
                <a:ea typeface="Times New Roman" pitchFamily="18" charset="0"/>
                <a:cs typeface="Times New Roman" pitchFamily="18" charset="0"/>
              </a:rPr>
              <a:t>minimum </a:t>
            </a:r>
            <a:r>
              <a:rPr lang="en-US" sz="2400" dirty="0">
                <a:ea typeface="Times New Roman" pitchFamily="18" charset="0"/>
                <a:cs typeface="Times New Roman" pitchFamily="18" charset="0"/>
              </a:rPr>
              <a:t> </a:t>
            </a:r>
            <a:r>
              <a:rPr lang="id-ID" sz="2400" dirty="0" smtClean="0">
                <a:ea typeface="Times New Roman" pitchFamily="18" charset="0"/>
                <a:cs typeface="Times New Roman" pitchFamily="18" charset="0"/>
              </a:rPr>
              <a:t>pada </a:t>
            </a:r>
            <a:r>
              <a:rPr lang="id-ID" sz="2400" dirty="0">
                <a:ea typeface="Times New Roman" pitchFamily="18" charset="0"/>
                <a:cs typeface="Times New Roman" pitchFamily="18" charset="0"/>
              </a:rPr>
              <a:t>titik ekstrim (0,0). Nilai minimum dari fungsi adalah :</a:t>
            </a:r>
            <a:endParaRPr lang="id-ID" sz="2400" dirty="0">
              <a:cs typeface="Times New Roman" pitchFamily="18" charset="0"/>
            </a:endParaRPr>
          </a:p>
          <a:p>
            <a:endParaRPr lang="en-US" sz="2400" dirty="0"/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4600" y="990600"/>
            <a:ext cx="3686201" cy="428628"/>
          </a:xfrm>
          <a:prstGeom prst="rect">
            <a:avLst/>
          </a:prstGeom>
          <a:noFill/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4600" y="2041239"/>
            <a:ext cx="838200" cy="381000"/>
          </a:xfrm>
          <a:prstGeom prst="rect">
            <a:avLst/>
          </a:prstGeom>
          <a:noFill/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2105" y="2041239"/>
            <a:ext cx="890591" cy="404814"/>
          </a:xfrm>
          <a:prstGeom prst="rect">
            <a:avLst/>
          </a:prstGeom>
          <a:noFill/>
        </p:spPr>
      </p:pic>
      <p:pic>
        <p:nvPicPr>
          <p:cNvPr id="6" name="Picture 5" descr="1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4800" y="4335199"/>
            <a:ext cx="8458201" cy="1954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733401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145</TotalTime>
  <Words>449</Words>
  <Application>Microsoft Office PowerPoint</Application>
  <PresentationFormat>On-screen Show (4:3)</PresentationFormat>
  <Paragraphs>69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Slipstream</vt:lpstr>
      <vt:lpstr>Multivariabel Tanpa Kendala dan Multivariabel dengan Kendala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Multivariabel Tanpa Kendala Dan Multivariabel dengan Kendala</dc:title>
  <dc:creator>ASIH ASUS</dc:creator>
  <cp:lastModifiedBy>acer</cp:lastModifiedBy>
  <cp:revision>11</cp:revision>
  <cp:lastPrinted>2018-10-15T16:30:04Z</cp:lastPrinted>
  <dcterms:created xsi:type="dcterms:W3CDTF">2018-10-14T12:17:04Z</dcterms:created>
  <dcterms:modified xsi:type="dcterms:W3CDTF">2018-11-21T15:40:44Z</dcterms:modified>
</cp:coreProperties>
</file>