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8"/>
  </p:notesMasterIdLst>
  <p:sldIdLst>
    <p:sldId id="256" r:id="rId2"/>
    <p:sldId id="297" r:id="rId3"/>
    <p:sldId id="260" r:id="rId4"/>
    <p:sldId id="276" r:id="rId5"/>
    <p:sldId id="277" r:id="rId6"/>
    <p:sldId id="278" r:id="rId7"/>
    <p:sldId id="259" r:id="rId8"/>
    <p:sldId id="261" r:id="rId9"/>
    <p:sldId id="263" r:id="rId10"/>
    <p:sldId id="264" r:id="rId11"/>
    <p:sldId id="266" r:id="rId12"/>
    <p:sldId id="265" r:id="rId13"/>
    <p:sldId id="268" r:id="rId14"/>
    <p:sldId id="279" r:id="rId15"/>
    <p:sldId id="269" r:id="rId16"/>
    <p:sldId id="271" r:id="rId17"/>
    <p:sldId id="272" r:id="rId18"/>
    <p:sldId id="270" r:id="rId19"/>
    <p:sldId id="262" r:id="rId20"/>
    <p:sldId id="273" r:id="rId21"/>
    <p:sldId id="274" r:id="rId22"/>
    <p:sldId id="275" r:id="rId23"/>
    <p:sldId id="298" r:id="rId24"/>
    <p:sldId id="300" r:id="rId25"/>
    <p:sldId id="299" r:id="rId26"/>
    <p:sldId id="296"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FF"/>
    <a:srgbClr val="FF6699"/>
    <a:srgbClr val="FF00FF"/>
    <a:srgbClr val="CC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94660"/>
  </p:normalViewPr>
  <p:slideViewPr>
    <p:cSldViewPr snapToGrid="0">
      <p:cViewPr varScale="1">
        <p:scale>
          <a:sx n="89" d="100"/>
          <a:sy n="89" d="100"/>
        </p:scale>
        <p:origin x="588" y="3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d-ID"/>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371B73-1D6C-4FD8-A21A-D3DE62B7D9E8}" type="datetimeFigureOut">
              <a:rPr lang="id-ID" smtClean="0"/>
              <a:t>11/11/2023</a:t>
            </a:fld>
            <a:endParaRPr lang="id-ID"/>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d-ID"/>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id-ID"/>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d-ID"/>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C92412A-39C1-483D-AE17-01C989A2C25F}" type="slidenum">
              <a:rPr lang="id-ID" smtClean="0"/>
              <a:t>‹#›</a:t>
            </a:fld>
            <a:endParaRPr lang="id-ID"/>
          </a:p>
        </p:txBody>
      </p:sp>
    </p:spTree>
    <p:extLst>
      <p:ext uri="{BB962C8B-B14F-4D97-AF65-F5344CB8AC3E}">
        <p14:creationId xmlns:p14="http://schemas.microsoft.com/office/powerpoint/2010/main" val="32907103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id-ID"/>
          </a:p>
        </p:txBody>
      </p:sp>
      <p:sp>
        <p:nvSpPr>
          <p:cNvPr id="4" name="Slide Number Placeholder 3"/>
          <p:cNvSpPr>
            <a:spLocks noGrp="1"/>
          </p:cNvSpPr>
          <p:nvPr>
            <p:ph type="sldNum" sz="quarter" idx="10"/>
          </p:nvPr>
        </p:nvSpPr>
        <p:spPr/>
        <p:txBody>
          <a:bodyPr/>
          <a:lstStyle/>
          <a:p>
            <a:fld id="{3C92412A-39C1-483D-AE17-01C989A2C25F}" type="slidenum">
              <a:rPr lang="id-ID" smtClean="0"/>
              <a:t>1</a:t>
            </a:fld>
            <a:endParaRPr lang="id-ID"/>
          </a:p>
        </p:txBody>
      </p:sp>
    </p:spTree>
    <p:extLst>
      <p:ext uri="{BB962C8B-B14F-4D97-AF65-F5344CB8AC3E}">
        <p14:creationId xmlns:p14="http://schemas.microsoft.com/office/powerpoint/2010/main" val="28305954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0416880D-FDCD-686B-65C8-1064FFD60A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9F83C1B-27CF-A65B-762B-3CCBE38682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4580" name="Slide Number Placeholder 3">
            <a:extLst>
              <a:ext uri="{FF2B5EF4-FFF2-40B4-BE49-F238E27FC236}">
                <a16:creationId xmlns:a16="http://schemas.microsoft.com/office/drawing/2014/main" id="{9C281D8F-94BC-588D-64AD-F9154108925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F642C82E-6671-4F5A-AFAA-1A6DEF58595D}" type="slidenum">
              <a:rPr lang="en-US" altLang="en-US" smtClean="0"/>
              <a:pPr fontAlgn="base">
                <a:spcBef>
                  <a:spcPct val="0"/>
                </a:spcBef>
                <a:spcAft>
                  <a:spcPct val="0"/>
                </a:spcAft>
              </a:pPr>
              <a:t>12</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B5B5F6B8-1986-B256-312F-52810A35E8B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A0777C72-C880-A806-CD3A-F281954A268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6628" name="Slide Number Placeholder 3">
            <a:extLst>
              <a:ext uri="{FF2B5EF4-FFF2-40B4-BE49-F238E27FC236}">
                <a16:creationId xmlns:a16="http://schemas.microsoft.com/office/drawing/2014/main" id="{31CEF2C6-CE0B-A877-4D78-168040F5F46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C88D2BF2-BA01-43CF-87C7-9F2C5C375C6E}" type="slidenum">
              <a:rPr lang="en-US" altLang="en-US" smtClean="0"/>
              <a:pPr fontAlgn="base">
                <a:spcBef>
                  <a:spcPct val="0"/>
                </a:spcBef>
                <a:spcAft>
                  <a:spcPct val="0"/>
                </a:spcAft>
              </a:pPr>
              <a:t>13</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968FFF65-C09B-4191-B25A-2D04E0AC7B0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86DBAD01-0C25-6C75-6C1C-A5D48A09F2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29754CF8-31CF-AB2A-F9D6-C385DAB2F78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974BAE5E-7501-4515-A94B-980FDBBAFA36}" type="slidenum">
              <a:rPr lang="en-US" altLang="en-US" smtClean="0"/>
              <a:pPr fontAlgn="base">
                <a:spcBef>
                  <a:spcPct val="0"/>
                </a:spcBef>
                <a:spcAft>
                  <a:spcPct val="0"/>
                </a:spcAft>
              </a:pPr>
              <a:t>15</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6984055A-F72F-F6CF-B4C3-0EC724BB486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15908E75-9896-CCB9-3404-8C63FBAD87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25F82A49-C74F-44D2-6CFA-E40F9B8E134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42492315-B599-47A8-888D-06BBAC08A875}" type="slidenum">
              <a:rPr lang="en-US" altLang="en-US" smtClean="0"/>
              <a:pPr fontAlgn="base">
                <a:spcBef>
                  <a:spcPct val="0"/>
                </a:spcBef>
                <a:spcAft>
                  <a:spcPct val="0"/>
                </a:spcAft>
              </a:pPr>
              <a:t>16</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5F0A5834-973E-A3B1-EE5C-1B736C82993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6FEE894B-4789-3EAE-9098-A6BD32DCE5A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F14D91AB-10F4-19A9-6633-84AB3A6C86D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1A58123A-DF2D-4741-A942-9106AF797F5C}" type="slidenum">
              <a:rPr lang="en-US" altLang="en-US" smtClean="0"/>
              <a:pPr fontAlgn="base">
                <a:spcBef>
                  <a:spcPct val="0"/>
                </a:spcBef>
                <a:spcAft>
                  <a:spcPct val="0"/>
                </a:spcAft>
              </a:pPr>
              <a:t>17</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351E2609-1937-0F54-1749-A289D3DADC8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B503BFB1-10D2-2774-FCD9-FC8CD36FF10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C0D2726D-698B-0BD0-0669-F4FDF153F10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16E3B2B9-BCF6-4254-BF35-3BF5850EDDE3}" type="slidenum">
              <a:rPr lang="en-US" altLang="en-US" smtClean="0"/>
              <a:pPr fontAlgn="base">
                <a:spcBef>
                  <a:spcPct val="0"/>
                </a:spcBef>
                <a:spcAft>
                  <a:spcPct val="0"/>
                </a:spcAft>
              </a:pPr>
              <a:t>18</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A4DD8005-7F11-BB38-30A3-3D0B4F33D91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F03BD3EF-B3CF-66F9-95FA-B17CFFD5B53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56D82279-88E1-21AE-8383-8348C3D9832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AE25A1D0-5C2A-4014-A9A6-D05D054FC9DC}" type="slidenum">
              <a:rPr lang="en-US" altLang="en-US" smtClean="0"/>
              <a:pPr fontAlgn="base">
                <a:spcBef>
                  <a:spcPct val="0"/>
                </a:spcBef>
                <a:spcAft>
                  <a:spcPct val="0"/>
                </a:spcAft>
              </a:pPr>
              <a:t>19</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5B443494-DCFE-42E5-6293-DF4B5D2B8BA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6BAD25BF-9937-14F1-A10C-0694FE39DA5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25C9FCD9-4577-5E3B-3CE8-496B6B2E3B78}"/>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CEF5B83A-FB76-4CEF-B7FB-2F7DFA4DB463}" type="slidenum">
              <a:rPr lang="en-US" altLang="en-US" smtClean="0"/>
              <a:pPr fontAlgn="base">
                <a:spcBef>
                  <a:spcPct val="0"/>
                </a:spcBef>
                <a:spcAft>
                  <a:spcPct val="0"/>
                </a:spcAft>
              </a:pPr>
              <a:t>20</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6B5252F5-0AE5-B6D5-525E-C54D0A0337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7C27D2D7-D7E6-6F5B-63AB-9F3887F237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55F5073F-BAF3-ECB4-5E07-7E56CA61B37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5AB08053-E0A4-41D7-B50B-694805DE9A8C}" type="slidenum">
              <a:rPr lang="en-US" altLang="en-US" smtClean="0"/>
              <a:pPr fontAlgn="base">
                <a:spcBef>
                  <a:spcPct val="0"/>
                </a:spcBef>
                <a:spcAft>
                  <a:spcPct val="0"/>
                </a:spcAft>
              </a:pPr>
              <a:t>21</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3E6EF598-4EB3-88B2-B1D3-BE24F1F06F1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1B4CC899-CB2C-1117-6A94-35DC85BB39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F95635BC-B81B-68DA-821C-3D0784AF7EC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E2716EDB-24FC-4585-8F14-18F370E16F1F}" type="slidenum">
              <a:rPr lang="en-US" altLang="en-US" smtClean="0"/>
              <a:pPr fontAlgn="base">
                <a:spcBef>
                  <a:spcPct val="0"/>
                </a:spcBef>
                <a:spcAft>
                  <a:spcPct val="0"/>
                </a:spcAft>
              </a:pPr>
              <a:t>22</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5C58FD6F-058F-7C20-77CC-68B6CBE25F7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AB763F59-AC5E-75EE-82A8-A3197B7A7C7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172" name="Slide Number Placeholder 3">
            <a:extLst>
              <a:ext uri="{FF2B5EF4-FFF2-40B4-BE49-F238E27FC236}">
                <a16:creationId xmlns:a16="http://schemas.microsoft.com/office/drawing/2014/main" id="{639807E7-34A3-1981-970C-6AE534D1222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CAD02B8C-83D6-46B8-8367-3CC9DD148A64}" type="slidenum">
              <a:rPr lang="en-US" altLang="en-US" smtClean="0"/>
              <a:pPr fontAlgn="base">
                <a:spcBef>
                  <a:spcPct val="0"/>
                </a:spcBef>
                <a:spcAft>
                  <a:spcPct val="0"/>
                </a:spcAft>
              </a:pPr>
              <a:t>3</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CC82F420-9FCD-97D5-B012-A72FDA89AC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A621CB0C-1A19-7124-FCE3-4283C3095FC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244" name="Slide Number Placeholder 3">
            <a:extLst>
              <a:ext uri="{FF2B5EF4-FFF2-40B4-BE49-F238E27FC236}">
                <a16:creationId xmlns:a16="http://schemas.microsoft.com/office/drawing/2014/main" id="{76C27DFF-8894-3631-BA7B-4D9369570D5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E0877668-5504-4168-9262-A3386BE120C3}" type="slidenum">
              <a:rPr lang="en-US" altLang="en-US" smtClean="0"/>
              <a:pPr fontAlgn="base">
                <a:spcBef>
                  <a:spcPct val="0"/>
                </a:spcBef>
                <a:spcAft>
                  <a:spcPct val="0"/>
                </a:spcAft>
              </a:pPr>
              <a:t>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5C36250A-0983-33B9-7018-86961BB2DC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7707F7FE-58BD-A098-E657-337C2053B84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2292" name="Slide Number Placeholder 3">
            <a:extLst>
              <a:ext uri="{FF2B5EF4-FFF2-40B4-BE49-F238E27FC236}">
                <a16:creationId xmlns:a16="http://schemas.microsoft.com/office/drawing/2014/main" id="{E8980EA4-9556-6B97-2CFE-E9B65D5D50E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D9785820-D312-46EF-98DD-94CC0F37CAD0}" type="slidenum">
              <a:rPr lang="en-US" altLang="en-US" smtClean="0"/>
              <a:pPr fontAlgn="base">
                <a:spcBef>
                  <a:spcPct val="0"/>
                </a:spcBef>
                <a:spcAft>
                  <a:spcPct val="0"/>
                </a:spcAft>
              </a:pPr>
              <a:t>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7DADD26C-6999-2272-3417-0D345D5635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D8918C99-61D7-BF4C-F7B2-863FDD68663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4340" name="Slide Number Placeholder 3">
            <a:extLst>
              <a:ext uri="{FF2B5EF4-FFF2-40B4-BE49-F238E27FC236}">
                <a16:creationId xmlns:a16="http://schemas.microsoft.com/office/drawing/2014/main" id="{7FB0EE7F-2C47-6894-D739-852AB7E83ED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1F73EE03-DD42-4206-AAEE-DCD8C40D20E7}" type="slidenum">
              <a:rPr lang="en-US" altLang="en-US" smtClean="0"/>
              <a:pPr fontAlgn="base">
                <a:spcBef>
                  <a:spcPct val="0"/>
                </a:spcBef>
                <a:spcAft>
                  <a:spcPct val="0"/>
                </a:spcAft>
              </a:pPr>
              <a:t>7</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1BDB4F2E-172D-51BA-C7E6-C1269452950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31B39DD2-CB1F-C4AC-5ABB-7E0DB79C3C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6388" name="Slide Number Placeholder 3">
            <a:extLst>
              <a:ext uri="{FF2B5EF4-FFF2-40B4-BE49-F238E27FC236}">
                <a16:creationId xmlns:a16="http://schemas.microsoft.com/office/drawing/2014/main" id="{549780EC-8ABA-8ADA-9004-A0A8A1B429D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C70C3EE5-228D-42FF-97D7-E1DB8F1EF25A}" type="slidenum">
              <a:rPr lang="en-US" altLang="en-US" smtClean="0"/>
              <a:pPr fontAlgn="base">
                <a:spcBef>
                  <a:spcPct val="0"/>
                </a:spcBef>
                <a:spcAft>
                  <a:spcPct val="0"/>
                </a:spcAft>
              </a:pPr>
              <a:t>8</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B9A9DC0A-45A0-F326-94B0-30D76F77F03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31AD7A3D-8843-093A-A2A5-1A5D9F0250E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6" name="Slide Number Placeholder 3">
            <a:extLst>
              <a:ext uri="{FF2B5EF4-FFF2-40B4-BE49-F238E27FC236}">
                <a16:creationId xmlns:a16="http://schemas.microsoft.com/office/drawing/2014/main" id="{5338C8D6-293F-3F97-5B17-7C26A07417C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F6F6C2AB-C855-4962-9CA0-8963D7E15050}" type="slidenum">
              <a:rPr lang="en-US" altLang="en-US" smtClean="0"/>
              <a:pPr fontAlgn="base">
                <a:spcBef>
                  <a:spcPct val="0"/>
                </a:spcBef>
                <a:spcAft>
                  <a:spcPct val="0"/>
                </a:spcAft>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80FF6343-1C3B-C20C-0A9A-F463A48F85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DAAC9C59-63C2-1188-D2C3-11FA5E8DD7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0484" name="Slide Number Placeholder 3">
            <a:extLst>
              <a:ext uri="{FF2B5EF4-FFF2-40B4-BE49-F238E27FC236}">
                <a16:creationId xmlns:a16="http://schemas.microsoft.com/office/drawing/2014/main" id="{CA83D349-3726-2A04-A51B-9DC22CA6DED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E33965AF-3A95-44EA-8770-595C7C95A5F3}" type="slidenum">
              <a:rPr lang="en-US" altLang="en-US" smtClean="0"/>
              <a:pPr fontAlgn="base">
                <a:spcBef>
                  <a:spcPct val="0"/>
                </a:spcBef>
                <a:spcAft>
                  <a:spcPct val="0"/>
                </a:spcAft>
              </a:pPr>
              <a:t>10</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A7453D99-4F69-6DF9-0009-0B5BD7A1F65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FACB7054-4425-0B4E-02F6-C9F5714759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2532" name="Slide Number Placeholder 3">
            <a:extLst>
              <a:ext uri="{FF2B5EF4-FFF2-40B4-BE49-F238E27FC236}">
                <a16:creationId xmlns:a16="http://schemas.microsoft.com/office/drawing/2014/main" id="{68FBD665-A119-AE97-8C36-CD0687D6F82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defTabSz="4572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defTabSz="4572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defTabSz="4572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defTabSz="457200" eaLnBrk="0" fontAlgn="base" hangingPunct="0">
              <a:spcBef>
                <a:spcPct val="30000"/>
              </a:spcBef>
              <a:spcAft>
                <a:spcPct val="0"/>
              </a:spcAft>
              <a:defRPr sz="1200">
                <a:solidFill>
                  <a:schemeClr val="tx1"/>
                </a:solidFill>
                <a:latin typeface="Calibri" panose="020F0502020204030204" pitchFamily="34" charset="0"/>
              </a:defRPr>
            </a:lvl9pPr>
          </a:lstStyle>
          <a:p>
            <a:pPr fontAlgn="base">
              <a:spcBef>
                <a:spcPct val="0"/>
              </a:spcBef>
              <a:spcAft>
                <a:spcPct val="0"/>
              </a:spcAft>
            </a:pPr>
            <a:fld id="{A0CB442C-1451-4CDE-A319-9A8372DDB688}" type="slidenum">
              <a:rPr lang="en-US" altLang="en-US" smtClean="0"/>
              <a:pPr fontAlgn="base">
                <a:spcBef>
                  <a:spcPct val="0"/>
                </a:spcBef>
                <a:spcAft>
                  <a:spcPct val="0"/>
                </a:spcAft>
              </a:pPr>
              <a:t>11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75536985-E092-65B1-A476-65804132851E}"/>
              </a:ext>
            </a:extLst>
          </p:cNvPr>
          <p:cNvSpPr>
            <a:spLocks noGrp="1"/>
          </p:cNvSpPr>
          <p:nvPr>
            <p:ph type="title"/>
          </p:nvPr>
        </p:nvSpPr>
        <p:spPr/>
        <p:txBody>
          <a:bodyPr/>
          <a:lstStyle/>
          <a:p>
            <a:r>
              <a:rPr lang="en-US"/>
              <a:t>Click to edit Master title style</a:t>
            </a:r>
          </a:p>
        </p:txBody>
      </p:sp>
      <p:sp>
        <p:nvSpPr>
          <p:cNvPr id="13" name="Text Placeholder 12">
            <a:extLst>
              <a:ext uri="{FF2B5EF4-FFF2-40B4-BE49-F238E27FC236}">
                <a16:creationId xmlns:a16="http://schemas.microsoft.com/office/drawing/2014/main" id="{DAA424A3-4A0C-60F2-0262-DBE715B6CA0C}"/>
              </a:ext>
            </a:extLst>
          </p:cNvPr>
          <p:cNvSpPr>
            <a:spLocks noGrp="1"/>
          </p:cNvSpPr>
          <p:nvPr>
            <p:ph type="body" sz="quarter" idx="10"/>
          </p:nvPr>
        </p:nvSpPr>
        <p:spPr>
          <a:xfrm>
            <a:off x="828675" y="2286000"/>
            <a:ext cx="914400" cy="914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Rectangle 13">
            <a:extLst>
              <a:ext uri="{FF2B5EF4-FFF2-40B4-BE49-F238E27FC236}">
                <a16:creationId xmlns:a16="http://schemas.microsoft.com/office/drawing/2014/main" id="{42C26CEE-0A2E-865D-D918-73C5D18F9052}"/>
              </a:ext>
            </a:extLst>
          </p:cNvPr>
          <p:cNvSpPr/>
          <p:nvPr userDrawn="1"/>
        </p:nvSpPr>
        <p:spPr bwMode="ltGray">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a:extLst>
              <a:ext uri="{FF2B5EF4-FFF2-40B4-BE49-F238E27FC236}">
                <a16:creationId xmlns:a16="http://schemas.microsoft.com/office/drawing/2014/main" id="{221F6477-E097-908F-CC5F-254FC9A33B1E}"/>
              </a:ext>
            </a:extLst>
          </p:cNvPr>
          <p:cNvSpPr/>
          <p:nvPr userDrawn="1"/>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Slide Number Placeholder 3"/>
          <p:cNvSpPr>
            <a:spLocks noGrp="1"/>
          </p:cNvSpPr>
          <p:nvPr>
            <p:ph type="sldNum" sz="quarter" idx="12"/>
          </p:nvPr>
        </p:nvSpPr>
        <p:spPr>
          <a:xfrm>
            <a:off x="10729455" y="753227"/>
            <a:ext cx="1154151" cy="1090789"/>
          </a:xfrm>
          <a:prstGeom prst="rect">
            <a:avLst/>
          </a:prstGeom>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725D473-AC18-CD72-DE78-DF95F1CBD44E}"/>
              </a:ext>
            </a:extLst>
          </p:cNvPr>
          <p:cNvSpPr>
            <a:spLocks noGrp="1"/>
          </p:cNvSpPr>
          <p:nvPr>
            <p:ph type="dt" sz="half" idx="10"/>
          </p:nvPr>
        </p:nvSpPr>
        <p:spPr/>
        <p:txBody>
          <a:bodyPr/>
          <a:lstStyle>
            <a:lvl1pPr>
              <a:defRPr/>
            </a:lvl1pPr>
          </a:lstStyle>
          <a:p>
            <a:pPr>
              <a:defRPr/>
            </a:pPr>
            <a:fld id="{64EA0328-3590-4D0A-908F-8E198D91E980}" type="datetime1">
              <a:rPr lang="en-US"/>
              <a:pPr>
                <a:defRPr/>
              </a:pPr>
              <a:t>11/11/2023</a:t>
            </a:fld>
            <a:endParaRPr lang="en-US"/>
          </a:p>
        </p:txBody>
      </p:sp>
      <p:sp>
        <p:nvSpPr>
          <p:cNvPr id="5" name="Footer Placeholder 4">
            <a:extLst>
              <a:ext uri="{FF2B5EF4-FFF2-40B4-BE49-F238E27FC236}">
                <a16:creationId xmlns:a16="http://schemas.microsoft.com/office/drawing/2014/main" id="{4A9C357A-EA3D-27BE-EF7D-E9CAC914CE14}"/>
              </a:ext>
            </a:extLst>
          </p:cNvPr>
          <p:cNvSpPr>
            <a:spLocks noGrp="1"/>
          </p:cNvSpPr>
          <p:nvPr>
            <p:ph type="ftr" sz="quarter" idx="11"/>
          </p:nvPr>
        </p:nvSpPr>
        <p:spPr/>
        <p:txBody>
          <a:bodyPr/>
          <a:lstStyle>
            <a:lvl1pPr>
              <a:defRPr/>
            </a:lvl1pPr>
          </a:lstStyle>
          <a:p>
            <a:pPr>
              <a:defRPr/>
            </a:pPr>
            <a:r>
              <a:rPr lang="en-US"/>
              <a:t>Hukum Bisnis Genap 2007-2008 Universitas Kristen Maranatha</a:t>
            </a:r>
          </a:p>
        </p:txBody>
      </p:sp>
      <p:sp>
        <p:nvSpPr>
          <p:cNvPr id="6" name="Slide Number Placeholder 5">
            <a:extLst>
              <a:ext uri="{FF2B5EF4-FFF2-40B4-BE49-F238E27FC236}">
                <a16:creationId xmlns:a16="http://schemas.microsoft.com/office/drawing/2014/main" id="{2F3E5A95-6A32-56FD-9415-0DABEC0D8CED}"/>
              </a:ext>
            </a:extLst>
          </p:cNvPr>
          <p:cNvSpPr>
            <a:spLocks noGrp="1"/>
          </p:cNvSpPr>
          <p:nvPr>
            <p:ph type="sldNum" sz="quarter" idx="12"/>
          </p:nvPr>
        </p:nvSpPr>
        <p:spPr/>
        <p:txBody>
          <a:bodyPr/>
          <a:lstStyle>
            <a:lvl1pPr>
              <a:defRPr/>
            </a:lvl1pPr>
          </a:lstStyle>
          <a:p>
            <a:pPr>
              <a:defRPr/>
            </a:pPr>
            <a:fld id="{4E9EB502-E9DD-4F13-AC64-0FB635C1C194}" type="slidenum">
              <a:rPr lang="en-US" altLang="en-US"/>
              <a:pPr>
                <a:defRPr/>
              </a:pPr>
              <a:t>‹#›</a:t>
            </a:fld>
            <a:endParaRPr lang="en-US" altLang="en-US"/>
          </a:p>
        </p:txBody>
      </p:sp>
    </p:spTree>
    <p:extLst>
      <p:ext uri="{BB962C8B-B14F-4D97-AF65-F5344CB8AC3E}">
        <p14:creationId xmlns:p14="http://schemas.microsoft.com/office/powerpoint/2010/main" val="3727620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3B169D-3F19-7820-A99E-92F2176B9C2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A44B66-0283-0192-159D-258BC295B95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611B15-ED84-DD2A-4704-004AF26A2410}"/>
              </a:ext>
            </a:extLst>
          </p:cNvPr>
          <p:cNvSpPr>
            <a:spLocks noGrp="1"/>
          </p:cNvSpPr>
          <p:nvPr>
            <p:ph type="dt" sz="half" idx="10"/>
          </p:nvPr>
        </p:nvSpPr>
        <p:spPr/>
        <p:txBody>
          <a:bodyPr/>
          <a:lstStyle/>
          <a:p>
            <a:fld id="{62571C22-634E-46DC-BA21-F4F6D2F4846E}" type="datetimeFigureOut">
              <a:rPr lang="en-US" smtClean="0"/>
              <a:t>11/11/2023</a:t>
            </a:fld>
            <a:endParaRPr lang="en-US"/>
          </a:p>
        </p:txBody>
      </p:sp>
      <p:sp>
        <p:nvSpPr>
          <p:cNvPr id="5" name="Footer Placeholder 4">
            <a:extLst>
              <a:ext uri="{FF2B5EF4-FFF2-40B4-BE49-F238E27FC236}">
                <a16:creationId xmlns:a16="http://schemas.microsoft.com/office/drawing/2014/main" id="{405083A3-296E-718A-535A-1F1D48A8A4F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B0C659B-0589-6931-27F6-DFB05FB057E4}"/>
              </a:ext>
            </a:extLst>
          </p:cNvPr>
          <p:cNvSpPr>
            <a:spLocks noGrp="1"/>
          </p:cNvSpPr>
          <p:nvPr>
            <p:ph type="sldNum" sz="quarter" idx="12"/>
          </p:nvPr>
        </p:nvSpPr>
        <p:spPr/>
        <p:txBody>
          <a:bodyPr/>
          <a:lstStyle/>
          <a:p>
            <a:fld id="{4D8E912B-6E29-4A6B-BD7B-0BCA4E8B0BF0}" type="slidenum">
              <a:rPr lang="en-US" smtClean="0"/>
              <a:t>‹#›</a:t>
            </a:fld>
            <a:endParaRPr lang="en-US"/>
          </a:p>
        </p:txBody>
      </p:sp>
    </p:spTree>
    <p:extLst>
      <p:ext uri="{BB962C8B-B14F-4D97-AF65-F5344CB8AC3E}">
        <p14:creationId xmlns:p14="http://schemas.microsoft.com/office/powerpoint/2010/main" val="31221247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2.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5000">
              <a:schemeClr val="accent4">
                <a:lumMod val="75000"/>
              </a:schemeClr>
            </a:gs>
            <a:gs pos="0">
              <a:srgbClr val="00B0F0"/>
            </a:gs>
            <a:gs pos="24000">
              <a:schemeClr val="bg2">
                <a:shade val="100000"/>
                <a:hueMod val="100000"/>
                <a:satMod val="110000"/>
                <a:lumMod val="130000"/>
              </a:schemeClr>
            </a:gs>
            <a:gs pos="100000">
              <a:schemeClr val="bg2">
                <a:shade val="78000"/>
                <a:hueMod val="44000"/>
                <a:satMod val="200000"/>
                <a:lumMod val="69000"/>
              </a:schemeClr>
            </a:gs>
          </a:gsLst>
          <a:lin ang="2520000" scaled="0"/>
          <a:tileRect/>
        </a:gradFill>
        <a:effectLst/>
      </p:bgPr>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6">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8" name="Group 7">
            <a:extLst>
              <a:ext uri="{FF2B5EF4-FFF2-40B4-BE49-F238E27FC236}">
                <a16:creationId xmlns:a16="http://schemas.microsoft.com/office/drawing/2014/main" id="{DA04CBD4-343B-110C-6D72-68707011E57B}"/>
              </a:ext>
            </a:extLst>
          </p:cNvPr>
          <p:cNvGrpSpPr/>
          <p:nvPr userDrawn="1"/>
        </p:nvGrpSpPr>
        <p:grpSpPr>
          <a:xfrm>
            <a:off x="-159026" y="-132522"/>
            <a:ext cx="12503426" cy="7142922"/>
            <a:chOff x="12032" y="84331"/>
            <a:chExt cx="11937132" cy="6738022"/>
          </a:xfrm>
        </p:grpSpPr>
        <p:grpSp>
          <p:nvGrpSpPr>
            <p:cNvPr id="9" name="Group 8">
              <a:extLst>
                <a:ext uri="{FF2B5EF4-FFF2-40B4-BE49-F238E27FC236}">
                  <a16:creationId xmlns:a16="http://schemas.microsoft.com/office/drawing/2014/main" id="{A4F2BA7C-8C12-C0B7-9132-D7D62D79972A}"/>
                </a:ext>
              </a:extLst>
            </p:cNvPr>
            <p:cNvGrpSpPr/>
            <p:nvPr/>
          </p:nvGrpSpPr>
          <p:grpSpPr>
            <a:xfrm>
              <a:off x="13623" y="84331"/>
              <a:ext cx="11917940" cy="445476"/>
              <a:chOff x="0" y="-9454"/>
              <a:chExt cx="11917940" cy="445476"/>
            </a:xfrm>
          </p:grpSpPr>
          <p:pic>
            <p:nvPicPr>
              <p:cNvPr id="32" name="Picture 31">
                <a:extLst>
                  <a:ext uri="{FF2B5EF4-FFF2-40B4-BE49-F238E27FC236}">
                    <a16:creationId xmlns:a16="http://schemas.microsoft.com/office/drawing/2014/main" id="{BCDC1B51-D13B-F0F5-DDDD-3E4732F2EA6A}"/>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0" y="9454"/>
                <a:ext cx="1387126" cy="426568"/>
              </a:xfrm>
              <a:prstGeom prst="rect">
                <a:avLst/>
              </a:prstGeom>
            </p:spPr>
          </p:pic>
          <p:pic>
            <p:nvPicPr>
              <p:cNvPr id="33" name="Picture 32">
                <a:extLst>
                  <a:ext uri="{FF2B5EF4-FFF2-40B4-BE49-F238E27FC236}">
                    <a16:creationId xmlns:a16="http://schemas.microsoft.com/office/drawing/2014/main" id="{1026BF8B-B474-D2A0-B588-9D1FBCCB8620}"/>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1082325" y="9454"/>
                <a:ext cx="1387126" cy="426568"/>
              </a:xfrm>
              <a:prstGeom prst="rect">
                <a:avLst/>
              </a:prstGeom>
            </p:spPr>
          </p:pic>
          <p:pic>
            <p:nvPicPr>
              <p:cNvPr id="34" name="Picture 33">
                <a:extLst>
                  <a:ext uri="{FF2B5EF4-FFF2-40B4-BE49-F238E27FC236}">
                    <a16:creationId xmlns:a16="http://schemas.microsoft.com/office/drawing/2014/main" id="{DF6A18FF-DAFE-C768-EEE4-F88A7FA327C8}"/>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10530814" y="-9454"/>
                <a:ext cx="1387126" cy="426568"/>
              </a:xfrm>
              <a:prstGeom prst="rect">
                <a:avLst/>
              </a:prstGeom>
            </p:spPr>
          </p:pic>
          <p:pic>
            <p:nvPicPr>
              <p:cNvPr id="35" name="Picture 34">
                <a:extLst>
                  <a:ext uri="{FF2B5EF4-FFF2-40B4-BE49-F238E27FC236}">
                    <a16:creationId xmlns:a16="http://schemas.microsoft.com/office/drawing/2014/main" id="{8D58CDCE-9BB6-6C53-A518-0A2F21F61BC6}"/>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2438400" y="9076"/>
                <a:ext cx="1387126" cy="426568"/>
              </a:xfrm>
              <a:prstGeom prst="rect">
                <a:avLst/>
              </a:prstGeom>
            </p:spPr>
          </p:pic>
          <p:pic>
            <p:nvPicPr>
              <p:cNvPr id="36" name="Picture 35">
                <a:extLst>
                  <a:ext uri="{FF2B5EF4-FFF2-40B4-BE49-F238E27FC236}">
                    <a16:creationId xmlns:a16="http://schemas.microsoft.com/office/drawing/2014/main" id="{C6691B5E-87AF-0BB3-26F9-185F8498CF11}"/>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3794475" y="2269"/>
                <a:ext cx="1387126" cy="426568"/>
              </a:xfrm>
              <a:prstGeom prst="rect">
                <a:avLst/>
              </a:prstGeom>
            </p:spPr>
          </p:pic>
          <p:pic>
            <p:nvPicPr>
              <p:cNvPr id="37" name="Picture 36">
                <a:extLst>
                  <a:ext uri="{FF2B5EF4-FFF2-40B4-BE49-F238E27FC236}">
                    <a16:creationId xmlns:a16="http://schemas.microsoft.com/office/drawing/2014/main" id="{413C2EE3-DD83-EC3D-0DB5-013E546CD0E8}"/>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9190580" y="0"/>
                <a:ext cx="1387126" cy="426568"/>
              </a:xfrm>
              <a:prstGeom prst="rect">
                <a:avLst/>
              </a:prstGeom>
            </p:spPr>
          </p:pic>
          <p:pic>
            <p:nvPicPr>
              <p:cNvPr id="38" name="Picture 37">
                <a:extLst>
                  <a:ext uri="{FF2B5EF4-FFF2-40B4-BE49-F238E27FC236}">
                    <a16:creationId xmlns:a16="http://schemas.microsoft.com/office/drawing/2014/main" id="{B5EAFCAA-7D94-C2F7-710D-28CBA6210D5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7850346" y="0"/>
                <a:ext cx="1387126" cy="426568"/>
              </a:xfrm>
              <a:prstGeom prst="rect">
                <a:avLst/>
              </a:prstGeom>
            </p:spPr>
          </p:pic>
          <p:pic>
            <p:nvPicPr>
              <p:cNvPr id="39" name="Picture 38">
                <a:extLst>
                  <a:ext uri="{FF2B5EF4-FFF2-40B4-BE49-F238E27FC236}">
                    <a16:creationId xmlns:a16="http://schemas.microsoft.com/office/drawing/2014/main" id="{AD65BB4B-3701-300B-7315-0CB07D36C4FC}"/>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6510112" y="0"/>
                <a:ext cx="1387126" cy="426568"/>
              </a:xfrm>
              <a:prstGeom prst="rect">
                <a:avLst/>
              </a:prstGeom>
            </p:spPr>
          </p:pic>
          <p:pic>
            <p:nvPicPr>
              <p:cNvPr id="40" name="Picture 39">
                <a:extLst>
                  <a:ext uri="{FF2B5EF4-FFF2-40B4-BE49-F238E27FC236}">
                    <a16:creationId xmlns:a16="http://schemas.microsoft.com/office/drawing/2014/main" id="{19C3E20D-BC79-789C-20D2-80D387A1B82C}"/>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5158155" y="0"/>
                <a:ext cx="1387126" cy="426568"/>
              </a:xfrm>
              <a:prstGeom prst="rect">
                <a:avLst/>
              </a:prstGeom>
            </p:spPr>
          </p:pic>
        </p:grpSp>
        <p:grpSp>
          <p:nvGrpSpPr>
            <p:cNvPr id="10" name="Group 9">
              <a:extLst>
                <a:ext uri="{FF2B5EF4-FFF2-40B4-BE49-F238E27FC236}">
                  <a16:creationId xmlns:a16="http://schemas.microsoft.com/office/drawing/2014/main" id="{5EFA4C15-6F89-2505-F6B9-9201A7644559}"/>
                </a:ext>
              </a:extLst>
            </p:cNvPr>
            <p:cNvGrpSpPr/>
            <p:nvPr/>
          </p:nvGrpSpPr>
          <p:grpSpPr>
            <a:xfrm>
              <a:off x="12032" y="6376877"/>
              <a:ext cx="11936754" cy="445476"/>
              <a:chOff x="0" y="-9454"/>
              <a:chExt cx="11917940" cy="445476"/>
            </a:xfrm>
          </p:grpSpPr>
          <p:pic>
            <p:nvPicPr>
              <p:cNvPr id="23" name="Picture 22">
                <a:extLst>
                  <a:ext uri="{FF2B5EF4-FFF2-40B4-BE49-F238E27FC236}">
                    <a16:creationId xmlns:a16="http://schemas.microsoft.com/office/drawing/2014/main" id="{C9CCEC39-DB75-8DAB-0827-0C2B85D576F0}"/>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0" y="9454"/>
                <a:ext cx="1387126" cy="426568"/>
              </a:xfrm>
              <a:prstGeom prst="rect">
                <a:avLst/>
              </a:prstGeom>
            </p:spPr>
          </p:pic>
          <p:pic>
            <p:nvPicPr>
              <p:cNvPr id="24" name="Picture 23">
                <a:extLst>
                  <a:ext uri="{FF2B5EF4-FFF2-40B4-BE49-F238E27FC236}">
                    <a16:creationId xmlns:a16="http://schemas.microsoft.com/office/drawing/2014/main" id="{21ED4855-A37B-6DA8-9A3B-F0D06EC452A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1082325" y="9454"/>
                <a:ext cx="1387126" cy="426568"/>
              </a:xfrm>
              <a:prstGeom prst="rect">
                <a:avLst/>
              </a:prstGeom>
            </p:spPr>
          </p:pic>
          <p:pic>
            <p:nvPicPr>
              <p:cNvPr id="25" name="Picture 24">
                <a:extLst>
                  <a:ext uri="{FF2B5EF4-FFF2-40B4-BE49-F238E27FC236}">
                    <a16:creationId xmlns:a16="http://schemas.microsoft.com/office/drawing/2014/main" id="{05C5C943-D767-9EBF-453A-D5FAC3C2B01A}"/>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10530814" y="-9454"/>
                <a:ext cx="1387126" cy="426568"/>
              </a:xfrm>
              <a:prstGeom prst="rect">
                <a:avLst/>
              </a:prstGeom>
            </p:spPr>
          </p:pic>
          <p:pic>
            <p:nvPicPr>
              <p:cNvPr id="26" name="Picture 25">
                <a:extLst>
                  <a:ext uri="{FF2B5EF4-FFF2-40B4-BE49-F238E27FC236}">
                    <a16:creationId xmlns:a16="http://schemas.microsoft.com/office/drawing/2014/main" id="{AB4CDA0A-DB86-F656-F2CC-4B149691C98E}"/>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2438400" y="9076"/>
                <a:ext cx="1387126" cy="426568"/>
              </a:xfrm>
              <a:prstGeom prst="rect">
                <a:avLst/>
              </a:prstGeom>
            </p:spPr>
          </p:pic>
          <p:pic>
            <p:nvPicPr>
              <p:cNvPr id="27" name="Picture 26">
                <a:extLst>
                  <a:ext uri="{FF2B5EF4-FFF2-40B4-BE49-F238E27FC236}">
                    <a16:creationId xmlns:a16="http://schemas.microsoft.com/office/drawing/2014/main" id="{5DC0ECFF-2EC5-4432-D49C-C2D68654C5DC}"/>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3794475" y="2269"/>
                <a:ext cx="1387126" cy="426568"/>
              </a:xfrm>
              <a:prstGeom prst="rect">
                <a:avLst/>
              </a:prstGeom>
            </p:spPr>
          </p:pic>
          <p:pic>
            <p:nvPicPr>
              <p:cNvPr id="28" name="Picture 27">
                <a:extLst>
                  <a:ext uri="{FF2B5EF4-FFF2-40B4-BE49-F238E27FC236}">
                    <a16:creationId xmlns:a16="http://schemas.microsoft.com/office/drawing/2014/main" id="{85CC13CD-F336-8AA2-7701-41E0794329F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9190580" y="0"/>
                <a:ext cx="1387126" cy="426568"/>
              </a:xfrm>
              <a:prstGeom prst="rect">
                <a:avLst/>
              </a:prstGeom>
            </p:spPr>
          </p:pic>
          <p:pic>
            <p:nvPicPr>
              <p:cNvPr id="29" name="Picture 28">
                <a:extLst>
                  <a:ext uri="{FF2B5EF4-FFF2-40B4-BE49-F238E27FC236}">
                    <a16:creationId xmlns:a16="http://schemas.microsoft.com/office/drawing/2014/main" id="{0951F70B-1C11-21C1-5346-5987C330FC70}"/>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7850346" y="0"/>
                <a:ext cx="1387126" cy="426568"/>
              </a:xfrm>
              <a:prstGeom prst="rect">
                <a:avLst/>
              </a:prstGeom>
            </p:spPr>
          </p:pic>
          <p:pic>
            <p:nvPicPr>
              <p:cNvPr id="30" name="Picture 29">
                <a:extLst>
                  <a:ext uri="{FF2B5EF4-FFF2-40B4-BE49-F238E27FC236}">
                    <a16:creationId xmlns:a16="http://schemas.microsoft.com/office/drawing/2014/main" id="{0F09E811-DF75-C12C-B913-AAE9CFF916D2}"/>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6510112" y="0"/>
                <a:ext cx="1387126" cy="426568"/>
              </a:xfrm>
              <a:prstGeom prst="rect">
                <a:avLst/>
              </a:prstGeom>
            </p:spPr>
          </p:pic>
          <p:pic>
            <p:nvPicPr>
              <p:cNvPr id="31" name="Picture 30">
                <a:extLst>
                  <a:ext uri="{FF2B5EF4-FFF2-40B4-BE49-F238E27FC236}">
                    <a16:creationId xmlns:a16="http://schemas.microsoft.com/office/drawing/2014/main" id="{17E64351-8707-4BE1-4C74-2EC00BFBCECC}"/>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5158155" y="0"/>
                <a:ext cx="1387126" cy="426568"/>
              </a:xfrm>
              <a:prstGeom prst="rect">
                <a:avLst/>
              </a:prstGeom>
            </p:spPr>
          </p:pic>
        </p:grpSp>
        <p:grpSp>
          <p:nvGrpSpPr>
            <p:cNvPr id="11" name="Group 10">
              <a:extLst>
                <a:ext uri="{FF2B5EF4-FFF2-40B4-BE49-F238E27FC236}">
                  <a16:creationId xmlns:a16="http://schemas.microsoft.com/office/drawing/2014/main" id="{E72E16CA-6079-E9D9-C0B5-D99EDA3E2547}"/>
                </a:ext>
              </a:extLst>
            </p:cNvPr>
            <p:cNvGrpSpPr/>
            <p:nvPr/>
          </p:nvGrpSpPr>
          <p:grpSpPr>
            <a:xfrm rot="16200000">
              <a:off x="-3041885" y="3241715"/>
              <a:ext cx="6545281" cy="436022"/>
              <a:chOff x="0" y="0"/>
              <a:chExt cx="6545281" cy="436022"/>
            </a:xfrm>
          </p:grpSpPr>
          <p:pic>
            <p:nvPicPr>
              <p:cNvPr id="18" name="Picture 17">
                <a:extLst>
                  <a:ext uri="{FF2B5EF4-FFF2-40B4-BE49-F238E27FC236}">
                    <a16:creationId xmlns:a16="http://schemas.microsoft.com/office/drawing/2014/main" id="{F9A6CA67-B812-9B47-835B-B322C3410F32}"/>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0" y="9454"/>
                <a:ext cx="1387126" cy="426568"/>
              </a:xfrm>
              <a:prstGeom prst="rect">
                <a:avLst/>
              </a:prstGeom>
            </p:spPr>
          </p:pic>
          <p:pic>
            <p:nvPicPr>
              <p:cNvPr id="19" name="Picture 18">
                <a:extLst>
                  <a:ext uri="{FF2B5EF4-FFF2-40B4-BE49-F238E27FC236}">
                    <a16:creationId xmlns:a16="http://schemas.microsoft.com/office/drawing/2014/main" id="{66CE71D6-8CC4-1001-5C8F-FE2B35C7256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1082325" y="9454"/>
                <a:ext cx="1387126" cy="426568"/>
              </a:xfrm>
              <a:prstGeom prst="rect">
                <a:avLst/>
              </a:prstGeom>
            </p:spPr>
          </p:pic>
          <p:pic>
            <p:nvPicPr>
              <p:cNvPr id="20" name="Picture 19">
                <a:extLst>
                  <a:ext uri="{FF2B5EF4-FFF2-40B4-BE49-F238E27FC236}">
                    <a16:creationId xmlns:a16="http://schemas.microsoft.com/office/drawing/2014/main" id="{FD2756F0-E9B2-6836-2D66-DE7957A0EF20}"/>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2438400" y="9076"/>
                <a:ext cx="1387126" cy="426568"/>
              </a:xfrm>
              <a:prstGeom prst="rect">
                <a:avLst/>
              </a:prstGeom>
            </p:spPr>
          </p:pic>
          <p:pic>
            <p:nvPicPr>
              <p:cNvPr id="21" name="Picture 20">
                <a:extLst>
                  <a:ext uri="{FF2B5EF4-FFF2-40B4-BE49-F238E27FC236}">
                    <a16:creationId xmlns:a16="http://schemas.microsoft.com/office/drawing/2014/main" id="{63CC0536-569F-4F41-2D96-9B8346D4B8F7}"/>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3794475" y="2269"/>
                <a:ext cx="1387126" cy="426568"/>
              </a:xfrm>
              <a:prstGeom prst="rect">
                <a:avLst/>
              </a:prstGeom>
            </p:spPr>
          </p:pic>
          <p:pic>
            <p:nvPicPr>
              <p:cNvPr id="22" name="Picture 21">
                <a:extLst>
                  <a:ext uri="{FF2B5EF4-FFF2-40B4-BE49-F238E27FC236}">
                    <a16:creationId xmlns:a16="http://schemas.microsoft.com/office/drawing/2014/main" id="{47AF5D02-4BA1-D4C2-BF06-5DA2AE4ED2AF}"/>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5158155" y="0"/>
                <a:ext cx="1387126" cy="426568"/>
              </a:xfrm>
              <a:prstGeom prst="rect">
                <a:avLst/>
              </a:prstGeom>
            </p:spPr>
          </p:pic>
        </p:grpSp>
        <p:grpSp>
          <p:nvGrpSpPr>
            <p:cNvPr id="12" name="Group 11">
              <a:extLst>
                <a:ext uri="{FF2B5EF4-FFF2-40B4-BE49-F238E27FC236}">
                  <a16:creationId xmlns:a16="http://schemas.microsoft.com/office/drawing/2014/main" id="{8E324F4E-DD5D-298F-4980-87FEC65DCB90}"/>
                </a:ext>
              </a:extLst>
            </p:cNvPr>
            <p:cNvGrpSpPr/>
            <p:nvPr/>
          </p:nvGrpSpPr>
          <p:grpSpPr>
            <a:xfrm rot="16200000">
              <a:off x="8458512" y="3169523"/>
              <a:ext cx="6545281" cy="436022"/>
              <a:chOff x="0" y="0"/>
              <a:chExt cx="6545281" cy="436022"/>
            </a:xfrm>
          </p:grpSpPr>
          <p:pic>
            <p:nvPicPr>
              <p:cNvPr id="13" name="Picture 12">
                <a:extLst>
                  <a:ext uri="{FF2B5EF4-FFF2-40B4-BE49-F238E27FC236}">
                    <a16:creationId xmlns:a16="http://schemas.microsoft.com/office/drawing/2014/main" id="{BB206CC8-17F3-6F45-E6A7-5140D76C899C}"/>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0" y="9454"/>
                <a:ext cx="1387126" cy="426568"/>
              </a:xfrm>
              <a:prstGeom prst="rect">
                <a:avLst/>
              </a:prstGeom>
            </p:spPr>
          </p:pic>
          <p:pic>
            <p:nvPicPr>
              <p:cNvPr id="14" name="Picture 13">
                <a:extLst>
                  <a:ext uri="{FF2B5EF4-FFF2-40B4-BE49-F238E27FC236}">
                    <a16:creationId xmlns:a16="http://schemas.microsoft.com/office/drawing/2014/main" id="{6ADA0FF4-7A3C-81B6-E579-060D2B453DE3}"/>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1082325" y="9454"/>
                <a:ext cx="1387126" cy="426568"/>
              </a:xfrm>
              <a:prstGeom prst="rect">
                <a:avLst/>
              </a:prstGeom>
            </p:spPr>
          </p:pic>
          <p:pic>
            <p:nvPicPr>
              <p:cNvPr id="15" name="Picture 14">
                <a:extLst>
                  <a:ext uri="{FF2B5EF4-FFF2-40B4-BE49-F238E27FC236}">
                    <a16:creationId xmlns:a16="http://schemas.microsoft.com/office/drawing/2014/main" id="{718C9B5F-5B72-EAE2-D36D-CDA3CA99D10E}"/>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2438401" y="9076"/>
                <a:ext cx="1387126" cy="426568"/>
              </a:xfrm>
              <a:prstGeom prst="rect">
                <a:avLst/>
              </a:prstGeom>
            </p:spPr>
          </p:pic>
          <p:pic>
            <p:nvPicPr>
              <p:cNvPr id="16" name="Picture 15">
                <a:extLst>
                  <a:ext uri="{FF2B5EF4-FFF2-40B4-BE49-F238E27FC236}">
                    <a16:creationId xmlns:a16="http://schemas.microsoft.com/office/drawing/2014/main" id="{7413B458-DAAE-2809-5C63-03B7C6CE5D4A}"/>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3794475" y="2269"/>
                <a:ext cx="1387126" cy="426568"/>
              </a:xfrm>
              <a:prstGeom prst="rect">
                <a:avLst/>
              </a:prstGeom>
            </p:spPr>
          </p:pic>
          <p:pic>
            <p:nvPicPr>
              <p:cNvPr id="17" name="Picture 16">
                <a:extLst>
                  <a:ext uri="{FF2B5EF4-FFF2-40B4-BE49-F238E27FC236}">
                    <a16:creationId xmlns:a16="http://schemas.microsoft.com/office/drawing/2014/main" id="{549C67FB-C1B8-B0D6-1D52-FE75FB9F2664}"/>
                  </a:ext>
                </a:extLst>
              </p:cNvPr>
              <p:cNvPicPr>
                <a:picLocks noChangeAspect="1"/>
              </p:cNvPicPr>
              <p:nvPr/>
            </p:nvPicPr>
            <p:blipFill rotWithShape="1">
              <a:blip r:embed="rId7" cstate="print">
                <a:extLst>
                  <a:ext uri="{28A0092B-C50C-407E-A947-70E740481C1C}">
                    <a14:useLocalDpi xmlns:a14="http://schemas.microsoft.com/office/drawing/2010/main" val="0"/>
                  </a:ext>
                </a:extLst>
              </a:blip>
              <a:srcRect t="58517" b="8631"/>
              <a:stretch/>
            </p:blipFill>
            <p:spPr>
              <a:xfrm>
                <a:off x="5158155" y="0"/>
                <a:ext cx="1387126" cy="426568"/>
              </a:xfrm>
              <a:prstGeom prst="rect">
                <a:avLst/>
              </a:prstGeom>
            </p:spPr>
          </p:pic>
        </p:grpSp>
      </p:grpSp>
    </p:spTree>
  </p:cSld>
  <p:clrMap bg1="dk1" tx1="lt1" bg2="dk2" tx2="lt2" accent1="accent1" accent2="accent2" accent3="accent3" accent4="accent4" accent5="accent5" accent6="accent6" hlink="hlink" folHlink="folHlink"/>
  <p:sldLayoutIdLst>
    <p:sldLayoutId id="2147483649" r:id="rId1"/>
    <p:sldLayoutId id="2147483655" r:id="rId2"/>
    <p:sldLayoutId id="2147483657" r:id="rId3"/>
    <p:sldLayoutId id="2147483658" r:id="rId4"/>
  </p:sldLayoutIdLst>
  <p:hf sldNum="0" hdr="0" ftr="0" dt="0"/>
  <p:txStyles>
    <p:titleStyle>
      <a:lvl1pPr algn="l" defTabSz="914400" rtl="0" eaLnBrk="1" latinLnBrk="0" hangingPunct="1">
        <a:lnSpc>
          <a:spcPct val="90000"/>
        </a:lnSpc>
        <a:spcBef>
          <a:spcPct val="0"/>
        </a:spcBef>
        <a:buNone/>
        <a:defRPr sz="4800" kern="1200">
          <a:solidFill>
            <a:schemeClr val="tx1"/>
          </a:solidFill>
          <a:latin typeface="Bookman Old Style" panose="02050604050505020204" pitchFamily="18"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Tw Cen MT" panose="020B0602020104020603"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w Cen MT" panose="020B0602020104020603"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Tw Cen MT" panose="020B0602020104020603"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Tw Cen MT" panose="020B0602020104020603"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Tw Cen MT" panose="020B06020201040206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781252"/>
            <a:ext cx="8824456" cy="1373070"/>
          </a:xfrm>
          <a:prstGeom prst="rect">
            <a:avLst/>
          </a:prstGeom>
        </p:spPr>
        <p:txBody>
          <a:bodyPr/>
          <a:lstStyle/>
          <a:p>
            <a:pPr algn="r"/>
            <a:r>
              <a:rPr lang="id-ID" sz="3600" dirty="0">
                <a:latin typeface="Bodoni MT" panose="02070603080606020203" pitchFamily="18" charset="0"/>
              </a:rPr>
              <a:t>Pertemuan </a:t>
            </a:r>
            <a:r>
              <a:rPr lang="en-US" sz="3600" dirty="0">
                <a:latin typeface="Bodoni MT" panose="02070603080606020203" pitchFamily="18" charset="0"/>
              </a:rPr>
              <a:t>15</a:t>
            </a:r>
            <a:r>
              <a:rPr lang="id-ID" sz="3600" dirty="0">
                <a:latin typeface="Bodoni MT" panose="02070603080606020203" pitchFamily="18" charset="0"/>
              </a:rPr>
              <a:t> </a:t>
            </a:r>
            <a:br>
              <a:rPr lang="id-ID" sz="3600" dirty="0">
                <a:latin typeface="Bodoni MT" panose="02070603080606020203" pitchFamily="18" charset="0"/>
              </a:rPr>
            </a:br>
            <a:r>
              <a:rPr lang="id-ID" sz="3600" dirty="0">
                <a:latin typeface="Bodoni MT" panose="02070603080606020203" pitchFamily="18" charset="0"/>
              </a:rPr>
              <a:t>Pengantar Sistem dan Teknologi Informasi</a:t>
            </a:r>
          </a:p>
        </p:txBody>
      </p:sp>
      <p:sp>
        <p:nvSpPr>
          <p:cNvPr id="3" name="Subtitle 2"/>
          <p:cNvSpPr>
            <a:spLocks noGrp="1"/>
          </p:cNvSpPr>
          <p:nvPr>
            <p:ph type="subTitle" idx="4294967295"/>
          </p:nvPr>
        </p:nvSpPr>
        <p:spPr>
          <a:xfrm>
            <a:off x="680322" y="4394039"/>
            <a:ext cx="8144134" cy="1117687"/>
          </a:xfrm>
          <a:prstGeom prst="rect">
            <a:avLst/>
          </a:prstGeom>
        </p:spPr>
        <p:txBody>
          <a:bodyPr/>
          <a:lstStyle/>
          <a:p>
            <a:r>
              <a:rPr lang="id-ID" dirty="0"/>
              <a:t>Khusnul Khotimah, S.Kom., M.T.I.</a:t>
            </a:r>
          </a:p>
        </p:txBody>
      </p:sp>
      <p:grpSp>
        <p:nvGrpSpPr>
          <p:cNvPr id="5" name="Group 4"/>
          <p:cNvGrpSpPr/>
          <p:nvPr/>
        </p:nvGrpSpPr>
        <p:grpSpPr>
          <a:xfrm>
            <a:off x="-159026" y="-132522"/>
            <a:ext cx="12503426" cy="7142922"/>
            <a:chOff x="12032" y="84331"/>
            <a:chExt cx="11937132" cy="6738022"/>
          </a:xfrm>
        </p:grpSpPr>
        <p:grpSp>
          <p:nvGrpSpPr>
            <p:cNvPr id="6" name="Group 5"/>
            <p:cNvGrpSpPr/>
            <p:nvPr/>
          </p:nvGrpSpPr>
          <p:grpSpPr>
            <a:xfrm>
              <a:off x="13623" y="84331"/>
              <a:ext cx="11917940" cy="445476"/>
              <a:chOff x="0" y="-9454"/>
              <a:chExt cx="11917940" cy="445476"/>
            </a:xfrm>
          </p:grpSpPr>
          <p:pic>
            <p:nvPicPr>
              <p:cNvPr id="29" name="Picture 28"/>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0" y="9454"/>
                <a:ext cx="1387126" cy="426568"/>
              </a:xfrm>
              <a:prstGeom prst="rect">
                <a:avLst/>
              </a:prstGeom>
            </p:spPr>
          </p:pic>
          <p:pic>
            <p:nvPicPr>
              <p:cNvPr id="30" name="Picture 29"/>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1082325" y="9454"/>
                <a:ext cx="1387126" cy="426568"/>
              </a:xfrm>
              <a:prstGeom prst="rect">
                <a:avLst/>
              </a:prstGeom>
            </p:spPr>
          </p:pic>
          <p:pic>
            <p:nvPicPr>
              <p:cNvPr id="31" name="Picture 30"/>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10530814" y="-9454"/>
                <a:ext cx="1387126" cy="426568"/>
              </a:xfrm>
              <a:prstGeom prst="rect">
                <a:avLst/>
              </a:prstGeom>
            </p:spPr>
          </p:pic>
          <p:pic>
            <p:nvPicPr>
              <p:cNvPr id="32" name="Picture 31"/>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2438400" y="9076"/>
                <a:ext cx="1387126" cy="426568"/>
              </a:xfrm>
              <a:prstGeom prst="rect">
                <a:avLst/>
              </a:prstGeom>
            </p:spPr>
          </p:pic>
          <p:pic>
            <p:nvPicPr>
              <p:cNvPr id="33" name="Picture 32"/>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3794475" y="2269"/>
                <a:ext cx="1387126" cy="426568"/>
              </a:xfrm>
              <a:prstGeom prst="rect">
                <a:avLst/>
              </a:prstGeom>
            </p:spPr>
          </p:pic>
          <p:pic>
            <p:nvPicPr>
              <p:cNvPr id="34" name="Picture 33"/>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9190580" y="0"/>
                <a:ext cx="1387126" cy="426568"/>
              </a:xfrm>
              <a:prstGeom prst="rect">
                <a:avLst/>
              </a:prstGeom>
            </p:spPr>
          </p:pic>
          <p:pic>
            <p:nvPicPr>
              <p:cNvPr id="35" name="Picture 34"/>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7850346" y="0"/>
                <a:ext cx="1387126" cy="426568"/>
              </a:xfrm>
              <a:prstGeom prst="rect">
                <a:avLst/>
              </a:prstGeom>
            </p:spPr>
          </p:pic>
          <p:pic>
            <p:nvPicPr>
              <p:cNvPr id="36" name="Picture 35"/>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6510112" y="0"/>
                <a:ext cx="1387126" cy="426568"/>
              </a:xfrm>
              <a:prstGeom prst="rect">
                <a:avLst/>
              </a:prstGeom>
            </p:spPr>
          </p:pic>
          <p:pic>
            <p:nvPicPr>
              <p:cNvPr id="37" name="Picture 36"/>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5158155" y="0"/>
                <a:ext cx="1387126" cy="426568"/>
              </a:xfrm>
              <a:prstGeom prst="rect">
                <a:avLst/>
              </a:prstGeom>
            </p:spPr>
          </p:pic>
        </p:grpSp>
        <p:grpSp>
          <p:nvGrpSpPr>
            <p:cNvPr id="7" name="Group 6"/>
            <p:cNvGrpSpPr/>
            <p:nvPr/>
          </p:nvGrpSpPr>
          <p:grpSpPr>
            <a:xfrm>
              <a:off x="12032" y="6376877"/>
              <a:ext cx="11936754" cy="445476"/>
              <a:chOff x="0" y="-9454"/>
              <a:chExt cx="11917940" cy="445476"/>
            </a:xfrm>
          </p:grpSpPr>
          <p:pic>
            <p:nvPicPr>
              <p:cNvPr id="20" name="Picture 19"/>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0" y="9454"/>
                <a:ext cx="1387126" cy="426568"/>
              </a:xfrm>
              <a:prstGeom prst="rect">
                <a:avLst/>
              </a:prstGeom>
            </p:spPr>
          </p:pic>
          <p:pic>
            <p:nvPicPr>
              <p:cNvPr id="21" name="Picture 20"/>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1082325" y="9454"/>
                <a:ext cx="1387126" cy="426568"/>
              </a:xfrm>
              <a:prstGeom prst="rect">
                <a:avLst/>
              </a:prstGeom>
            </p:spPr>
          </p:pic>
          <p:pic>
            <p:nvPicPr>
              <p:cNvPr id="22" name="Picture 21"/>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10530814" y="-9454"/>
                <a:ext cx="1387126" cy="426568"/>
              </a:xfrm>
              <a:prstGeom prst="rect">
                <a:avLst/>
              </a:prstGeom>
            </p:spPr>
          </p:pic>
          <p:pic>
            <p:nvPicPr>
              <p:cNvPr id="23" name="Picture 22"/>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2438400" y="9076"/>
                <a:ext cx="1387126" cy="426568"/>
              </a:xfrm>
              <a:prstGeom prst="rect">
                <a:avLst/>
              </a:prstGeom>
            </p:spPr>
          </p:pic>
          <p:pic>
            <p:nvPicPr>
              <p:cNvPr id="24" name="Picture 23"/>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3794475" y="2269"/>
                <a:ext cx="1387126" cy="426568"/>
              </a:xfrm>
              <a:prstGeom prst="rect">
                <a:avLst/>
              </a:prstGeom>
            </p:spPr>
          </p:pic>
          <p:pic>
            <p:nvPicPr>
              <p:cNvPr id="25" name="Picture 24"/>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9190580" y="0"/>
                <a:ext cx="1387126" cy="426568"/>
              </a:xfrm>
              <a:prstGeom prst="rect">
                <a:avLst/>
              </a:prstGeom>
            </p:spPr>
          </p:pic>
          <p:pic>
            <p:nvPicPr>
              <p:cNvPr id="26" name="Picture 25"/>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7850346" y="0"/>
                <a:ext cx="1387126" cy="426568"/>
              </a:xfrm>
              <a:prstGeom prst="rect">
                <a:avLst/>
              </a:prstGeom>
            </p:spPr>
          </p:pic>
          <p:pic>
            <p:nvPicPr>
              <p:cNvPr id="27" name="Picture 26"/>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6510112" y="0"/>
                <a:ext cx="1387126" cy="426568"/>
              </a:xfrm>
              <a:prstGeom prst="rect">
                <a:avLst/>
              </a:prstGeom>
            </p:spPr>
          </p:pic>
          <p:pic>
            <p:nvPicPr>
              <p:cNvPr id="28" name="Picture 27"/>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5158155" y="0"/>
                <a:ext cx="1387126" cy="426568"/>
              </a:xfrm>
              <a:prstGeom prst="rect">
                <a:avLst/>
              </a:prstGeom>
            </p:spPr>
          </p:pic>
        </p:grpSp>
        <p:grpSp>
          <p:nvGrpSpPr>
            <p:cNvPr id="8" name="Group 7"/>
            <p:cNvGrpSpPr/>
            <p:nvPr/>
          </p:nvGrpSpPr>
          <p:grpSpPr>
            <a:xfrm rot="16200000">
              <a:off x="-3041885" y="3241715"/>
              <a:ext cx="6545281" cy="436022"/>
              <a:chOff x="0" y="0"/>
              <a:chExt cx="6545281" cy="436022"/>
            </a:xfrm>
          </p:grpSpPr>
          <p:pic>
            <p:nvPicPr>
              <p:cNvPr id="15" name="Picture 14"/>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0" y="9454"/>
                <a:ext cx="1387126" cy="426568"/>
              </a:xfrm>
              <a:prstGeom prst="rect">
                <a:avLst/>
              </a:prstGeom>
            </p:spPr>
          </p:pic>
          <p:pic>
            <p:nvPicPr>
              <p:cNvPr id="16" name="Picture 15"/>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1082325" y="9454"/>
                <a:ext cx="1387126" cy="426568"/>
              </a:xfrm>
              <a:prstGeom prst="rect">
                <a:avLst/>
              </a:prstGeom>
            </p:spPr>
          </p:pic>
          <p:pic>
            <p:nvPicPr>
              <p:cNvPr id="17" name="Picture 16"/>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2438400" y="9076"/>
                <a:ext cx="1387126" cy="426568"/>
              </a:xfrm>
              <a:prstGeom prst="rect">
                <a:avLst/>
              </a:prstGeom>
            </p:spPr>
          </p:pic>
          <p:pic>
            <p:nvPicPr>
              <p:cNvPr id="18" name="Picture 17"/>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3794475" y="2269"/>
                <a:ext cx="1387126" cy="426568"/>
              </a:xfrm>
              <a:prstGeom prst="rect">
                <a:avLst/>
              </a:prstGeom>
            </p:spPr>
          </p:pic>
          <p:pic>
            <p:nvPicPr>
              <p:cNvPr id="19" name="Picture 18"/>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5158155" y="0"/>
                <a:ext cx="1387126" cy="426568"/>
              </a:xfrm>
              <a:prstGeom prst="rect">
                <a:avLst/>
              </a:prstGeom>
            </p:spPr>
          </p:pic>
        </p:grpSp>
        <p:grpSp>
          <p:nvGrpSpPr>
            <p:cNvPr id="9" name="Group 8"/>
            <p:cNvGrpSpPr/>
            <p:nvPr/>
          </p:nvGrpSpPr>
          <p:grpSpPr>
            <a:xfrm rot="16200000">
              <a:off x="8458512" y="3169523"/>
              <a:ext cx="6545281" cy="436022"/>
              <a:chOff x="0" y="0"/>
              <a:chExt cx="6545281" cy="436022"/>
            </a:xfrm>
          </p:grpSpPr>
          <p:pic>
            <p:nvPicPr>
              <p:cNvPr id="10" name="Picture 9"/>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0" y="9454"/>
                <a:ext cx="1387126" cy="426568"/>
              </a:xfrm>
              <a:prstGeom prst="rect">
                <a:avLst/>
              </a:prstGeom>
            </p:spPr>
          </p:pic>
          <p:pic>
            <p:nvPicPr>
              <p:cNvPr id="11" name="Picture 10"/>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1082325" y="9454"/>
                <a:ext cx="1387126" cy="426568"/>
              </a:xfrm>
              <a:prstGeom prst="rect">
                <a:avLst/>
              </a:prstGeom>
            </p:spPr>
          </p:pic>
          <p:pic>
            <p:nvPicPr>
              <p:cNvPr id="12" name="Picture 11"/>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2438401" y="9076"/>
                <a:ext cx="1387126" cy="426568"/>
              </a:xfrm>
              <a:prstGeom prst="rect">
                <a:avLst/>
              </a:prstGeom>
            </p:spPr>
          </p:pic>
          <p:pic>
            <p:nvPicPr>
              <p:cNvPr id="13" name="Picture 12"/>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3794475" y="2269"/>
                <a:ext cx="1387126" cy="426568"/>
              </a:xfrm>
              <a:prstGeom prst="rect">
                <a:avLst/>
              </a:prstGeom>
            </p:spPr>
          </p:pic>
          <p:pic>
            <p:nvPicPr>
              <p:cNvPr id="14" name="Picture 13"/>
              <p:cNvPicPr>
                <a:picLocks noChangeAspect="1"/>
              </p:cNvPicPr>
              <p:nvPr/>
            </p:nvPicPr>
            <p:blipFill rotWithShape="1">
              <a:blip r:embed="rId3" cstate="print">
                <a:extLst>
                  <a:ext uri="{28A0092B-C50C-407E-A947-70E740481C1C}">
                    <a14:useLocalDpi xmlns:a14="http://schemas.microsoft.com/office/drawing/2010/main" val="0"/>
                  </a:ext>
                </a:extLst>
              </a:blip>
              <a:srcRect t="58517" b="8631"/>
              <a:stretch/>
            </p:blipFill>
            <p:spPr>
              <a:xfrm>
                <a:off x="5158155" y="0"/>
                <a:ext cx="1387126" cy="426568"/>
              </a:xfrm>
              <a:prstGeom prst="rect">
                <a:avLst/>
              </a:prstGeom>
            </p:spPr>
          </p:pic>
        </p:grpSp>
      </p:grpSp>
    </p:spTree>
    <p:extLst>
      <p:ext uri="{BB962C8B-B14F-4D97-AF65-F5344CB8AC3E}">
        <p14:creationId xmlns:p14="http://schemas.microsoft.com/office/powerpoint/2010/main" val="1347949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EFB9C726-AC6B-EAA2-21C5-244E5A50B6AA}"/>
              </a:ext>
            </a:extLst>
          </p:cNvPr>
          <p:cNvSpPr>
            <a:spLocks noGrp="1" noChangeArrowheads="1"/>
          </p:cNvSpPr>
          <p:nvPr>
            <p:ph type="title"/>
          </p:nvPr>
        </p:nvSpPr>
        <p:spPr/>
        <p:txBody>
          <a:bodyPr/>
          <a:lstStyle/>
          <a:p>
            <a:r>
              <a:rPr lang="en-US" altLang="en-US" sz="3600">
                <a:latin typeface="Tw Cen MT" panose="020B0602020104020603" pitchFamily="34" charset="0"/>
              </a:rPr>
              <a:t>Aspek-aspek Hukum dari E- Commerce </a:t>
            </a:r>
          </a:p>
        </p:txBody>
      </p:sp>
      <p:sp>
        <p:nvSpPr>
          <p:cNvPr id="3" name="Content Placeholder 2">
            <a:extLst>
              <a:ext uri="{FF2B5EF4-FFF2-40B4-BE49-F238E27FC236}">
                <a16:creationId xmlns:a16="http://schemas.microsoft.com/office/drawing/2014/main" id="{853A1C6E-6E29-B3D0-07C2-B412C345036A}"/>
              </a:ext>
            </a:extLst>
          </p:cNvPr>
          <p:cNvSpPr>
            <a:spLocks noGrp="1"/>
          </p:cNvSpPr>
          <p:nvPr>
            <p:ph idx="1"/>
          </p:nvPr>
        </p:nvSpPr>
        <p:spPr/>
        <p:txBody>
          <a:bodyPr rtlCol="0">
            <a:normAutofit lnSpcReduction="10000"/>
          </a:bodyPr>
          <a:lstStyle/>
          <a:p>
            <a:pPr marL="274320" indent="-274320" fontAlgn="auto">
              <a:spcAft>
                <a:spcPts val="0"/>
              </a:spcAft>
              <a:buClr>
                <a:schemeClr val="accent3"/>
              </a:buClr>
              <a:buFont typeface="Wingdings 2"/>
              <a:buChar char=""/>
              <a:defRPr/>
            </a:pPr>
            <a:r>
              <a:rPr lang="en-US" dirty="0" err="1">
                <a:latin typeface="Tw Cen MT" panose="020B0602020104020603" pitchFamily="34" charset="0"/>
              </a:rPr>
              <a:t>Penggunaan</a:t>
            </a:r>
            <a:r>
              <a:rPr lang="en-US" dirty="0">
                <a:latin typeface="Tw Cen MT" panose="020B0602020104020603" pitchFamily="34" charset="0"/>
              </a:rPr>
              <a:t> </a:t>
            </a:r>
            <a:r>
              <a:rPr lang="en-US" i="1" dirty="0">
                <a:latin typeface="Tw Cen MT" panose="020B0602020104020603" pitchFamily="34" charset="0"/>
              </a:rPr>
              <a:t>Domain name</a:t>
            </a:r>
          </a:p>
          <a:p>
            <a:pPr marL="640080" lvl="1" indent="-246888" fontAlgn="auto">
              <a:spcAft>
                <a:spcPts val="0"/>
              </a:spcAft>
              <a:buFont typeface="Wingdings 2"/>
              <a:buChar char=""/>
              <a:defRPr/>
            </a:pPr>
            <a:r>
              <a:rPr lang="en-US" dirty="0" err="1">
                <a:latin typeface="Tw Cen MT" panose="020B0602020104020603" pitchFamily="34" charset="0"/>
              </a:rPr>
              <a:t>Penentuan</a:t>
            </a:r>
            <a:r>
              <a:rPr lang="en-US" dirty="0">
                <a:latin typeface="Tw Cen MT" panose="020B0602020104020603" pitchFamily="34" charset="0"/>
              </a:rPr>
              <a:t> </a:t>
            </a:r>
            <a:r>
              <a:rPr lang="en-US" dirty="0" err="1">
                <a:latin typeface="Tw Cen MT" panose="020B0602020104020603" pitchFamily="34" charset="0"/>
              </a:rPr>
              <a:t>alamat</a:t>
            </a:r>
            <a:r>
              <a:rPr lang="en-US" dirty="0">
                <a:latin typeface="Tw Cen MT" panose="020B0602020104020603" pitchFamily="34" charset="0"/>
              </a:rPr>
              <a:t> </a:t>
            </a:r>
            <a:r>
              <a:rPr lang="en-US" dirty="0" err="1">
                <a:latin typeface="Tw Cen MT" panose="020B0602020104020603" pitchFamily="34" charset="0"/>
              </a:rPr>
              <a:t>dalam</a:t>
            </a:r>
            <a:r>
              <a:rPr lang="en-US" dirty="0">
                <a:latin typeface="Tw Cen MT" panose="020B0602020104020603" pitchFamily="34" charset="0"/>
              </a:rPr>
              <a:t> </a:t>
            </a:r>
            <a:r>
              <a:rPr lang="en-US" dirty="0" err="1">
                <a:latin typeface="Tw Cen MT" panose="020B0602020104020603" pitchFamily="34" charset="0"/>
              </a:rPr>
              <a:t>dunia</a:t>
            </a:r>
            <a:r>
              <a:rPr lang="en-US" dirty="0">
                <a:latin typeface="Tw Cen MT" panose="020B0602020104020603" pitchFamily="34" charset="0"/>
              </a:rPr>
              <a:t> </a:t>
            </a:r>
            <a:r>
              <a:rPr lang="en-US" dirty="0" err="1">
                <a:latin typeface="Tw Cen MT" panose="020B0602020104020603" pitchFamily="34" charset="0"/>
              </a:rPr>
              <a:t>maya</a:t>
            </a:r>
            <a:r>
              <a:rPr lang="en-US" dirty="0">
                <a:latin typeface="Tw Cen MT" panose="020B0602020104020603" pitchFamily="34" charset="0"/>
              </a:rPr>
              <a:t> </a:t>
            </a:r>
            <a:r>
              <a:rPr lang="en-US" dirty="0" err="1">
                <a:latin typeface="Tw Cen MT" panose="020B0602020104020603" pitchFamily="34" charset="0"/>
              </a:rPr>
              <a:t>dikenal</a:t>
            </a:r>
            <a:r>
              <a:rPr lang="en-US" dirty="0">
                <a:latin typeface="Tw Cen MT" panose="020B0602020104020603" pitchFamily="34" charset="0"/>
              </a:rPr>
              <a:t> </a:t>
            </a:r>
            <a:r>
              <a:rPr lang="en-US" dirty="0" err="1">
                <a:latin typeface="Tw Cen MT" panose="020B0602020104020603" pitchFamily="34" charset="0"/>
              </a:rPr>
              <a:t>dengan</a:t>
            </a:r>
            <a:r>
              <a:rPr lang="en-US" dirty="0">
                <a:latin typeface="Tw Cen MT" panose="020B0602020104020603" pitchFamily="34" charset="0"/>
              </a:rPr>
              <a:t> </a:t>
            </a:r>
            <a:r>
              <a:rPr lang="en-US" dirty="0" err="1">
                <a:latin typeface="Tw Cen MT" panose="020B0602020104020603" pitchFamily="34" charset="0"/>
              </a:rPr>
              <a:t>istilah</a:t>
            </a:r>
            <a:r>
              <a:rPr lang="en-US" dirty="0">
                <a:latin typeface="Tw Cen MT" panose="020B0602020104020603" pitchFamily="34" charset="0"/>
              </a:rPr>
              <a:t> </a:t>
            </a:r>
            <a:r>
              <a:rPr lang="en-US" i="1" dirty="0">
                <a:latin typeface="Tw Cen MT" panose="020B0602020104020603" pitchFamily="34" charset="0"/>
              </a:rPr>
              <a:t>domain name</a:t>
            </a:r>
            <a:r>
              <a:rPr lang="en-US" dirty="0">
                <a:latin typeface="Tw Cen MT" panose="020B0602020104020603" pitchFamily="34" charset="0"/>
              </a:rPr>
              <a:t>. </a:t>
            </a:r>
            <a:r>
              <a:rPr lang="en-US" dirty="0" err="1">
                <a:latin typeface="Tw Cen MT" panose="020B0602020104020603" pitchFamily="34" charset="0"/>
              </a:rPr>
              <a:t>Contoh</a:t>
            </a:r>
            <a:r>
              <a:rPr lang="en-US" dirty="0">
                <a:latin typeface="Tw Cen MT" panose="020B0602020104020603" pitchFamily="34" charset="0"/>
              </a:rPr>
              <a:t>. </a:t>
            </a:r>
            <a:r>
              <a:rPr lang="en-US" i="1" dirty="0">
                <a:latin typeface="Tw Cen MT" panose="020B0602020104020603" pitchFamily="34" charset="0"/>
              </a:rPr>
              <a:t>Klikbca.com</a:t>
            </a:r>
          </a:p>
          <a:p>
            <a:pPr marL="640080" lvl="1" indent="-246888" fontAlgn="auto">
              <a:spcAft>
                <a:spcPts val="0"/>
              </a:spcAft>
              <a:buFont typeface="Wingdings 2"/>
              <a:buChar char=""/>
              <a:defRPr/>
            </a:pPr>
            <a:r>
              <a:rPr lang="en-US" dirty="0" err="1">
                <a:latin typeface="Tw Cen MT" panose="020B0602020104020603" pitchFamily="34" charset="0"/>
              </a:rPr>
              <a:t>Caranya</a:t>
            </a:r>
            <a:r>
              <a:rPr lang="en-US" dirty="0">
                <a:latin typeface="Tw Cen MT" panose="020B0602020104020603" pitchFamily="34" charset="0"/>
              </a:rPr>
              <a:t> </a:t>
            </a:r>
            <a:r>
              <a:rPr lang="en-US" dirty="0" err="1">
                <a:latin typeface="Tw Cen MT" panose="020B0602020104020603" pitchFamily="34" charset="0"/>
              </a:rPr>
              <a:t>dengan</a:t>
            </a:r>
            <a:r>
              <a:rPr lang="en-US" dirty="0">
                <a:latin typeface="Tw Cen MT" panose="020B0602020104020603" pitchFamily="34" charset="0"/>
              </a:rPr>
              <a:t> </a:t>
            </a:r>
            <a:r>
              <a:rPr lang="en-US" dirty="0" err="1">
                <a:latin typeface="Tw Cen MT" panose="020B0602020104020603" pitchFamily="34" charset="0"/>
              </a:rPr>
              <a:t>mendaftarkan</a:t>
            </a:r>
            <a:r>
              <a:rPr lang="en-US" dirty="0">
                <a:latin typeface="Tw Cen MT" panose="020B0602020104020603" pitchFamily="34" charset="0"/>
              </a:rPr>
              <a:t> </a:t>
            </a:r>
            <a:r>
              <a:rPr lang="en-US" dirty="0" err="1">
                <a:latin typeface="Tw Cen MT" panose="020B0602020104020603" pitchFamily="34" charset="0"/>
              </a:rPr>
              <a:t>pada</a:t>
            </a:r>
            <a:r>
              <a:rPr lang="en-US" dirty="0">
                <a:latin typeface="Tw Cen MT" panose="020B0602020104020603" pitchFamily="34" charset="0"/>
              </a:rPr>
              <a:t> </a:t>
            </a:r>
            <a:r>
              <a:rPr lang="en-US" dirty="0" err="1">
                <a:latin typeface="Tw Cen MT" panose="020B0602020104020603" pitchFamily="34" charset="0"/>
              </a:rPr>
              <a:t>InterNIC</a:t>
            </a:r>
            <a:r>
              <a:rPr lang="en-US" dirty="0">
                <a:latin typeface="Tw Cen MT" panose="020B0602020104020603" pitchFamily="34" charset="0"/>
              </a:rPr>
              <a:t> </a:t>
            </a:r>
            <a:r>
              <a:rPr lang="en-US" dirty="0" err="1">
                <a:latin typeface="Tw Cen MT" panose="020B0602020104020603" pitchFamily="34" charset="0"/>
              </a:rPr>
              <a:t>untuk</a:t>
            </a:r>
            <a:r>
              <a:rPr lang="en-US" dirty="0">
                <a:latin typeface="Tw Cen MT" panose="020B0602020104020603" pitchFamily="34" charset="0"/>
              </a:rPr>
              <a:t> </a:t>
            </a:r>
            <a:r>
              <a:rPr lang="en-US" dirty="0" err="1">
                <a:latin typeface="Tw Cen MT" panose="020B0602020104020603" pitchFamily="34" charset="0"/>
              </a:rPr>
              <a:t>mencek</a:t>
            </a:r>
            <a:r>
              <a:rPr lang="en-US" dirty="0">
                <a:latin typeface="Tw Cen MT" panose="020B0602020104020603" pitchFamily="34" charset="0"/>
              </a:rPr>
              <a:t> </a:t>
            </a:r>
            <a:r>
              <a:rPr lang="en-US" dirty="0" err="1">
                <a:latin typeface="Tw Cen MT" panose="020B0602020104020603" pitchFamily="34" charset="0"/>
              </a:rPr>
              <a:t>apakah</a:t>
            </a:r>
            <a:r>
              <a:rPr lang="en-US" i="1" dirty="0">
                <a:latin typeface="Tw Cen MT" panose="020B0602020104020603" pitchFamily="34" charset="0"/>
              </a:rPr>
              <a:t> domain name </a:t>
            </a:r>
            <a:r>
              <a:rPr lang="en-US" dirty="0" err="1">
                <a:latin typeface="Tw Cen MT" panose="020B0602020104020603" pitchFamily="34" charset="0"/>
              </a:rPr>
              <a:t>tersebut</a:t>
            </a:r>
            <a:r>
              <a:rPr lang="en-US" dirty="0">
                <a:latin typeface="Tw Cen MT" panose="020B0602020104020603" pitchFamily="34" charset="0"/>
              </a:rPr>
              <a:t> </a:t>
            </a:r>
            <a:r>
              <a:rPr lang="en-US" dirty="0" err="1">
                <a:latin typeface="Tw Cen MT" panose="020B0602020104020603" pitchFamily="34" charset="0"/>
              </a:rPr>
              <a:t>telah</a:t>
            </a:r>
            <a:r>
              <a:rPr lang="en-US" dirty="0">
                <a:latin typeface="Tw Cen MT" panose="020B0602020104020603" pitchFamily="34" charset="0"/>
              </a:rPr>
              <a:t> </a:t>
            </a:r>
            <a:r>
              <a:rPr lang="en-US" dirty="0" err="1">
                <a:latin typeface="Tw Cen MT" panose="020B0602020104020603" pitchFamily="34" charset="0"/>
              </a:rPr>
              <a:t>digunakan</a:t>
            </a:r>
            <a:r>
              <a:rPr lang="en-US" dirty="0">
                <a:latin typeface="Tw Cen MT" panose="020B0602020104020603" pitchFamily="34" charset="0"/>
              </a:rPr>
              <a:t> </a:t>
            </a:r>
            <a:r>
              <a:rPr lang="en-US" dirty="0" err="1">
                <a:latin typeface="Tw Cen MT" panose="020B0602020104020603" pitchFamily="34" charset="0"/>
              </a:rPr>
              <a:t>oleh</a:t>
            </a:r>
            <a:r>
              <a:rPr lang="en-US" dirty="0">
                <a:latin typeface="Tw Cen MT" panose="020B0602020104020603" pitchFamily="34" charset="0"/>
              </a:rPr>
              <a:t> </a:t>
            </a:r>
            <a:r>
              <a:rPr lang="en-US" dirty="0" err="1">
                <a:latin typeface="Tw Cen MT" panose="020B0602020104020603" pitchFamily="34" charset="0"/>
              </a:rPr>
              <a:t>pihak</a:t>
            </a:r>
            <a:r>
              <a:rPr lang="en-US" dirty="0">
                <a:latin typeface="Tw Cen MT" panose="020B0602020104020603" pitchFamily="34" charset="0"/>
              </a:rPr>
              <a:t> lain </a:t>
            </a:r>
            <a:r>
              <a:rPr lang="en-US" dirty="0" err="1">
                <a:latin typeface="Tw Cen MT" panose="020B0602020104020603" pitchFamily="34" charset="0"/>
              </a:rPr>
              <a:t>atau</a:t>
            </a:r>
            <a:r>
              <a:rPr lang="en-US" dirty="0">
                <a:latin typeface="Tw Cen MT" panose="020B0602020104020603" pitchFamily="34" charset="0"/>
              </a:rPr>
              <a:t> </a:t>
            </a:r>
            <a:r>
              <a:rPr lang="en-US" dirty="0" err="1">
                <a:latin typeface="Tw Cen MT" panose="020B0602020104020603" pitchFamily="34" charset="0"/>
              </a:rPr>
              <a:t>belum</a:t>
            </a:r>
            <a:r>
              <a:rPr lang="en-US" dirty="0">
                <a:latin typeface="Tw Cen MT" panose="020B0602020104020603" pitchFamily="34" charset="0"/>
              </a:rPr>
              <a:t>. </a:t>
            </a:r>
            <a:r>
              <a:rPr lang="en-US" i="1" dirty="0" err="1">
                <a:latin typeface="Tw Cen MT" panose="020B0602020104020603" pitchFamily="34" charset="0"/>
              </a:rPr>
              <a:t>InterNIC</a:t>
            </a:r>
            <a:r>
              <a:rPr lang="en-US" i="1" dirty="0">
                <a:latin typeface="Tw Cen MT" panose="020B0602020104020603" pitchFamily="34" charset="0"/>
              </a:rPr>
              <a:t> </a:t>
            </a:r>
            <a:r>
              <a:rPr lang="en-US" dirty="0" err="1">
                <a:latin typeface="Tw Cen MT" panose="020B0602020104020603" pitchFamily="34" charset="0"/>
              </a:rPr>
              <a:t>adalah</a:t>
            </a:r>
            <a:r>
              <a:rPr lang="en-US" dirty="0">
                <a:latin typeface="Tw Cen MT" panose="020B0602020104020603" pitchFamily="34" charset="0"/>
              </a:rPr>
              <a:t> </a:t>
            </a:r>
            <a:r>
              <a:rPr lang="en-US" dirty="0" err="1">
                <a:latin typeface="Tw Cen MT" panose="020B0602020104020603" pitchFamily="34" charset="0"/>
              </a:rPr>
              <a:t>suatu</a:t>
            </a:r>
            <a:r>
              <a:rPr lang="en-US" dirty="0">
                <a:latin typeface="Tw Cen MT" panose="020B0602020104020603" pitchFamily="34" charset="0"/>
              </a:rPr>
              <a:t> </a:t>
            </a:r>
            <a:r>
              <a:rPr lang="en-US" dirty="0" err="1">
                <a:latin typeface="Tw Cen MT" panose="020B0602020104020603" pitchFamily="34" charset="0"/>
              </a:rPr>
              <a:t>organisasi</a:t>
            </a:r>
            <a:r>
              <a:rPr lang="en-US" dirty="0">
                <a:latin typeface="Tw Cen MT" panose="020B0602020104020603" pitchFamily="34" charset="0"/>
              </a:rPr>
              <a:t> yang </a:t>
            </a:r>
            <a:r>
              <a:rPr lang="en-US" dirty="0" err="1">
                <a:latin typeface="Tw Cen MT" panose="020B0602020104020603" pitchFamily="34" charset="0"/>
              </a:rPr>
              <a:t>mendaftar</a:t>
            </a:r>
            <a:r>
              <a:rPr lang="en-US" dirty="0">
                <a:latin typeface="Tw Cen MT" panose="020B0602020104020603" pitchFamily="34" charset="0"/>
              </a:rPr>
              <a:t> </a:t>
            </a:r>
            <a:r>
              <a:rPr lang="en-US" i="1" dirty="0">
                <a:latin typeface="Tw Cen MT" panose="020B0602020104020603" pitchFamily="34" charset="0"/>
              </a:rPr>
              <a:t>domain name </a:t>
            </a:r>
            <a:r>
              <a:rPr lang="en-US" dirty="0" err="1">
                <a:latin typeface="Tw Cen MT" panose="020B0602020104020603" pitchFamily="34" charset="0"/>
              </a:rPr>
              <a:t>dan</a:t>
            </a:r>
            <a:r>
              <a:rPr lang="en-US" dirty="0">
                <a:latin typeface="Tw Cen MT" panose="020B0602020104020603" pitchFamily="34" charset="0"/>
              </a:rPr>
              <a:t> </a:t>
            </a:r>
            <a:r>
              <a:rPr lang="en-US" dirty="0" err="1">
                <a:latin typeface="Tw Cen MT" panose="020B0602020104020603" pitchFamily="34" charset="0"/>
              </a:rPr>
              <a:t>mengikuti</a:t>
            </a:r>
            <a:r>
              <a:rPr lang="en-US" dirty="0">
                <a:latin typeface="Tw Cen MT" panose="020B0602020104020603" pitchFamily="34" charset="0"/>
              </a:rPr>
              <a:t> </a:t>
            </a:r>
            <a:r>
              <a:rPr lang="en-US" dirty="0" err="1">
                <a:latin typeface="Tw Cen MT" panose="020B0602020104020603" pitchFamily="34" charset="0"/>
              </a:rPr>
              <a:t>perkembangannya</a:t>
            </a:r>
            <a:r>
              <a:rPr lang="en-US" dirty="0">
                <a:latin typeface="Tw Cen MT" panose="020B0602020104020603" pitchFamily="34" charset="0"/>
              </a:rPr>
              <a:t> </a:t>
            </a:r>
            <a:r>
              <a:rPr lang="en-US" dirty="0" err="1">
                <a:latin typeface="Tw Cen MT" panose="020B0602020104020603" pitchFamily="34" charset="0"/>
              </a:rPr>
              <a:t>melalui</a:t>
            </a:r>
            <a:r>
              <a:rPr lang="en-US" dirty="0">
                <a:latin typeface="Tw Cen MT" panose="020B0602020104020603" pitchFamily="34" charset="0"/>
              </a:rPr>
              <a:t> </a:t>
            </a:r>
            <a:r>
              <a:rPr lang="en-US" i="1" dirty="0">
                <a:latin typeface="Tw Cen MT" panose="020B0602020104020603" pitchFamily="34" charset="0"/>
              </a:rPr>
              <a:t>database searcher </a:t>
            </a:r>
            <a:r>
              <a:rPr lang="en-US" dirty="0">
                <a:latin typeface="Tw Cen MT" panose="020B0602020104020603" pitchFamily="34" charset="0"/>
              </a:rPr>
              <a:t>yang </a:t>
            </a:r>
            <a:r>
              <a:rPr lang="en-US" dirty="0" err="1">
                <a:latin typeface="Tw Cen MT" panose="020B0602020104020603" pitchFamily="34" charset="0"/>
              </a:rPr>
              <a:t>disebut</a:t>
            </a:r>
            <a:r>
              <a:rPr lang="en-US" i="1" dirty="0">
                <a:latin typeface="Tw Cen MT" panose="020B0602020104020603" pitchFamily="34" charset="0"/>
              </a:rPr>
              <a:t> </a:t>
            </a:r>
            <a:r>
              <a:rPr lang="en-US" i="1" dirty="0" err="1">
                <a:latin typeface="Tw Cen MT" panose="020B0602020104020603" pitchFamily="34" charset="0"/>
              </a:rPr>
              <a:t>whois</a:t>
            </a:r>
            <a:r>
              <a:rPr lang="en-US" i="1" dirty="0">
                <a:latin typeface="Tw Cen MT" panose="020B0602020104020603" pitchFamily="34" charset="0"/>
              </a:rPr>
              <a:t>.</a:t>
            </a:r>
          </a:p>
          <a:p>
            <a:pPr marL="640080" lvl="1" indent="-246888" fontAlgn="auto">
              <a:spcAft>
                <a:spcPts val="0"/>
              </a:spcAft>
              <a:buFont typeface="Wingdings 2"/>
              <a:buChar char=""/>
              <a:defRPr/>
            </a:pPr>
            <a:r>
              <a:rPr lang="en-US" dirty="0">
                <a:latin typeface="Tw Cen MT" panose="020B0602020104020603" pitchFamily="34" charset="0"/>
              </a:rPr>
              <a:t>Di USA </a:t>
            </a:r>
            <a:r>
              <a:rPr lang="en-US" dirty="0" err="1">
                <a:latin typeface="Tw Cen MT" panose="020B0602020104020603" pitchFamily="34" charset="0"/>
              </a:rPr>
              <a:t>sedang</a:t>
            </a:r>
            <a:r>
              <a:rPr lang="en-US" dirty="0">
                <a:latin typeface="Tw Cen MT" panose="020B0602020104020603" pitchFamily="34" charset="0"/>
              </a:rPr>
              <a:t> </a:t>
            </a:r>
            <a:r>
              <a:rPr lang="en-US" dirty="0" err="1">
                <a:latin typeface="Tw Cen MT" panose="020B0602020104020603" pitchFamily="34" charset="0"/>
              </a:rPr>
              <a:t>dibuat</a:t>
            </a:r>
            <a:r>
              <a:rPr lang="en-US" dirty="0">
                <a:latin typeface="Tw Cen MT" panose="020B0602020104020603" pitchFamily="34" charset="0"/>
              </a:rPr>
              <a:t> </a:t>
            </a:r>
            <a:r>
              <a:rPr lang="en-US" dirty="0" err="1">
                <a:latin typeface="Tw Cen MT" panose="020B0602020104020603" pitchFamily="34" charset="0"/>
              </a:rPr>
              <a:t>undang-undang</a:t>
            </a:r>
            <a:r>
              <a:rPr lang="en-US" dirty="0">
                <a:latin typeface="Tw Cen MT" panose="020B0602020104020603" pitchFamily="34" charset="0"/>
              </a:rPr>
              <a:t> </a:t>
            </a:r>
            <a:r>
              <a:rPr lang="en-US" dirty="0" err="1">
                <a:latin typeface="Tw Cen MT" panose="020B0602020104020603" pitchFamily="34" charset="0"/>
              </a:rPr>
              <a:t>mengenai</a:t>
            </a:r>
            <a:r>
              <a:rPr lang="en-US" dirty="0">
                <a:latin typeface="Tw Cen MT" panose="020B0602020104020603" pitchFamily="34" charset="0"/>
              </a:rPr>
              <a:t> </a:t>
            </a:r>
            <a:r>
              <a:rPr lang="en-US" dirty="0" err="1">
                <a:latin typeface="Tw Cen MT" panose="020B0602020104020603" pitchFamily="34" charset="0"/>
              </a:rPr>
              <a:t>penggunaan</a:t>
            </a:r>
            <a:r>
              <a:rPr lang="en-US" dirty="0">
                <a:latin typeface="Tw Cen MT" panose="020B0602020104020603" pitchFamily="34" charset="0"/>
              </a:rPr>
              <a:t> </a:t>
            </a:r>
            <a:r>
              <a:rPr lang="en-US" i="1" dirty="0">
                <a:latin typeface="Tw Cen MT" panose="020B0602020104020603" pitchFamily="34" charset="0"/>
              </a:rPr>
              <a:t>domain name  </a:t>
            </a:r>
            <a:r>
              <a:rPr lang="en-US" dirty="0" err="1">
                <a:latin typeface="Tw Cen MT" panose="020B0602020104020603" pitchFamily="34" charset="0"/>
              </a:rPr>
              <a:t>pada</a:t>
            </a:r>
            <a:r>
              <a:rPr lang="en-US" dirty="0">
                <a:latin typeface="Tw Cen MT" panose="020B0602020104020603" pitchFamily="34" charset="0"/>
              </a:rPr>
              <a:t> </a:t>
            </a:r>
            <a:r>
              <a:rPr lang="en-US" dirty="0" err="1">
                <a:latin typeface="Tw Cen MT" panose="020B0602020104020603" pitchFamily="34" charset="0"/>
              </a:rPr>
              <a:t>jaringan</a:t>
            </a:r>
            <a:r>
              <a:rPr lang="en-US" dirty="0">
                <a:latin typeface="Tw Cen MT" panose="020B0602020104020603" pitchFamily="34" charset="0"/>
              </a:rPr>
              <a:t> internet </a:t>
            </a:r>
            <a:r>
              <a:rPr lang="en-US" dirty="0" err="1">
                <a:latin typeface="Tw Cen MT" panose="020B0602020104020603" pitchFamily="34" charset="0"/>
              </a:rPr>
              <a:t>dan</a:t>
            </a:r>
            <a:r>
              <a:rPr lang="en-US" dirty="0">
                <a:latin typeface="Tw Cen MT" panose="020B0602020104020603" pitchFamily="34" charset="0"/>
              </a:rPr>
              <a:t> </a:t>
            </a:r>
            <a:r>
              <a:rPr lang="en-US" dirty="0" err="1">
                <a:latin typeface="Tw Cen MT" panose="020B0602020104020603" pitchFamily="34" charset="0"/>
              </a:rPr>
              <a:t>melarang</a:t>
            </a:r>
            <a:r>
              <a:rPr lang="en-US" dirty="0">
                <a:latin typeface="Tw Cen MT" panose="020B0602020104020603" pitchFamily="34" charset="0"/>
              </a:rPr>
              <a:t> </a:t>
            </a:r>
            <a:r>
              <a:rPr lang="en-US" dirty="0" err="1">
                <a:latin typeface="Tw Cen MT" panose="020B0602020104020603" pitchFamily="34" charset="0"/>
              </a:rPr>
              <a:t>seseorang</a:t>
            </a:r>
            <a:r>
              <a:rPr lang="en-US" dirty="0">
                <a:latin typeface="Tw Cen MT" panose="020B0602020104020603" pitchFamily="34" charset="0"/>
              </a:rPr>
              <a:t> </a:t>
            </a:r>
            <a:r>
              <a:rPr lang="en-US" dirty="0" err="1">
                <a:latin typeface="Tw Cen MT" panose="020B0602020104020603" pitchFamily="34" charset="0"/>
              </a:rPr>
              <a:t>untuk</a:t>
            </a:r>
            <a:r>
              <a:rPr lang="en-US" dirty="0">
                <a:latin typeface="Tw Cen MT" panose="020B0602020104020603" pitchFamily="34" charset="0"/>
              </a:rPr>
              <a:t> </a:t>
            </a:r>
            <a:r>
              <a:rPr lang="en-US" dirty="0" err="1">
                <a:latin typeface="Tw Cen MT" panose="020B0602020104020603" pitchFamily="34" charset="0"/>
              </a:rPr>
              <a:t>mendaftarkan</a:t>
            </a:r>
            <a:r>
              <a:rPr lang="en-US" dirty="0">
                <a:latin typeface="Tw Cen MT" panose="020B0602020104020603" pitchFamily="34" charset="0"/>
              </a:rPr>
              <a:t> </a:t>
            </a:r>
            <a:r>
              <a:rPr lang="en-US" dirty="0" err="1">
                <a:latin typeface="Tw Cen MT" panose="020B0602020104020603" pitchFamily="34" charset="0"/>
              </a:rPr>
              <a:t>suatu</a:t>
            </a:r>
            <a:r>
              <a:rPr lang="en-US" dirty="0">
                <a:latin typeface="Tw Cen MT" panose="020B0602020104020603" pitchFamily="34" charset="0"/>
              </a:rPr>
              <a:t> </a:t>
            </a:r>
            <a:r>
              <a:rPr lang="en-US" dirty="0" err="1">
                <a:latin typeface="Tw Cen MT" panose="020B0602020104020603" pitchFamily="34" charset="0"/>
              </a:rPr>
              <a:t>nama</a:t>
            </a:r>
            <a:r>
              <a:rPr lang="en-US" dirty="0">
                <a:latin typeface="Tw Cen MT" panose="020B0602020104020603" pitchFamily="34" charset="0"/>
              </a:rPr>
              <a:t> yang </a:t>
            </a:r>
            <a:r>
              <a:rPr lang="en-US" dirty="0" err="1">
                <a:latin typeface="Tw Cen MT" panose="020B0602020104020603" pitchFamily="34" charset="0"/>
              </a:rPr>
              <a:t>seharusnya</a:t>
            </a:r>
            <a:r>
              <a:rPr lang="en-US" dirty="0">
                <a:latin typeface="Tw Cen MT" panose="020B0602020104020603" pitchFamily="34" charset="0"/>
              </a:rPr>
              <a:t> </a:t>
            </a:r>
            <a:r>
              <a:rPr lang="en-US" dirty="0" err="1">
                <a:latin typeface="Tw Cen MT" panose="020B0602020104020603" pitchFamily="34" charset="0"/>
              </a:rPr>
              <a:t>tidak</a:t>
            </a:r>
            <a:r>
              <a:rPr lang="en-US" dirty="0">
                <a:latin typeface="Tw Cen MT" panose="020B0602020104020603" pitchFamily="34" charset="0"/>
              </a:rPr>
              <a:t> </a:t>
            </a:r>
            <a:r>
              <a:rPr lang="en-US" dirty="0" err="1">
                <a:latin typeface="Tw Cen MT" panose="020B0602020104020603" pitchFamily="34" charset="0"/>
              </a:rPr>
              <a:t>dimiliki</a:t>
            </a:r>
            <a:r>
              <a:rPr lang="en-US" dirty="0">
                <a:latin typeface="Tw Cen MT" panose="020B0602020104020603" pitchFamily="34" charset="0"/>
              </a:rPr>
              <a:t> </a:t>
            </a:r>
            <a:r>
              <a:rPr lang="en-US" dirty="0" err="1">
                <a:latin typeface="Tw Cen MT" panose="020B0602020104020603" pitchFamily="34" charset="0"/>
              </a:rPr>
              <a:t>oleh</a:t>
            </a:r>
            <a:r>
              <a:rPr lang="en-US" dirty="0">
                <a:latin typeface="Tw Cen MT" panose="020B0602020104020603" pitchFamily="34" charset="0"/>
              </a:rPr>
              <a:t> </a:t>
            </a:r>
            <a:r>
              <a:rPr lang="en-US" dirty="0" err="1">
                <a:latin typeface="Tw Cen MT" panose="020B0602020104020603" pitchFamily="34" charset="0"/>
              </a:rPr>
              <a:t>pihak</a:t>
            </a:r>
            <a:r>
              <a:rPr lang="en-US" dirty="0">
                <a:latin typeface="Tw Cen MT" panose="020B0602020104020603" pitchFamily="34" charset="0"/>
              </a:rPr>
              <a:t> </a:t>
            </a:r>
            <a:r>
              <a:rPr lang="en-US" dirty="0" err="1">
                <a:latin typeface="Tw Cen MT" panose="020B0602020104020603" pitchFamily="34" charset="0"/>
              </a:rPr>
              <a:t>tersebut</a:t>
            </a:r>
            <a:r>
              <a:rPr lang="en-US" dirty="0">
                <a:latin typeface="Tw Cen MT" panose="020B0602020104020603" pitchFamily="34" charset="0"/>
              </a:rPr>
              <a:t>. </a:t>
            </a:r>
            <a:r>
              <a:rPr lang="en-US" dirty="0" err="1">
                <a:latin typeface="Tw Cen MT" panose="020B0602020104020603" pitchFamily="34" charset="0"/>
              </a:rPr>
              <a:t>Pihak</a:t>
            </a:r>
            <a:r>
              <a:rPr lang="en-US" dirty="0">
                <a:latin typeface="Tw Cen MT" panose="020B0602020104020603" pitchFamily="34" charset="0"/>
              </a:rPr>
              <a:t> yang </a:t>
            </a:r>
            <a:r>
              <a:rPr lang="en-US" dirty="0" err="1">
                <a:latin typeface="Tw Cen MT" panose="020B0602020104020603" pitchFamily="34" charset="0"/>
              </a:rPr>
              <a:t>mendaftarkan</a:t>
            </a:r>
            <a:r>
              <a:rPr lang="en-US" dirty="0">
                <a:latin typeface="Tw Cen MT" panose="020B0602020104020603" pitchFamily="34" charset="0"/>
              </a:rPr>
              <a:t> </a:t>
            </a:r>
            <a:r>
              <a:rPr lang="en-US" dirty="0" err="1">
                <a:latin typeface="Tw Cen MT" panose="020B0602020104020603" pitchFamily="34" charset="0"/>
              </a:rPr>
              <a:t>suatu</a:t>
            </a:r>
            <a:r>
              <a:rPr lang="en-US" dirty="0">
                <a:latin typeface="Tw Cen MT" panose="020B0602020104020603" pitchFamily="34" charset="0"/>
              </a:rPr>
              <a:t> </a:t>
            </a:r>
            <a:r>
              <a:rPr lang="en-US" dirty="0" err="1">
                <a:latin typeface="Tw Cen MT" panose="020B0602020104020603" pitchFamily="34" charset="0"/>
              </a:rPr>
              <a:t>nama</a:t>
            </a:r>
            <a:r>
              <a:rPr lang="en-US" dirty="0">
                <a:latin typeface="Tw Cen MT" panose="020B0602020104020603" pitchFamily="34" charset="0"/>
              </a:rPr>
              <a:t> </a:t>
            </a:r>
            <a:r>
              <a:rPr lang="en-US" dirty="0" err="1">
                <a:latin typeface="Tw Cen MT" panose="020B0602020104020603" pitchFamily="34" charset="0"/>
              </a:rPr>
              <a:t>harus</a:t>
            </a:r>
            <a:r>
              <a:rPr lang="en-US" dirty="0">
                <a:latin typeface="Tw Cen MT" panose="020B0602020104020603" pitchFamily="34" charset="0"/>
              </a:rPr>
              <a:t> </a:t>
            </a:r>
            <a:r>
              <a:rPr lang="en-US" dirty="0" err="1">
                <a:latin typeface="Tw Cen MT" panose="020B0602020104020603" pitchFamily="34" charset="0"/>
              </a:rPr>
              <a:t>memberikan</a:t>
            </a:r>
            <a:r>
              <a:rPr lang="en-US" dirty="0">
                <a:latin typeface="Tw Cen MT" panose="020B0602020104020603" pitchFamily="34" charset="0"/>
              </a:rPr>
              <a:t> </a:t>
            </a:r>
            <a:r>
              <a:rPr lang="en-US" dirty="0" err="1">
                <a:latin typeface="Tw Cen MT" panose="020B0602020104020603" pitchFamily="34" charset="0"/>
              </a:rPr>
              <a:t>alasan</a:t>
            </a:r>
            <a:r>
              <a:rPr lang="en-US" dirty="0">
                <a:latin typeface="Tw Cen MT" panose="020B0602020104020603" pitchFamily="34" charset="0"/>
              </a:rPr>
              <a:t> </a:t>
            </a:r>
            <a:r>
              <a:rPr lang="en-US" dirty="0" err="1">
                <a:latin typeface="Tw Cen MT" panose="020B0602020104020603" pitchFamily="34" charset="0"/>
              </a:rPr>
              <a:t>mengapa</a:t>
            </a:r>
            <a:r>
              <a:rPr lang="en-US" dirty="0">
                <a:latin typeface="Tw Cen MT" panose="020B0602020104020603" pitchFamily="34" charset="0"/>
              </a:rPr>
              <a:t> </a:t>
            </a:r>
            <a:r>
              <a:rPr lang="en-US" dirty="0" err="1">
                <a:latin typeface="Tw Cen MT" panose="020B0602020104020603" pitchFamily="34" charset="0"/>
              </a:rPr>
              <a:t>pihak</a:t>
            </a:r>
            <a:r>
              <a:rPr lang="en-US" dirty="0">
                <a:latin typeface="Tw Cen MT" panose="020B0602020104020603" pitchFamily="34" charset="0"/>
              </a:rPr>
              <a:t> </a:t>
            </a:r>
            <a:r>
              <a:rPr lang="en-US" dirty="0" err="1">
                <a:latin typeface="Tw Cen MT" panose="020B0602020104020603" pitchFamily="34" charset="0"/>
              </a:rPr>
              <a:t>tersebut</a:t>
            </a:r>
            <a:r>
              <a:rPr lang="en-US" dirty="0">
                <a:latin typeface="Tw Cen MT" panose="020B0602020104020603" pitchFamily="34" charset="0"/>
              </a:rPr>
              <a:t> </a:t>
            </a:r>
            <a:r>
              <a:rPr lang="en-US" dirty="0" err="1">
                <a:latin typeface="Tw Cen MT" panose="020B0602020104020603" pitchFamily="34" charset="0"/>
              </a:rPr>
              <a:t>ingin</a:t>
            </a:r>
            <a:r>
              <a:rPr lang="en-US" dirty="0">
                <a:latin typeface="Tw Cen MT" panose="020B0602020104020603" pitchFamily="34" charset="0"/>
              </a:rPr>
              <a:t> </a:t>
            </a:r>
            <a:r>
              <a:rPr lang="en-US" dirty="0" err="1">
                <a:latin typeface="Tw Cen MT" panose="020B0602020104020603" pitchFamily="34" charset="0"/>
              </a:rPr>
              <a:t>mendaftarkan</a:t>
            </a:r>
            <a:r>
              <a:rPr lang="en-US" dirty="0">
                <a:latin typeface="Tw Cen MT" panose="020B0602020104020603" pitchFamily="34" charset="0"/>
              </a:rPr>
              <a:t> </a:t>
            </a:r>
            <a:r>
              <a:rPr lang="en-US" dirty="0" err="1">
                <a:latin typeface="Tw Cen MT" panose="020B0602020104020603" pitchFamily="34" charset="0"/>
              </a:rPr>
              <a:t>dengan</a:t>
            </a:r>
            <a:r>
              <a:rPr lang="en-US" dirty="0">
                <a:latin typeface="Tw Cen MT" panose="020B0602020104020603" pitchFamily="34" charset="0"/>
              </a:rPr>
              <a:t> </a:t>
            </a:r>
            <a:r>
              <a:rPr lang="en-US" dirty="0" err="1">
                <a:latin typeface="Tw Cen MT" panose="020B0602020104020603" pitchFamily="34" charset="0"/>
              </a:rPr>
              <a:t>nama</a:t>
            </a:r>
            <a:r>
              <a:rPr lang="en-US" dirty="0">
                <a:latin typeface="Tw Cen MT" panose="020B0602020104020603" pitchFamily="34" charset="0"/>
              </a:rPr>
              <a:t> </a:t>
            </a:r>
            <a:r>
              <a:rPr lang="en-US" dirty="0" err="1">
                <a:latin typeface="Tw Cen MT" panose="020B0602020104020603" pitchFamily="34" charset="0"/>
              </a:rPr>
              <a:t>tertentu</a:t>
            </a:r>
            <a:r>
              <a:rPr lang="en-US" dirty="0">
                <a:latin typeface="Tw Cen MT" panose="020B0602020104020603"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12290"/>
                                        </p:tgtEl>
                                        <p:attrNameLst>
                                          <p:attrName>style.visibility</p:attrName>
                                        </p:attrNameLst>
                                      </p:cBhvr>
                                      <p:to>
                                        <p:strVal val="visible"/>
                                      </p:to>
                                    </p:set>
                                    <p:anim calcmode="lin" valueType="num">
                                      <p:cBhvr>
                                        <p:cTn id="7" dur="1000" fill="hold"/>
                                        <p:tgtEl>
                                          <p:spTgt spid="12290"/>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2290"/>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2290"/>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2290"/>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3">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0"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0AFD5DF3-AFA3-C0A5-1D97-BEF636402DF3}"/>
              </a:ext>
            </a:extLst>
          </p:cNvPr>
          <p:cNvSpPr>
            <a:spLocks noGrp="1" noChangeArrowheads="1"/>
          </p:cNvSpPr>
          <p:nvPr>
            <p:ph type="title"/>
          </p:nvPr>
        </p:nvSpPr>
        <p:spPr/>
        <p:txBody>
          <a:bodyPr/>
          <a:lstStyle/>
          <a:p>
            <a:r>
              <a:rPr lang="en-US" altLang="en-US" sz="3600">
                <a:latin typeface="Tw Cen MT" panose="020B0602020104020603" pitchFamily="34" charset="0"/>
              </a:rPr>
              <a:t>Aspek-aspek Hukum dari E- Commerce </a:t>
            </a:r>
          </a:p>
        </p:txBody>
      </p:sp>
      <p:sp>
        <p:nvSpPr>
          <p:cNvPr id="13315" name="Content Placeholder 2">
            <a:extLst>
              <a:ext uri="{FF2B5EF4-FFF2-40B4-BE49-F238E27FC236}">
                <a16:creationId xmlns:a16="http://schemas.microsoft.com/office/drawing/2014/main" id="{8E9A4748-8FC4-41A9-B07C-3387443E1402}"/>
              </a:ext>
            </a:extLst>
          </p:cNvPr>
          <p:cNvSpPr>
            <a:spLocks noGrp="1" noChangeArrowheads="1"/>
          </p:cNvSpPr>
          <p:nvPr>
            <p:ph idx="1"/>
          </p:nvPr>
        </p:nvSpPr>
        <p:spPr/>
        <p:txBody>
          <a:bodyPr/>
          <a:lstStyle/>
          <a:p>
            <a:r>
              <a:rPr lang="en-US" altLang="en-US">
                <a:latin typeface="Tw Cen MT" panose="020B0602020104020603" pitchFamily="34" charset="0"/>
              </a:rPr>
              <a:t>Alat bukti</a:t>
            </a:r>
          </a:p>
          <a:p>
            <a:pPr lvl="1"/>
            <a:r>
              <a:rPr lang="en-US" altLang="en-US">
                <a:latin typeface="Tw Cen MT" panose="020B0602020104020603" pitchFamily="34" charset="0"/>
              </a:rPr>
              <a:t>Transaksi tradisional menggunal kertas (</a:t>
            </a:r>
            <a:r>
              <a:rPr lang="en-US" altLang="en-US" i="1">
                <a:latin typeface="Tw Cen MT" panose="020B0602020104020603" pitchFamily="34" charset="0"/>
              </a:rPr>
              <a:t>paper based transaction)</a:t>
            </a:r>
            <a:r>
              <a:rPr lang="en-US" altLang="en-US">
                <a:latin typeface="Tw Cen MT" panose="020B0602020104020603" pitchFamily="34" charset="0"/>
              </a:rPr>
              <a:t>, apabila terjadi sengketa dokumen kertas itu sebagai alat bukti masing-masing pihak untuk memperkuat posisi hukum masing-masing.</a:t>
            </a:r>
          </a:p>
          <a:p>
            <a:pPr lvl="1"/>
            <a:r>
              <a:rPr lang="en-US" altLang="en-US">
                <a:latin typeface="Tw Cen MT" panose="020B0602020104020603" pitchFamily="34" charset="0"/>
              </a:rPr>
              <a:t>Transaksi </a:t>
            </a:r>
            <a:r>
              <a:rPr lang="en-US" altLang="en-US" i="1">
                <a:latin typeface="Tw Cen MT" panose="020B0602020104020603" pitchFamily="34" charset="0"/>
              </a:rPr>
              <a:t>e-commerce </a:t>
            </a:r>
            <a:r>
              <a:rPr lang="en-US" altLang="en-US">
                <a:latin typeface="Tw Cen MT" panose="020B0602020104020603" pitchFamily="34" charset="0"/>
              </a:rPr>
              <a:t>adalah </a:t>
            </a:r>
            <a:r>
              <a:rPr lang="en-US" altLang="en-US" i="1">
                <a:latin typeface="Tw Cen MT" panose="020B0602020104020603" pitchFamily="34" charset="0"/>
              </a:rPr>
              <a:t>paperless transaction, </a:t>
            </a:r>
            <a:r>
              <a:rPr lang="en-US" altLang="en-US">
                <a:latin typeface="Tw Cen MT" panose="020B0602020104020603" pitchFamily="34" charset="0"/>
              </a:rPr>
              <a:t>dokumen yang digunakan adalah </a:t>
            </a:r>
            <a:r>
              <a:rPr lang="en-US" altLang="en-US" i="1">
                <a:latin typeface="Tw Cen MT" panose="020B0602020104020603" pitchFamily="34" charset="0"/>
              </a:rPr>
              <a:t>digital document.</a:t>
            </a:r>
          </a:p>
          <a:p>
            <a:pPr lvl="1"/>
            <a:r>
              <a:rPr lang="en-US" altLang="en-US" i="1">
                <a:latin typeface="Tw Cen MT" panose="020B0602020104020603" pitchFamily="34" charset="0"/>
              </a:rPr>
              <a:t>Toh See Kiat </a:t>
            </a:r>
            <a:r>
              <a:rPr lang="en-US" altLang="en-US">
                <a:latin typeface="Tw Cen MT" panose="020B0602020104020603" pitchFamily="34" charset="0"/>
              </a:rPr>
              <a:t>berpendapat bahwa bukti yang di</a:t>
            </a:r>
            <a:r>
              <a:rPr lang="en-US" altLang="en-US" i="1">
                <a:latin typeface="Tw Cen MT" panose="020B0602020104020603" pitchFamily="34" charset="0"/>
              </a:rPr>
              <a:t> printed out </a:t>
            </a:r>
            <a:r>
              <a:rPr lang="en-US" altLang="en-US">
                <a:latin typeface="Tw Cen MT" panose="020B0602020104020603" pitchFamily="34" charset="0"/>
              </a:rPr>
              <a:t>di dalam </a:t>
            </a:r>
            <a:r>
              <a:rPr lang="en-US" altLang="en-US" i="1">
                <a:latin typeface="Tw Cen MT" panose="020B0602020104020603" pitchFamily="34" charset="0"/>
              </a:rPr>
              <a:t>hard copy, </a:t>
            </a:r>
            <a:r>
              <a:rPr lang="en-US" altLang="en-US">
                <a:latin typeface="Tw Cen MT" panose="020B0602020104020603" pitchFamily="34" charset="0"/>
              </a:rPr>
              <a:t>bukti dari suatu komputer mudah sekali menghilang, mudah diubah tanpa dapat dilacak kembali, tidak berwujud dan sulit dibaca</a:t>
            </a:r>
            <a:r>
              <a:rPr lang="en-US" altLang="en-US" i="1">
                <a:latin typeface="Tw Cen MT" panose="020B0602020104020603" pitchFamily="34" charset="0"/>
              </a:rPr>
              <a:t>.</a:t>
            </a:r>
            <a:endParaRPr lang="en-US" altLang="en-US">
              <a:latin typeface="Tw Cen MT" panose="020B0602020104020603" pitchFamily="34" charset="0"/>
            </a:endParaRPr>
          </a:p>
        </p:txBody>
      </p:sp>
      <p:sp>
        <p:nvSpPr>
          <p:cNvPr id="21508" name="Footer Placeholder 3">
            <a:extLst>
              <a:ext uri="{FF2B5EF4-FFF2-40B4-BE49-F238E27FC236}">
                <a16:creationId xmlns:a16="http://schemas.microsoft.com/office/drawing/2014/main" id="{0E40A050-A006-D085-3902-E64DE881B734}"/>
              </a:ext>
            </a:extLst>
          </p:cNvPr>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endParaRPr lang="en-US" altLang="en-US" sz="1200">
              <a:solidFill>
                <a:srgbClr val="045C75"/>
              </a:solidFill>
              <a:latin typeface="Constantia" panose="02030602050306030303" pitchFamily="18" charset="0"/>
            </a:endParaRPr>
          </a:p>
        </p:txBody>
      </p:sp>
      <p:sp>
        <p:nvSpPr>
          <p:cNvPr id="21509" name="Slide Number Placeholder 4">
            <a:extLst>
              <a:ext uri="{FF2B5EF4-FFF2-40B4-BE49-F238E27FC236}">
                <a16:creationId xmlns:a16="http://schemas.microsoft.com/office/drawing/2014/main" id="{8EA0A4FE-85EC-9EE9-DBBD-C61CF3F5E084}"/>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494B6552-6BAB-4F1B-83BF-91D43CF87AF7}" type="slidenum">
              <a:rPr lang="en-US" altLang="en-US" sz="1200">
                <a:solidFill>
                  <a:srgbClr val="045C75"/>
                </a:solidFill>
                <a:latin typeface="Constantia" panose="02030602050306030303" pitchFamily="18" charset="0"/>
              </a:rPr>
              <a:pPr fontAlgn="base">
                <a:lnSpc>
                  <a:spcPct val="100000"/>
                </a:lnSpc>
                <a:spcBef>
                  <a:spcPct val="0"/>
                </a:spcBef>
                <a:spcAft>
                  <a:spcPct val="0"/>
                </a:spcAft>
                <a:buFontTx/>
                <a:buNone/>
              </a:pPr>
              <a:t>11</a:t>
            </a:fld>
            <a:endParaRPr lang="en-US" altLang="en-US" sz="1200">
              <a:solidFill>
                <a:srgbClr val="045C75"/>
              </a:solidFill>
              <a:latin typeface="Constantia" panose="020306020503060303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13314"/>
                                        </p:tgtEl>
                                        <p:attrNameLst>
                                          <p:attrName>style.visibility</p:attrName>
                                        </p:attrNameLst>
                                      </p:cBhvr>
                                      <p:to>
                                        <p:strVal val="visible"/>
                                      </p:to>
                                    </p:set>
                                    <p:anim calcmode="lin" valueType="num">
                                      <p:cBhvr>
                                        <p:cTn id="7" dur="1000" fill="hold"/>
                                        <p:tgtEl>
                                          <p:spTgt spid="13314"/>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3314"/>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3314"/>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3314"/>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13315">
                                            <p:txEl>
                                              <p:pRg st="0" end="0"/>
                                            </p:txEl>
                                          </p:spTgt>
                                        </p:tgtEl>
                                        <p:attrNameLst>
                                          <p:attrName>style.visibility</p:attrName>
                                        </p:attrNameLst>
                                      </p:cBhvr>
                                      <p:to>
                                        <p:strVal val="visible"/>
                                      </p:to>
                                    </p:set>
                                    <p:anim calcmode="lin" valueType="num">
                                      <p:cBhvr>
                                        <p:cTn id="15" dur="1000" fill="hold"/>
                                        <p:tgtEl>
                                          <p:spTgt spid="13315">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1331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13315">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13315">
                                            <p:txEl>
                                              <p:pRg st="1" end="1"/>
                                            </p:txEl>
                                          </p:spTgt>
                                        </p:tgtEl>
                                        <p:attrNameLst>
                                          <p:attrName>style.visibility</p:attrName>
                                        </p:attrNameLst>
                                      </p:cBhvr>
                                      <p:to>
                                        <p:strVal val="visible"/>
                                      </p:to>
                                    </p:set>
                                    <p:anim calcmode="lin" valueType="num">
                                      <p:cBhvr>
                                        <p:cTn id="22" dur="1000" fill="hold"/>
                                        <p:tgtEl>
                                          <p:spTgt spid="13315">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1331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13315">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13315">
                                            <p:txEl>
                                              <p:pRg st="2" end="2"/>
                                            </p:txEl>
                                          </p:spTgt>
                                        </p:tgtEl>
                                        <p:attrNameLst>
                                          <p:attrName>style.visibility</p:attrName>
                                        </p:attrNameLst>
                                      </p:cBhvr>
                                      <p:to>
                                        <p:strVal val="visible"/>
                                      </p:to>
                                    </p:set>
                                    <p:anim calcmode="lin" valueType="num">
                                      <p:cBhvr>
                                        <p:cTn id="29" dur="1000" fill="hold"/>
                                        <p:tgtEl>
                                          <p:spTgt spid="13315">
                                            <p:txEl>
                                              <p:pRg st="2" end="2"/>
                                            </p:txEl>
                                          </p:spTgt>
                                        </p:tgtEl>
                                        <p:attrNameLst>
                                          <p:attrName>ppt_x</p:attrName>
                                        </p:attrNameLst>
                                      </p:cBhvr>
                                      <p:tavLst>
                                        <p:tav tm="0">
                                          <p:val>
                                            <p:strVal val="#ppt_x-.2"/>
                                          </p:val>
                                        </p:tav>
                                        <p:tav tm="100000">
                                          <p:val>
                                            <p:strVal val="#ppt_x"/>
                                          </p:val>
                                        </p:tav>
                                      </p:tavLst>
                                    </p:anim>
                                    <p:anim calcmode="lin" valueType="num">
                                      <p:cBhvr>
                                        <p:cTn id="30" dur="1000" fill="hold"/>
                                        <p:tgtEl>
                                          <p:spTgt spid="1331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13315">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13315">
                                            <p:txEl>
                                              <p:pRg st="3" end="3"/>
                                            </p:txEl>
                                          </p:spTgt>
                                        </p:tgtEl>
                                        <p:attrNameLst>
                                          <p:attrName>style.visibility</p:attrName>
                                        </p:attrNameLst>
                                      </p:cBhvr>
                                      <p:to>
                                        <p:strVal val="visible"/>
                                      </p:to>
                                    </p:set>
                                    <p:anim calcmode="lin" valueType="num">
                                      <p:cBhvr>
                                        <p:cTn id="36" dur="1000" fill="hold"/>
                                        <p:tgtEl>
                                          <p:spTgt spid="13315">
                                            <p:txEl>
                                              <p:pRg st="3" end="3"/>
                                            </p:txEl>
                                          </p:spTgt>
                                        </p:tgtEl>
                                        <p:attrNameLst>
                                          <p:attrName>ppt_x</p:attrName>
                                        </p:attrNameLst>
                                      </p:cBhvr>
                                      <p:tavLst>
                                        <p:tav tm="0">
                                          <p:val>
                                            <p:strVal val="#ppt_x-.2"/>
                                          </p:val>
                                        </p:tav>
                                        <p:tav tm="100000">
                                          <p:val>
                                            <p:strVal val="#ppt_x"/>
                                          </p:val>
                                        </p:tav>
                                      </p:tavLst>
                                    </p:anim>
                                    <p:anim calcmode="lin" valueType="num">
                                      <p:cBhvr>
                                        <p:cTn id="37" dur="1000" fill="hold"/>
                                        <p:tgtEl>
                                          <p:spTgt spid="1331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1331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E0579F27-F116-C059-97E3-DCA48DB8424D}"/>
              </a:ext>
            </a:extLst>
          </p:cNvPr>
          <p:cNvSpPr>
            <a:spLocks noGrp="1" noChangeArrowheads="1"/>
          </p:cNvSpPr>
          <p:nvPr>
            <p:ph type="title"/>
          </p:nvPr>
        </p:nvSpPr>
        <p:spPr>
          <a:xfrm>
            <a:off x="914400" y="681038"/>
            <a:ext cx="10515600" cy="1325562"/>
          </a:xfrm>
        </p:spPr>
        <p:txBody>
          <a:bodyPr/>
          <a:lstStyle/>
          <a:p>
            <a:r>
              <a:rPr lang="en-US" altLang="en-US" sz="3600">
                <a:latin typeface="Tw Cen MT" panose="020B0602020104020603" pitchFamily="34" charset="0"/>
              </a:rPr>
              <a:t>Aspek-aspek Hukum dari E- Commerce </a:t>
            </a:r>
          </a:p>
        </p:txBody>
      </p:sp>
      <p:sp>
        <p:nvSpPr>
          <p:cNvPr id="14339" name="Content Placeholder 2">
            <a:extLst>
              <a:ext uri="{FF2B5EF4-FFF2-40B4-BE49-F238E27FC236}">
                <a16:creationId xmlns:a16="http://schemas.microsoft.com/office/drawing/2014/main" id="{F746B670-8083-C2CC-8E13-C6A22B78148C}"/>
              </a:ext>
            </a:extLst>
          </p:cNvPr>
          <p:cNvSpPr>
            <a:spLocks noGrp="1"/>
          </p:cNvSpPr>
          <p:nvPr>
            <p:ph idx="1"/>
          </p:nvPr>
        </p:nvSpPr>
        <p:spPr/>
        <p:txBody>
          <a:bodyPr rtlCol="0">
            <a:normAutofit/>
          </a:bodyPr>
          <a:lstStyle/>
          <a:p>
            <a:pPr fontAlgn="auto">
              <a:spcAft>
                <a:spcPts val="0"/>
              </a:spcAft>
              <a:defRPr/>
            </a:pPr>
            <a:r>
              <a:rPr lang="en-US" altLang="en-US" dirty="0" err="1"/>
              <a:t>Pengakuan</a:t>
            </a:r>
            <a:r>
              <a:rPr lang="en-US" altLang="en-US" dirty="0"/>
              <a:t> </a:t>
            </a:r>
            <a:r>
              <a:rPr lang="en-US" altLang="en-US" dirty="0" err="1"/>
              <a:t>pemberitahuan</a:t>
            </a:r>
            <a:r>
              <a:rPr lang="en-US" altLang="en-US" dirty="0"/>
              <a:t> </a:t>
            </a:r>
            <a:r>
              <a:rPr lang="en-US" altLang="en-US" i="1" dirty="0"/>
              <a:t>e-mail</a:t>
            </a:r>
            <a:r>
              <a:rPr lang="en-US" altLang="en-US" dirty="0"/>
              <a:t> </a:t>
            </a:r>
            <a:r>
              <a:rPr lang="en-US" altLang="en-US" dirty="0" err="1"/>
              <a:t>sebagai</a:t>
            </a:r>
            <a:r>
              <a:rPr lang="en-US" altLang="en-US" dirty="0"/>
              <a:t> </a:t>
            </a:r>
            <a:r>
              <a:rPr lang="en-US" altLang="en-US" dirty="0" err="1"/>
              <a:t>pemberitahuan</a:t>
            </a:r>
            <a:r>
              <a:rPr lang="en-US" altLang="en-US" dirty="0"/>
              <a:t> </a:t>
            </a:r>
            <a:r>
              <a:rPr lang="en-US" altLang="en-US" dirty="0" err="1"/>
              <a:t>tertulis</a:t>
            </a:r>
            <a:endParaRPr lang="en-US" altLang="en-US" dirty="0"/>
          </a:p>
          <a:p>
            <a:pPr marL="0" indent="0" fontAlgn="auto">
              <a:spcAft>
                <a:spcPts val="0"/>
              </a:spcAft>
              <a:buFont typeface="Arial" panose="020B0604020202020204" pitchFamily="34" charset="0"/>
              <a:buNone/>
              <a:defRPr/>
            </a:pPr>
            <a:endParaRPr lang="en-US" altLang="en-US" dirty="0"/>
          </a:p>
          <a:p>
            <a:pPr lvl="1" fontAlgn="auto">
              <a:spcAft>
                <a:spcPts val="0"/>
              </a:spcAft>
              <a:buFont typeface="Wingdings" panose="05000000000000000000" pitchFamily="2" charset="2"/>
              <a:buChar char="ü"/>
              <a:defRPr/>
            </a:pPr>
            <a:r>
              <a:rPr lang="en-US" altLang="en-US" dirty="0" err="1"/>
              <a:t>Dalam</a:t>
            </a:r>
            <a:r>
              <a:rPr lang="en-US" altLang="en-US" dirty="0"/>
              <a:t> </a:t>
            </a:r>
            <a:r>
              <a:rPr lang="en-US" altLang="en-US" dirty="0" err="1"/>
              <a:t>undang-undang</a:t>
            </a:r>
            <a:r>
              <a:rPr lang="en-US" altLang="en-US" dirty="0"/>
              <a:t> </a:t>
            </a:r>
            <a:r>
              <a:rPr lang="en-US" altLang="en-US" dirty="0" err="1"/>
              <a:t>terdapat</a:t>
            </a:r>
            <a:r>
              <a:rPr lang="en-US" altLang="en-US" dirty="0"/>
              <a:t> </a:t>
            </a:r>
            <a:r>
              <a:rPr lang="en-US" altLang="en-US" dirty="0" err="1"/>
              <a:t>ketentuan</a:t>
            </a:r>
            <a:r>
              <a:rPr lang="en-US" altLang="en-US" dirty="0"/>
              <a:t> </a:t>
            </a:r>
            <a:r>
              <a:rPr lang="en-US" altLang="en-US" dirty="0" err="1"/>
              <a:t>tertulis</a:t>
            </a:r>
            <a:r>
              <a:rPr lang="en-US" altLang="en-US" dirty="0"/>
              <a:t> yang </a:t>
            </a:r>
            <a:r>
              <a:rPr lang="en-US" altLang="en-US" dirty="0" err="1"/>
              <a:t>mengharuskan</a:t>
            </a:r>
            <a:r>
              <a:rPr lang="en-US" altLang="en-US" dirty="0"/>
              <a:t> </a:t>
            </a:r>
            <a:r>
              <a:rPr lang="en-US" altLang="en-US" dirty="0" err="1">
                <a:latin typeface="Tw Cen MT" panose="020B0602020104020603" pitchFamily="34" charset="0"/>
              </a:rPr>
              <a:t>adanya</a:t>
            </a:r>
            <a:r>
              <a:rPr lang="en-US" altLang="en-US" dirty="0"/>
              <a:t> “</a:t>
            </a:r>
            <a:r>
              <a:rPr lang="en-US" altLang="en-US" dirty="0" err="1"/>
              <a:t>pemberitahuan</a:t>
            </a:r>
            <a:r>
              <a:rPr lang="en-US" altLang="en-US" dirty="0"/>
              <a:t> </a:t>
            </a:r>
            <a:r>
              <a:rPr lang="en-US" altLang="en-US" dirty="0" err="1"/>
              <a:t>tertulis</a:t>
            </a:r>
            <a:r>
              <a:rPr lang="en-US" altLang="en-US" dirty="0"/>
              <a:t>” </a:t>
            </a:r>
            <a:r>
              <a:rPr lang="en-US" altLang="en-US" dirty="0" err="1"/>
              <a:t>sebagai</a:t>
            </a:r>
            <a:r>
              <a:rPr lang="en-US" altLang="en-US" dirty="0"/>
              <a:t> </a:t>
            </a:r>
            <a:r>
              <a:rPr lang="en-US" altLang="en-US" dirty="0" err="1"/>
              <a:t>syarat</a:t>
            </a:r>
            <a:r>
              <a:rPr lang="en-US" altLang="en-US" dirty="0"/>
              <a:t> </a:t>
            </a:r>
            <a:r>
              <a:rPr lang="en-US" altLang="en-US" dirty="0" err="1"/>
              <a:t>dari</a:t>
            </a:r>
            <a:r>
              <a:rPr lang="en-US" altLang="en-US" dirty="0"/>
              <a:t> </a:t>
            </a:r>
            <a:r>
              <a:rPr lang="en-US" altLang="en-US" dirty="0" err="1"/>
              <a:t>suatu</a:t>
            </a:r>
            <a:r>
              <a:rPr lang="en-US" altLang="en-US" dirty="0"/>
              <a:t> </a:t>
            </a:r>
            <a:r>
              <a:rPr lang="en-US" altLang="en-US" dirty="0" err="1"/>
              <a:t>perjanjian</a:t>
            </a:r>
            <a:r>
              <a:rPr lang="en-US" altLang="en-US" dirty="0"/>
              <a:t>.</a:t>
            </a:r>
          </a:p>
          <a:p>
            <a:pPr lvl="1" fontAlgn="auto">
              <a:spcAft>
                <a:spcPts val="0"/>
              </a:spcAft>
              <a:buFont typeface="Wingdings" panose="05000000000000000000" pitchFamily="2" charset="2"/>
              <a:buChar char="ü"/>
              <a:defRPr/>
            </a:pPr>
            <a:r>
              <a:rPr lang="en-US" altLang="en-US" dirty="0" err="1"/>
              <a:t>Apakah</a:t>
            </a:r>
            <a:r>
              <a:rPr lang="en-US" altLang="en-US" dirty="0"/>
              <a:t> “</a:t>
            </a:r>
            <a:r>
              <a:rPr lang="en-US" altLang="en-US" dirty="0" err="1"/>
              <a:t>pemberitahuan</a:t>
            </a:r>
            <a:r>
              <a:rPr lang="en-US" altLang="en-US" dirty="0"/>
              <a:t> </a:t>
            </a:r>
            <a:r>
              <a:rPr lang="en-US" altLang="en-US" i="1" dirty="0"/>
              <a:t>e-mail</a:t>
            </a:r>
            <a:r>
              <a:rPr lang="en-US" altLang="en-US" dirty="0"/>
              <a:t>” </a:t>
            </a:r>
            <a:r>
              <a:rPr lang="en-US" altLang="en-US" dirty="0" err="1"/>
              <a:t>dapat</a:t>
            </a:r>
            <a:r>
              <a:rPr lang="en-US" altLang="en-US" dirty="0"/>
              <a:t> </a:t>
            </a:r>
            <a:r>
              <a:rPr lang="en-US" altLang="en-US" dirty="0" err="1"/>
              <a:t>menggantikan</a:t>
            </a:r>
            <a:r>
              <a:rPr lang="en-US" altLang="en-US" dirty="0"/>
              <a:t> </a:t>
            </a:r>
            <a:r>
              <a:rPr lang="en-US" altLang="en-US" dirty="0" err="1"/>
              <a:t>fungsi</a:t>
            </a:r>
            <a:r>
              <a:rPr lang="en-US" altLang="en-US" dirty="0"/>
              <a:t> “</a:t>
            </a:r>
            <a:r>
              <a:rPr lang="en-US" altLang="en-US" dirty="0" err="1"/>
              <a:t>pemberitahuan</a:t>
            </a:r>
            <a:r>
              <a:rPr lang="en-US" altLang="en-US" dirty="0"/>
              <a:t> </a:t>
            </a:r>
            <a:r>
              <a:rPr lang="en-US" altLang="en-US" dirty="0" err="1"/>
              <a:t>tertulis</a:t>
            </a:r>
            <a:r>
              <a:rPr lang="en-US" altLang="en-US" dirty="0"/>
              <a:t>” </a:t>
            </a:r>
            <a:r>
              <a:rPr lang="en-US" altLang="en-US" dirty="0" err="1"/>
              <a:t>sebagaimana</a:t>
            </a:r>
            <a:r>
              <a:rPr lang="en-US" altLang="en-US" dirty="0"/>
              <a:t> </a:t>
            </a:r>
            <a:r>
              <a:rPr lang="en-US" altLang="en-US" dirty="0" err="1"/>
              <a:t>dimaksud</a:t>
            </a:r>
            <a:r>
              <a:rPr lang="en-US" altLang="en-US" dirty="0"/>
              <a:t> </a:t>
            </a:r>
            <a:r>
              <a:rPr lang="en-US" altLang="en-US" dirty="0" err="1"/>
              <a:t>dalam</a:t>
            </a:r>
            <a:r>
              <a:rPr lang="en-US" altLang="en-US" dirty="0"/>
              <a:t> </a:t>
            </a:r>
            <a:r>
              <a:rPr lang="en-US" altLang="en-US" dirty="0" err="1"/>
              <a:t>suatu</a:t>
            </a:r>
            <a:r>
              <a:rPr lang="en-US" altLang="en-US" dirty="0"/>
              <a:t> </a:t>
            </a:r>
            <a:r>
              <a:rPr lang="en-US" altLang="en-US" dirty="0" err="1"/>
              <a:t>perjanjian</a:t>
            </a:r>
            <a:r>
              <a:rPr lang="en-US" altLang="en-US" dirty="0"/>
              <a:t> </a:t>
            </a:r>
            <a:r>
              <a:rPr lang="en-US" altLang="en-US" dirty="0" err="1"/>
              <a:t>atau</a:t>
            </a:r>
            <a:r>
              <a:rPr lang="en-US" altLang="en-US" dirty="0"/>
              <a:t> </a:t>
            </a:r>
            <a:r>
              <a:rPr lang="en-US" altLang="en-US" dirty="0" err="1"/>
              <a:t>suatu</a:t>
            </a:r>
            <a:r>
              <a:rPr lang="en-US" altLang="en-US" dirty="0"/>
              <a:t> </a:t>
            </a:r>
            <a:r>
              <a:rPr lang="en-US" altLang="en-US" dirty="0" err="1"/>
              <a:t>peraturan</a:t>
            </a:r>
            <a:r>
              <a:rPr lang="en-US" altLang="en-US" dirty="0"/>
              <a:t> </a:t>
            </a:r>
            <a:r>
              <a:rPr lang="en-US" altLang="en-US" dirty="0" err="1"/>
              <a:t>perundang-undangan</a:t>
            </a:r>
            <a:r>
              <a:rPr lang="en-US" altLang="en-US" dirty="0"/>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14338"/>
                                        </p:tgtEl>
                                        <p:attrNameLst>
                                          <p:attrName>style.visibility</p:attrName>
                                        </p:attrNameLst>
                                      </p:cBhvr>
                                      <p:to>
                                        <p:strVal val="visible"/>
                                      </p:to>
                                    </p:set>
                                    <p:anim calcmode="lin" valueType="num">
                                      <p:cBhvr>
                                        <p:cTn id="7" dur="1000" fill="hold"/>
                                        <p:tgtEl>
                                          <p:spTgt spid="14338"/>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4338"/>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4338"/>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4338"/>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14339">
                                            <p:txEl>
                                              <p:pRg st="0" end="0"/>
                                            </p:txEl>
                                          </p:spTgt>
                                        </p:tgtEl>
                                        <p:attrNameLst>
                                          <p:attrName>style.visibility</p:attrName>
                                        </p:attrNameLst>
                                      </p:cBhvr>
                                      <p:to>
                                        <p:strVal val="visible"/>
                                      </p:to>
                                    </p:set>
                                    <p:anim calcmode="lin" valueType="num">
                                      <p:cBhvr>
                                        <p:cTn id="15" dur="1000" fill="hold"/>
                                        <p:tgtEl>
                                          <p:spTgt spid="14339">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1433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14339">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14339">
                                            <p:txEl>
                                              <p:pRg st="2" end="2"/>
                                            </p:txEl>
                                          </p:spTgt>
                                        </p:tgtEl>
                                        <p:attrNameLst>
                                          <p:attrName>style.visibility</p:attrName>
                                        </p:attrNameLst>
                                      </p:cBhvr>
                                      <p:to>
                                        <p:strVal val="visible"/>
                                      </p:to>
                                    </p:set>
                                    <p:anim calcmode="lin" valueType="num">
                                      <p:cBhvr>
                                        <p:cTn id="22" dur="1000" fill="hold"/>
                                        <p:tgtEl>
                                          <p:spTgt spid="14339">
                                            <p:txEl>
                                              <p:pRg st="2" end="2"/>
                                            </p:txEl>
                                          </p:spTgt>
                                        </p:tgtEl>
                                        <p:attrNameLst>
                                          <p:attrName>ppt_x</p:attrName>
                                        </p:attrNameLst>
                                      </p:cBhvr>
                                      <p:tavLst>
                                        <p:tav tm="0">
                                          <p:val>
                                            <p:strVal val="#ppt_x-.2"/>
                                          </p:val>
                                        </p:tav>
                                        <p:tav tm="100000">
                                          <p:val>
                                            <p:strVal val="#ppt_x"/>
                                          </p:val>
                                        </p:tav>
                                      </p:tavLst>
                                    </p:anim>
                                    <p:anim calcmode="lin" valueType="num">
                                      <p:cBhvr>
                                        <p:cTn id="23" dur="1000" fill="hold"/>
                                        <p:tgtEl>
                                          <p:spTgt spid="14339">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14339">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14339">
                                            <p:txEl>
                                              <p:pRg st="3" end="3"/>
                                            </p:txEl>
                                          </p:spTgt>
                                        </p:tgtEl>
                                        <p:attrNameLst>
                                          <p:attrName>style.visibility</p:attrName>
                                        </p:attrNameLst>
                                      </p:cBhvr>
                                      <p:to>
                                        <p:strVal val="visible"/>
                                      </p:to>
                                    </p:set>
                                    <p:anim calcmode="lin" valueType="num">
                                      <p:cBhvr>
                                        <p:cTn id="29" dur="1000" fill="hold"/>
                                        <p:tgtEl>
                                          <p:spTgt spid="14339">
                                            <p:txEl>
                                              <p:pRg st="3" end="3"/>
                                            </p:txEl>
                                          </p:spTgt>
                                        </p:tgtEl>
                                        <p:attrNameLst>
                                          <p:attrName>ppt_x</p:attrName>
                                        </p:attrNameLst>
                                      </p:cBhvr>
                                      <p:tavLst>
                                        <p:tav tm="0">
                                          <p:val>
                                            <p:strVal val="#ppt_x-.2"/>
                                          </p:val>
                                        </p:tav>
                                        <p:tav tm="100000">
                                          <p:val>
                                            <p:strVal val="#ppt_x"/>
                                          </p:val>
                                        </p:tav>
                                      </p:tavLst>
                                    </p:anim>
                                    <p:anim calcmode="lin" valueType="num">
                                      <p:cBhvr>
                                        <p:cTn id="30" dur="1000" fill="hold"/>
                                        <p:tgtEl>
                                          <p:spTgt spid="14339">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1433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E5DFCD88-63DB-3E40-31A3-99A44B3A6921}"/>
              </a:ext>
            </a:extLst>
          </p:cNvPr>
          <p:cNvSpPr>
            <a:spLocks noGrp="1" noChangeArrowheads="1"/>
          </p:cNvSpPr>
          <p:nvPr>
            <p:ph type="title"/>
          </p:nvPr>
        </p:nvSpPr>
        <p:spPr/>
        <p:txBody>
          <a:bodyPr/>
          <a:lstStyle/>
          <a:p>
            <a:r>
              <a:rPr lang="en-US" altLang="en-US" sz="3600"/>
              <a:t>Aspek-aspek Hukum dari E- Commerce </a:t>
            </a:r>
          </a:p>
        </p:txBody>
      </p:sp>
      <p:sp>
        <p:nvSpPr>
          <p:cNvPr id="3" name="Content Placeholder 2">
            <a:extLst>
              <a:ext uri="{FF2B5EF4-FFF2-40B4-BE49-F238E27FC236}">
                <a16:creationId xmlns:a16="http://schemas.microsoft.com/office/drawing/2014/main" id="{014DFDF5-05DD-51FC-635D-06241FE1D324}"/>
              </a:ext>
            </a:extLst>
          </p:cNvPr>
          <p:cNvSpPr>
            <a:spLocks noGrp="1" noChangeArrowheads="1"/>
          </p:cNvSpPr>
          <p:nvPr>
            <p:ph idx="1"/>
          </p:nvPr>
        </p:nvSpPr>
        <p:spPr/>
        <p:txBody>
          <a:bodyPr/>
          <a:lstStyle/>
          <a:p>
            <a:pPr>
              <a:lnSpc>
                <a:spcPct val="80000"/>
              </a:lnSpc>
            </a:pPr>
            <a:r>
              <a:rPr lang="en-US" altLang="en-US" sz="2400">
                <a:latin typeface="Tw Cen MT" panose="020B0602020104020603" pitchFamily="34" charset="0"/>
              </a:rPr>
              <a:t>Hubungan hukum para pihak</a:t>
            </a:r>
          </a:p>
          <a:p>
            <a:pPr lvl="1">
              <a:lnSpc>
                <a:spcPct val="80000"/>
              </a:lnSpc>
            </a:pPr>
            <a:r>
              <a:rPr lang="en-US" altLang="en-US">
                <a:latin typeface="Tw Cen MT" panose="020B0602020104020603" pitchFamily="34" charset="0"/>
              </a:rPr>
              <a:t>Contoh penggunaan kartu kredit. Bank dihadapkan atas suatu kasus di mana pemegang kartu </a:t>
            </a:r>
            <a:r>
              <a:rPr lang="en-US" altLang="en-US" i="1">
                <a:latin typeface="Tw Cen MT" panose="020B0602020104020603" pitchFamily="34" charset="0"/>
              </a:rPr>
              <a:t>(card holder) </a:t>
            </a:r>
            <a:r>
              <a:rPr lang="en-US" altLang="en-US">
                <a:latin typeface="Tw Cen MT" panose="020B0602020104020603" pitchFamily="34" charset="0"/>
              </a:rPr>
              <a:t>menolak bertanggungjawab atas pelaksanaan pembayaran atas beban </a:t>
            </a:r>
            <a:r>
              <a:rPr lang="en-US" altLang="en-US" i="1">
                <a:latin typeface="Tw Cen MT" panose="020B0602020104020603" pitchFamily="34" charset="0"/>
              </a:rPr>
              <a:t>credit card </a:t>
            </a:r>
            <a:r>
              <a:rPr lang="en-US" altLang="en-US">
                <a:latin typeface="Tw Cen MT" panose="020B0602020104020603" pitchFamily="34" charset="0"/>
              </a:rPr>
              <a:t>miliknya.</a:t>
            </a:r>
          </a:p>
          <a:p>
            <a:pPr lvl="1">
              <a:lnSpc>
                <a:spcPct val="80000"/>
              </a:lnSpc>
            </a:pPr>
            <a:r>
              <a:rPr lang="en-US" altLang="en-US">
                <a:latin typeface="Tw Cen MT" panose="020B0602020104020603" pitchFamily="34" charset="0"/>
              </a:rPr>
              <a:t>Kasus di atas, menimbulkan masalah hukum apakah pembayaran yang dilakukan dengan credit card merupakan pembayaran mutlak, atau pembayaran bersyarat kepada penjual barang. Dalam hukum di Indonesia, hal ini belum diatur.</a:t>
            </a:r>
          </a:p>
        </p:txBody>
      </p:sp>
      <p:sp>
        <p:nvSpPr>
          <p:cNvPr id="25604" name="Footer Placeholder 3">
            <a:extLst>
              <a:ext uri="{FF2B5EF4-FFF2-40B4-BE49-F238E27FC236}">
                <a16:creationId xmlns:a16="http://schemas.microsoft.com/office/drawing/2014/main" id="{99126C43-7BA5-4766-FAC0-F59EF29B6F17}"/>
              </a:ext>
            </a:extLst>
          </p:cNvPr>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endParaRPr lang="en-US" altLang="en-US" sz="1200">
              <a:solidFill>
                <a:srgbClr val="045C75"/>
              </a:solidFill>
              <a:latin typeface="Constantia" panose="02030602050306030303" pitchFamily="18" charset="0"/>
            </a:endParaRPr>
          </a:p>
        </p:txBody>
      </p:sp>
      <p:sp>
        <p:nvSpPr>
          <p:cNvPr id="25605" name="Slide Number Placeholder 4">
            <a:extLst>
              <a:ext uri="{FF2B5EF4-FFF2-40B4-BE49-F238E27FC236}">
                <a16:creationId xmlns:a16="http://schemas.microsoft.com/office/drawing/2014/main" id="{383574E8-0FCF-9AB5-648A-6A66A86E608E}"/>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DA3BEA68-FD68-4031-8EB9-633948986228}" type="slidenum">
              <a:rPr lang="en-US" altLang="en-US" sz="1200">
                <a:solidFill>
                  <a:srgbClr val="045C75"/>
                </a:solidFill>
                <a:latin typeface="Constantia" panose="02030602050306030303" pitchFamily="18" charset="0"/>
              </a:rPr>
              <a:pPr fontAlgn="base">
                <a:lnSpc>
                  <a:spcPct val="100000"/>
                </a:lnSpc>
                <a:spcBef>
                  <a:spcPct val="0"/>
                </a:spcBef>
                <a:spcAft>
                  <a:spcPct val="0"/>
                </a:spcAft>
                <a:buFontTx/>
                <a:buNone/>
              </a:pPr>
              <a:t>13</a:t>
            </a:fld>
            <a:endParaRPr lang="en-US" altLang="en-US" sz="1200">
              <a:solidFill>
                <a:srgbClr val="045C75"/>
              </a:solidFill>
              <a:latin typeface="Constantia" panose="020306020503060303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15362"/>
                                        </p:tgtEl>
                                        <p:attrNameLst>
                                          <p:attrName>style.visibility</p:attrName>
                                        </p:attrNameLst>
                                      </p:cBhvr>
                                      <p:to>
                                        <p:strVal val="visible"/>
                                      </p:to>
                                    </p:set>
                                    <p:anim calcmode="lin" valueType="num">
                                      <p:cBhvr>
                                        <p:cTn id="7" dur="1000" fill="hold"/>
                                        <p:tgtEl>
                                          <p:spTgt spid="15362"/>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5362"/>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5362"/>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5362"/>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CC20B87-6177-925A-7B40-FA5CB5422179}"/>
              </a:ext>
            </a:extLst>
          </p:cNvPr>
          <p:cNvSpPr>
            <a:spLocks noGrp="1"/>
          </p:cNvSpPr>
          <p:nvPr>
            <p:ph idx="1"/>
          </p:nvPr>
        </p:nvSpPr>
        <p:spPr>
          <a:xfrm>
            <a:off x="838200" y="1252538"/>
            <a:ext cx="10515600" cy="4352925"/>
          </a:xfrm>
        </p:spPr>
        <p:txBody>
          <a:bodyPr rtlCol="0">
            <a:normAutofit/>
          </a:bodyPr>
          <a:lstStyle/>
          <a:p>
            <a:pPr lvl="1" fontAlgn="auto">
              <a:lnSpc>
                <a:spcPct val="80000"/>
              </a:lnSpc>
              <a:spcAft>
                <a:spcPts val="0"/>
              </a:spcAft>
              <a:defRPr/>
            </a:pPr>
            <a:r>
              <a:rPr lang="en-US" altLang="en-US" dirty="0">
                <a:latin typeface="Tw Cen MT" panose="020B0602020104020603" pitchFamily="34" charset="0"/>
              </a:rPr>
              <a:t>Ada 3 </a:t>
            </a:r>
            <a:r>
              <a:rPr lang="en-US" altLang="en-US" dirty="0" err="1">
                <a:latin typeface="Tw Cen MT" panose="020B0602020104020603" pitchFamily="34" charset="0"/>
              </a:rPr>
              <a:t>perjanjian</a:t>
            </a:r>
            <a:r>
              <a:rPr lang="en-US" altLang="en-US" dirty="0">
                <a:latin typeface="Tw Cen MT" panose="020B0602020104020603" pitchFamily="34" charset="0"/>
              </a:rPr>
              <a:t>, </a:t>
            </a:r>
            <a:r>
              <a:rPr lang="en-US" altLang="en-US" dirty="0" err="1">
                <a:latin typeface="Tw Cen MT" panose="020B0602020104020603" pitchFamily="34" charset="0"/>
              </a:rPr>
              <a:t>yaitu</a:t>
            </a:r>
            <a:r>
              <a:rPr lang="en-US" altLang="en-US" dirty="0">
                <a:latin typeface="Tw Cen MT" panose="020B0602020104020603" pitchFamily="34" charset="0"/>
              </a:rPr>
              <a:t>:</a:t>
            </a:r>
          </a:p>
          <a:p>
            <a:pPr marL="457200" lvl="1" indent="0" fontAlgn="auto">
              <a:lnSpc>
                <a:spcPct val="80000"/>
              </a:lnSpc>
              <a:spcAft>
                <a:spcPts val="0"/>
              </a:spcAft>
              <a:buFont typeface="Arial" panose="020B0604020202020204" pitchFamily="34" charset="0"/>
              <a:buNone/>
              <a:defRPr/>
            </a:pPr>
            <a:endParaRPr lang="en-US" altLang="en-US" dirty="0">
              <a:latin typeface="Tw Cen MT" panose="020B0602020104020603" pitchFamily="34" charset="0"/>
            </a:endParaRPr>
          </a:p>
          <a:p>
            <a:pPr marL="1371600" lvl="2" indent="-457200" fontAlgn="auto">
              <a:lnSpc>
                <a:spcPct val="80000"/>
              </a:lnSpc>
              <a:spcAft>
                <a:spcPts val="0"/>
              </a:spcAft>
              <a:buFont typeface="+mj-lt"/>
              <a:buAutoNum type="arabicPeriod"/>
              <a:defRPr/>
            </a:pPr>
            <a:r>
              <a:rPr lang="en-US" altLang="en-US" sz="2400" dirty="0" err="1">
                <a:latin typeface="Tw Cen MT" panose="020B0602020104020603" pitchFamily="34" charset="0"/>
              </a:rPr>
              <a:t>Perjanjian</a:t>
            </a:r>
            <a:r>
              <a:rPr lang="en-US" altLang="en-US" sz="2400" dirty="0">
                <a:latin typeface="Tw Cen MT" panose="020B0602020104020603" pitchFamily="34" charset="0"/>
              </a:rPr>
              <a:t> </a:t>
            </a:r>
            <a:r>
              <a:rPr lang="en-US" altLang="en-US" sz="2400" dirty="0" err="1">
                <a:latin typeface="Tw Cen MT" panose="020B0602020104020603" pitchFamily="34" charset="0"/>
              </a:rPr>
              <a:t>penjualan</a:t>
            </a:r>
            <a:r>
              <a:rPr lang="en-US" altLang="en-US" sz="2400" dirty="0">
                <a:latin typeface="Tw Cen MT" panose="020B0602020104020603" pitchFamily="34" charset="0"/>
              </a:rPr>
              <a:t> </a:t>
            </a:r>
            <a:r>
              <a:rPr lang="en-US" altLang="en-US" sz="2400" dirty="0" err="1">
                <a:latin typeface="Tw Cen MT" panose="020B0602020104020603" pitchFamily="34" charset="0"/>
              </a:rPr>
              <a:t>barang</a:t>
            </a:r>
            <a:r>
              <a:rPr lang="en-US" altLang="en-US" sz="2400" dirty="0">
                <a:latin typeface="Tw Cen MT" panose="020B0602020104020603" pitchFamily="34" charset="0"/>
              </a:rPr>
              <a:t> </a:t>
            </a:r>
            <a:r>
              <a:rPr lang="en-US" altLang="en-US" sz="2400" dirty="0" err="1">
                <a:latin typeface="Tw Cen MT" panose="020B0602020104020603" pitchFamily="34" charset="0"/>
              </a:rPr>
              <a:t>dari</a:t>
            </a:r>
            <a:r>
              <a:rPr lang="en-US" altLang="en-US" sz="2400" dirty="0">
                <a:latin typeface="Tw Cen MT" panose="020B0602020104020603" pitchFamily="34" charset="0"/>
              </a:rPr>
              <a:t> dan/</a:t>
            </a:r>
            <a:r>
              <a:rPr lang="en-US" altLang="en-US" sz="2400" dirty="0" err="1">
                <a:latin typeface="Tw Cen MT" panose="020B0602020104020603" pitchFamily="34" charset="0"/>
              </a:rPr>
              <a:t>atau</a:t>
            </a:r>
            <a:r>
              <a:rPr lang="en-US" altLang="en-US" sz="2400" dirty="0">
                <a:latin typeface="Tw Cen MT" panose="020B0602020104020603" pitchFamily="34" charset="0"/>
              </a:rPr>
              <a:t> </a:t>
            </a:r>
            <a:r>
              <a:rPr lang="en-US" altLang="en-US" sz="2400" dirty="0" err="1">
                <a:latin typeface="Tw Cen MT" panose="020B0602020104020603" pitchFamily="34" charset="0"/>
              </a:rPr>
              <a:t>jasa</a:t>
            </a:r>
            <a:r>
              <a:rPr lang="en-US" altLang="en-US" sz="2400" dirty="0">
                <a:latin typeface="Tw Cen MT" panose="020B0602020104020603" pitchFamily="34" charset="0"/>
              </a:rPr>
              <a:t> </a:t>
            </a:r>
            <a:r>
              <a:rPr lang="en-US" altLang="en-US" sz="2400" dirty="0" err="1">
                <a:latin typeface="Tw Cen MT" panose="020B0602020104020603" pitchFamily="34" charset="0"/>
              </a:rPr>
              <a:t>antara</a:t>
            </a:r>
            <a:r>
              <a:rPr lang="en-US" altLang="en-US" sz="2400" dirty="0">
                <a:latin typeface="Tw Cen MT" panose="020B0602020104020603" pitchFamily="34" charset="0"/>
              </a:rPr>
              <a:t> </a:t>
            </a:r>
            <a:r>
              <a:rPr lang="en-US" altLang="en-US" sz="2400" dirty="0" err="1">
                <a:latin typeface="Tw Cen MT" panose="020B0602020104020603" pitchFamily="34" charset="0"/>
              </a:rPr>
              <a:t>pedagang</a:t>
            </a:r>
            <a:r>
              <a:rPr lang="en-US" altLang="en-US" sz="2400" dirty="0">
                <a:latin typeface="Tw Cen MT" panose="020B0602020104020603" pitchFamily="34" charset="0"/>
              </a:rPr>
              <a:t> dan </a:t>
            </a:r>
            <a:r>
              <a:rPr lang="en-US" altLang="en-US" sz="2400" dirty="0" err="1">
                <a:latin typeface="Tw Cen MT" panose="020B0602020104020603" pitchFamily="34" charset="0"/>
              </a:rPr>
              <a:t>pemegang</a:t>
            </a:r>
            <a:r>
              <a:rPr lang="en-US" altLang="en-US" sz="2400" dirty="0">
                <a:latin typeface="Tw Cen MT" panose="020B0602020104020603" pitchFamily="34" charset="0"/>
              </a:rPr>
              <a:t> </a:t>
            </a:r>
            <a:r>
              <a:rPr lang="en-US" altLang="en-US" sz="2400" dirty="0" err="1">
                <a:latin typeface="Tw Cen MT" panose="020B0602020104020603" pitchFamily="34" charset="0"/>
              </a:rPr>
              <a:t>kartu</a:t>
            </a:r>
            <a:r>
              <a:rPr lang="en-US" altLang="en-US" sz="2400" dirty="0">
                <a:latin typeface="Tw Cen MT" panose="020B0602020104020603" pitchFamily="34" charset="0"/>
              </a:rPr>
              <a:t>.</a:t>
            </a:r>
          </a:p>
          <a:p>
            <a:pPr marL="1371600" lvl="2" indent="-457200" fontAlgn="auto">
              <a:lnSpc>
                <a:spcPct val="80000"/>
              </a:lnSpc>
              <a:spcAft>
                <a:spcPts val="0"/>
              </a:spcAft>
              <a:buFont typeface="+mj-lt"/>
              <a:buAutoNum type="arabicPeriod"/>
              <a:defRPr/>
            </a:pPr>
            <a:r>
              <a:rPr lang="en-US" altLang="en-US" sz="2400" dirty="0" err="1">
                <a:latin typeface="Tw Cen MT" panose="020B0602020104020603" pitchFamily="34" charset="0"/>
              </a:rPr>
              <a:t>Perjanjian</a:t>
            </a:r>
            <a:r>
              <a:rPr lang="en-US" altLang="en-US" sz="2400" dirty="0">
                <a:latin typeface="Tw Cen MT" panose="020B0602020104020603" pitchFamily="34" charset="0"/>
              </a:rPr>
              <a:t> </a:t>
            </a:r>
            <a:r>
              <a:rPr lang="en-US" altLang="en-US" sz="2400" dirty="0" err="1">
                <a:latin typeface="Tw Cen MT" panose="020B0602020104020603" pitchFamily="34" charset="0"/>
              </a:rPr>
              <a:t>antara</a:t>
            </a:r>
            <a:r>
              <a:rPr lang="en-US" altLang="en-US" sz="2400" dirty="0">
                <a:latin typeface="Tw Cen MT" panose="020B0602020104020603" pitchFamily="34" charset="0"/>
              </a:rPr>
              <a:t> </a:t>
            </a:r>
            <a:r>
              <a:rPr lang="en-US" altLang="en-US" sz="2400" dirty="0" err="1">
                <a:latin typeface="Tw Cen MT" panose="020B0602020104020603" pitchFamily="34" charset="0"/>
              </a:rPr>
              <a:t>pedagang</a:t>
            </a:r>
            <a:r>
              <a:rPr lang="en-US" altLang="en-US" sz="2400" dirty="0">
                <a:latin typeface="Tw Cen MT" panose="020B0602020104020603" pitchFamily="34" charset="0"/>
              </a:rPr>
              <a:t> dan </a:t>
            </a:r>
            <a:r>
              <a:rPr lang="en-US" altLang="en-US" sz="2400" dirty="0" err="1">
                <a:latin typeface="Tw Cen MT" panose="020B0602020104020603" pitchFamily="34" charset="0"/>
              </a:rPr>
              <a:t>penerbit</a:t>
            </a:r>
            <a:r>
              <a:rPr lang="en-US" altLang="en-US" sz="2400" dirty="0">
                <a:latin typeface="Tw Cen MT" panose="020B0602020104020603" pitchFamily="34" charset="0"/>
              </a:rPr>
              <a:t> </a:t>
            </a:r>
            <a:r>
              <a:rPr lang="en-US" altLang="en-US" sz="2400" dirty="0" err="1">
                <a:latin typeface="Tw Cen MT" panose="020B0602020104020603" pitchFamily="34" charset="0"/>
              </a:rPr>
              <a:t>kartu</a:t>
            </a:r>
            <a:r>
              <a:rPr lang="en-US" altLang="en-US" sz="2400" dirty="0">
                <a:latin typeface="Tw Cen MT" panose="020B0602020104020603" pitchFamily="34" charset="0"/>
              </a:rPr>
              <a:t>, yang </a:t>
            </a:r>
            <a:r>
              <a:rPr lang="en-US" altLang="en-US" sz="2400" dirty="0" err="1">
                <a:latin typeface="Tw Cen MT" panose="020B0602020104020603" pitchFamily="34" charset="0"/>
              </a:rPr>
              <a:t>berdasarkan</a:t>
            </a:r>
            <a:r>
              <a:rPr lang="en-US" altLang="en-US" sz="2400" dirty="0">
                <a:latin typeface="Tw Cen MT" panose="020B0602020104020603" pitchFamily="34" charset="0"/>
              </a:rPr>
              <a:t> </a:t>
            </a:r>
            <a:r>
              <a:rPr lang="en-US" altLang="en-US" sz="2400" dirty="0" err="1">
                <a:latin typeface="Tw Cen MT" panose="020B0602020104020603" pitchFamily="34" charset="0"/>
              </a:rPr>
              <a:t>perjanjian</a:t>
            </a:r>
            <a:r>
              <a:rPr lang="en-US" altLang="en-US" sz="2400" dirty="0">
                <a:latin typeface="Tw Cen MT" panose="020B0602020104020603" pitchFamily="34" charset="0"/>
              </a:rPr>
              <a:t> </a:t>
            </a:r>
            <a:r>
              <a:rPr lang="en-US" altLang="en-US" sz="2400" dirty="0" err="1">
                <a:latin typeface="Tw Cen MT" panose="020B0602020104020603" pitchFamily="34" charset="0"/>
              </a:rPr>
              <a:t>pedagang</a:t>
            </a:r>
            <a:r>
              <a:rPr lang="en-US" altLang="en-US" sz="2400" dirty="0">
                <a:latin typeface="Tw Cen MT" panose="020B0602020104020603" pitchFamily="34" charset="0"/>
              </a:rPr>
              <a:t> </a:t>
            </a:r>
            <a:r>
              <a:rPr lang="en-US" altLang="en-US" sz="2400" dirty="0" err="1">
                <a:latin typeface="Tw Cen MT" panose="020B0602020104020603" pitchFamily="34" charset="0"/>
              </a:rPr>
              <a:t>setuju</a:t>
            </a:r>
            <a:r>
              <a:rPr lang="en-US" altLang="en-US" sz="2400" dirty="0">
                <a:latin typeface="Tw Cen MT" panose="020B0602020104020603" pitchFamily="34" charset="0"/>
              </a:rPr>
              <a:t> </a:t>
            </a:r>
            <a:r>
              <a:rPr lang="en-US" altLang="en-US" sz="2400" dirty="0" err="1">
                <a:latin typeface="Tw Cen MT" panose="020B0602020104020603" pitchFamily="34" charset="0"/>
              </a:rPr>
              <a:t>untuk</a:t>
            </a:r>
            <a:r>
              <a:rPr lang="en-US" altLang="en-US" sz="2400" dirty="0">
                <a:latin typeface="Tw Cen MT" panose="020B0602020104020603" pitchFamily="34" charset="0"/>
              </a:rPr>
              <a:t> </a:t>
            </a:r>
            <a:r>
              <a:rPr lang="en-US" altLang="en-US" sz="2400" dirty="0" err="1">
                <a:latin typeface="Tw Cen MT" panose="020B0602020104020603" pitchFamily="34" charset="0"/>
              </a:rPr>
              <a:t>menerima</a:t>
            </a:r>
            <a:r>
              <a:rPr lang="en-US" altLang="en-US" sz="2400" dirty="0">
                <a:latin typeface="Tw Cen MT" panose="020B0602020104020603" pitchFamily="34" charset="0"/>
              </a:rPr>
              <a:t> </a:t>
            </a:r>
            <a:r>
              <a:rPr lang="en-US" altLang="en-US" sz="2400" dirty="0" err="1">
                <a:latin typeface="Tw Cen MT" panose="020B0602020104020603" pitchFamily="34" charset="0"/>
              </a:rPr>
              <a:t>pembayaran</a:t>
            </a:r>
            <a:r>
              <a:rPr lang="en-US" altLang="en-US" sz="2400" dirty="0">
                <a:latin typeface="Tw Cen MT" panose="020B0602020104020603" pitchFamily="34" charset="0"/>
              </a:rPr>
              <a:t> </a:t>
            </a:r>
            <a:r>
              <a:rPr lang="en-US" altLang="en-US" sz="2400" dirty="0" err="1">
                <a:latin typeface="Tw Cen MT" panose="020B0602020104020603" pitchFamily="34" charset="0"/>
              </a:rPr>
              <a:t>dengan</a:t>
            </a:r>
            <a:r>
              <a:rPr lang="en-US" altLang="en-US" sz="2400" dirty="0">
                <a:latin typeface="Tw Cen MT" panose="020B0602020104020603" pitchFamily="34" charset="0"/>
              </a:rPr>
              <a:t> </a:t>
            </a:r>
            <a:r>
              <a:rPr lang="en-US" altLang="en-US" sz="2400" dirty="0" err="1">
                <a:latin typeface="Tw Cen MT" panose="020B0602020104020603" pitchFamily="34" charset="0"/>
              </a:rPr>
              <a:t>menggunakan</a:t>
            </a:r>
            <a:r>
              <a:rPr lang="en-US" altLang="en-US" sz="2400" dirty="0">
                <a:latin typeface="Tw Cen MT" panose="020B0602020104020603" pitchFamily="34" charset="0"/>
              </a:rPr>
              <a:t> </a:t>
            </a:r>
            <a:r>
              <a:rPr lang="en-US" altLang="en-US" sz="2400" dirty="0" err="1">
                <a:latin typeface="Tw Cen MT" panose="020B0602020104020603" pitchFamily="34" charset="0"/>
              </a:rPr>
              <a:t>kartu</a:t>
            </a:r>
            <a:r>
              <a:rPr lang="en-US" altLang="en-US" sz="2400" dirty="0">
                <a:latin typeface="Tw Cen MT" panose="020B0602020104020603" pitchFamily="34" charset="0"/>
              </a:rPr>
              <a:t>.</a:t>
            </a:r>
          </a:p>
          <a:p>
            <a:pPr marL="1371600" lvl="2" indent="-457200" fontAlgn="auto">
              <a:lnSpc>
                <a:spcPct val="80000"/>
              </a:lnSpc>
              <a:spcAft>
                <a:spcPts val="0"/>
              </a:spcAft>
              <a:buFont typeface="+mj-lt"/>
              <a:buAutoNum type="arabicPeriod"/>
              <a:defRPr/>
            </a:pPr>
            <a:r>
              <a:rPr lang="en-US" altLang="en-US" sz="2400" dirty="0" err="1">
                <a:latin typeface="Tw Cen MT" panose="020B0602020104020603" pitchFamily="34" charset="0"/>
              </a:rPr>
              <a:t>Perjanjian</a:t>
            </a:r>
            <a:r>
              <a:rPr lang="en-US" altLang="en-US" sz="2400" dirty="0">
                <a:latin typeface="Tw Cen MT" panose="020B0602020104020603" pitchFamily="34" charset="0"/>
              </a:rPr>
              <a:t> </a:t>
            </a:r>
            <a:r>
              <a:rPr lang="en-US" altLang="en-US" sz="2400" dirty="0" err="1">
                <a:latin typeface="Tw Cen MT" panose="020B0602020104020603" pitchFamily="34" charset="0"/>
              </a:rPr>
              <a:t>antara</a:t>
            </a:r>
            <a:r>
              <a:rPr lang="en-US" altLang="en-US" sz="2400" dirty="0">
                <a:latin typeface="Tw Cen MT" panose="020B0602020104020603" pitchFamily="34" charset="0"/>
              </a:rPr>
              <a:t> </a:t>
            </a:r>
            <a:r>
              <a:rPr lang="en-US" altLang="en-US" sz="2400" dirty="0" err="1">
                <a:latin typeface="Tw Cen MT" panose="020B0602020104020603" pitchFamily="34" charset="0"/>
              </a:rPr>
              <a:t>penerbit</a:t>
            </a:r>
            <a:r>
              <a:rPr lang="en-US" altLang="en-US" sz="2400" dirty="0">
                <a:latin typeface="Tw Cen MT" panose="020B0602020104020603" pitchFamily="34" charset="0"/>
              </a:rPr>
              <a:t> </a:t>
            </a:r>
            <a:r>
              <a:rPr lang="en-US" altLang="en-US" sz="2400" dirty="0" err="1">
                <a:latin typeface="Tw Cen MT" panose="020B0602020104020603" pitchFamily="34" charset="0"/>
              </a:rPr>
              <a:t>kartu</a:t>
            </a:r>
            <a:r>
              <a:rPr lang="en-US" altLang="en-US" sz="2400" dirty="0">
                <a:latin typeface="Tw Cen MT" panose="020B0602020104020603" pitchFamily="34" charset="0"/>
              </a:rPr>
              <a:t> dan </a:t>
            </a:r>
            <a:r>
              <a:rPr lang="en-US" altLang="en-US" sz="2400" dirty="0" err="1">
                <a:latin typeface="Tw Cen MT" panose="020B0602020104020603" pitchFamily="34" charset="0"/>
              </a:rPr>
              <a:t>pemegang</a:t>
            </a:r>
            <a:r>
              <a:rPr lang="en-US" altLang="en-US" sz="2400" dirty="0">
                <a:latin typeface="Tw Cen MT" panose="020B0602020104020603" pitchFamily="34" charset="0"/>
              </a:rPr>
              <a:t> </a:t>
            </a:r>
            <a:r>
              <a:rPr lang="en-US" altLang="en-US" sz="2400" dirty="0" err="1">
                <a:latin typeface="Tw Cen MT" panose="020B0602020104020603" pitchFamily="34" charset="0"/>
              </a:rPr>
              <a:t>kartu</a:t>
            </a:r>
            <a:r>
              <a:rPr lang="en-US" altLang="en-US" sz="2400" dirty="0">
                <a:latin typeface="Tw Cen MT" panose="020B0602020104020603" pitchFamily="34" charset="0"/>
              </a:rPr>
              <a:t> </a:t>
            </a:r>
            <a:r>
              <a:rPr lang="en-US" altLang="en-US" sz="2400" dirty="0" err="1">
                <a:latin typeface="Tw Cen MT" panose="020B0602020104020603" pitchFamily="34" charset="0"/>
              </a:rPr>
              <a:t>atau</a:t>
            </a:r>
            <a:r>
              <a:rPr lang="en-US" altLang="en-US" sz="2400" dirty="0">
                <a:latin typeface="Tw Cen MT" panose="020B0602020104020603" pitchFamily="34" charset="0"/>
              </a:rPr>
              <a:t> </a:t>
            </a:r>
            <a:r>
              <a:rPr lang="en-US" altLang="en-US" sz="2400" dirty="0" err="1">
                <a:latin typeface="Tw Cen MT" panose="020B0602020104020603" pitchFamily="34" charset="0"/>
              </a:rPr>
              <a:t>pemegang</a:t>
            </a:r>
            <a:r>
              <a:rPr lang="en-US" altLang="en-US" sz="2400" dirty="0">
                <a:latin typeface="Tw Cen MT" panose="020B0602020104020603" pitchFamily="34" charset="0"/>
              </a:rPr>
              <a:t> </a:t>
            </a:r>
            <a:r>
              <a:rPr lang="en-US" altLang="en-US" sz="2400" dirty="0" err="1">
                <a:latin typeface="Tw Cen MT" panose="020B0602020104020603" pitchFamily="34" charset="0"/>
              </a:rPr>
              <a:t>rekening</a:t>
            </a:r>
            <a:r>
              <a:rPr lang="en-US" altLang="en-US" sz="2400" dirty="0">
                <a:latin typeface="Tw Cen MT" panose="020B0602020104020603" pitchFamily="34" charset="0"/>
              </a:rPr>
              <a:t>, di mana </a:t>
            </a:r>
            <a:r>
              <a:rPr lang="en-US" altLang="en-US" sz="2400" dirty="0" err="1">
                <a:latin typeface="Tw Cen MT" panose="020B0602020104020603" pitchFamily="34" charset="0"/>
              </a:rPr>
              <a:t>pemegang</a:t>
            </a:r>
            <a:r>
              <a:rPr lang="en-US" altLang="en-US" sz="2400" dirty="0">
                <a:latin typeface="Tw Cen MT" panose="020B0602020104020603" pitchFamily="34" charset="0"/>
              </a:rPr>
              <a:t> </a:t>
            </a:r>
            <a:r>
              <a:rPr lang="en-US" altLang="en-US" sz="2400" dirty="0" err="1">
                <a:latin typeface="Tw Cen MT" panose="020B0602020104020603" pitchFamily="34" charset="0"/>
              </a:rPr>
              <a:t>kartu</a:t>
            </a:r>
            <a:r>
              <a:rPr lang="en-US" altLang="en-US" sz="2400" dirty="0">
                <a:latin typeface="Tw Cen MT" panose="020B0602020104020603" pitchFamily="34" charset="0"/>
              </a:rPr>
              <a:t> </a:t>
            </a:r>
            <a:r>
              <a:rPr lang="en-US" altLang="en-US" sz="2400" dirty="0" err="1">
                <a:latin typeface="Tw Cen MT" panose="020B0602020104020603" pitchFamily="34" charset="0"/>
              </a:rPr>
              <a:t>berjanji</a:t>
            </a:r>
            <a:r>
              <a:rPr lang="en-US" altLang="en-US" sz="2400" dirty="0">
                <a:latin typeface="Tw Cen MT" panose="020B0602020104020603" pitchFamily="34" charset="0"/>
              </a:rPr>
              <a:t> </a:t>
            </a:r>
            <a:r>
              <a:rPr lang="en-US" altLang="en-US" sz="2400" dirty="0" err="1">
                <a:latin typeface="Tw Cen MT" panose="020B0602020104020603" pitchFamily="34" charset="0"/>
              </a:rPr>
              <a:t>untuk</a:t>
            </a:r>
            <a:r>
              <a:rPr lang="en-US" altLang="en-US" sz="2400" dirty="0">
                <a:latin typeface="Tw Cen MT" panose="020B0602020104020603" pitchFamily="34" charset="0"/>
              </a:rPr>
              <a:t> </a:t>
            </a:r>
            <a:r>
              <a:rPr lang="en-US" altLang="en-US" sz="2400" dirty="0" err="1">
                <a:latin typeface="Tw Cen MT" panose="020B0602020104020603" pitchFamily="34" charset="0"/>
              </a:rPr>
              <a:t>melunasi</a:t>
            </a:r>
            <a:r>
              <a:rPr lang="en-US" altLang="en-US" sz="2400" dirty="0">
                <a:latin typeface="Tw Cen MT" panose="020B0602020104020603" pitchFamily="34" charset="0"/>
              </a:rPr>
              <a:t> </a:t>
            </a:r>
            <a:r>
              <a:rPr lang="en-US" altLang="en-US" sz="2400" dirty="0" err="1">
                <a:latin typeface="Tw Cen MT" panose="020B0602020104020603" pitchFamily="34" charset="0"/>
              </a:rPr>
              <a:t>pembayaran</a:t>
            </a:r>
            <a:r>
              <a:rPr lang="en-US" altLang="en-US" sz="2400" dirty="0">
                <a:latin typeface="Tw Cen MT" panose="020B0602020104020603" pitchFamily="34" charset="0"/>
              </a:rPr>
              <a:t> yang </a:t>
            </a:r>
            <a:r>
              <a:rPr lang="en-US" altLang="en-US" sz="2400" dirty="0" err="1">
                <a:latin typeface="Tw Cen MT" panose="020B0602020104020603" pitchFamily="34" charset="0"/>
              </a:rPr>
              <a:t>telah</a:t>
            </a:r>
            <a:r>
              <a:rPr lang="en-US" altLang="en-US" sz="2400" dirty="0">
                <a:latin typeface="Tw Cen MT" panose="020B0602020104020603" pitchFamily="34" charset="0"/>
              </a:rPr>
              <a:t> </a:t>
            </a:r>
            <a:r>
              <a:rPr lang="en-US" altLang="en-US" sz="2400" dirty="0" err="1">
                <a:latin typeface="Tw Cen MT" panose="020B0602020104020603" pitchFamily="34" charset="0"/>
              </a:rPr>
              <a:t>dilakukan</a:t>
            </a:r>
            <a:r>
              <a:rPr lang="en-US" altLang="en-US" sz="2400" dirty="0">
                <a:latin typeface="Tw Cen MT" panose="020B0602020104020603" pitchFamily="34" charset="0"/>
              </a:rPr>
              <a:t> oleh </a:t>
            </a:r>
            <a:r>
              <a:rPr lang="en-US" altLang="en-US" sz="2400" dirty="0" err="1">
                <a:latin typeface="Tw Cen MT" panose="020B0602020104020603" pitchFamily="34" charset="0"/>
              </a:rPr>
              <a:t>penerbit</a:t>
            </a:r>
            <a:r>
              <a:rPr lang="en-US" altLang="en-US" sz="2400" dirty="0">
                <a:latin typeface="Tw Cen MT" panose="020B0602020104020603" pitchFamily="34" charset="0"/>
              </a:rPr>
              <a:t> </a:t>
            </a:r>
            <a:r>
              <a:rPr lang="en-US" altLang="en-US" sz="2400" dirty="0" err="1">
                <a:latin typeface="Tw Cen MT" panose="020B0602020104020603" pitchFamily="34" charset="0"/>
              </a:rPr>
              <a:t>kartu</a:t>
            </a:r>
            <a:r>
              <a:rPr lang="en-US" altLang="en-US" sz="2400" dirty="0">
                <a:latin typeface="Tw Cen MT" panose="020B0602020104020603" pitchFamily="34" charset="0"/>
              </a:rPr>
              <a:t> </a:t>
            </a:r>
            <a:r>
              <a:rPr lang="en-US" altLang="en-US" sz="2400" dirty="0" err="1">
                <a:latin typeface="Tw Cen MT" panose="020B0602020104020603" pitchFamily="34" charset="0"/>
              </a:rPr>
              <a:t>terhadap</a:t>
            </a:r>
            <a:r>
              <a:rPr lang="en-US" altLang="en-US" sz="2400" dirty="0">
                <a:latin typeface="Tw Cen MT" panose="020B0602020104020603" pitchFamily="34" charset="0"/>
              </a:rPr>
              <a:t> </a:t>
            </a:r>
            <a:r>
              <a:rPr lang="en-US" altLang="en-US" sz="2400" dirty="0" err="1">
                <a:latin typeface="Tw Cen MT" panose="020B0602020104020603" pitchFamily="34" charset="0"/>
              </a:rPr>
              <a:t>pedagang</a:t>
            </a:r>
            <a:r>
              <a:rPr lang="en-US" altLang="en-US" sz="2400" dirty="0">
                <a:latin typeface="Tw Cen MT" panose="020B0602020104020603" pitchFamily="34" charset="0"/>
              </a:rPr>
              <a:t>.</a:t>
            </a:r>
          </a:p>
          <a:p>
            <a:pPr fontAlgn="auto">
              <a:spcAft>
                <a:spcPts val="0"/>
              </a:spcAft>
              <a:defRPr/>
            </a:pPr>
            <a:endParaRPr lang="en-US" dirty="0">
              <a:latin typeface="Tw Cen MT" panose="020B0602020104020603"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0D41D4AD-F58D-2F53-666C-39DBF781E89E}"/>
              </a:ext>
            </a:extLst>
          </p:cNvPr>
          <p:cNvSpPr>
            <a:spLocks noGrp="1" noChangeArrowheads="1"/>
          </p:cNvSpPr>
          <p:nvPr>
            <p:ph type="title"/>
          </p:nvPr>
        </p:nvSpPr>
        <p:spPr/>
        <p:txBody>
          <a:bodyPr/>
          <a:lstStyle/>
          <a:p>
            <a:r>
              <a:rPr lang="en-US" altLang="en-US" sz="3600">
                <a:latin typeface="Tw Cen MT" panose="020B0602020104020603" pitchFamily="34" charset="0"/>
              </a:rPr>
              <a:t>Aspek-aspek Hukum dari E- Commerce </a:t>
            </a:r>
          </a:p>
        </p:txBody>
      </p:sp>
      <p:sp>
        <p:nvSpPr>
          <p:cNvPr id="16387" name="Content Placeholder 2">
            <a:extLst>
              <a:ext uri="{FF2B5EF4-FFF2-40B4-BE49-F238E27FC236}">
                <a16:creationId xmlns:a16="http://schemas.microsoft.com/office/drawing/2014/main" id="{6CE86D51-D176-0A60-7FF0-04FEFD3903FE}"/>
              </a:ext>
            </a:extLst>
          </p:cNvPr>
          <p:cNvSpPr>
            <a:spLocks noGrp="1" noChangeArrowheads="1"/>
          </p:cNvSpPr>
          <p:nvPr>
            <p:ph idx="1"/>
          </p:nvPr>
        </p:nvSpPr>
        <p:spPr/>
        <p:txBody>
          <a:bodyPr/>
          <a:lstStyle/>
          <a:p>
            <a:r>
              <a:rPr lang="en-US" altLang="en-US">
                <a:latin typeface="Tw Cen MT" panose="020B0602020104020603" pitchFamily="34" charset="0"/>
              </a:rPr>
              <a:t>Pembatasan tanggungjawab</a:t>
            </a:r>
          </a:p>
          <a:p>
            <a:pPr lvl="1"/>
            <a:r>
              <a:rPr lang="en-US" altLang="en-US">
                <a:latin typeface="Tw Cen MT" panose="020B0602020104020603" pitchFamily="34" charset="0"/>
              </a:rPr>
              <a:t>Perlunya dimuat suatu klausul berupa pembatasan tanggungjawab, jangan berupa </a:t>
            </a:r>
            <a:r>
              <a:rPr lang="en-US" altLang="en-US" i="1">
                <a:latin typeface="Tw Cen MT" panose="020B0602020104020603" pitchFamily="34" charset="0"/>
              </a:rPr>
              <a:t>exemption clause.</a:t>
            </a:r>
          </a:p>
          <a:p>
            <a:pPr lvl="1"/>
            <a:r>
              <a:rPr lang="en-US" altLang="en-US">
                <a:latin typeface="Tw Cen MT" panose="020B0602020104020603" pitchFamily="34" charset="0"/>
              </a:rPr>
              <a:t>Pembatasan berupa upaya untuk menentukan batas gantirugi yang harus dibayar oleh satu pihak terhadap pihak lainnya apabila timbul suatu sengketa.</a:t>
            </a:r>
          </a:p>
          <a:p>
            <a:pPr lvl="1"/>
            <a:r>
              <a:rPr lang="en-US" altLang="en-US">
                <a:latin typeface="Tw Cen MT" panose="020B0602020104020603" pitchFamily="34" charset="0"/>
              </a:rPr>
              <a:t>Hal ini untuk memberikan informasi secara dini berapa besar kemungkinan pihak-pihak untuk membayar kewajiban ganti rugi bila terjadi cidera janji.</a:t>
            </a:r>
          </a:p>
        </p:txBody>
      </p:sp>
      <p:sp>
        <p:nvSpPr>
          <p:cNvPr id="28676" name="Footer Placeholder 3">
            <a:extLst>
              <a:ext uri="{FF2B5EF4-FFF2-40B4-BE49-F238E27FC236}">
                <a16:creationId xmlns:a16="http://schemas.microsoft.com/office/drawing/2014/main" id="{DBDAC11B-4F64-6635-1722-042732F5CBB1}"/>
              </a:ext>
            </a:extLst>
          </p:cNvPr>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endParaRPr lang="en-US" altLang="en-US" sz="1200">
              <a:solidFill>
                <a:srgbClr val="045C75"/>
              </a:solidFill>
              <a:latin typeface="Constantia" panose="02030602050306030303" pitchFamily="18" charset="0"/>
            </a:endParaRPr>
          </a:p>
        </p:txBody>
      </p:sp>
      <p:sp>
        <p:nvSpPr>
          <p:cNvPr id="28677" name="Slide Number Placeholder 4">
            <a:extLst>
              <a:ext uri="{FF2B5EF4-FFF2-40B4-BE49-F238E27FC236}">
                <a16:creationId xmlns:a16="http://schemas.microsoft.com/office/drawing/2014/main" id="{67B2E7E2-0F78-42F4-E3F1-ADF17346EA68}"/>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1F75204E-2622-4D0B-BB15-C134EE99CB07}" type="slidenum">
              <a:rPr lang="en-US" altLang="en-US" sz="1200">
                <a:solidFill>
                  <a:srgbClr val="045C75"/>
                </a:solidFill>
                <a:latin typeface="Constantia" panose="02030602050306030303" pitchFamily="18" charset="0"/>
              </a:rPr>
              <a:pPr fontAlgn="base">
                <a:lnSpc>
                  <a:spcPct val="100000"/>
                </a:lnSpc>
                <a:spcBef>
                  <a:spcPct val="0"/>
                </a:spcBef>
                <a:spcAft>
                  <a:spcPct val="0"/>
                </a:spcAft>
                <a:buFontTx/>
                <a:buNone/>
              </a:pPr>
              <a:t>15</a:t>
            </a:fld>
            <a:endParaRPr lang="en-US" altLang="en-US" sz="1200">
              <a:solidFill>
                <a:srgbClr val="045C75"/>
              </a:solidFill>
              <a:latin typeface="Constantia" panose="020306020503060303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16386"/>
                                        </p:tgtEl>
                                        <p:attrNameLst>
                                          <p:attrName>style.visibility</p:attrName>
                                        </p:attrNameLst>
                                      </p:cBhvr>
                                      <p:to>
                                        <p:strVal val="visible"/>
                                      </p:to>
                                    </p:set>
                                    <p:anim calcmode="lin" valueType="num">
                                      <p:cBhvr>
                                        <p:cTn id="7" dur="1000" fill="hold"/>
                                        <p:tgtEl>
                                          <p:spTgt spid="16386"/>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6386"/>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6386"/>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6386"/>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16387">
                                            <p:txEl>
                                              <p:pRg st="0" end="0"/>
                                            </p:txEl>
                                          </p:spTgt>
                                        </p:tgtEl>
                                        <p:attrNameLst>
                                          <p:attrName>style.visibility</p:attrName>
                                        </p:attrNameLst>
                                      </p:cBhvr>
                                      <p:to>
                                        <p:strVal val="visible"/>
                                      </p:to>
                                    </p:set>
                                    <p:anim calcmode="lin" valueType="num">
                                      <p:cBhvr>
                                        <p:cTn id="15" dur="1000" fill="hold"/>
                                        <p:tgtEl>
                                          <p:spTgt spid="16387">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16387">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16387">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16387">
                                            <p:txEl>
                                              <p:pRg st="1" end="1"/>
                                            </p:txEl>
                                          </p:spTgt>
                                        </p:tgtEl>
                                        <p:attrNameLst>
                                          <p:attrName>style.visibility</p:attrName>
                                        </p:attrNameLst>
                                      </p:cBhvr>
                                      <p:to>
                                        <p:strVal val="visible"/>
                                      </p:to>
                                    </p:set>
                                    <p:anim calcmode="lin" valueType="num">
                                      <p:cBhvr>
                                        <p:cTn id="22" dur="1000" fill="hold"/>
                                        <p:tgtEl>
                                          <p:spTgt spid="16387">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16387">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16387">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16387">
                                            <p:txEl>
                                              <p:pRg st="2" end="2"/>
                                            </p:txEl>
                                          </p:spTgt>
                                        </p:tgtEl>
                                        <p:attrNameLst>
                                          <p:attrName>style.visibility</p:attrName>
                                        </p:attrNameLst>
                                      </p:cBhvr>
                                      <p:to>
                                        <p:strVal val="visible"/>
                                      </p:to>
                                    </p:set>
                                    <p:anim calcmode="lin" valueType="num">
                                      <p:cBhvr>
                                        <p:cTn id="29" dur="1000" fill="hold"/>
                                        <p:tgtEl>
                                          <p:spTgt spid="16387">
                                            <p:txEl>
                                              <p:pRg st="2" end="2"/>
                                            </p:txEl>
                                          </p:spTgt>
                                        </p:tgtEl>
                                        <p:attrNameLst>
                                          <p:attrName>ppt_x</p:attrName>
                                        </p:attrNameLst>
                                      </p:cBhvr>
                                      <p:tavLst>
                                        <p:tav tm="0">
                                          <p:val>
                                            <p:strVal val="#ppt_x-.2"/>
                                          </p:val>
                                        </p:tav>
                                        <p:tav tm="100000">
                                          <p:val>
                                            <p:strVal val="#ppt_x"/>
                                          </p:val>
                                        </p:tav>
                                      </p:tavLst>
                                    </p:anim>
                                    <p:anim calcmode="lin" valueType="num">
                                      <p:cBhvr>
                                        <p:cTn id="30" dur="1000" fill="hold"/>
                                        <p:tgtEl>
                                          <p:spTgt spid="16387">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16387">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16387">
                                            <p:txEl>
                                              <p:pRg st="3" end="3"/>
                                            </p:txEl>
                                          </p:spTgt>
                                        </p:tgtEl>
                                        <p:attrNameLst>
                                          <p:attrName>style.visibility</p:attrName>
                                        </p:attrNameLst>
                                      </p:cBhvr>
                                      <p:to>
                                        <p:strVal val="visible"/>
                                      </p:to>
                                    </p:set>
                                    <p:anim calcmode="lin" valueType="num">
                                      <p:cBhvr>
                                        <p:cTn id="36" dur="1000" fill="hold"/>
                                        <p:tgtEl>
                                          <p:spTgt spid="16387">
                                            <p:txEl>
                                              <p:pRg st="3" end="3"/>
                                            </p:txEl>
                                          </p:spTgt>
                                        </p:tgtEl>
                                        <p:attrNameLst>
                                          <p:attrName>ppt_x</p:attrName>
                                        </p:attrNameLst>
                                      </p:cBhvr>
                                      <p:tavLst>
                                        <p:tav tm="0">
                                          <p:val>
                                            <p:strVal val="#ppt_x-.2"/>
                                          </p:val>
                                        </p:tav>
                                        <p:tav tm="100000">
                                          <p:val>
                                            <p:strVal val="#ppt_x"/>
                                          </p:val>
                                        </p:tav>
                                      </p:tavLst>
                                    </p:anim>
                                    <p:anim calcmode="lin" valueType="num">
                                      <p:cBhvr>
                                        <p:cTn id="37" dur="1000" fill="hold"/>
                                        <p:tgtEl>
                                          <p:spTgt spid="16387">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1638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C5FF9390-C6DF-B7E8-9378-E9C35418ECEC}"/>
              </a:ext>
            </a:extLst>
          </p:cNvPr>
          <p:cNvSpPr>
            <a:spLocks noGrp="1" noChangeArrowheads="1"/>
          </p:cNvSpPr>
          <p:nvPr>
            <p:ph type="title"/>
          </p:nvPr>
        </p:nvSpPr>
        <p:spPr/>
        <p:txBody>
          <a:bodyPr/>
          <a:lstStyle/>
          <a:p>
            <a:r>
              <a:rPr lang="en-US" altLang="en-US" sz="3600"/>
              <a:t>Aspek-aspek Hukum dari E- Commerce </a:t>
            </a:r>
          </a:p>
        </p:txBody>
      </p:sp>
      <p:sp>
        <p:nvSpPr>
          <p:cNvPr id="3" name="Content Placeholder 2">
            <a:extLst>
              <a:ext uri="{FF2B5EF4-FFF2-40B4-BE49-F238E27FC236}">
                <a16:creationId xmlns:a16="http://schemas.microsoft.com/office/drawing/2014/main" id="{0113812B-9FED-C5DD-893C-01F10ACA33D0}"/>
              </a:ext>
            </a:extLst>
          </p:cNvPr>
          <p:cNvSpPr>
            <a:spLocks noGrp="1"/>
          </p:cNvSpPr>
          <p:nvPr>
            <p:ph idx="1"/>
          </p:nvPr>
        </p:nvSpPr>
        <p:spPr/>
        <p:txBody>
          <a:bodyPr rtlCol="0">
            <a:noAutofit/>
          </a:bodyPr>
          <a:lstStyle/>
          <a:p>
            <a:pPr marL="274320" indent="-274320" fontAlgn="auto">
              <a:spcAft>
                <a:spcPts val="0"/>
              </a:spcAft>
              <a:buClr>
                <a:schemeClr val="accent3"/>
              </a:buClr>
              <a:buFont typeface="Wingdings 2"/>
              <a:buChar char=""/>
              <a:defRPr/>
            </a:pPr>
            <a:r>
              <a:rPr lang="en-US" sz="2000" dirty="0" err="1">
                <a:latin typeface="Tw Cen MT" panose="020B0602020104020603" pitchFamily="34" charset="0"/>
              </a:rPr>
              <a:t>Pilihan</a:t>
            </a:r>
            <a:r>
              <a:rPr lang="en-US" sz="2000" dirty="0">
                <a:latin typeface="Tw Cen MT" panose="020B0602020104020603" pitchFamily="34" charset="0"/>
              </a:rPr>
              <a:t> </a:t>
            </a:r>
            <a:r>
              <a:rPr lang="en-US" sz="2000" dirty="0" err="1">
                <a:latin typeface="Tw Cen MT" panose="020B0602020104020603" pitchFamily="34" charset="0"/>
              </a:rPr>
              <a:t>Hukum</a:t>
            </a:r>
            <a:r>
              <a:rPr lang="en-US" sz="2000" dirty="0">
                <a:latin typeface="Tw Cen MT" panose="020B0602020104020603" pitchFamily="34" charset="0"/>
              </a:rPr>
              <a:t> </a:t>
            </a:r>
            <a:r>
              <a:rPr lang="en-US" sz="2000" i="1" dirty="0">
                <a:latin typeface="Tw Cen MT" panose="020B0602020104020603" pitchFamily="34" charset="0"/>
              </a:rPr>
              <a:t>(Choice of Law)</a:t>
            </a:r>
          </a:p>
          <a:p>
            <a:pPr marL="640080" lvl="1" indent="-246888" fontAlgn="auto">
              <a:spcAft>
                <a:spcPts val="0"/>
              </a:spcAft>
              <a:buFont typeface="Wingdings 2"/>
              <a:buChar char=""/>
              <a:defRPr/>
            </a:pPr>
            <a:r>
              <a:rPr lang="en-US" sz="2000" dirty="0" err="1">
                <a:latin typeface="Tw Cen MT" panose="020B0602020104020603" pitchFamily="34" charset="0"/>
              </a:rPr>
              <a:t>Hubungan</a:t>
            </a:r>
            <a:r>
              <a:rPr lang="en-US" sz="2000" dirty="0">
                <a:latin typeface="Tw Cen MT" panose="020B0602020104020603" pitchFamily="34" charset="0"/>
              </a:rPr>
              <a:t> </a:t>
            </a:r>
            <a:r>
              <a:rPr lang="en-US" sz="2000" dirty="0" err="1">
                <a:latin typeface="Tw Cen MT" panose="020B0602020104020603" pitchFamily="34" charset="0"/>
              </a:rPr>
              <a:t>hukum</a:t>
            </a:r>
            <a:r>
              <a:rPr lang="en-US" sz="2000" dirty="0">
                <a:latin typeface="Tw Cen MT" panose="020B0602020104020603" pitchFamily="34" charset="0"/>
              </a:rPr>
              <a:t> yang </a:t>
            </a:r>
            <a:r>
              <a:rPr lang="en-US" sz="2000" dirty="0" err="1">
                <a:latin typeface="Tw Cen MT" panose="020B0602020104020603" pitchFamily="34" charset="0"/>
              </a:rPr>
              <a:t>terjadi</a:t>
            </a:r>
            <a:r>
              <a:rPr lang="en-US" sz="2000" dirty="0">
                <a:latin typeface="Tw Cen MT" panose="020B0602020104020603" pitchFamily="34" charset="0"/>
              </a:rPr>
              <a:t> </a:t>
            </a:r>
            <a:r>
              <a:rPr lang="en-US" sz="2000" dirty="0" err="1">
                <a:latin typeface="Tw Cen MT" panose="020B0602020104020603" pitchFamily="34" charset="0"/>
              </a:rPr>
              <a:t>dalam</a:t>
            </a:r>
            <a:r>
              <a:rPr lang="en-US" sz="2000" dirty="0">
                <a:latin typeface="Tw Cen MT" panose="020B0602020104020603" pitchFamily="34" charset="0"/>
              </a:rPr>
              <a:t> </a:t>
            </a:r>
            <a:r>
              <a:rPr lang="en-US" sz="2000" dirty="0" err="1">
                <a:latin typeface="Tw Cen MT" panose="020B0602020104020603" pitchFamily="34" charset="0"/>
              </a:rPr>
              <a:t>transaksi</a:t>
            </a:r>
            <a:r>
              <a:rPr lang="en-US" sz="2000" dirty="0">
                <a:latin typeface="Tw Cen MT" panose="020B0602020104020603" pitchFamily="34" charset="0"/>
              </a:rPr>
              <a:t> </a:t>
            </a:r>
            <a:r>
              <a:rPr lang="en-US" sz="2000" i="1" dirty="0">
                <a:latin typeface="Tw Cen MT" panose="020B0602020104020603" pitchFamily="34" charset="0"/>
              </a:rPr>
              <a:t>e-commerce , </a:t>
            </a:r>
            <a:r>
              <a:rPr lang="en-US" sz="2000" dirty="0" err="1">
                <a:latin typeface="Tw Cen MT" panose="020B0602020104020603" pitchFamily="34" charset="0"/>
              </a:rPr>
              <a:t>bukan</a:t>
            </a:r>
            <a:r>
              <a:rPr lang="en-US" sz="2000" dirty="0">
                <a:latin typeface="Tw Cen MT" panose="020B0602020104020603" pitchFamily="34" charset="0"/>
              </a:rPr>
              <a:t> </a:t>
            </a:r>
            <a:r>
              <a:rPr lang="en-US" sz="2000" dirty="0" err="1">
                <a:latin typeface="Tw Cen MT" panose="020B0602020104020603" pitchFamily="34" charset="0"/>
              </a:rPr>
              <a:t>saja</a:t>
            </a:r>
            <a:r>
              <a:rPr lang="en-US" sz="2000" dirty="0">
                <a:latin typeface="Tw Cen MT" panose="020B0602020104020603" pitchFamily="34" charset="0"/>
              </a:rPr>
              <a:t> </a:t>
            </a:r>
            <a:r>
              <a:rPr lang="en-US" sz="2000" dirty="0" err="1">
                <a:latin typeface="Tw Cen MT" panose="020B0602020104020603" pitchFamily="34" charset="0"/>
              </a:rPr>
              <a:t>merupakan</a:t>
            </a:r>
            <a:r>
              <a:rPr lang="en-US" sz="2000" dirty="0">
                <a:latin typeface="Tw Cen MT" panose="020B0602020104020603" pitchFamily="34" charset="0"/>
              </a:rPr>
              <a:t> </a:t>
            </a:r>
            <a:r>
              <a:rPr lang="en-US" sz="2000" dirty="0" err="1">
                <a:latin typeface="Tw Cen MT" panose="020B0602020104020603" pitchFamily="34" charset="0"/>
              </a:rPr>
              <a:t>hubungan-hubungan</a:t>
            </a:r>
            <a:r>
              <a:rPr lang="en-US" sz="2000" dirty="0">
                <a:latin typeface="Tw Cen MT" panose="020B0602020104020603" pitchFamily="34" charset="0"/>
              </a:rPr>
              <a:t> </a:t>
            </a:r>
            <a:r>
              <a:rPr lang="en-US" sz="2000" dirty="0" err="1">
                <a:latin typeface="Tw Cen MT" panose="020B0602020104020603" pitchFamily="34" charset="0"/>
              </a:rPr>
              <a:t>keperdataan</a:t>
            </a:r>
            <a:r>
              <a:rPr lang="en-US" sz="2000" dirty="0">
                <a:latin typeface="Tw Cen MT" panose="020B0602020104020603" pitchFamily="34" charset="0"/>
              </a:rPr>
              <a:t> </a:t>
            </a:r>
            <a:r>
              <a:rPr lang="en-US" sz="2000" dirty="0" err="1">
                <a:latin typeface="Tw Cen MT" panose="020B0602020104020603" pitchFamily="34" charset="0"/>
              </a:rPr>
              <a:t>nasional</a:t>
            </a:r>
            <a:r>
              <a:rPr lang="en-US" sz="2000" dirty="0">
                <a:latin typeface="Tw Cen MT" panose="020B0602020104020603" pitchFamily="34" charset="0"/>
              </a:rPr>
              <a:t> yang </a:t>
            </a:r>
            <a:r>
              <a:rPr lang="en-US" sz="2000" dirty="0" err="1">
                <a:latin typeface="Tw Cen MT" panose="020B0602020104020603" pitchFamily="34" charset="0"/>
              </a:rPr>
              <a:t>tunduk</a:t>
            </a:r>
            <a:r>
              <a:rPr lang="en-US" sz="2000" dirty="0">
                <a:latin typeface="Tw Cen MT" panose="020B0602020104020603" pitchFamily="34" charset="0"/>
              </a:rPr>
              <a:t> </a:t>
            </a:r>
            <a:r>
              <a:rPr lang="en-US" sz="2000" dirty="0" err="1">
                <a:latin typeface="Tw Cen MT" panose="020B0602020104020603" pitchFamily="34" charset="0"/>
              </a:rPr>
              <a:t>pada</a:t>
            </a:r>
            <a:r>
              <a:rPr lang="en-US" sz="2000" dirty="0">
                <a:latin typeface="Tw Cen MT" panose="020B0602020104020603" pitchFamily="34" charset="0"/>
              </a:rPr>
              <a:t> </a:t>
            </a:r>
            <a:r>
              <a:rPr lang="en-US" sz="2000" dirty="0" err="1">
                <a:latin typeface="Tw Cen MT" panose="020B0602020104020603" pitchFamily="34" charset="0"/>
              </a:rPr>
              <a:t>hukum</a:t>
            </a:r>
            <a:r>
              <a:rPr lang="en-US" sz="2000" dirty="0">
                <a:latin typeface="Tw Cen MT" panose="020B0602020104020603" pitchFamily="34" charset="0"/>
              </a:rPr>
              <a:t> </a:t>
            </a:r>
            <a:r>
              <a:rPr lang="en-US" sz="2000" dirty="0" err="1">
                <a:latin typeface="Tw Cen MT" panose="020B0602020104020603" pitchFamily="34" charset="0"/>
              </a:rPr>
              <a:t>perdata</a:t>
            </a:r>
            <a:r>
              <a:rPr lang="en-US" sz="2000" dirty="0">
                <a:latin typeface="Tw Cen MT" panose="020B0602020104020603" pitchFamily="34" charset="0"/>
              </a:rPr>
              <a:t> </a:t>
            </a:r>
            <a:r>
              <a:rPr lang="en-US" sz="2000" dirty="0" err="1">
                <a:latin typeface="Tw Cen MT" panose="020B0602020104020603" pitchFamily="34" charset="0"/>
              </a:rPr>
              <a:t>dari</a:t>
            </a:r>
            <a:r>
              <a:rPr lang="en-US" sz="2000" dirty="0">
                <a:latin typeface="Tw Cen MT" panose="020B0602020104020603" pitchFamily="34" charset="0"/>
              </a:rPr>
              <a:t> </a:t>
            </a:r>
            <a:r>
              <a:rPr lang="en-US" sz="2000" dirty="0" err="1">
                <a:latin typeface="Tw Cen MT" panose="020B0602020104020603" pitchFamily="34" charset="0"/>
              </a:rPr>
              <a:t>suatu</a:t>
            </a:r>
            <a:r>
              <a:rPr lang="en-US" sz="2000" dirty="0">
                <a:latin typeface="Tw Cen MT" panose="020B0602020104020603" pitchFamily="34" charset="0"/>
              </a:rPr>
              <a:t> </a:t>
            </a:r>
            <a:r>
              <a:rPr lang="en-US" sz="2000" dirty="0" err="1">
                <a:latin typeface="Tw Cen MT" panose="020B0602020104020603" pitchFamily="34" charset="0"/>
              </a:rPr>
              <a:t>negara</a:t>
            </a:r>
            <a:r>
              <a:rPr lang="en-US" sz="2000" dirty="0">
                <a:latin typeface="Tw Cen MT" panose="020B0602020104020603" pitchFamily="34" charset="0"/>
              </a:rPr>
              <a:t> </a:t>
            </a:r>
            <a:r>
              <a:rPr lang="en-US" sz="2000" dirty="0" err="1">
                <a:latin typeface="Tw Cen MT" panose="020B0602020104020603" pitchFamily="34" charset="0"/>
              </a:rPr>
              <a:t>tertentu</a:t>
            </a:r>
            <a:r>
              <a:rPr lang="en-US" sz="2000" dirty="0">
                <a:latin typeface="Tw Cen MT" panose="020B0602020104020603" pitchFamily="34" charset="0"/>
              </a:rPr>
              <a:t> </a:t>
            </a:r>
            <a:r>
              <a:rPr lang="en-US" sz="2000" i="1" dirty="0">
                <a:latin typeface="Tw Cen MT" panose="020B0602020104020603" pitchFamily="34" charset="0"/>
              </a:rPr>
              <a:t>(Indonesia= </a:t>
            </a:r>
            <a:r>
              <a:rPr lang="en-US" sz="2000" i="1" dirty="0" err="1">
                <a:latin typeface="Tw Cen MT" panose="020B0602020104020603" pitchFamily="34" charset="0"/>
              </a:rPr>
              <a:t>KUHPerdata</a:t>
            </a:r>
            <a:r>
              <a:rPr lang="en-US" sz="2000" i="1" dirty="0">
                <a:latin typeface="Tw Cen MT" panose="020B0602020104020603" pitchFamily="34" charset="0"/>
              </a:rPr>
              <a:t>), </a:t>
            </a:r>
            <a:r>
              <a:rPr lang="en-US" sz="2000" dirty="0" err="1">
                <a:latin typeface="Tw Cen MT" panose="020B0602020104020603" pitchFamily="34" charset="0"/>
              </a:rPr>
              <a:t>tetapi</a:t>
            </a:r>
            <a:r>
              <a:rPr lang="en-US" sz="2000" dirty="0">
                <a:latin typeface="Tw Cen MT" panose="020B0602020104020603" pitchFamily="34" charset="0"/>
              </a:rPr>
              <a:t> </a:t>
            </a:r>
            <a:r>
              <a:rPr lang="en-US" sz="2000" dirty="0" err="1">
                <a:latin typeface="Tw Cen MT" panose="020B0602020104020603" pitchFamily="34" charset="0"/>
              </a:rPr>
              <a:t>merupakan</a:t>
            </a:r>
            <a:r>
              <a:rPr lang="en-US" sz="2000" dirty="0">
                <a:latin typeface="Tw Cen MT" panose="020B0602020104020603" pitchFamily="34" charset="0"/>
              </a:rPr>
              <a:t> </a:t>
            </a:r>
            <a:r>
              <a:rPr lang="en-US" sz="2000" dirty="0" err="1">
                <a:latin typeface="Tw Cen MT" panose="020B0602020104020603" pitchFamily="34" charset="0"/>
              </a:rPr>
              <a:t>hubungan-hubungan</a:t>
            </a:r>
            <a:r>
              <a:rPr lang="en-US" sz="2000" dirty="0">
                <a:latin typeface="Tw Cen MT" panose="020B0602020104020603" pitchFamily="34" charset="0"/>
              </a:rPr>
              <a:t> </a:t>
            </a:r>
            <a:r>
              <a:rPr lang="en-US" sz="2000" dirty="0" err="1">
                <a:latin typeface="Tw Cen MT" panose="020B0602020104020603" pitchFamily="34" charset="0"/>
              </a:rPr>
              <a:t>keperdataan</a:t>
            </a:r>
            <a:r>
              <a:rPr lang="en-US" sz="2000" dirty="0">
                <a:latin typeface="Tw Cen MT" panose="020B0602020104020603" pitchFamily="34" charset="0"/>
              </a:rPr>
              <a:t> </a:t>
            </a:r>
            <a:r>
              <a:rPr lang="en-US" sz="2000" dirty="0" err="1">
                <a:latin typeface="Tw Cen MT" panose="020B0602020104020603" pitchFamily="34" charset="0"/>
              </a:rPr>
              <a:t>internasional</a:t>
            </a:r>
            <a:r>
              <a:rPr lang="en-US" sz="2000" dirty="0">
                <a:latin typeface="Tw Cen MT" panose="020B0602020104020603" pitchFamily="34" charset="0"/>
              </a:rPr>
              <a:t> yang </a:t>
            </a:r>
            <a:r>
              <a:rPr lang="en-US" sz="2000" dirty="0" err="1">
                <a:latin typeface="Tw Cen MT" panose="020B0602020104020603" pitchFamily="34" charset="0"/>
              </a:rPr>
              <a:t>termasuk</a:t>
            </a:r>
            <a:r>
              <a:rPr lang="en-US" sz="2000" dirty="0">
                <a:latin typeface="Tw Cen MT" panose="020B0602020104020603" pitchFamily="34" charset="0"/>
              </a:rPr>
              <a:t> </a:t>
            </a:r>
            <a:r>
              <a:rPr lang="en-US" sz="2000" dirty="0" err="1">
                <a:latin typeface="Tw Cen MT" panose="020B0602020104020603" pitchFamily="34" charset="0"/>
              </a:rPr>
              <a:t>dalam</a:t>
            </a:r>
            <a:r>
              <a:rPr lang="en-US" sz="2000" dirty="0">
                <a:latin typeface="Tw Cen MT" panose="020B0602020104020603" pitchFamily="34" charset="0"/>
              </a:rPr>
              <a:t> </a:t>
            </a:r>
            <a:r>
              <a:rPr lang="en-US" sz="2000" dirty="0" err="1">
                <a:latin typeface="Tw Cen MT" panose="020B0602020104020603" pitchFamily="34" charset="0"/>
              </a:rPr>
              <a:t>ruang</a:t>
            </a:r>
            <a:r>
              <a:rPr lang="en-US" sz="2000" dirty="0">
                <a:latin typeface="Tw Cen MT" panose="020B0602020104020603" pitchFamily="34" charset="0"/>
              </a:rPr>
              <a:t> </a:t>
            </a:r>
            <a:r>
              <a:rPr lang="en-US" sz="2000" dirty="0" err="1">
                <a:latin typeface="Tw Cen MT" panose="020B0602020104020603" pitchFamily="34" charset="0"/>
              </a:rPr>
              <a:t>lingkup</a:t>
            </a:r>
            <a:r>
              <a:rPr lang="en-US" sz="2000" dirty="0">
                <a:latin typeface="Tw Cen MT" panose="020B0602020104020603" pitchFamily="34" charset="0"/>
              </a:rPr>
              <a:t> </a:t>
            </a:r>
            <a:r>
              <a:rPr lang="en-US" sz="2000" dirty="0" err="1">
                <a:latin typeface="Tw Cen MT" panose="020B0602020104020603" pitchFamily="34" charset="0"/>
              </a:rPr>
              <a:t>Hukum</a:t>
            </a:r>
            <a:r>
              <a:rPr lang="en-US" sz="2000" dirty="0">
                <a:latin typeface="Tw Cen MT" panose="020B0602020104020603" pitchFamily="34" charset="0"/>
              </a:rPr>
              <a:t> </a:t>
            </a:r>
            <a:r>
              <a:rPr lang="en-US" sz="2000" dirty="0" err="1">
                <a:latin typeface="Tw Cen MT" panose="020B0602020104020603" pitchFamily="34" charset="0"/>
              </a:rPr>
              <a:t>Perdata</a:t>
            </a:r>
            <a:r>
              <a:rPr lang="en-US" sz="2000" dirty="0">
                <a:latin typeface="Tw Cen MT" panose="020B0602020104020603" pitchFamily="34" charset="0"/>
              </a:rPr>
              <a:t> </a:t>
            </a:r>
            <a:r>
              <a:rPr lang="en-US" sz="2000" dirty="0" err="1">
                <a:latin typeface="Tw Cen MT" panose="020B0602020104020603" pitchFamily="34" charset="0"/>
              </a:rPr>
              <a:t>Internasional</a:t>
            </a:r>
            <a:r>
              <a:rPr lang="en-US" sz="2000" dirty="0">
                <a:latin typeface="Tw Cen MT" panose="020B0602020104020603" pitchFamily="34" charset="0"/>
              </a:rPr>
              <a:t>.</a:t>
            </a:r>
          </a:p>
          <a:p>
            <a:pPr marL="640080" lvl="1" indent="-246888" fontAlgn="auto">
              <a:spcAft>
                <a:spcPts val="0"/>
              </a:spcAft>
              <a:buFont typeface="Wingdings 2"/>
              <a:buChar char=""/>
              <a:defRPr/>
            </a:pPr>
            <a:r>
              <a:rPr lang="en-US" sz="2000" dirty="0" err="1">
                <a:latin typeface="Tw Cen MT" panose="020B0602020104020603" pitchFamily="34" charset="0"/>
              </a:rPr>
              <a:t>Apabila</a:t>
            </a:r>
            <a:r>
              <a:rPr lang="en-US" sz="2000" dirty="0">
                <a:latin typeface="Tw Cen MT" panose="020B0602020104020603" pitchFamily="34" charset="0"/>
              </a:rPr>
              <a:t> </a:t>
            </a:r>
            <a:r>
              <a:rPr lang="en-US" sz="2000" dirty="0" err="1">
                <a:latin typeface="Tw Cen MT" panose="020B0602020104020603" pitchFamily="34" charset="0"/>
              </a:rPr>
              <a:t>para</a:t>
            </a:r>
            <a:r>
              <a:rPr lang="en-US" sz="2000" dirty="0">
                <a:latin typeface="Tw Cen MT" panose="020B0602020104020603" pitchFamily="34" charset="0"/>
              </a:rPr>
              <a:t> </a:t>
            </a:r>
            <a:r>
              <a:rPr lang="en-US" sz="2000" dirty="0" err="1">
                <a:latin typeface="Tw Cen MT" panose="020B0602020104020603" pitchFamily="34" charset="0"/>
              </a:rPr>
              <a:t>pihak</a:t>
            </a:r>
            <a:r>
              <a:rPr lang="en-US" sz="2000" dirty="0">
                <a:latin typeface="Tw Cen MT" panose="020B0602020104020603" pitchFamily="34" charset="0"/>
              </a:rPr>
              <a:t> </a:t>
            </a:r>
            <a:r>
              <a:rPr lang="en-US" sz="2000" dirty="0" err="1">
                <a:latin typeface="Tw Cen MT" panose="020B0602020104020603" pitchFamily="34" charset="0"/>
              </a:rPr>
              <a:t>badan</a:t>
            </a:r>
            <a:r>
              <a:rPr lang="en-US" sz="2000" dirty="0">
                <a:latin typeface="Tw Cen MT" panose="020B0602020104020603" pitchFamily="34" charset="0"/>
              </a:rPr>
              <a:t> </a:t>
            </a:r>
            <a:r>
              <a:rPr lang="en-US" sz="2000" dirty="0" err="1">
                <a:latin typeface="Tw Cen MT" panose="020B0602020104020603" pitchFamily="34" charset="0"/>
              </a:rPr>
              <a:t>hukum</a:t>
            </a:r>
            <a:r>
              <a:rPr lang="en-US" sz="2000" dirty="0">
                <a:latin typeface="Tw Cen MT" panose="020B0602020104020603" pitchFamily="34" charset="0"/>
              </a:rPr>
              <a:t> Indonesia </a:t>
            </a:r>
            <a:r>
              <a:rPr lang="en-US" sz="2000" dirty="0" err="1">
                <a:latin typeface="Tw Cen MT" panose="020B0602020104020603" pitchFamily="34" charset="0"/>
              </a:rPr>
              <a:t>dan</a:t>
            </a:r>
            <a:r>
              <a:rPr lang="en-US" sz="2000" dirty="0">
                <a:latin typeface="Tw Cen MT" panose="020B0602020104020603" pitchFamily="34" charset="0"/>
              </a:rPr>
              <a:t> </a:t>
            </a:r>
            <a:r>
              <a:rPr lang="en-US" sz="2000" dirty="0" err="1">
                <a:latin typeface="Tw Cen MT" panose="020B0602020104020603" pitchFamily="34" charset="0"/>
              </a:rPr>
              <a:t>transaksi</a:t>
            </a:r>
            <a:r>
              <a:rPr lang="en-US" sz="2000" dirty="0">
                <a:latin typeface="Tw Cen MT" panose="020B0602020104020603" pitchFamily="34" charset="0"/>
              </a:rPr>
              <a:t> </a:t>
            </a:r>
            <a:r>
              <a:rPr lang="en-US" sz="2000" dirty="0" err="1">
                <a:latin typeface="Tw Cen MT" panose="020B0602020104020603" pitchFamily="34" charset="0"/>
              </a:rPr>
              <a:t>dilakukan</a:t>
            </a:r>
            <a:r>
              <a:rPr lang="en-US" sz="2000" dirty="0">
                <a:latin typeface="Tw Cen MT" panose="020B0602020104020603" pitchFamily="34" charset="0"/>
              </a:rPr>
              <a:t> </a:t>
            </a:r>
            <a:r>
              <a:rPr lang="en-US" sz="2000" dirty="0" err="1">
                <a:latin typeface="Tw Cen MT" panose="020B0602020104020603" pitchFamily="34" charset="0"/>
              </a:rPr>
              <a:t>sama</a:t>
            </a:r>
            <a:r>
              <a:rPr lang="en-US" sz="2000" dirty="0">
                <a:latin typeface="Tw Cen MT" panose="020B0602020104020603" pitchFamily="34" charset="0"/>
              </a:rPr>
              <a:t> pula </a:t>
            </a:r>
            <a:r>
              <a:rPr lang="en-US" sz="2000" dirty="0" err="1">
                <a:latin typeface="Tw Cen MT" panose="020B0602020104020603" pitchFamily="34" charset="0"/>
              </a:rPr>
              <a:t>bila</a:t>
            </a:r>
            <a:r>
              <a:rPr lang="en-US" sz="2000" dirty="0">
                <a:latin typeface="Tw Cen MT" panose="020B0602020104020603" pitchFamily="34" charset="0"/>
              </a:rPr>
              <a:t> </a:t>
            </a:r>
            <a:r>
              <a:rPr lang="en-US" sz="2000" dirty="0" err="1">
                <a:latin typeface="Tw Cen MT" panose="020B0602020104020603" pitchFamily="34" charset="0"/>
              </a:rPr>
              <a:t>tidak</a:t>
            </a:r>
            <a:r>
              <a:rPr lang="en-US" sz="2000" dirty="0">
                <a:latin typeface="Tw Cen MT" panose="020B0602020104020603" pitchFamily="34" charset="0"/>
              </a:rPr>
              <a:t> </a:t>
            </a:r>
            <a:r>
              <a:rPr lang="en-US" sz="2000" dirty="0" err="1">
                <a:latin typeface="Tw Cen MT" panose="020B0602020104020603" pitchFamily="34" charset="0"/>
              </a:rPr>
              <a:t>menyebutkan</a:t>
            </a:r>
            <a:r>
              <a:rPr lang="en-US" sz="2000" dirty="0">
                <a:latin typeface="Tw Cen MT" panose="020B0602020104020603" pitchFamily="34" charset="0"/>
              </a:rPr>
              <a:t> </a:t>
            </a:r>
            <a:r>
              <a:rPr lang="en-US" sz="2000" dirty="0" err="1">
                <a:latin typeface="Tw Cen MT" panose="020B0602020104020603" pitchFamily="34" charset="0"/>
              </a:rPr>
              <a:t>pilihan</a:t>
            </a:r>
            <a:r>
              <a:rPr lang="en-US" sz="2000" dirty="0">
                <a:latin typeface="Tw Cen MT" panose="020B0602020104020603" pitchFamily="34" charset="0"/>
              </a:rPr>
              <a:t> </a:t>
            </a:r>
            <a:r>
              <a:rPr lang="en-US" sz="2000" dirty="0" err="1">
                <a:latin typeface="Tw Cen MT" panose="020B0602020104020603" pitchFamily="34" charset="0"/>
              </a:rPr>
              <a:t>hukum</a:t>
            </a:r>
            <a:r>
              <a:rPr lang="en-US" sz="2000" dirty="0">
                <a:latin typeface="Tw Cen MT" panose="020B0602020104020603" pitchFamily="34" charset="0"/>
              </a:rPr>
              <a:t>, </a:t>
            </a:r>
            <a:r>
              <a:rPr lang="en-US" sz="2000" dirty="0" err="1">
                <a:latin typeface="Tw Cen MT" panose="020B0602020104020603" pitchFamily="34" charset="0"/>
              </a:rPr>
              <a:t>maka</a:t>
            </a:r>
            <a:r>
              <a:rPr lang="en-US" sz="2000" dirty="0">
                <a:latin typeface="Tw Cen MT" panose="020B0602020104020603" pitchFamily="34" charset="0"/>
              </a:rPr>
              <a:t> </a:t>
            </a:r>
            <a:r>
              <a:rPr lang="en-US" sz="2000" dirty="0" err="1">
                <a:latin typeface="Tw Cen MT" panose="020B0602020104020603" pitchFamily="34" charset="0"/>
              </a:rPr>
              <a:t>dengan</a:t>
            </a:r>
            <a:r>
              <a:rPr lang="en-US" sz="2000" dirty="0">
                <a:latin typeface="Tw Cen MT" panose="020B0602020104020603" pitchFamily="34" charset="0"/>
              </a:rPr>
              <a:t> </a:t>
            </a:r>
            <a:r>
              <a:rPr lang="en-US" sz="2000" dirty="0" err="1">
                <a:latin typeface="Tw Cen MT" panose="020B0602020104020603" pitchFamily="34" charset="0"/>
              </a:rPr>
              <a:t>mudah</a:t>
            </a:r>
            <a:r>
              <a:rPr lang="en-US" sz="2000" dirty="0">
                <a:latin typeface="Tw Cen MT" panose="020B0602020104020603" pitchFamily="34" charset="0"/>
              </a:rPr>
              <a:t> hakim </a:t>
            </a:r>
            <a:r>
              <a:rPr lang="en-US" sz="2000" dirty="0" err="1">
                <a:latin typeface="Tw Cen MT" panose="020B0602020104020603" pitchFamily="34" charset="0"/>
              </a:rPr>
              <a:t>menentukan</a:t>
            </a:r>
            <a:r>
              <a:rPr lang="en-US" sz="2000" dirty="0">
                <a:latin typeface="Tw Cen MT" panose="020B0602020104020603" pitchFamily="34" charset="0"/>
              </a:rPr>
              <a:t> </a:t>
            </a:r>
            <a:r>
              <a:rPr lang="en-US" sz="2000" dirty="0" err="1">
                <a:latin typeface="Tw Cen MT" panose="020B0602020104020603" pitchFamily="34" charset="0"/>
              </a:rPr>
              <a:t>perselisihan</a:t>
            </a:r>
            <a:r>
              <a:rPr lang="en-US" sz="2000" dirty="0">
                <a:latin typeface="Tw Cen MT" panose="020B0602020104020603" pitchFamily="34" charset="0"/>
              </a:rPr>
              <a:t> </a:t>
            </a:r>
            <a:r>
              <a:rPr lang="en-US" sz="2000" dirty="0" err="1">
                <a:latin typeface="Tw Cen MT" panose="020B0602020104020603" pitchFamily="34" charset="0"/>
              </a:rPr>
              <a:t>menggunakan</a:t>
            </a:r>
            <a:r>
              <a:rPr lang="en-US" sz="2000" dirty="0">
                <a:latin typeface="Tw Cen MT" panose="020B0602020104020603" pitchFamily="34" charset="0"/>
              </a:rPr>
              <a:t> </a:t>
            </a:r>
            <a:r>
              <a:rPr lang="en-US" sz="2000" dirty="0" err="1">
                <a:latin typeface="Tw Cen MT" panose="020B0602020104020603" pitchFamily="34" charset="0"/>
              </a:rPr>
              <a:t>hukum</a:t>
            </a:r>
            <a:r>
              <a:rPr lang="en-US" sz="2000" dirty="0">
                <a:latin typeface="Tw Cen MT" panose="020B0602020104020603" pitchFamily="34" charset="0"/>
              </a:rPr>
              <a:t> Indonesia, </a:t>
            </a:r>
            <a:r>
              <a:rPr lang="en-US" sz="2000" dirty="0" err="1">
                <a:latin typeface="Tw Cen MT" panose="020B0602020104020603" pitchFamily="34" charset="0"/>
              </a:rPr>
              <a:t>tetapi</a:t>
            </a:r>
            <a:r>
              <a:rPr lang="en-US" sz="2000" dirty="0">
                <a:latin typeface="Tw Cen MT" panose="020B0602020104020603" pitchFamily="34" charset="0"/>
              </a:rPr>
              <a:t> </a:t>
            </a:r>
            <a:r>
              <a:rPr lang="en-US" sz="2000" dirty="0" err="1">
                <a:latin typeface="Tw Cen MT" panose="020B0602020104020603" pitchFamily="34" charset="0"/>
              </a:rPr>
              <a:t>bagaimana</a:t>
            </a:r>
            <a:r>
              <a:rPr lang="en-US" sz="2000" dirty="0">
                <a:latin typeface="Tw Cen MT" panose="020B0602020104020603" pitchFamily="34" charset="0"/>
              </a:rPr>
              <a:t> </a:t>
            </a:r>
            <a:r>
              <a:rPr lang="en-US" sz="2000" dirty="0" err="1">
                <a:latin typeface="Tw Cen MT" panose="020B0602020104020603" pitchFamily="34" charset="0"/>
              </a:rPr>
              <a:t>bila</a:t>
            </a:r>
            <a:r>
              <a:rPr lang="en-US" sz="2000" dirty="0">
                <a:latin typeface="Tw Cen MT" panose="020B0602020104020603" pitchFamily="34" charset="0"/>
              </a:rPr>
              <a:t> </a:t>
            </a:r>
            <a:r>
              <a:rPr lang="en-US" sz="2000" dirty="0" err="1">
                <a:latin typeface="Tw Cen MT" panose="020B0602020104020603" pitchFamily="34" charset="0"/>
              </a:rPr>
              <a:t>merupakan</a:t>
            </a:r>
            <a:r>
              <a:rPr lang="en-US" sz="2000" dirty="0">
                <a:latin typeface="Tw Cen MT" panose="020B0602020104020603" pitchFamily="34" charset="0"/>
              </a:rPr>
              <a:t> </a:t>
            </a:r>
            <a:r>
              <a:rPr lang="en-US" sz="2000" dirty="0" err="1">
                <a:latin typeface="Tw Cen MT" panose="020B0602020104020603" pitchFamily="34" charset="0"/>
              </a:rPr>
              <a:t>penduduk</a:t>
            </a:r>
            <a:r>
              <a:rPr lang="en-US" sz="2000" dirty="0">
                <a:latin typeface="Tw Cen MT" panose="020B0602020104020603" pitchFamily="34" charset="0"/>
              </a:rPr>
              <a:t> 2 (</a:t>
            </a:r>
            <a:r>
              <a:rPr lang="en-US" sz="2000" dirty="0" err="1">
                <a:latin typeface="Tw Cen MT" panose="020B0602020104020603" pitchFamily="34" charset="0"/>
              </a:rPr>
              <a:t>dua</a:t>
            </a:r>
            <a:r>
              <a:rPr lang="en-US" sz="2000" dirty="0">
                <a:latin typeface="Tw Cen MT" panose="020B0602020104020603" pitchFamily="34" charset="0"/>
              </a:rPr>
              <a:t>) </a:t>
            </a:r>
            <a:r>
              <a:rPr lang="en-US" sz="2000" dirty="0" err="1">
                <a:latin typeface="Tw Cen MT" panose="020B0602020104020603" pitchFamily="34" charset="0"/>
              </a:rPr>
              <a:t>negara</a:t>
            </a:r>
            <a:r>
              <a:rPr lang="en-US" sz="2000" dirty="0">
                <a:latin typeface="Tw Cen MT" panose="020B0602020104020603" pitchFamily="34" charset="0"/>
              </a:rPr>
              <a:t> yang </a:t>
            </a:r>
            <a:r>
              <a:rPr lang="en-US" sz="2000" dirty="0" err="1">
                <a:latin typeface="Tw Cen MT" panose="020B0602020104020603" pitchFamily="34" charset="0"/>
              </a:rPr>
              <a:t>berbeda</a:t>
            </a:r>
            <a:r>
              <a:rPr lang="en-US" sz="2000" dirty="0">
                <a:latin typeface="Tw Cen MT" panose="020B0602020104020603" pitchFamily="34" charset="0"/>
              </a:rPr>
              <a:t>?.</a:t>
            </a:r>
          </a:p>
          <a:p>
            <a:pPr lvl="2" indent="-246888" fontAlgn="auto">
              <a:spcAft>
                <a:spcPts val="0"/>
              </a:spcAft>
              <a:buFont typeface="Wingdings 2"/>
              <a:buChar char=""/>
              <a:defRPr/>
            </a:pPr>
            <a:r>
              <a:rPr lang="en-US" dirty="0" err="1">
                <a:latin typeface="Tw Cen MT" panose="020B0602020104020603" pitchFamily="34" charset="0"/>
              </a:rPr>
              <a:t>Contoh</a:t>
            </a:r>
            <a:r>
              <a:rPr lang="en-US" dirty="0">
                <a:latin typeface="Tw Cen MT" panose="020B0602020104020603" pitchFamily="34" charset="0"/>
              </a:rPr>
              <a:t> </a:t>
            </a:r>
            <a:r>
              <a:rPr lang="en-US" dirty="0" err="1">
                <a:latin typeface="Tw Cen MT" panose="020B0602020104020603" pitchFamily="34" charset="0"/>
              </a:rPr>
              <a:t>toko</a:t>
            </a:r>
            <a:r>
              <a:rPr lang="en-US" dirty="0">
                <a:latin typeface="Tw Cen MT" panose="020B0602020104020603" pitchFamily="34" charset="0"/>
              </a:rPr>
              <a:t> </a:t>
            </a:r>
            <a:r>
              <a:rPr lang="en-US" dirty="0" err="1">
                <a:latin typeface="Tw Cen MT" panose="020B0602020104020603" pitchFamily="34" charset="0"/>
              </a:rPr>
              <a:t>buku</a:t>
            </a:r>
            <a:r>
              <a:rPr lang="en-US" dirty="0">
                <a:latin typeface="Tw Cen MT" panose="020B0602020104020603" pitchFamily="34" charset="0"/>
              </a:rPr>
              <a:t> </a:t>
            </a:r>
            <a:r>
              <a:rPr lang="en-US" dirty="0" err="1">
                <a:latin typeface="Tw Cen MT" panose="020B0602020104020603" pitchFamily="34" charset="0"/>
              </a:rPr>
              <a:t>Gramedia</a:t>
            </a:r>
            <a:r>
              <a:rPr lang="en-US" dirty="0">
                <a:latin typeface="Tw Cen MT" panose="020B0602020104020603" pitchFamily="34" charset="0"/>
              </a:rPr>
              <a:t> </a:t>
            </a:r>
            <a:r>
              <a:rPr lang="en-US" dirty="0" err="1">
                <a:latin typeface="Tw Cen MT" panose="020B0602020104020603" pitchFamily="34" charset="0"/>
              </a:rPr>
              <a:t>di</a:t>
            </a:r>
            <a:r>
              <a:rPr lang="en-US" dirty="0">
                <a:latin typeface="Tw Cen MT" panose="020B0602020104020603" pitchFamily="34" charset="0"/>
              </a:rPr>
              <a:t> Indonesia </a:t>
            </a:r>
            <a:r>
              <a:rPr lang="en-US" dirty="0" err="1">
                <a:latin typeface="Tw Cen MT" panose="020B0602020104020603" pitchFamily="34" charset="0"/>
              </a:rPr>
              <a:t>memesan</a:t>
            </a:r>
            <a:r>
              <a:rPr lang="en-US" dirty="0">
                <a:latin typeface="Tw Cen MT" panose="020B0602020104020603" pitchFamily="34" charset="0"/>
              </a:rPr>
              <a:t> </a:t>
            </a:r>
            <a:r>
              <a:rPr lang="en-US" dirty="0" err="1">
                <a:latin typeface="Tw Cen MT" panose="020B0602020104020603" pitchFamily="34" charset="0"/>
              </a:rPr>
              <a:t>kepada</a:t>
            </a:r>
            <a:r>
              <a:rPr lang="en-US" dirty="0">
                <a:latin typeface="Tw Cen MT" panose="020B0602020104020603" pitchFamily="34" charset="0"/>
              </a:rPr>
              <a:t> Amazon.com </a:t>
            </a:r>
            <a:r>
              <a:rPr lang="en-US" dirty="0" err="1">
                <a:latin typeface="Tw Cen MT" panose="020B0602020104020603" pitchFamily="34" charset="0"/>
              </a:rPr>
              <a:t>di</a:t>
            </a:r>
            <a:r>
              <a:rPr lang="en-US" dirty="0">
                <a:latin typeface="Tw Cen MT" panose="020B0602020104020603" pitchFamily="34" charset="0"/>
              </a:rPr>
              <a:t> USA </a:t>
            </a:r>
            <a:r>
              <a:rPr lang="en-US" dirty="0" err="1">
                <a:latin typeface="Tw Cen MT" panose="020B0602020104020603" pitchFamily="34" charset="0"/>
              </a:rPr>
              <a:t>melalui</a:t>
            </a:r>
            <a:r>
              <a:rPr lang="en-US" dirty="0">
                <a:latin typeface="Tw Cen MT" panose="020B0602020104020603" pitchFamily="34" charset="0"/>
              </a:rPr>
              <a:t> internet ( </a:t>
            </a:r>
            <a:r>
              <a:rPr lang="en-US" dirty="0" err="1">
                <a:latin typeface="Tw Cen MT" panose="020B0602020104020603" pitchFamily="34" charset="0"/>
              </a:rPr>
              <a:t>terdapat</a:t>
            </a:r>
            <a:r>
              <a:rPr lang="en-US" dirty="0">
                <a:latin typeface="Tw Cen MT" panose="020B0602020104020603" pitchFamily="34" charset="0"/>
              </a:rPr>
              <a:t> </a:t>
            </a:r>
            <a:r>
              <a:rPr lang="en-US" dirty="0" err="1">
                <a:latin typeface="Tw Cen MT" panose="020B0602020104020603" pitchFamily="34" charset="0"/>
              </a:rPr>
              <a:t>beberapa</a:t>
            </a:r>
            <a:r>
              <a:rPr lang="en-US" dirty="0">
                <a:latin typeface="Tw Cen MT" panose="020B0602020104020603" pitchFamily="34" charset="0"/>
              </a:rPr>
              <a:t> </a:t>
            </a:r>
            <a:r>
              <a:rPr lang="en-US" dirty="0" err="1">
                <a:latin typeface="Tw Cen MT" panose="020B0602020104020603" pitchFamily="34" charset="0"/>
              </a:rPr>
              <a:t>masalah</a:t>
            </a:r>
            <a:r>
              <a:rPr lang="en-US" dirty="0">
                <a:latin typeface="Tw Cen MT" panose="020B0602020104020603" pitchFamily="34" charset="0"/>
              </a:rPr>
              <a:t>: </a:t>
            </a:r>
            <a:r>
              <a:rPr lang="en-US" dirty="0" err="1">
                <a:latin typeface="Tw Cen MT" panose="020B0602020104020603" pitchFamily="34" charset="0"/>
              </a:rPr>
              <a:t>buku</a:t>
            </a:r>
            <a:r>
              <a:rPr lang="en-US" dirty="0">
                <a:latin typeface="Tw Cen MT" panose="020B0602020104020603" pitchFamily="34" charset="0"/>
              </a:rPr>
              <a:t> </a:t>
            </a:r>
            <a:r>
              <a:rPr lang="en-US" dirty="0" err="1">
                <a:latin typeface="Tw Cen MT" panose="020B0602020104020603" pitchFamily="34" charset="0"/>
              </a:rPr>
              <a:t>tidak</a:t>
            </a:r>
            <a:r>
              <a:rPr lang="en-US" dirty="0">
                <a:latin typeface="Tw Cen MT" panose="020B0602020104020603" pitchFamily="34" charset="0"/>
              </a:rPr>
              <a:t> </a:t>
            </a:r>
            <a:r>
              <a:rPr lang="en-US" dirty="0" err="1">
                <a:latin typeface="Tw Cen MT" panose="020B0602020104020603" pitchFamily="34" charset="0"/>
              </a:rPr>
              <a:t>pernah</a:t>
            </a:r>
            <a:r>
              <a:rPr lang="en-US" dirty="0">
                <a:latin typeface="Tw Cen MT" panose="020B0602020104020603" pitchFamily="34" charset="0"/>
              </a:rPr>
              <a:t> </a:t>
            </a:r>
            <a:r>
              <a:rPr lang="en-US" dirty="0" err="1">
                <a:latin typeface="Tw Cen MT" panose="020B0602020104020603" pitchFamily="34" charset="0"/>
              </a:rPr>
              <a:t>dikirim</a:t>
            </a:r>
            <a:r>
              <a:rPr lang="en-US" dirty="0">
                <a:latin typeface="Tw Cen MT" panose="020B0602020104020603" pitchFamily="34" charset="0"/>
              </a:rPr>
              <a:t>, </a:t>
            </a:r>
            <a:r>
              <a:rPr lang="en-US" dirty="0" err="1">
                <a:latin typeface="Tw Cen MT" panose="020B0602020104020603" pitchFamily="34" charset="0"/>
              </a:rPr>
              <a:t>tibanya</a:t>
            </a:r>
            <a:r>
              <a:rPr lang="en-US" dirty="0">
                <a:latin typeface="Tw Cen MT" panose="020B0602020104020603" pitchFamily="34" charset="0"/>
              </a:rPr>
              <a:t> </a:t>
            </a:r>
            <a:r>
              <a:rPr lang="en-US" dirty="0" err="1">
                <a:latin typeface="Tw Cen MT" panose="020B0602020104020603" pitchFamily="34" charset="0"/>
              </a:rPr>
              <a:t>sangat</a:t>
            </a:r>
            <a:r>
              <a:rPr lang="en-US" dirty="0">
                <a:latin typeface="Tw Cen MT" panose="020B0602020104020603" pitchFamily="34" charset="0"/>
              </a:rPr>
              <a:t> </a:t>
            </a:r>
            <a:r>
              <a:rPr lang="en-US" dirty="0" err="1">
                <a:latin typeface="Tw Cen MT" panose="020B0602020104020603" pitchFamily="34" charset="0"/>
              </a:rPr>
              <a:t>terlambat</a:t>
            </a:r>
            <a:r>
              <a:rPr lang="en-US" dirty="0">
                <a:latin typeface="Tw Cen MT" panose="020B0602020104020603" pitchFamily="34" charset="0"/>
              </a:rPr>
              <a:t>, </a:t>
            </a:r>
            <a:r>
              <a:rPr lang="en-US" dirty="0" err="1">
                <a:latin typeface="Tw Cen MT" panose="020B0602020104020603" pitchFamily="34" charset="0"/>
              </a:rPr>
              <a:t>dikirim</a:t>
            </a:r>
            <a:r>
              <a:rPr lang="en-US" dirty="0">
                <a:latin typeface="Tw Cen MT" panose="020B0602020104020603" pitchFamily="34" charset="0"/>
              </a:rPr>
              <a:t> </a:t>
            </a:r>
            <a:r>
              <a:rPr lang="en-US" dirty="0" err="1">
                <a:latin typeface="Tw Cen MT" panose="020B0602020104020603" pitchFamily="34" charset="0"/>
              </a:rPr>
              <a:t>tetapi</a:t>
            </a:r>
            <a:r>
              <a:rPr lang="en-US" dirty="0">
                <a:latin typeface="Tw Cen MT" panose="020B0602020104020603" pitchFamily="34" charset="0"/>
              </a:rPr>
              <a:t> </a:t>
            </a:r>
            <a:r>
              <a:rPr lang="en-US" dirty="0" err="1">
                <a:latin typeface="Tw Cen MT" panose="020B0602020104020603" pitchFamily="34" charset="0"/>
              </a:rPr>
              <a:t>salah</a:t>
            </a:r>
            <a:r>
              <a:rPr lang="en-US" dirty="0">
                <a:latin typeface="Tw Cen MT" panose="020B0602020104020603" pitchFamily="34" charset="0"/>
              </a:rPr>
              <a:t> </a:t>
            </a:r>
            <a:r>
              <a:rPr lang="en-US" dirty="0" err="1">
                <a:latin typeface="Tw Cen MT" panose="020B0602020104020603" pitchFamily="34" charset="0"/>
              </a:rPr>
              <a:t>alamat</a:t>
            </a:r>
            <a:r>
              <a:rPr lang="en-US" dirty="0">
                <a:latin typeface="Tw Cen MT" panose="020B0602020104020603" pitchFamily="34" charset="0"/>
              </a:rPr>
              <a:t>).</a:t>
            </a:r>
          </a:p>
          <a:p>
            <a:pPr lvl="2" indent="-246888" fontAlgn="auto">
              <a:spcAft>
                <a:spcPts val="0"/>
              </a:spcAft>
              <a:buFont typeface="Wingdings 2"/>
              <a:buChar char=""/>
              <a:defRPr/>
            </a:pPr>
            <a:r>
              <a:rPr lang="en-US" dirty="0" err="1">
                <a:latin typeface="Tw Cen MT" panose="020B0602020104020603" pitchFamily="34" charset="0"/>
              </a:rPr>
              <a:t>Bagaimana</a:t>
            </a:r>
            <a:r>
              <a:rPr lang="en-US" dirty="0">
                <a:latin typeface="Tw Cen MT" panose="020B0602020104020603" pitchFamily="34" charset="0"/>
              </a:rPr>
              <a:t> </a:t>
            </a:r>
            <a:r>
              <a:rPr lang="en-US" dirty="0" err="1">
                <a:latin typeface="Tw Cen MT" panose="020B0602020104020603" pitchFamily="34" charset="0"/>
              </a:rPr>
              <a:t>gugatan</a:t>
            </a:r>
            <a:r>
              <a:rPr lang="en-US" dirty="0">
                <a:latin typeface="Tw Cen MT" panose="020B0602020104020603" pitchFamily="34" charset="0"/>
              </a:rPr>
              <a:t> </a:t>
            </a:r>
            <a:r>
              <a:rPr lang="en-US" dirty="0" err="1">
                <a:latin typeface="Tw Cen MT" panose="020B0602020104020603" pitchFamily="34" charset="0"/>
              </a:rPr>
              <a:t>dilakukan</a:t>
            </a:r>
            <a:r>
              <a:rPr lang="en-US" dirty="0">
                <a:latin typeface="Tw Cen MT" panose="020B0602020104020603" pitchFamily="34" charset="0"/>
              </a:rPr>
              <a:t> (</a:t>
            </a:r>
            <a:r>
              <a:rPr lang="en-US" dirty="0" err="1">
                <a:latin typeface="Tw Cen MT" panose="020B0602020104020603" pitchFamily="34" charset="0"/>
              </a:rPr>
              <a:t>Pengadilan</a:t>
            </a:r>
            <a:r>
              <a:rPr lang="en-US" dirty="0">
                <a:latin typeface="Tw Cen MT" panose="020B0602020104020603" pitchFamily="34" charset="0"/>
              </a:rPr>
              <a:t> Indonesia </a:t>
            </a:r>
            <a:r>
              <a:rPr lang="en-US" dirty="0" err="1">
                <a:latin typeface="Tw Cen MT" panose="020B0602020104020603" pitchFamily="34" charset="0"/>
              </a:rPr>
              <a:t>atau</a:t>
            </a:r>
            <a:r>
              <a:rPr lang="en-US" dirty="0">
                <a:latin typeface="Tw Cen MT" panose="020B0602020104020603" pitchFamily="34" charset="0"/>
              </a:rPr>
              <a:t> USA)?.</a:t>
            </a:r>
          </a:p>
          <a:p>
            <a:pPr marL="274320" indent="-274320" fontAlgn="auto">
              <a:spcAft>
                <a:spcPts val="0"/>
              </a:spcAft>
              <a:buClr>
                <a:schemeClr val="accent3"/>
              </a:buClr>
              <a:buFont typeface="Arial" panose="020B0604020202020204" pitchFamily="34" charset="0"/>
              <a:buNone/>
              <a:defRPr/>
            </a:pPr>
            <a:endParaRPr lang="en-US" sz="2000" i="1" dirty="0">
              <a:latin typeface="Tw Cen MT" panose="020B0602020104020603" pitchFamily="34" charset="0"/>
            </a:endParaRPr>
          </a:p>
        </p:txBody>
      </p:sp>
      <p:sp>
        <p:nvSpPr>
          <p:cNvPr id="30724" name="Footer Placeholder 3">
            <a:extLst>
              <a:ext uri="{FF2B5EF4-FFF2-40B4-BE49-F238E27FC236}">
                <a16:creationId xmlns:a16="http://schemas.microsoft.com/office/drawing/2014/main" id="{AE1957E5-C857-8D35-3CAD-41203A305D69}"/>
              </a:ext>
            </a:extLst>
          </p:cNvPr>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endParaRPr lang="en-US" altLang="en-US" sz="1200">
              <a:solidFill>
                <a:srgbClr val="045C75"/>
              </a:solidFill>
              <a:latin typeface="Constantia" panose="02030602050306030303" pitchFamily="18" charset="0"/>
            </a:endParaRPr>
          </a:p>
        </p:txBody>
      </p:sp>
      <p:sp>
        <p:nvSpPr>
          <p:cNvPr id="30725" name="Slide Number Placeholder 4">
            <a:extLst>
              <a:ext uri="{FF2B5EF4-FFF2-40B4-BE49-F238E27FC236}">
                <a16:creationId xmlns:a16="http://schemas.microsoft.com/office/drawing/2014/main" id="{A245E79C-E15F-7F29-4585-02C28559818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E89D6D34-63B2-40B7-9D75-355C18FB718E}" type="slidenum">
              <a:rPr lang="en-US" altLang="en-US" sz="1200">
                <a:solidFill>
                  <a:srgbClr val="045C75"/>
                </a:solidFill>
                <a:latin typeface="Constantia" panose="02030602050306030303" pitchFamily="18" charset="0"/>
              </a:rPr>
              <a:pPr fontAlgn="base">
                <a:lnSpc>
                  <a:spcPct val="100000"/>
                </a:lnSpc>
                <a:spcBef>
                  <a:spcPct val="0"/>
                </a:spcBef>
                <a:spcAft>
                  <a:spcPct val="0"/>
                </a:spcAft>
                <a:buFontTx/>
                <a:buNone/>
              </a:pPr>
              <a:t>16</a:t>
            </a:fld>
            <a:endParaRPr lang="en-US" altLang="en-US" sz="1200">
              <a:solidFill>
                <a:srgbClr val="045C75"/>
              </a:solidFill>
              <a:latin typeface="Constantia" panose="020306020503060303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17410"/>
                                        </p:tgtEl>
                                        <p:attrNameLst>
                                          <p:attrName>style.visibility</p:attrName>
                                        </p:attrNameLst>
                                      </p:cBhvr>
                                      <p:to>
                                        <p:strVal val="visible"/>
                                      </p:to>
                                    </p:set>
                                    <p:anim calcmode="lin" valueType="num">
                                      <p:cBhvr>
                                        <p:cTn id="7" dur="1000" fill="hold"/>
                                        <p:tgtEl>
                                          <p:spTgt spid="17410"/>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7410"/>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7410"/>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7410"/>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3">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3">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9"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0"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E264AA9B-6305-FA62-A681-2A1A9457E6E4}"/>
              </a:ext>
            </a:extLst>
          </p:cNvPr>
          <p:cNvSpPr>
            <a:spLocks noGrp="1" noChangeArrowheads="1"/>
          </p:cNvSpPr>
          <p:nvPr>
            <p:ph type="title"/>
          </p:nvPr>
        </p:nvSpPr>
        <p:spPr/>
        <p:txBody>
          <a:bodyPr/>
          <a:lstStyle/>
          <a:p>
            <a:r>
              <a:rPr lang="en-US" altLang="en-US" sz="3200">
                <a:latin typeface="Tw Cen MT" panose="020B0602020104020603" pitchFamily="34" charset="0"/>
              </a:rPr>
              <a:t>Aspek-aspek Hukum dari E- Commerce </a:t>
            </a:r>
          </a:p>
        </p:txBody>
      </p:sp>
      <p:sp>
        <p:nvSpPr>
          <p:cNvPr id="18435" name="Content Placeholder 2">
            <a:extLst>
              <a:ext uri="{FF2B5EF4-FFF2-40B4-BE49-F238E27FC236}">
                <a16:creationId xmlns:a16="http://schemas.microsoft.com/office/drawing/2014/main" id="{3C95531A-24E3-0342-CCC0-630E3571A818}"/>
              </a:ext>
            </a:extLst>
          </p:cNvPr>
          <p:cNvSpPr>
            <a:spLocks noGrp="1" noChangeArrowheads="1"/>
          </p:cNvSpPr>
          <p:nvPr>
            <p:ph idx="1"/>
          </p:nvPr>
        </p:nvSpPr>
        <p:spPr/>
        <p:txBody>
          <a:bodyPr/>
          <a:lstStyle/>
          <a:p>
            <a:r>
              <a:rPr lang="en-US" altLang="en-US">
                <a:latin typeface="Tw Cen MT" panose="020B0602020104020603" pitchFamily="34" charset="0"/>
              </a:rPr>
              <a:t>Pilihan Hukum </a:t>
            </a:r>
            <a:r>
              <a:rPr lang="en-US" altLang="en-US" i="1">
                <a:latin typeface="Tw Cen MT" panose="020B0602020104020603" pitchFamily="34" charset="0"/>
              </a:rPr>
              <a:t>(Choice of Law)</a:t>
            </a:r>
          </a:p>
          <a:p>
            <a:pPr lvl="2"/>
            <a:r>
              <a:rPr lang="en-US" altLang="en-US">
                <a:latin typeface="Tw Cen MT" panose="020B0602020104020603" pitchFamily="34" charset="0"/>
              </a:rPr>
              <a:t>Hukum mana yang harus diberlakukan oleh hakim (Indonesia atau USA)?</a:t>
            </a:r>
          </a:p>
          <a:p>
            <a:pPr lvl="2"/>
            <a:r>
              <a:rPr lang="en-US" altLang="en-US">
                <a:latin typeface="Tw Cen MT" panose="020B0602020104020603" pitchFamily="34" charset="0"/>
              </a:rPr>
              <a:t>Apabila memberlakukan hukum di negara mana perbuatan itu dilakukan , sulit untuk mengatakannya terjadi di Indonesia atau USA?</a:t>
            </a:r>
          </a:p>
          <a:p>
            <a:pPr lvl="2"/>
            <a:r>
              <a:rPr lang="en-US" altLang="en-US">
                <a:latin typeface="Tw Cen MT" panose="020B0602020104020603" pitchFamily="34" charset="0"/>
              </a:rPr>
              <a:t>Hal ini masuk ranah Hukum Perdata Internasional, masalah tersebut dapat dipecahkan dalam hal dibuat perjanjian memuat klausul yang menentukan hukum negara mana yang akan diberlakukan bila timbul perselisihan diantara mereka di kemudian hari?.</a:t>
            </a:r>
          </a:p>
          <a:p>
            <a:pPr>
              <a:buFont typeface="Wingdings 2" panose="05020102010507070707" pitchFamily="18" charset="2"/>
              <a:buNone/>
            </a:pPr>
            <a:endParaRPr lang="en-US" altLang="en-US" i="1">
              <a:latin typeface="Tw Cen MT" panose="020B0602020104020603" pitchFamily="34" charset="0"/>
            </a:endParaRPr>
          </a:p>
        </p:txBody>
      </p:sp>
      <p:sp>
        <p:nvSpPr>
          <p:cNvPr id="32772" name="Footer Placeholder 3">
            <a:extLst>
              <a:ext uri="{FF2B5EF4-FFF2-40B4-BE49-F238E27FC236}">
                <a16:creationId xmlns:a16="http://schemas.microsoft.com/office/drawing/2014/main" id="{23799313-15BF-F720-4519-142366B56B0F}"/>
              </a:ext>
            </a:extLst>
          </p:cNvPr>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endParaRPr lang="en-US" altLang="en-US" sz="1200">
              <a:solidFill>
                <a:srgbClr val="045C75"/>
              </a:solidFill>
              <a:latin typeface="Constantia" panose="02030602050306030303" pitchFamily="18" charset="0"/>
            </a:endParaRPr>
          </a:p>
        </p:txBody>
      </p:sp>
      <p:sp>
        <p:nvSpPr>
          <p:cNvPr id="32773" name="Slide Number Placeholder 4">
            <a:extLst>
              <a:ext uri="{FF2B5EF4-FFF2-40B4-BE49-F238E27FC236}">
                <a16:creationId xmlns:a16="http://schemas.microsoft.com/office/drawing/2014/main" id="{73446795-43A5-6FA7-E620-606F910CB9EF}"/>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78038347-8B65-4CED-ABCC-3F2F4F437BEF}" type="slidenum">
              <a:rPr lang="en-US" altLang="en-US" sz="1200">
                <a:solidFill>
                  <a:srgbClr val="045C75"/>
                </a:solidFill>
                <a:latin typeface="Constantia" panose="02030602050306030303" pitchFamily="18" charset="0"/>
              </a:rPr>
              <a:pPr fontAlgn="base">
                <a:lnSpc>
                  <a:spcPct val="100000"/>
                </a:lnSpc>
                <a:spcBef>
                  <a:spcPct val="0"/>
                </a:spcBef>
                <a:spcAft>
                  <a:spcPct val="0"/>
                </a:spcAft>
                <a:buFontTx/>
                <a:buNone/>
              </a:pPr>
              <a:t>17</a:t>
            </a:fld>
            <a:endParaRPr lang="en-US" altLang="en-US" sz="1200">
              <a:solidFill>
                <a:srgbClr val="045C75"/>
              </a:solidFill>
              <a:latin typeface="Constantia" panose="020306020503060303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18434"/>
                                        </p:tgtEl>
                                        <p:attrNameLst>
                                          <p:attrName>style.visibility</p:attrName>
                                        </p:attrNameLst>
                                      </p:cBhvr>
                                      <p:to>
                                        <p:strVal val="visible"/>
                                      </p:to>
                                    </p:set>
                                    <p:anim calcmode="lin" valueType="num">
                                      <p:cBhvr>
                                        <p:cTn id="7" dur="1000" fill="hold"/>
                                        <p:tgtEl>
                                          <p:spTgt spid="18434"/>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8434"/>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8434"/>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8434"/>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18435">
                                            <p:txEl>
                                              <p:pRg st="0" end="0"/>
                                            </p:txEl>
                                          </p:spTgt>
                                        </p:tgtEl>
                                        <p:attrNameLst>
                                          <p:attrName>style.visibility</p:attrName>
                                        </p:attrNameLst>
                                      </p:cBhvr>
                                      <p:to>
                                        <p:strVal val="visible"/>
                                      </p:to>
                                    </p:set>
                                    <p:anim calcmode="lin" valueType="num">
                                      <p:cBhvr>
                                        <p:cTn id="15" dur="1000" fill="hold"/>
                                        <p:tgtEl>
                                          <p:spTgt spid="18435">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18435">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18435">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18435">
                                            <p:txEl>
                                              <p:pRg st="1" end="1"/>
                                            </p:txEl>
                                          </p:spTgt>
                                        </p:tgtEl>
                                        <p:attrNameLst>
                                          <p:attrName>style.visibility</p:attrName>
                                        </p:attrNameLst>
                                      </p:cBhvr>
                                      <p:to>
                                        <p:strVal val="visible"/>
                                      </p:to>
                                    </p:set>
                                    <p:anim calcmode="lin" valueType="num">
                                      <p:cBhvr>
                                        <p:cTn id="22" dur="1000" fill="hold"/>
                                        <p:tgtEl>
                                          <p:spTgt spid="18435">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18435">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18435">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18435">
                                            <p:txEl>
                                              <p:pRg st="2" end="2"/>
                                            </p:txEl>
                                          </p:spTgt>
                                        </p:tgtEl>
                                        <p:attrNameLst>
                                          <p:attrName>style.visibility</p:attrName>
                                        </p:attrNameLst>
                                      </p:cBhvr>
                                      <p:to>
                                        <p:strVal val="visible"/>
                                      </p:to>
                                    </p:set>
                                    <p:anim calcmode="lin" valueType="num">
                                      <p:cBhvr>
                                        <p:cTn id="29" dur="1000" fill="hold"/>
                                        <p:tgtEl>
                                          <p:spTgt spid="18435">
                                            <p:txEl>
                                              <p:pRg st="2" end="2"/>
                                            </p:txEl>
                                          </p:spTgt>
                                        </p:tgtEl>
                                        <p:attrNameLst>
                                          <p:attrName>ppt_x</p:attrName>
                                        </p:attrNameLst>
                                      </p:cBhvr>
                                      <p:tavLst>
                                        <p:tav tm="0">
                                          <p:val>
                                            <p:strVal val="#ppt_x-.2"/>
                                          </p:val>
                                        </p:tav>
                                        <p:tav tm="100000">
                                          <p:val>
                                            <p:strVal val="#ppt_x"/>
                                          </p:val>
                                        </p:tav>
                                      </p:tavLst>
                                    </p:anim>
                                    <p:anim calcmode="lin" valueType="num">
                                      <p:cBhvr>
                                        <p:cTn id="30" dur="1000" fill="hold"/>
                                        <p:tgtEl>
                                          <p:spTgt spid="18435">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18435">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18435">
                                            <p:txEl>
                                              <p:pRg st="3" end="3"/>
                                            </p:txEl>
                                          </p:spTgt>
                                        </p:tgtEl>
                                        <p:attrNameLst>
                                          <p:attrName>style.visibility</p:attrName>
                                        </p:attrNameLst>
                                      </p:cBhvr>
                                      <p:to>
                                        <p:strVal val="visible"/>
                                      </p:to>
                                    </p:set>
                                    <p:anim calcmode="lin" valueType="num">
                                      <p:cBhvr>
                                        <p:cTn id="36" dur="1000" fill="hold"/>
                                        <p:tgtEl>
                                          <p:spTgt spid="18435">
                                            <p:txEl>
                                              <p:pRg st="3" end="3"/>
                                            </p:txEl>
                                          </p:spTgt>
                                        </p:tgtEl>
                                        <p:attrNameLst>
                                          <p:attrName>ppt_x</p:attrName>
                                        </p:attrNameLst>
                                      </p:cBhvr>
                                      <p:tavLst>
                                        <p:tav tm="0">
                                          <p:val>
                                            <p:strVal val="#ppt_x-.2"/>
                                          </p:val>
                                        </p:tav>
                                        <p:tav tm="100000">
                                          <p:val>
                                            <p:strVal val="#ppt_x"/>
                                          </p:val>
                                        </p:tav>
                                      </p:tavLst>
                                    </p:anim>
                                    <p:anim calcmode="lin" valueType="num">
                                      <p:cBhvr>
                                        <p:cTn id="37" dur="1000" fill="hold"/>
                                        <p:tgtEl>
                                          <p:spTgt spid="18435">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1843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B074CAE9-BC4A-C745-A96C-6329C23CF672}"/>
              </a:ext>
            </a:extLst>
          </p:cNvPr>
          <p:cNvSpPr>
            <a:spLocks noGrp="1" noChangeArrowheads="1"/>
          </p:cNvSpPr>
          <p:nvPr>
            <p:ph type="title"/>
          </p:nvPr>
        </p:nvSpPr>
        <p:spPr/>
        <p:txBody>
          <a:bodyPr/>
          <a:lstStyle/>
          <a:p>
            <a:r>
              <a:rPr lang="en-US" altLang="en-US" sz="3200">
                <a:latin typeface="Tw Cen MT" panose="020B0602020104020603" pitchFamily="34" charset="0"/>
              </a:rPr>
              <a:t>Aspek-aspek Hukum dari E- Commerce </a:t>
            </a:r>
          </a:p>
        </p:txBody>
      </p:sp>
      <p:sp>
        <p:nvSpPr>
          <p:cNvPr id="19459" name="Content Placeholder 2">
            <a:extLst>
              <a:ext uri="{FF2B5EF4-FFF2-40B4-BE49-F238E27FC236}">
                <a16:creationId xmlns:a16="http://schemas.microsoft.com/office/drawing/2014/main" id="{86785F86-3896-0D9D-D5E4-55649E999606}"/>
              </a:ext>
            </a:extLst>
          </p:cNvPr>
          <p:cNvSpPr>
            <a:spLocks noGrp="1" noChangeArrowheads="1"/>
          </p:cNvSpPr>
          <p:nvPr>
            <p:ph idx="1"/>
          </p:nvPr>
        </p:nvSpPr>
        <p:spPr/>
        <p:txBody>
          <a:bodyPr/>
          <a:lstStyle/>
          <a:p>
            <a:r>
              <a:rPr lang="en-US" altLang="en-US" sz="2400">
                <a:latin typeface="Tw Cen MT" panose="020B0602020104020603" pitchFamily="34" charset="0"/>
              </a:rPr>
              <a:t>Yurisdiksi Pengadilan (</a:t>
            </a:r>
            <a:r>
              <a:rPr lang="en-US" altLang="en-US" sz="2400" i="1">
                <a:latin typeface="Tw Cen MT" panose="020B0602020104020603" pitchFamily="34" charset="0"/>
              </a:rPr>
              <a:t>Choice of Forum)</a:t>
            </a:r>
          </a:p>
          <a:p>
            <a:pPr lvl="1"/>
            <a:r>
              <a:rPr lang="en-US" altLang="en-US">
                <a:latin typeface="Tw Cen MT" panose="020B0602020104020603" pitchFamily="34" charset="0"/>
              </a:rPr>
              <a:t>Pilihan pengadilan atau forum merupakan masalah yang akan timbul dalam transaksi </a:t>
            </a:r>
            <a:r>
              <a:rPr lang="en-US" altLang="en-US" i="1">
                <a:latin typeface="Tw Cen MT" panose="020B0602020104020603" pitchFamily="34" charset="0"/>
              </a:rPr>
              <a:t>e-commerce.</a:t>
            </a:r>
          </a:p>
          <a:p>
            <a:pPr lvl="1"/>
            <a:r>
              <a:rPr lang="en-US" altLang="en-US">
                <a:latin typeface="Tw Cen MT" panose="020B0602020104020603" pitchFamily="34" charset="0"/>
              </a:rPr>
              <a:t>Perlu dicantumkan pilihan forum yang akan dipilih untuk menyelesaikan sengketa yang timbul di kemudian hari.</a:t>
            </a:r>
          </a:p>
          <a:p>
            <a:pPr lvl="1"/>
            <a:r>
              <a:rPr lang="en-US" altLang="en-US">
                <a:latin typeface="Tw Cen MT" panose="020B0602020104020603" pitchFamily="34" charset="0"/>
              </a:rPr>
              <a:t>Dapat dipilih antara badan pengadilan, badan arbitrase (institusional, ad hoc).</a:t>
            </a:r>
          </a:p>
          <a:p>
            <a:pPr lvl="1"/>
            <a:r>
              <a:rPr lang="en-US" altLang="en-US">
                <a:latin typeface="Tw Cen MT" panose="020B0602020104020603" pitchFamily="34" charset="0"/>
              </a:rPr>
              <a:t>Klausul demikian dinamakan </a:t>
            </a:r>
            <a:r>
              <a:rPr lang="en-US" altLang="en-US" i="1">
                <a:latin typeface="Tw Cen MT" panose="020B0602020104020603" pitchFamily="34" charset="0"/>
              </a:rPr>
              <a:t>arbitration provisions </a:t>
            </a:r>
            <a:r>
              <a:rPr lang="en-US" altLang="en-US">
                <a:latin typeface="Tw Cen MT" panose="020B0602020104020603" pitchFamily="34" charset="0"/>
              </a:rPr>
              <a:t>atau klausul arbitrase.</a:t>
            </a:r>
          </a:p>
          <a:p>
            <a:pPr lvl="1"/>
            <a:endParaRPr lang="en-US" altLang="en-US" i="1">
              <a:latin typeface="Tw Cen MT" panose="020B0602020104020603" pitchFamily="34" charset="0"/>
            </a:endParaRPr>
          </a:p>
        </p:txBody>
      </p:sp>
      <p:sp>
        <p:nvSpPr>
          <p:cNvPr id="34820" name="Footer Placeholder 3">
            <a:extLst>
              <a:ext uri="{FF2B5EF4-FFF2-40B4-BE49-F238E27FC236}">
                <a16:creationId xmlns:a16="http://schemas.microsoft.com/office/drawing/2014/main" id="{5A849334-542B-7B3A-FAB0-52370830B379}"/>
              </a:ext>
            </a:extLst>
          </p:cNvPr>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endParaRPr lang="en-US" altLang="en-US" sz="1200">
              <a:solidFill>
                <a:srgbClr val="045C75"/>
              </a:solidFill>
              <a:latin typeface="Constantia" panose="02030602050306030303" pitchFamily="18" charset="0"/>
            </a:endParaRPr>
          </a:p>
        </p:txBody>
      </p:sp>
      <p:sp>
        <p:nvSpPr>
          <p:cNvPr id="34821" name="Slide Number Placeholder 4">
            <a:extLst>
              <a:ext uri="{FF2B5EF4-FFF2-40B4-BE49-F238E27FC236}">
                <a16:creationId xmlns:a16="http://schemas.microsoft.com/office/drawing/2014/main" id="{AAE9699D-C2CE-1ABD-6421-85E5EA848A0B}"/>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F23958F7-9B66-446A-B6E3-D5B1CE0CC3C9}" type="slidenum">
              <a:rPr lang="en-US" altLang="en-US" sz="1200">
                <a:solidFill>
                  <a:srgbClr val="045C75"/>
                </a:solidFill>
                <a:latin typeface="Constantia" panose="02030602050306030303" pitchFamily="18" charset="0"/>
              </a:rPr>
              <a:pPr fontAlgn="base">
                <a:lnSpc>
                  <a:spcPct val="100000"/>
                </a:lnSpc>
                <a:spcBef>
                  <a:spcPct val="0"/>
                </a:spcBef>
                <a:spcAft>
                  <a:spcPct val="0"/>
                </a:spcAft>
                <a:buFontTx/>
                <a:buNone/>
              </a:pPr>
              <a:t>18</a:t>
            </a:fld>
            <a:endParaRPr lang="en-US" altLang="en-US" sz="1200">
              <a:solidFill>
                <a:srgbClr val="045C75"/>
              </a:solidFill>
              <a:latin typeface="Constantia" panose="020306020503060303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19458"/>
                                        </p:tgtEl>
                                        <p:attrNameLst>
                                          <p:attrName>style.visibility</p:attrName>
                                        </p:attrNameLst>
                                      </p:cBhvr>
                                      <p:to>
                                        <p:strVal val="visible"/>
                                      </p:to>
                                    </p:set>
                                    <p:anim calcmode="lin" valueType="num">
                                      <p:cBhvr>
                                        <p:cTn id="7" dur="1000" fill="hold"/>
                                        <p:tgtEl>
                                          <p:spTgt spid="19458"/>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9458"/>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9458"/>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9458"/>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19459">
                                            <p:txEl>
                                              <p:pRg st="0" end="0"/>
                                            </p:txEl>
                                          </p:spTgt>
                                        </p:tgtEl>
                                        <p:attrNameLst>
                                          <p:attrName>style.visibility</p:attrName>
                                        </p:attrNameLst>
                                      </p:cBhvr>
                                      <p:to>
                                        <p:strVal val="visible"/>
                                      </p:to>
                                    </p:set>
                                    <p:anim calcmode="lin" valueType="num">
                                      <p:cBhvr>
                                        <p:cTn id="15" dur="1000" fill="hold"/>
                                        <p:tgtEl>
                                          <p:spTgt spid="19459">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19459">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19459">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19459">
                                            <p:txEl>
                                              <p:pRg st="1" end="1"/>
                                            </p:txEl>
                                          </p:spTgt>
                                        </p:tgtEl>
                                        <p:attrNameLst>
                                          <p:attrName>style.visibility</p:attrName>
                                        </p:attrNameLst>
                                      </p:cBhvr>
                                      <p:to>
                                        <p:strVal val="visible"/>
                                      </p:to>
                                    </p:set>
                                    <p:anim calcmode="lin" valueType="num">
                                      <p:cBhvr>
                                        <p:cTn id="22" dur="1000" fill="hold"/>
                                        <p:tgtEl>
                                          <p:spTgt spid="19459">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19459">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19459">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19459">
                                            <p:txEl>
                                              <p:pRg st="2" end="2"/>
                                            </p:txEl>
                                          </p:spTgt>
                                        </p:tgtEl>
                                        <p:attrNameLst>
                                          <p:attrName>style.visibility</p:attrName>
                                        </p:attrNameLst>
                                      </p:cBhvr>
                                      <p:to>
                                        <p:strVal val="visible"/>
                                      </p:to>
                                    </p:set>
                                    <p:anim calcmode="lin" valueType="num">
                                      <p:cBhvr>
                                        <p:cTn id="29" dur="1000" fill="hold"/>
                                        <p:tgtEl>
                                          <p:spTgt spid="19459">
                                            <p:txEl>
                                              <p:pRg st="2" end="2"/>
                                            </p:txEl>
                                          </p:spTgt>
                                        </p:tgtEl>
                                        <p:attrNameLst>
                                          <p:attrName>ppt_x</p:attrName>
                                        </p:attrNameLst>
                                      </p:cBhvr>
                                      <p:tavLst>
                                        <p:tav tm="0">
                                          <p:val>
                                            <p:strVal val="#ppt_x-.2"/>
                                          </p:val>
                                        </p:tav>
                                        <p:tav tm="100000">
                                          <p:val>
                                            <p:strVal val="#ppt_x"/>
                                          </p:val>
                                        </p:tav>
                                      </p:tavLst>
                                    </p:anim>
                                    <p:anim calcmode="lin" valueType="num">
                                      <p:cBhvr>
                                        <p:cTn id="30" dur="1000" fill="hold"/>
                                        <p:tgtEl>
                                          <p:spTgt spid="19459">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19459">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19459">
                                            <p:txEl>
                                              <p:pRg st="3" end="3"/>
                                            </p:txEl>
                                          </p:spTgt>
                                        </p:tgtEl>
                                        <p:attrNameLst>
                                          <p:attrName>style.visibility</p:attrName>
                                        </p:attrNameLst>
                                      </p:cBhvr>
                                      <p:to>
                                        <p:strVal val="visible"/>
                                      </p:to>
                                    </p:set>
                                    <p:anim calcmode="lin" valueType="num">
                                      <p:cBhvr>
                                        <p:cTn id="36" dur="1000" fill="hold"/>
                                        <p:tgtEl>
                                          <p:spTgt spid="19459">
                                            <p:txEl>
                                              <p:pRg st="3" end="3"/>
                                            </p:txEl>
                                          </p:spTgt>
                                        </p:tgtEl>
                                        <p:attrNameLst>
                                          <p:attrName>ppt_x</p:attrName>
                                        </p:attrNameLst>
                                      </p:cBhvr>
                                      <p:tavLst>
                                        <p:tav tm="0">
                                          <p:val>
                                            <p:strVal val="#ppt_x-.2"/>
                                          </p:val>
                                        </p:tav>
                                        <p:tav tm="100000">
                                          <p:val>
                                            <p:strVal val="#ppt_x"/>
                                          </p:val>
                                        </p:tav>
                                      </p:tavLst>
                                    </p:anim>
                                    <p:anim calcmode="lin" valueType="num">
                                      <p:cBhvr>
                                        <p:cTn id="37" dur="1000" fill="hold"/>
                                        <p:tgtEl>
                                          <p:spTgt spid="19459">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19459">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9" presetClass="entr" presetSubtype="0" fill="hold" nodeType="clickEffect">
                                  <p:stCondLst>
                                    <p:cond delay="0"/>
                                  </p:stCondLst>
                                  <p:childTnLst>
                                    <p:set>
                                      <p:cBhvr>
                                        <p:cTn id="42" dur="1" fill="hold">
                                          <p:stCondLst>
                                            <p:cond delay="0"/>
                                          </p:stCondLst>
                                        </p:cTn>
                                        <p:tgtEl>
                                          <p:spTgt spid="19459">
                                            <p:txEl>
                                              <p:pRg st="4" end="4"/>
                                            </p:txEl>
                                          </p:spTgt>
                                        </p:tgtEl>
                                        <p:attrNameLst>
                                          <p:attrName>style.visibility</p:attrName>
                                        </p:attrNameLst>
                                      </p:cBhvr>
                                      <p:to>
                                        <p:strVal val="visible"/>
                                      </p:to>
                                    </p:set>
                                    <p:anim calcmode="lin" valueType="num">
                                      <p:cBhvr>
                                        <p:cTn id="43" dur="1000" fill="hold"/>
                                        <p:tgtEl>
                                          <p:spTgt spid="19459">
                                            <p:txEl>
                                              <p:pRg st="4" end="4"/>
                                            </p:txEl>
                                          </p:spTgt>
                                        </p:tgtEl>
                                        <p:attrNameLst>
                                          <p:attrName>ppt_x</p:attrName>
                                        </p:attrNameLst>
                                      </p:cBhvr>
                                      <p:tavLst>
                                        <p:tav tm="0">
                                          <p:val>
                                            <p:strVal val="#ppt_x-.2"/>
                                          </p:val>
                                        </p:tav>
                                        <p:tav tm="100000">
                                          <p:val>
                                            <p:strVal val="#ppt_x"/>
                                          </p:val>
                                        </p:tav>
                                      </p:tavLst>
                                    </p:anim>
                                    <p:anim calcmode="lin" valueType="num">
                                      <p:cBhvr>
                                        <p:cTn id="44" dur="1000" fill="hold"/>
                                        <p:tgtEl>
                                          <p:spTgt spid="19459">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194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8"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9A37394C-2F80-7518-A318-D41FB1445AD2}"/>
              </a:ext>
            </a:extLst>
          </p:cNvPr>
          <p:cNvSpPr>
            <a:spLocks noGrp="1" noChangeArrowheads="1"/>
          </p:cNvSpPr>
          <p:nvPr>
            <p:ph type="title"/>
          </p:nvPr>
        </p:nvSpPr>
        <p:spPr/>
        <p:txBody>
          <a:bodyPr/>
          <a:lstStyle/>
          <a:p>
            <a:r>
              <a:rPr lang="en-US" altLang="en-US" sz="3200"/>
              <a:t>Perlindungan Hukum Terhadap Konsumen dalam Transaksi </a:t>
            </a:r>
            <a:r>
              <a:rPr lang="en-US" altLang="en-US" sz="3200" i="1"/>
              <a:t>E-Commerce </a:t>
            </a:r>
            <a:endParaRPr lang="en-US" altLang="en-US" sz="3200"/>
          </a:p>
        </p:txBody>
      </p:sp>
      <p:sp>
        <p:nvSpPr>
          <p:cNvPr id="20483" name="Content Placeholder 2">
            <a:extLst>
              <a:ext uri="{FF2B5EF4-FFF2-40B4-BE49-F238E27FC236}">
                <a16:creationId xmlns:a16="http://schemas.microsoft.com/office/drawing/2014/main" id="{43655319-9ED2-53E6-E9FB-A6E20844D8BD}"/>
              </a:ext>
            </a:extLst>
          </p:cNvPr>
          <p:cNvSpPr>
            <a:spLocks noGrp="1" noChangeArrowheads="1"/>
          </p:cNvSpPr>
          <p:nvPr>
            <p:ph idx="1"/>
          </p:nvPr>
        </p:nvSpPr>
        <p:spPr/>
        <p:txBody>
          <a:bodyPr/>
          <a:lstStyle/>
          <a:p>
            <a:r>
              <a:rPr lang="en-US" altLang="en-US">
                <a:latin typeface="Tw Cen MT" panose="020B0602020104020603" pitchFamily="34" charset="0"/>
              </a:rPr>
              <a:t>Keandalan dan tingkat keamanan web site penjual.</a:t>
            </a:r>
          </a:p>
          <a:p>
            <a:r>
              <a:rPr lang="en-US" altLang="en-US">
                <a:latin typeface="Tw Cen MT" panose="020B0602020104020603" pitchFamily="34" charset="0"/>
              </a:rPr>
              <a:t>Kontrak baku dan ketentuan jual beli.</a:t>
            </a:r>
          </a:p>
          <a:p>
            <a:r>
              <a:rPr lang="en-US" altLang="en-US">
                <a:latin typeface="Tw Cen MT" panose="020B0602020104020603" pitchFamily="34" charset="0"/>
              </a:rPr>
              <a:t>Hukum yang berlaku dan konpetensi forum.</a:t>
            </a:r>
          </a:p>
          <a:p>
            <a:r>
              <a:rPr lang="en-US" altLang="en-US">
                <a:latin typeface="Tw Cen MT" panose="020B0602020104020603" pitchFamily="34" charset="0"/>
              </a:rPr>
              <a:t>Konsumen dan nasabah bank.</a:t>
            </a:r>
          </a:p>
        </p:txBody>
      </p:sp>
      <p:sp>
        <p:nvSpPr>
          <p:cNvPr id="36868" name="Footer Placeholder 3">
            <a:extLst>
              <a:ext uri="{FF2B5EF4-FFF2-40B4-BE49-F238E27FC236}">
                <a16:creationId xmlns:a16="http://schemas.microsoft.com/office/drawing/2014/main" id="{18CAA33B-22A2-F628-5488-461E4094DD09}"/>
              </a:ext>
            </a:extLst>
          </p:cNvPr>
          <p:cNvSpPr>
            <a:spLocks noGrp="1" noChangeArrowheads="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endParaRPr lang="en-US" altLang="en-US" sz="1200">
              <a:solidFill>
                <a:srgbClr val="045C75"/>
              </a:solidFill>
              <a:latin typeface="Constantia" panose="02030602050306030303" pitchFamily="18" charset="0"/>
            </a:endParaRPr>
          </a:p>
        </p:txBody>
      </p:sp>
      <p:sp>
        <p:nvSpPr>
          <p:cNvPr id="36869" name="Slide Number Placeholder 4">
            <a:extLst>
              <a:ext uri="{FF2B5EF4-FFF2-40B4-BE49-F238E27FC236}">
                <a16:creationId xmlns:a16="http://schemas.microsoft.com/office/drawing/2014/main" id="{C20ABEC8-5941-4C29-77D6-8E8CAA83E545}"/>
              </a:ext>
            </a:extLst>
          </p:cNvPr>
          <p:cNvSpPr>
            <a:spLocks noGrp="1" noChangeArrowheads="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defTabSz="457200" fontAlgn="base">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fontAlgn="base">
              <a:lnSpc>
                <a:spcPct val="100000"/>
              </a:lnSpc>
              <a:spcBef>
                <a:spcPct val="0"/>
              </a:spcBef>
              <a:spcAft>
                <a:spcPct val="0"/>
              </a:spcAft>
              <a:buFontTx/>
              <a:buNone/>
            </a:pPr>
            <a:fld id="{8832CFC4-05B2-49EC-92EF-0D14A5E5E2F9}" type="slidenum">
              <a:rPr lang="en-US" altLang="en-US" sz="1200">
                <a:solidFill>
                  <a:srgbClr val="045C75"/>
                </a:solidFill>
                <a:latin typeface="Constantia" panose="02030602050306030303" pitchFamily="18" charset="0"/>
              </a:rPr>
              <a:pPr fontAlgn="base">
                <a:lnSpc>
                  <a:spcPct val="100000"/>
                </a:lnSpc>
                <a:spcBef>
                  <a:spcPct val="0"/>
                </a:spcBef>
                <a:spcAft>
                  <a:spcPct val="0"/>
                </a:spcAft>
                <a:buFontTx/>
                <a:buNone/>
              </a:pPr>
              <a:t>19</a:t>
            </a:fld>
            <a:endParaRPr lang="en-US" altLang="en-US" sz="1200">
              <a:solidFill>
                <a:srgbClr val="045C75"/>
              </a:solidFill>
              <a:latin typeface="Constantia" panose="02030602050306030303"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20482"/>
                                        </p:tgtEl>
                                        <p:attrNameLst>
                                          <p:attrName>style.visibility</p:attrName>
                                        </p:attrNameLst>
                                      </p:cBhvr>
                                      <p:to>
                                        <p:strVal val="visible"/>
                                      </p:to>
                                    </p:set>
                                    <p:anim calcmode="lin" valueType="num">
                                      <p:cBhvr>
                                        <p:cTn id="7" dur="1000" fill="hold"/>
                                        <p:tgtEl>
                                          <p:spTgt spid="20482"/>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20482"/>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20482"/>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20482"/>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20483">
                                            <p:txEl>
                                              <p:pRg st="0" end="0"/>
                                            </p:txEl>
                                          </p:spTgt>
                                        </p:tgtEl>
                                        <p:attrNameLst>
                                          <p:attrName>style.visibility</p:attrName>
                                        </p:attrNameLst>
                                      </p:cBhvr>
                                      <p:to>
                                        <p:strVal val="visible"/>
                                      </p:to>
                                    </p:set>
                                    <p:anim calcmode="lin" valueType="num">
                                      <p:cBhvr>
                                        <p:cTn id="15" dur="1000" fill="hold"/>
                                        <p:tgtEl>
                                          <p:spTgt spid="20483">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2048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2048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20483">
                                            <p:txEl>
                                              <p:pRg st="1" end="1"/>
                                            </p:txEl>
                                          </p:spTgt>
                                        </p:tgtEl>
                                        <p:attrNameLst>
                                          <p:attrName>style.visibility</p:attrName>
                                        </p:attrNameLst>
                                      </p:cBhvr>
                                      <p:to>
                                        <p:strVal val="visible"/>
                                      </p:to>
                                    </p:set>
                                    <p:anim calcmode="lin" valueType="num">
                                      <p:cBhvr>
                                        <p:cTn id="22" dur="1000" fill="hold"/>
                                        <p:tgtEl>
                                          <p:spTgt spid="20483">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2048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20483">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20483">
                                            <p:txEl>
                                              <p:pRg st="2" end="2"/>
                                            </p:txEl>
                                          </p:spTgt>
                                        </p:tgtEl>
                                        <p:attrNameLst>
                                          <p:attrName>style.visibility</p:attrName>
                                        </p:attrNameLst>
                                      </p:cBhvr>
                                      <p:to>
                                        <p:strVal val="visible"/>
                                      </p:to>
                                    </p:set>
                                    <p:anim calcmode="lin" valueType="num">
                                      <p:cBhvr>
                                        <p:cTn id="29" dur="1000" fill="hold"/>
                                        <p:tgtEl>
                                          <p:spTgt spid="20483">
                                            <p:txEl>
                                              <p:pRg st="2" end="2"/>
                                            </p:txEl>
                                          </p:spTgt>
                                        </p:tgtEl>
                                        <p:attrNameLst>
                                          <p:attrName>ppt_x</p:attrName>
                                        </p:attrNameLst>
                                      </p:cBhvr>
                                      <p:tavLst>
                                        <p:tav tm="0">
                                          <p:val>
                                            <p:strVal val="#ppt_x-.2"/>
                                          </p:val>
                                        </p:tav>
                                        <p:tav tm="100000">
                                          <p:val>
                                            <p:strVal val="#ppt_x"/>
                                          </p:val>
                                        </p:tav>
                                      </p:tavLst>
                                    </p:anim>
                                    <p:anim calcmode="lin" valueType="num">
                                      <p:cBhvr>
                                        <p:cTn id="30" dur="1000" fill="hold"/>
                                        <p:tgtEl>
                                          <p:spTgt spid="2048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20483">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20483">
                                            <p:txEl>
                                              <p:pRg st="3" end="3"/>
                                            </p:txEl>
                                          </p:spTgt>
                                        </p:tgtEl>
                                        <p:attrNameLst>
                                          <p:attrName>style.visibility</p:attrName>
                                        </p:attrNameLst>
                                      </p:cBhvr>
                                      <p:to>
                                        <p:strVal val="visible"/>
                                      </p:to>
                                    </p:set>
                                    <p:anim calcmode="lin" valueType="num">
                                      <p:cBhvr>
                                        <p:cTn id="36" dur="1000" fill="hold"/>
                                        <p:tgtEl>
                                          <p:spTgt spid="20483">
                                            <p:txEl>
                                              <p:pRg st="3" end="3"/>
                                            </p:txEl>
                                          </p:spTgt>
                                        </p:tgtEl>
                                        <p:attrNameLst>
                                          <p:attrName>ppt_x</p:attrName>
                                        </p:attrNameLst>
                                      </p:cBhvr>
                                      <p:tavLst>
                                        <p:tav tm="0">
                                          <p:val>
                                            <p:strVal val="#ppt_x-.2"/>
                                          </p:val>
                                        </p:tav>
                                        <p:tav tm="100000">
                                          <p:val>
                                            <p:strVal val="#ppt_x"/>
                                          </p:val>
                                        </p:tav>
                                      </p:tavLst>
                                    </p:anim>
                                    <p:anim calcmode="lin" valueType="num">
                                      <p:cBhvr>
                                        <p:cTn id="37" dur="1000" fill="hold"/>
                                        <p:tgtEl>
                                          <p:spTgt spid="2048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2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0E3030-6DBD-8E39-0368-BAD8D99166FC}"/>
              </a:ext>
            </a:extLst>
          </p:cNvPr>
          <p:cNvSpPr>
            <a:spLocks noGrp="1"/>
          </p:cNvSpPr>
          <p:nvPr>
            <p:ph type="ctrTitle"/>
          </p:nvPr>
        </p:nvSpPr>
        <p:spPr>
          <a:xfrm>
            <a:off x="4290646" y="1705709"/>
            <a:ext cx="6521132" cy="2268416"/>
          </a:xfrm>
        </p:spPr>
        <p:txBody>
          <a:bodyPr>
            <a:normAutofit/>
          </a:bodyPr>
          <a:lstStyle/>
          <a:p>
            <a:r>
              <a:rPr lang="en-US" sz="4800" dirty="0" err="1"/>
              <a:t>Sistem</a:t>
            </a:r>
            <a:r>
              <a:rPr lang="en-US" sz="4800" dirty="0"/>
              <a:t> </a:t>
            </a:r>
            <a:r>
              <a:rPr lang="en-US" sz="4800" dirty="0" err="1"/>
              <a:t>Informasi</a:t>
            </a:r>
            <a:r>
              <a:rPr lang="en-US" sz="4800" dirty="0"/>
              <a:t> </a:t>
            </a:r>
            <a:r>
              <a:rPr lang="en-US" sz="4800" dirty="0" err="1"/>
              <a:t>Dalam</a:t>
            </a:r>
            <a:r>
              <a:rPr lang="en-US" sz="4800" dirty="0"/>
              <a:t> </a:t>
            </a:r>
            <a:r>
              <a:rPr lang="en-US" sz="4800" dirty="0" err="1"/>
              <a:t>Bisnis</a:t>
            </a:r>
            <a:r>
              <a:rPr lang="en-US" sz="4800" dirty="0"/>
              <a:t> (2)</a:t>
            </a:r>
          </a:p>
        </p:txBody>
      </p:sp>
      <p:grpSp>
        <p:nvGrpSpPr>
          <p:cNvPr id="4" name="Group 2">
            <a:extLst>
              <a:ext uri="{FF2B5EF4-FFF2-40B4-BE49-F238E27FC236}">
                <a16:creationId xmlns:a16="http://schemas.microsoft.com/office/drawing/2014/main" id="{DFDFB7AA-D0ED-9524-CB3A-F3372E664D2C}"/>
              </a:ext>
            </a:extLst>
          </p:cNvPr>
          <p:cNvGrpSpPr/>
          <p:nvPr/>
        </p:nvGrpSpPr>
        <p:grpSpPr>
          <a:xfrm>
            <a:off x="281181" y="5380892"/>
            <a:ext cx="11629638" cy="630010"/>
            <a:chOff x="0" y="0"/>
            <a:chExt cx="5137837" cy="353793"/>
          </a:xfrm>
          <a:solidFill>
            <a:schemeClr val="accent1">
              <a:lumMod val="75000"/>
            </a:schemeClr>
          </a:solidFill>
        </p:grpSpPr>
        <p:sp>
          <p:nvSpPr>
            <p:cNvPr id="5" name="Freeform 3">
              <a:extLst>
                <a:ext uri="{FF2B5EF4-FFF2-40B4-BE49-F238E27FC236}">
                  <a16:creationId xmlns:a16="http://schemas.microsoft.com/office/drawing/2014/main" id="{E35D0982-648B-4962-2024-E58B402C25C0}"/>
                </a:ext>
              </a:extLst>
            </p:cNvPr>
            <p:cNvSpPr/>
            <p:nvPr/>
          </p:nvSpPr>
          <p:spPr>
            <a:xfrm>
              <a:off x="0" y="0"/>
              <a:ext cx="5137837" cy="353793"/>
            </a:xfrm>
            <a:custGeom>
              <a:avLst/>
              <a:gdLst/>
              <a:ahLst/>
              <a:cxnLst/>
              <a:rect l="l" t="t" r="r" b="b"/>
              <a:pathLst>
                <a:path w="5137837" h="353793">
                  <a:moveTo>
                    <a:pt x="0" y="0"/>
                  </a:moveTo>
                  <a:lnTo>
                    <a:pt x="5137837" y="0"/>
                  </a:lnTo>
                  <a:lnTo>
                    <a:pt x="5137837" y="353793"/>
                  </a:lnTo>
                  <a:lnTo>
                    <a:pt x="0" y="353793"/>
                  </a:lnTo>
                  <a:close/>
                </a:path>
              </a:pathLst>
            </a:custGeom>
            <a:grpFill/>
            <a:ln w="38100" cap="sq">
              <a:solidFill>
                <a:srgbClr val="320B01"/>
              </a:solidFill>
              <a:prstDash val="solid"/>
              <a:miter/>
            </a:ln>
          </p:spPr>
        </p:sp>
        <p:sp>
          <p:nvSpPr>
            <p:cNvPr id="6" name="TextBox 4">
              <a:extLst>
                <a:ext uri="{FF2B5EF4-FFF2-40B4-BE49-F238E27FC236}">
                  <a16:creationId xmlns:a16="http://schemas.microsoft.com/office/drawing/2014/main" id="{C57BDAE4-01EA-94CC-F838-C6EC27C89DB1}"/>
                </a:ext>
              </a:extLst>
            </p:cNvPr>
            <p:cNvSpPr txBox="1"/>
            <p:nvPr/>
          </p:nvSpPr>
          <p:spPr>
            <a:xfrm>
              <a:off x="0" y="-38100"/>
              <a:ext cx="5137837" cy="391893"/>
            </a:xfrm>
            <a:prstGeom prst="rect">
              <a:avLst/>
            </a:prstGeom>
            <a:grpFill/>
          </p:spPr>
          <p:txBody>
            <a:bodyPr lIns="50800" tIns="50800" rIns="50800" bIns="50800" rtlCol="0" anchor="ctr"/>
            <a:lstStyle/>
            <a:p>
              <a:pPr algn="ctr">
                <a:lnSpc>
                  <a:spcPts val="2659"/>
                </a:lnSpc>
                <a:spcBef>
                  <a:spcPct val="0"/>
                </a:spcBef>
              </a:pPr>
              <a:endParaRPr>
                <a:solidFill>
                  <a:srgbClr val="C00000"/>
                </a:solidFill>
              </a:endParaRPr>
            </a:p>
          </p:txBody>
        </p:sp>
      </p:grpSp>
      <p:sp>
        <p:nvSpPr>
          <p:cNvPr id="7" name="Freeform 5">
            <a:extLst>
              <a:ext uri="{FF2B5EF4-FFF2-40B4-BE49-F238E27FC236}">
                <a16:creationId xmlns:a16="http://schemas.microsoft.com/office/drawing/2014/main" id="{A16D7797-EC3A-6823-0DCB-0A0DE55788DF}"/>
              </a:ext>
            </a:extLst>
          </p:cNvPr>
          <p:cNvSpPr/>
          <p:nvPr/>
        </p:nvSpPr>
        <p:spPr>
          <a:xfrm flipH="1">
            <a:off x="281180" y="1705709"/>
            <a:ext cx="2989557" cy="3675184"/>
          </a:xfrm>
          <a:custGeom>
            <a:avLst/>
            <a:gdLst/>
            <a:ahLst/>
            <a:cxnLst/>
            <a:rect l="l" t="t" r="r" b="b"/>
            <a:pathLst>
              <a:path w="6948601" h="7090409">
                <a:moveTo>
                  <a:pt x="6948601" y="0"/>
                </a:moveTo>
                <a:lnTo>
                  <a:pt x="0" y="0"/>
                </a:lnTo>
                <a:lnTo>
                  <a:pt x="0" y="7090410"/>
                </a:lnTo>
                <a:lnTo>
                  <a:pt x="6948601" y="7090410"/>
                </a:lnTo>
                <a:lnTo>
                  <a:pt x="6948601" y="0"/>
                </a:lnTo>
                <a:close/>
              </a:path>
            </a:pathLst>
          </a:custGeom>
          <a:blipFill>
            <a:blip r:embed="rId2">
              <a:extLst>
                <a:ext uri="{96DAC541-7B7A-43D3-8B79-37D633B846F1}">
                  <asvg:svgBlip xmlns:asvg="http://schemas.microsoft.com/office/drawing/2016/SVG/main" r:embed="rId3"/>
                </a:ext>
              </a:extLst>
            </a:blip>
            <a:stretch>
              <a:fillRect/>
            </a:stretch>
          </a:blipFill>
        </p:spPr>
      </p:sp>
    </p:spTree>
    <p:extLst>
      <p:ext uri="{BB962C8B-B14F-4D97-AF65-F5344CB8AC3E}">
        <p14:creationId xmlns:p14="http://schemas.microsoft.com/office/powerpoint/2010/main" val="34278822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15EEA11B-4343-BE93-9C75-314E37CE1121}"/>
              </a:ext>
            </a:extLst>
          </p:cNvPr>
          <p:cNvSpPr>
            <a:spLocks noGrp="1" noChangeArrowheads="1"/>
          </p:cNvSpPr>
          <p:nvPr>
            <p:ph type="title"/>
          </p:nvPr>
        </p:nvSpPr>
        <p:spPr/>
        <p:txBody>
          <a:bodyPr/>
          <a:lstStyle/>
          <a:p>
            <a:r>
              <a:rPr lang="en-US" altLang="en-US" sz="3200"/>
              <a:t>Perlindungan Hukum Terhadap Konsumen dalam Transaksi </a:t>
            </a:r>
            <a:r>
              <a:rPr lang="en-US" altLang="en-US" sz="3200" i="1"/>
              <a:t>E-Commerce </a:t>
            </a:r>
            <a:endParaRPr lang="en-US" altLang="en-US" sz="3200"/>
          </a:p>
        </p:txBody>
      </p:sp>
      <p:sp>
        <p:nvSpPr>
          <p:cNvPr id="3" name="Content Placeholder 2">
            <a:extLst>
              <a:ext uri="{FF2B5EF4-FFF2-40B4-BE49-F238E27FC236}">
                <a16:creationId xmlns:a16="http://schemas.microsoft.com/office/drawing/2014/main" id="{F0D12063-2E6E-3C28-FF7E-D90229A0B8AD}"/>
              </a:ext>
            </a:extLst>
          </p:cNvPr>
          <p:cNvSpPr>
            <a:spLocks noGrp="1"/>
          </p:cNvSpPr>
          <p:nvPr>
            <p:ph idx="1"/>
          </p:nvPr>
        </p:nvSpPr>
        <p:spPr>
          <a:xfrm>
            <a:off x="1828800" y="1825625"/>
            <a:ext cx="9525000" cy="4351338"/>
          </a:xfrm>
        </p:spPr>
        <p:txBody>
          <a:bodyPr rtlCol="0">
            <a:noAutofit/>
          </a:bodyPr>
          <a:lstStyle/>
          <a:p>
            <a:pPr marL="274320" indent="-274320" fontAlgn="auto">
              <a:spcAft>
                <a:spcPts val="0"/>
              </a:spcAft>
              <a:buClr>
                <a:schemeClr val="accent3"/>
              </a:buClr>
              <a:buFont typeface="Wingdings 2"/>
              <a:buChar char=""/>
              <a:defRPr/>
            </a:pPr>
            <a:r>
              <a:rPr lang="en-US" sz="2400" dirty="0" err="1">
                <a:latin typeface="Tw Cen MT" panose="020B0602020104020603" pitchFamily="34" charset="0"/>
              </a:rPr>
              <a:t>Keandalan</a:t>
            </a:r>
            <a:r>
              <a:rPr lang="en-US" sz="2400" dirty="0">
                <a:latin typeface="Tw Cen MT" panose="020B0602020104020603" pitchFamily="34" charset="0"/>
              </a:rPr>
              <a:t> </a:t>
            </a:r>
            <a:r>
              <a:rPr lang="en-US" sz="2400" dirty="0" err="1">
                <a:latin typeface="Tw Cen MT" panose="020B0602020104020603" pitchFamily="34" charset="0"/>
              </a:rPr>
              <a:t>dan</a:t>
            </a:r>
            <a:r>
              <a:rPr lang="en-US" sz="2400" dirty="0">
                <a:latin typeface="Tw Cen MT" panose="020B0602020104020603" pitchFamily="34" charset="0"/>
              </a:rPr>
              <a:t> </a:t>
            </a:r>
            <a:r>
              <a:rPr lang="en-US" sz="2400" dirty="0" err="1">
                <a:latin typeface="Tw Cen MT" panose="020B0602020104020603" pitchFamily="34" charset="0"/>
              </a:rPr>
              <a:t>tingkat</a:t>
            </a:r>
            <a:r>
              <a:rPr lang="en-US" sz="2400" dirty="0">
                <a:latin typeface="Tw Cen MT" panose="020B0602020104020603" pitchFamily="34" charset="0"/>
              </a:rPr>
              <a:t> </a:t>
            </a:r>
            <a:r>
              <a:rPr lang="en-US" sz="2400" dirty="0" err="1">
                <a:latin typeface="Tw Cen MT" panose="020B0602020104020603" pitchFamily="34" charset="0"/>
              </a:rPr>
              <a:t>keamanan</a:t>
            </a:r>
            <a:r>
              <a:rPr lang="en-US" sz="2400" dirty="0">
                <a:latin typeface="Tw Cen MT" panose="020B0602020104020603" pitchFamily="34" charset="0"/>
              </a:rPr>
              <a:t> web site </a:t>
            </a:r>
            <a:r>
              <a:rPr lang="en-US" sz="2400" dirty="0" err="1">
                <a:latin typeface="Tw Cen MT" panose="020B0602020104020603" pitchFamily="34" charset="0"/>
              </a:rPr>
              <a:t>penjual</a:t>
            </a:r>
            <a:r>
              <a:rPr lang="en-US" sz="2400" dirty="0">
                <a:latin typeface="Tw Cen MT" panose="020B0602020104020603" pitchFamily="34" charset="0"/>
              </a:rPr>
              <a:t>.</a:t>
            </a:r>
          </a:p>
          <a:p>
            <a:pPr marL="640080" lvl="1" indent="-246888" fontAlgn="auto">
              <a:spcAft>
                <a:spcPts val="0"/>
              </a:spcAft>
              <a:buFont typeface="Wingdings 2"/>
              <a:buChar char=""/>
              <a:defRPr/>
            </a:pPr>
            <a:r>
              <a:rPr lang="en-US" dirty="0" err="1">
                <a:latin typeface="Tw Cen MT" panose="020B0602020104020603" pitchFamily="34" charset="0"/>
              </a:rPr>
              <a:t>Apakah</a:t>
            </a:r>
            <a:r>
              <a:rPr lang="en-US" dirty="0">
                <a:latin typeface="Tw Cen MT" panose="020B0602020104020603" pitchFamily="34" charset="0"/>
              </a:rPr>
              <a:t> website yang </a:t>
            </a:r>
            <a:r>
              <a:rPr lang="en-US" dirty="0" err="1">
                <a:latin typeface="Tw Cen MT" panose="020B0602020104020603" pitchFamily="34" charset="0"/>
              </a:rPr>
              <a:t>menawarkan</a:t>
            </a:r>
            <a:r>
              <a:rPr lang="en-US" dirty="0">
                <a:latin typeface="Tw Cen MT" panose="020B0602020104020603" pitchFamily="34" charset="0"/>
              </a:rPr>
              <a:t> </a:t>
            </a:r>
            <a:r>
              <a:rPr lang="en-US" dirty="0" err="1">
                <a:latin typeface="Tw Cen MT" panose="020B0602020104020603" pitchFamily="34" charset="0"/>
              </a:rPr>
              <a:t>barang-barang</a:t>
            </a:r>
            <a:r>
              <a:rPr lang="en-US" dirty="0">
                <a:latin typeface="Tw Cen MT" panose="020B0602020104020603" pitchFamily="34" charset="0"/>
              </a:rPr>
              <a:t> </a:t>
            </a:r>
            <a:r>
              <a:rPr lang="en-US" dirty="0" err="1">
                <a:latin typeface="Tw Cen MT" panose="020B0602020104020603" pitchFamily="34" charset="0"/>
              </a:rPr>
              <a:t>itu</a:t>
            </a:r>
            <a:r>
              <a:rPr lang="en-US" dirty="0">
                <a:latin typeface="Tw Cen MT" panose="020B0602020104020603" pitchFamily="34" charset="0"/>
              </a:rPr>
              <a:t> </a:t>
            </a:r>
            <a:r>
              <a:rPr lang="en-US" dirty="0" err="1">
                <a:latin typeface="Tw Cen MT" panose="020B0602020104020603" pitchFamily="34" charset="0"/>
              </a:rPr>
              <a:t>benar-benar</a:t>
            </a:r>
            <a:r>
              <a:rPr lang="en-US" dirty="0">
                <a:latin typeface="Tw Cen MT" panose="020B0602020104020603" pitchFamily="34" charset="0"/>
              </a:rPr>
              <a:t> </a:t>
            </a:r>
            <a:r>
              <a:rPr lang="en-US" dirty="0" err="1">
                <a:latin typeface="Tw Cen MT" panose="020B0602020104020603" pitchFamily="34" charset="0"/>
              </a:rPr>
              <a:t>bonafid</a:t>
            </a:r>
            <a:r>
              <a:rPr lang="en-US" dirty="0">
                <a:latin typeface="Tw Cen MT" panose="020B0602020104020603" pitchFamily="34" charset="0"/>
              </a:rPr>
              <a:t>?.</a:t>
            </a:r>
          </a:p>
          <a:p>
            <a:pPr marL="640080" lvl="1" indent="-246888" fontAlgn="auto">
              <a:spcAft>
                <a:spcPts val="0"/>
              </a:spcAft>
              <a:buFont typeface="Wingdings 2"/>
              <a:buChar char=""/>
              <a:defRPr/>
            </a:pPr>
            <a:r>
              <a:rPr lang="en-US" dirty="0" err="1">
                <a:latin typeface="Tw Cen MT" panose="020B0602020104020603" pitchFamily="34" charset="0"/>
              </a:rPr>
              <a:t>Apakah</a:t>
            </a:r>
            <a:r>
              <a:rPr lang="en-US" dirty="0">
                <a:latin typeface="Tw Cen MT" panose="020B0602020104020603" pitchFamily="34" charset="0"/>
              </a:rPr>
              <a:t> </a:t>
            </a:r>
            <a:r>
              <a:rPr lang="en-US" dirty="0" err="1">
                <a:latin typeface="Tw Cen MT" panose="020B0602020104020603" pitchFamily="34" charset="0"/>
              </a:rPr>
              <a:t>ada</a:t>
            </a:r>
            <a:r>
              <a:rPr lang="en-US" dirty="0">
                <a:latin typeface="Tw Cen MT" panose="020B0602020104020603" pitchFamily="34" charset="0"/>
              </a:rPr>
              <a:t> </a:t>
            </a:r>
            <a:r>
              <a:rPr lang="en-US" dirty="0" err="1">
                <a:latin typeface="Tw Cen MT" panose="020B0602020104020603" pitchFamily="34" charset="0"/>
              </a:rPr>
              <a:t>jaminan</a:t>
            </a:r>
            <a:r>
              <a:rPr lang="en-US" dirty="0">
                <a:latin typeface="Tw Cen MT" panose="020B0602020104020603" pitchFamily="34" charset="0"/>
              </a:rPr>
              <a:t> </a:t>
            </a:r>
            <a:r>
              <a:rPr lang="en-US" dirty="0" err="1">
                <a:latin typeface="Tw Cen MT" panose="020B0602020104020603" pitchFamily="34" charset="0"/>
              </a:rPr>
              <a:t>bahwa</a:t>
            </a:r>
            <a:r>
              <a:rPr lang="en-US" dirty="0">
                <a:latin typeface="Tw Cen MT" panose="020B0602020104020603" pitchFamily="34" charset="0"/>
              </a:rPr>
              <a:t> </a:t>
            </a:r>
            <a:r>
              <a:rPr lang="en-US" dirty="0" err="1">
                <a:latin typeface="Tw Cen MT" panose="020B0602020104020603" pitchFamily="34" charset="0"/>
              </a:rPr>
              <a:t>transaksi</a:t>
            </a:r>
            <a:r>
              <a:rPr lang="en-US" dirty="0">
                <a:latin typeface="Tw Cen MT" panose="020B0602020104020603" pitchFamily="34" charset="0"/>
              </a:rPr>
              <a:t> </a:t>
            </a:r>
            <a:r>
              <a:rPr lang="en-US" dirty="0" err="1">
                <a:latin typeface="Tw Cen MT" panose="020B0602020104020603" pitchFamily="34" charset="0"/>
              </a:rPr>
              <a:t>benar-benar</a:t>
            </a:r>
            <a:r>
              <a:rPr lang="en-US" dirty="0">
                <a:latin typeface="Tw Cen MT" panose="020B0602020104020603" pitchFamily="34" charset="0"/>
              </a:rPr>
              <a:t> </a:t>
            </a:r>
            <a:r>
              <a:rPr lang="en-US" dirty="0" err="1">
                <a:latin typeface="Tw Cen MT" panose="020B0602020104020603" pitchFamily="34" charset="0"/>
              </a:rPr>
              <a:t>aman</a:t>
            </a:r>
            <a:r>
              <a:rPr lang="en-US" dirty="0">
                <a:latin typeface="Tw Cen MT" panose="020B0602020104020603" pitchFamily="34" charset="0"/>
              </a:rPr>
              <a:t>?.</a:t>
            </a:r>
          </a:p>
          <a:p>
            <a:pPr marL="640080" lvl="1" indent="-246888" fontAlgn="auto">
              <a:spcAft>
                <a:spcPts val="0"/>
              </a:spcAft>
              <a:buFont typeface="Wingdings 2"/>
              <a:buChar char=""/>
              <a:defRPr/>
            </a:pPr>
            <a:r>
              <a:rPr lang="en-US" dirty="0" err="1">
                <a:latin typeface="Tw Cen MT" panose="020B0602020104020603" pitchFamily="34" charset="0"/>
              </a:rPr>
              <a:t>Kerahasiaan</a:t>
            </a:r>
            <a:r>
              <a:rPr lang="en-US" dirty="0">
                <a:latin typeface="Tw Cen MT" panose="020B0602020104020603" pitchFamily="34" charset="0"/>
              </a:rPr>
              <a:t> </a:t>
            </a:r>
            <a:r>
              <a:rPr lang="en-US" dirty="0" err="1">
                <a:latin typeface="Tw Cen MT" panose="020B0602020104020603" pitchFamily="34" charset="0"/>
              </a:rPr>
              <a:t>nomor</a:t>
            </a:r>
            <a:r>
              <a:rPr lang="en-US" dirty="0">
                <a:latin typeface="Tw Cen MT" panose="020B0602020104020603" pitchFamily="34" charset="0"/>
              </a:rPr>
              <a:t> </a:t>
            </a:r>
            <a:r>
              <a:rPr lang="en-US" dirty="0" err="1">
                <a:latin typeface="Tw Cen MT" panose="020B0602020104020603" pitchFamily="34" charset="0"/>
              </a:rPr>
              <a:t>kartu</a:t>
            </a:r>
            <a:r>
              <a:rPr lang="en-US" dirty="0">
                <a:latin typeface="Tw Cen MT" panose="020B0602020104020603" pitchFamily="34" charset="0"/>
              </a:rPr>
              <a:t> </a:t>
            </a:r>
            <a:r>
              <a:rPr lang="en-US" dirty="0" err="1">
                <a:latin typeface="Tw Cen MT" panose="020B0602020104020603" pitchFamily="34" charset="0"/>
              </a:rPr>
              <a:t>kredit</a:t>
            </a:r>
            <a:r>
              <a:rPr lang="en-US" dirty="0">
                <a:latin typeface="Tw Cen MT" panose="020B0602020104020603" pitchFamily="34" charset="0"/>
              </a:rPr>
              <a:t> </a:t>
            </a:r>
            <a:r>
              <a:rPr lang="en-US" dirty="0" err="1">
                <a:latin typeface="Tw Cen MT" panose="020B0602020104020603" pitchFamily="34" charset="0"/>
              </a:rPr>
              <a:t>benar-benar</a:t>
            </a:r>
            <a:r>
              <a:rPr lang="en-US" dirty="0">
                <a:latin typeface="Tw Cen MT" panose="020B0602020104020603" pitchFamily="34" charset="0"/>
              </a:rPr>
              <a:t> </a:t>
            </a:r>
            <a:r>
              <a:rPr lang="en-US" dirty="0" err="1">
                <a:latin typeface="Tw Cen MT" panose="020B0602020104020603" pitchFamily="34" charset="0"/>
              </a:rPr>
              <a:t>terjamin</a:t>
            </a:r>
            <a:r>
              <a:rPr lang="en-US" dirty="0">
                <a:latin typeface="Tw Cen MT" panose="020B0602020104020603" pitchFamily="34" charset="0"/>
              </a:rPr>
              <a:t> </a:t>
            </a:r>
            <a:r>
              <a:rPr lang="en-US" dirty="0" err="1">
                <a:latin typeface="Tw Cen MT" panose="020B0602020104020603" pitchFamily="34" charset="0"/>
              </a:rPr>
              <a:t>dan</a:t>
            </a:r>
            <a:r>
              <a:rPr lang="en-US" dirty="0">
                <a:latin typeface="Tw Cen MT" panose="020B0602020104020603" pitchFamily="34" charset="0"/>
              </a:rPr>
              <a:t> </a:t>
            </a:r>
            <a:r>
              <a:rPr lang="en-US" dirty="0" err="1">
                <a:latin typeface="Tw Cen MT" panose="020B0602020104020603" pitchFamily="34" charset="0"/>
              </a:rPr>
              <a:t>tidak</a:t>
            </a:r>
            <a:r>
              <a:rPr lang="en-US" dirty="0">
                <a:latin typeface="Tw Cen MT" panose="020B0602020104020603" pitchFamily="34" charset="0"/>
              </a:rPr>
              <a:t> </a:t>
            </a:r>
            <a:r>
              <a:rPr lang="en-US" dirty="0" err="1">
                <a:latin typeface="Tw Cen MT" panose="020B0602020104020603" pitchFamily="34" charset="0"/>
              </a:rPr>
              <a:t>dapat</a:t>
            </a:r>
            <a:r>
              <a:rPr lang="en-US" dirty="0">
                <a:latin typeface="Tw Cen MT" panose="020B0602020104020603" pitchFamily="34" charset="0"/>
              </a:rPr>
              <a:t> </a:t>
            </a:r>
            <a:r>
              <a:rPr lang="en-US" dirty="0" err="1">
                <a:latin typeface="Tw Cen MT" panose="020B0602020104020603" pitchFamily="34" charset="0"/>
              </a:rPr>
              <a:t>diakses</a:t>
            </a:r>
            <a:r>
              <a:rPr lang="en-US" dirty="0">
                <a:latin typeface="Tw Cen MT" panose="020B0602020104020603" pitchFamily="34" charset="0"/>
              </a:rPr>
              <a:t> </a:t>
            </a:r>
            <a:r>
              <a:rPr lang="en-US" dirty="0" err="1">
                <a:latin typeface="Tw Cen MT" panose="020B0602020104020603" pitchFamily="34" charset="0"/>
              </a:rPr>
              <a:t>oleh</a:t>
            </a:r>
            <a:r>
              <a:rPr lang="en-US" dirty="0">
                <a:latin typeface="Tw Cen MT" panose="020B0602020104020603" pitchFamily="34" charset="0"/>
              </a:rPr>
              <a:t> </a:t>
            </a:r>
            <a:r>
              <a:rPr lang="en-US" dirty="0" err="1">
                <a:latin typeface="Tw Cen MT" panose="020B0602020104020603" pitchFamily="34" charset="0"/>
              </a:rPr>
              <a:t>pihak</a:t>
            </a:r>
            <a:r>
              <a:rPr lang="en-US" dirty="0">
                <a:latin typeface="Tw Cen MT" panose="020B0602020104020603" pitchFamily="34" charset="0"/>
              </a:rPr>
              <a:t> lain yang </a:t>
            </a:r>
            <a:r>
              <a:rPr lang="en-US" dirty="0" err="1">
                <a:latin typeface="Tw Cen MT" panose="020B0602020104020603" pitchFamily="34" charset="0"/>
              </a:rPr>
              <a:t>tidak</a:t>
            </a:r>
            <a:r>
              <a:rPr lang="en-US" dirty="0">
                <a:latin typeface="Tw Cen MT" panose="020B0602020104020603" pitchFamily="34" charset="0"/>
              </a:rPr>
              <a:t> </a:t>
            </a:r>
            <a:r>
              <a:rPr lang="en-US" dirty="0" err="1">
                <a:latin typeface="Tw Cen MT" panose="020B0602020104020603" pitchFamily="34" charset="0"/>
              </a:rPr>
              <a:t>bertanggung</a:t>
            </a:r>
            <a:r>
              <a:rPr lang="en-US" dirty="0">
                <a:latin typeface="Tw Cen MT" panose="020B0602020104020603" pitchFamily="34" charset="0"/>
              </a:rPr>
              <a:t> </a:t>
            </a:r>
            <a:r>
              <a:rPr lang="en-US" dirty="0" err="1">
                <a:latin typeface="Tw Cen MT" panose="020B0602020104020603" pitchFamily="34" charset="0"/>
              </a:rPr>
              <a:t>jawab</a:t>
            </a:r>
            <a:r>
              <a:rPr lang="en-US" dirty="0">
                <a:latin typeface="Tw Cen MT" panose="020B0602020104020603" pitchFamily="34" charset="0"/>
              </a:rPr>
              <a:t>.</a:t>
            </a:r>
          </a:p>
          <a:p>
            <a:pPr lvl="2" indent="-246888" fontAlgn="auto">
              <a:spcAft>
                <a:spcPts val="0"/>
              </a:spcAft>
              <a:buFont typeface="Wingdings 2"/>
              <a:buChar char=""/>
              <a:defRPr/>
            </a:pPr>
            <a:r>
              <a:rPr lang="en-US" sz="2400" u="sng" dirty="0" err="1">
                <a:latin typeface="Tw Cen MT" panose="020B0602020104020603" pitchFamily="34" charset="0"/>
              </a:rPr>
              <a:t>Konsumen</a:t>
            </a:r>
            <a:r>
              <a:rPr lang="en-US" sz="2400" u="sng" dirty="0">
                <a:latin typeface="Tw Cen MT" panose="020B0602020104020603" pitchFamily="34" charset="0"/>
              </a:rPr>
              <a:t> </a:t>
            </a:r>
            <a:r>
              <a:rPr lang="en-US" sz="2400" u="sng" dirty="0" err="1">
                <a:latin typeface="Tw Cen MT" panose="020B0602020104020603" pitchFamily="34" charset="0"/>
              </a:rPr>
              <a:t>disarankan</a:t>
            </a:r>
            <a:r>
              <a:rPr lang="en-US" sz="2400" u="sng" dirty="0">
                <a:latin typeface="Tw Cen MT" panose="020B0602020104020603" pitchFamily="34" charset="0"/>
              </a:rPr>
              <a:t> </a:t>
            </a:r>
            <a:r>
              <a:rPr lang="en-US" sz="2400" u="sng" dirty="0" err="1">
                <a:latin typeface="Tw Cen MT" panose="020B0602020104020603" pitchFamily="34" charset="0"/>
              </a:rPr>
              <a:t>untuk</a:t>
            </a:r>
            <a:r>
              <a:rPr lang="en-US" sz="2400" u="sng" dirty="0">
                <a:latin typeface="Tw Cen MT" panose="020B0602020104020603" pitchFamily="34" charset="0"/>
              </a:rPr>
              <a:t> </a:t>
            </a:r>
            <a:r>
              <a:rPr lang="en-US" sz="2400" u="sng" dirty="0" err="1">
                <a:latin typeface="Tw Cen MT" panose="020B0602020104020603" pitchFamily="34" charset="0"/>
              </a:rPr>
              <a:t>tidak</a:t>
            </a:r>
            <a:r>
              <a:rPr lang="en-US" sz="2400" u="sng" dirty="0">
                <a:latin typeface="Tw Cen MT" panose="020B0602020104020603" pitchFamily="34" charset="0"/>
              </a:rPr>
              <a:t> </a:t>
            </a:r>
            <a:r>
              <a:rPr lang="en-US" sz="2400" u="sng" dirty="0" err="1">
                <a:latin typeface="Tw Cen MT" panose="020B0602020104020603" pitchFamily="34" charset="0"/>
              </a:rPr>
              <a:t>menggunakan</a:t>
            </a:r>
            <a:r>
              <a:rPr lang="en-US" sz="2400" u="sng" dirty="0">
                <a:latin typeface="Tw Cen MT" panose="020B0602020104020603" pitchFamily="34" charset="0"/>
              </a:rPr>
              <a:t> </a:t>
            </a:r>
            <a:r>
              <a:rPr lang="en-US" sz="2400" u="sng" dirty="0" err="1">
                <a:latin typeface="Tw Cen MT" panose="020B0602020104020603" pitchFamily="34" charset="0"/>
              </a:rPr>
              <a:t>kartu</a:t>
            </a:r>
            <a:r>
              <a:rPr lang="en-US" sz="2400" u="sng" dirty="0">
                <a:latin typeface="Tw Cen MT" panose="020B0602020104020603" pitchFamily="34" charset="0"/>
              </a:rPr>
              <a:t> </a:t>
            </a:r>
            <a:r>
              <a:rPr lang="en-US" sz="2400" u="sng" dirty="0" err="1">
                <a:latin typeface="Tw Cen MT" panose="020B0602020104020603" pitchFamily="34" charset="0"/>
              </a:rPr>
              <a:t>kredit</a:t>
            </a:r>
            <a:r>
              <a:rPr lang="en-US" sz="2400" u="sng" dirty="0">
                <a:latin typeface="Tw Cen MT" panose="020B0602020104020603" pitchFamily="34" charset="0"/>
              </a:rPr>
              <a:t> yang </a:t>
            </a:r>
            <a:r>
              <a:rPr lang="en-US" sz="2400" u="sng" dirty="0" err="1">
                <a:latin typeface="Tw Cen MT" panose="020B0602020104020603" pitchFamily="34" charset="0"/>
              </a:rPr>
              <a:t>memiliki</a:t>
            </a:r>
            <a:r>
              <a:rPr lang="en-US" sz="2400" u="sng" dirty="0">
                <a:latin typeface="Tw Cen MT" panose="020B0602020104020603" pitchFamily="34" charset="0"/>
              </a:rPr>
              <a:t> </a:t>
            </a:r>
            <a:r>
              <a:rPr lang="en-US" sz="2400" u="sng" dirty="0" err="1">
                <a:latin typeface="Tw Cen MT" panose="020B0602020104020603" pitchFamily="34" charset="0"/>
              </a:rPr>
              <a:t>batas</a:t>
            </a:r>
            <a:r>
              <a:rPr lang="en-US" sz="2400" u="sng" dirty="0">
                <a:latin typeface="Tw Cen MT" panose="020B0602020104020603" pitchFamily="34" charset="0"/>
              </a:rPr>
              <a:t> </a:t>
            </a:r>
            <a:r>
              <a:rPr lang="en-US" sz="2400" u="sng" dirty="0" err="1">
                <a:latin typeface="Tw Cen MT" panose="020B0602020104020603" pitchFamily="34" charset="0"/>
              </a:rPr>
              <a:t>kredit</a:t>
            </a:r>
            <a:r>
              <a:rPr lang="en-US" sz="2400" u="sng" dirty="0">
                <a:latin typeface="Tw Cen MT" panose="020B0602020104020603" pitchFamily="34" charset="0"/>
              </a:rPr>
              <a:t> </a:t>
            </a:r>
            <a:r>
              <a:rPr lang="en-US" sz="2400" u="sng" dirty="0" err="1">
                <a:latin typeface="Tw Cen MT" panose="020B0602020104020603" pitchFamily="34" charset="0"/>
              </a:rPr>
              <a:t>tinggi</a:t>
            </a:r>
            <a:r>
              <a:rPr lang="en-US" sz="2400" u="sng" dirty="0">
                <a:latin typeface="Tw Cen MT" panose="020B0602020104020603" pitchFamily="34" charset="0"/>
              </a:rPr>
              <a:t> </a:t>
            </a:r>
            <a:r>
              <a:rPr lang="en-US" sz="2400" u="sng" dirty="0" err="1">
                <a:latin typeface="Tw Cen MT" panose="020B0602020104020603" pitchFamily="34" charset="0"/>
              </a:rPr>
              <a:t>untuk</a:t>
            </a:r>
            <a:r>
              <a:rPr lang="en-US" sz="2400" u="sng" dirty="0">
                <a:latin typeface="Tw Cen MT" panose="020B0602020104020603" pitchFamily="34" charset="0"/>
              </a:rPr>
              <a:t> </a:t>
            </a:r>
            <a:r>
              <a:rPr lang="en-US" sz="2400" u="sng" dirty="0" err="1">
                <a:latin typeface="Tw Cen MT" panose="020B0602020104020603" pitchFamily="34" charset="0"/>
              </a:rPr>
              <a:t>transaksi</a:t>
            </a:r>
            <a:r>
              <a:rPr lang="en-US" sz="2400" u="sng" dirty="0">
                <a:latin typeface="Tw Cen MT" panose="020B0602020104020603" pitchFamily="34" charset="0"/>
              </a:rPr>
              <a:t> </a:t>
            </a:r>
            <a:r>
              <a:rPr lang="en-US" sz="2400" u="sng" dirty="0" err="1">
                <a:latin typeface="Tw Cen MT" panose="020B0602020104020603" pitchFamily="34" charset="0"/>
              </a:rPr>
              <a:t>melalui</a:t>
            </a:r>
            <a:r>
              <a:rPr lang="en-US" sz="2400" u="sng" dirty="0">
                <a:latin typeface="Tw Cen MT" panose="020B0602020104020603" pitchFamily="34" charset="0"/>
              </a:rPr>
              <a:t> internet, </a:t>
            </a:r>
            <a:r>
              <a:rPr lang="en-US" sz="2400" u="sng" dirty="0" err="1">
                <a:latin typeface="Tw Cen MT" panose="020B0602020104020603" pitchFamily="34" charset="0"/>
              </a:rPr>
              <a:t>gunakanlah</a:t>
            </a:r>
            <a:r>
              <a:rPr lang="en-US" sz="2400" u="sng" dirty="0">
                <a:latin typeface="Tw Cen MT" panose="020B0602020104020603" pitchFamily="34" charset="0"/>
              </a:rPr>
              <a:t> </a:t>
            </a:r>
            <a:r>
              <a:rPr lang="en-US" sz="2400" u="sng" dirty="0" err="1">
                <a:latin typeface="Tw Cen MT" panose="020B0602020104020603" pitchFamily="34" charset="0"/>
              </a:rPr>
              <a:t>kartu</a:t>
            </a:r>
            <a:r>
              <a:rPr lang="en-US" sz="2400" u="sng" dirty="0">
                <a:latin typeface="Tw Cen MT" panose="020B0602020104020603" pitchFamily="34" charset="0"/>
              </a:rPr>
              <a:t> </a:t>
            </a:r>
            <a:r>
              <a:rPr lang="en-US" sz="2400" u="sng" dirty="0" err="1">
                <a:latin typeface="Tw Cen MT" panose="020B0602020104020603" pitchFamily="34" charset="0"/>
              </a:rPr>
              <a:t>kredit</a:t>
            </a:r>
            <a:r>
              <a:rPr lang="en-US" sz="2400" u="sng" dirty="0">
                <a:latin typeface="Tw Cen MT" panose="020B0602020104020603" pitchFamily="34" charset="0"/>
              </a:rPr>
              <a:t> </a:t>
            </a:r>
            <a:r>
              <a:rPr lang="en-US" sz="2400" u="sng" dirty="0" err="1">
                <a:latin typeface="Tw Cen MT" panose="020B0602020104020603" pitchFamily="34" charset="0"/>
              </a:rPr>
              <a:t>tertentu</a:t>
            </a:r>
            <a:r>
              <a:rPr lang="en-US" sz="2400" u="sng" dirty="0">
                <a:latin typeface="Tw Cen MT" panose="020B0602020104020603" pitchFamily="34" charset="0"/>
              </a:rPr>
              <a:t> </a:t>
            </a:r>
            <a:r>
              <a:rPr lang="en-US" sz="2400" u="sng" dirty="0" err="1">
                <a:latin typeface="Tw Cen MT" panose="020B0602020104020603" pitchFamily="34" charset="0"/>
              </a:rPr>
              <a:t>satu</a:t>
            </a:r>
            <a:r>
              <a:rPr lang="en-US" sz="2400" u="sng" dirty="0">
                <a:latin typeface="Tw Cen MT" panose="020B0602020104020603" pitchFamily="34" charset="0"/>
              </a:rPr>
              <a:t> </a:t>
            </a:r>
            <a:r>
              <a:rPr lang="en-US" sz="2400" u="sng" dirty="0" err="1">
                <a:latin typeface="Tw Cen MT" panose="020B0602020104020603" pitchFamily="34" charset="0"/>
              </a:rPr>
              <a:t>saja</a:t>
            </a:r>
            <a:r>
              <a:rPr lang="en-US" sz="2400" u="sng" dirty="0">
                <a:latin typeface="Tw Cen MT" panose="020B0602020104020603" pitchFamily="34" charset="0"/>
              </a:rPr>
              <a:t> yang limit </a:t>
            </a:r>
            <a:r>
              <a:rPr lang="en-US" sz="2400" u="sng" dirty="0" err="1">
                <a:latin typeface="Tw Cen MT" panose="020B0602020104020603" pitchFamily="34" charset="0"/>
              </a:rPr>
              <a:t>kreditnya</a:t>
            </a:r>
            <a:r>
              <a:rPr lang="en-US" sz="2400" u="sng" dirty="0">
                <a:latin typeface="Tw Cen MT" panose="020B0602020104020603" pitchFamily="34" charset="0"/>
              </a:rPr>
              <a:t> </a:t>
            </a:r>
            <a:r>
              <a:rPr lang="en-US" sz="2400" u="sng" dirty="0" err="1">
                <a:latin typeface="Tw Cen MT" panose="020B0602020104020603" pitchFamily="34" charset="0"/>
              </a:rPr>
              <a:t>rendah</a:t>
            </a:r>
            <a:r>
              <a:rPr lang="en-US" sz="2400" u="sng" dirty="0">
                <a:latin typeface="Tw Cen MT" panose="020B0602020104020603" pitchFamily="34" charset="0"/>
              </a:rPr>
              <a:t> </a:t>
            </a:r>
            <a:r>
              <a:rPr lang="en-US" sz="2400" u="sng" dirty="0" err="1">
                <a:latin typeface="Tw Cen MT" panose="020B0602020104020603" pitchFamily="34" charset="0"/>
              </a:rPr>
              <a:t>dan</a:t>
            </a:r>
            <a:r>
              <a:rPr lang="en-US" sz="2400" u="sng" dirty="0">
                <a:latin typeface="Tw Cen MT" panose="020B0602020104020603" pitchFamily="34" charset="0"/>
              </a:rPr>
              <a:t> </a:t>
            </a:r>
            <a:r>
              <a:rPr lang="en-US" sz="2400" u="sng" dirty="0" err="1">
                <a:latin typeface="Tw Cen MT" panose="020B0602020104020603" pitchFamily="34" charset="0"/>
              </a:rPr>
              <a:t>mudah</a:t>
            </a:r>
            <a:r>
              <a:rPr lang="en-US" sz="2400" u="sng" dirty="0">
                <a:latin typeface="Tw Cen MT" panose="020B0602020104020603" pitchFamily="34" charset="0"/>
              </a:rPr>
              <a:t> </a:t>
            </a:r>
            <a:r>
              <a:rPr lang="en-US" sz="2400" i="1" u="sng" dirty="0" err="1">
                <a:latin typeface="Tw Cen MT" panose="020B0602020104020603" pitchFamily="34" charset="0"/>
              </a:rPr>
              <a:t>monitoring</a:t>
            </a:r>
            <a:r>
              <a:rPr lang="en-US" sz="2400" u="sng" dirty="0" err="1">
                <a:latin typeface="Tw Cen MT" panose="020B0602020104020603" pitchFamily="34" charset="0"/>
              </a:rPr>
              <a:t>nya</a:t>
            </a:r>
            <a:r>
              <a:rPr lang="en-US" sz="2400" i="1" u="sng" dirty="0">
                <a:latin typeface="Tw Cen MT" panose="020B0602020104020603"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21506"/>
                                        </p:tgtEl>
                                        <p:attrNameLst>
                                          <p:attrName>style.visibility</p:attrName>
                                        </p:attrNameLst>
                                      </p:cBhvr>
                                      <p:to>
                                        <p:strVal val="visible"/>
                                      </p:to>
                                    </p:set>
                                    <p:anim calcmode="lin" valueType="num">
                                      <p:cBhvr>
                                        <p:cTn id="7" dur="1000" fill="hold"/>
                                        <p:tgtEl>
                                          <p:spTgt spid="21506"/>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21506"/>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21506"/>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21506"/>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3">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3">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9"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E02007BD-E498-4F7C-C303-19C29F8D65D0}"/>
              </a:ext>
            </a:extLst>
          </p:cNvPr>
          <p:cNvSpPr>
            <a:spLocks noGrp="1" noChangeArrowheads="1"/>
          </p:cNvSpPr>
          <p:nvPr>
            <p:ph type="title"/>
          </p:nvPr>
        </p:nvSpPr>
        <p:spPr/>
        <p:txBody>
          <a:bodyPr/>
          <a:lstStyle/>
          <a:p>
            <a:r>
              <a:rPr lang="en-US" altLang="en-US" sz="3200">
                <a:latin typeface="Tw Cen MT" panose="020B0602020104020603" pitchFamily="34" charset="0"/>
              </a:rPr>
              <a:t>Perlindungan Hukum Terhadap Konsumen dalam Transaksi </a:t>
            </a:r>
            <a:r>
              <a:rPr lang="en-US" altLang="en-US" sz="3200" i="1">
                <a:latin typeface="Tw Cen MT" panose="020B0602020104020603" pitchFamily="34" charset="0"/>
              </a:rPr>
              <a:t>E-Commerce </a:t>
            </a:r>
            <a:endParaRPr lang="en-US" altLang="en-US" sz="3200">
              <a:latin typeface="Tw Cen MT" panose="020B0602020104020603" pitchFamily="34" charset="0"/>
            </a:endParaRPr>
          </a:p>
        </p:txBody>
      </p:sp>
      <p:sp>
        <p:nvSpPr>
          <p:cNvPr id="22531" name="Content Placeholder 2">
            <a:extLst>
              <a:ext uri="{FF2B5EF4-FFF2-40B4-BE49-F238E27FC236}">
                <a16:creationId xmlns:a16="http://schemas.microsoft.com/office/drawing/2014/main" id="{18CF679F-E4AB-A716-C8E5-1015788F7506}"/>
              </a:ext>
            </a:extLst>
          </p:cNvPr>
          <p:cNvSpPr>
            <a:spLocks noGrp="1" noChangeArrowheads="1"/>
          </p:cNvSpPr>
          <p:nvPr>
            <p:ph idx="1"/>
          </p:nvPr>
        </p:nvSpPr>
        <p:spPr>
          <a:xfrm>
            <a:off x="855663" y="2141538"/>
            <a:ext cx="10515600" cy="4351337"/>
          </a:xfrm>
        </p:spPr>
        <p:txBody>
          <a:bodyPr/>
          <a:lstStyle/>
          <a:p>
            <a:r>
              <a:rPr lang="en-US" altLang="en-US" sz="2400">
                <a:latin typeface="Tw Cen MT" panose="020B0602020104020603" pitchFamily="34" charset="0"/>
              </a:rPr>
              <a:t>Kontrak baku dan ketentuan jual beli</a:t>
            </a:r>
          </a:p>
          <a:p>
            <a:pPr lvl="1"/>
            <a:r>
              <a:rPr lang="en-US" altLang="en-US">
                <a:latin typeface="Tw Cen MT" panose="020B0602020104020603" pitchFamily="34" charset="0"/>
              </a:rPr>
              <a:t>Konsumen umumnya disodori kontrak baku yang tertuang dalam website untuk berbelanja.</a:t>
            </a:r>
          </a:p>
          <a:p>
            <a:pPr lvl="1"/>
            <a:r>
              <a:rPr lang="en-US" altLang="en-US">
                <a:latin typeface="Tw Cen MT" panose="020B0602020104020603" pitchFamily="34" charset="0"/>
              </a:rPr>
              <a:t>Konsumen harus secara seksama membaca klausula-klausula kontrak yang ada sebelum memberikan persetujuannya.</a:t>
            </a:r>
          </a:p>
          <a:p>
            <a:pPr lvl="1"/>
            <a:r>
              <a:rPr lang="en-US" altLang="en-US">
                <a:latin typeface="Tw Cen MT" panose="020B0602020104020603" pitchFamily="34" charset="0"/>
              </a:rPr>
              <a:t>Konsumen harus berani menolak atau membatalkan (“</a:t>
            </a:r>
            <a:r>
              <a:rPr lang="en-US" altLang="en-US" i="1">
                <a:latin typeface="Tw Cen MT" panose="020B0602020104020603" pitchFamily="34" charset="0"/>
              </a:rPr>
              <a:t>cancel</a:t>
            </a:r>
            <a:r>
              <a:rPr lang="en-US" altLang="en-US">
                <a:latin typeface="Tw Cen MT" panose="020B0602020104020603" pitchFamily="34" charset="0"/>
              </a:rPr>
              <a:t>”) jika terdapat klausul kontrak yang menyatakan bahwa barang yang sudah dibeli tidak dapat ditukarkan atau dikembalikan.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22530"/>
                                        </p:tgtEl>
                                        <p:attrNameLst>
                                          <p:attrName>style.visibility</p:attrName>
                                        </p:attrNameLst>
                                      </p:cBhvr>
                                      <p:to>
                                        <p:strVal val="visible"/>
                                      </p:to>
                                    </p:set>
                                    <p:anim calcmode="lin" valueType="num">
                                      <p:cBhvr>
                                        <p:cTn id="7" dur="1000" fill="hold"/>
                                        <p:tgtEl>
                                          <p:spTgt spid="22530"/>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22530"/>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22530"/>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22530"/>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22531">
                                            <p:txEl>
                                              <p:pRg st="0" end="0"/>
                                            </p:txEl>
                                          </p:spTgt>
                                        </p:tgtEl>
                                        <p:attrNameLst>
                                          <p:attrName>style.visibility</p:attrName>
                                        </p:attrNameLst>
                                      </p:cBhvr>
                                      <p:to>
                                        <p:strVal val="visible"/>
                                      </p:to>
                                    </p:set>
                                    <p:anim calcmode="lin" valueType="num">
                                      <p:cBhvr>
                                        <p:cTn id="15" dur="1000" fill="hold"/>
                                        <p:tgtEl>
                                          <p:spTgt spid="22531">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22531">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22531">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22531">
                                            <p:txEl>
                                              <p:pRg st="1" end="1"/>
                                            </p:txEl>
                                          </p:spTgt>
                                        </p:tgtEl>
                                        <p:attrNameLst>
                                          <p:attrName>style.visibility</p:attrName>
                                        </p:attrNameLst>
                                      </p:cBhvr>
                                      <p:to>
                                        <p:strVal val="visible"/>
                                      </p:to>
                                    </p:set>
                                    <p:anim calcmode="lin" valueType="num">
                                      <p:cBhvr>
                                        <p:cTn id="22" dur="1000" fill="hold"/>
                                        <p:tgtEl>
                                          <p:spTgt spid="22531">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22531">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22531">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22531">
                                            <p:txEl>
                                              <p:pRg st="2" end="2"/>
                                            </p:txEl>
                                          </p:spTgt>
                                        </p:tgtEl>
                                        <p:attrNameLst>
                                          <p:attrName>style.visibility</p:attrName>
                                        </p:attrNameLst>
                                      </p:cBhvr>
                                      <p:to>
                                        <p:strVal val="visible"/>
                                      </p:to>
                                    </p:set>
                                    <p:anim calcmode="lin" valueType="num">
                                      <p:cBhvr>
                                        <p:cTn id="29" dur="1000" fill="hold"/>
                                        <p:tgtEl>
                                          <p:spTgt spid="22531">
                                            <p:txEl>
                                              <p:pRg st="2" end="2"/>
                                            </p:txEl>
                                          </p:spTgt>
                                        </p:tgtEl>
                                        <p:attrNameLst>
                                          <p:attrName>ppt_x</p:attrName>
                                        </p:attrNameLst>
                                      </p:cBhvr>
                                      <p:tavLst>
                                        <p:tav tm="0">
                                          <p:val>
                                            <p:strVal val="#ppt_x-.2"/>
                                          </p:val>
                                        </p:tav>
                                        <p:tav tm="100000">
                                          <p:val>
                                            <p:strVal val="#ppt_x"/>
                                          </p:val>
                                        </p:tav>
                                      </p:tavLst>
                                    </p:anim>
                                    <p:anim calcmode="lin" valueType="num">
                                      <p:cBhvr>
                                        <p:cTn id="30" dur="1000" fill="hold"/>
                                        <p:tgtEl>
                                          <p:spTgt spid="22531">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22531">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22531">
                                            <p:txEl>
                                              <p:pRg st="3" end="3"/>
                                            </p:txEl>
                                          </p:spTgt>
                                        </p:tgtEl>
                                        <p:attrNameLst>
                                          <p:attrName>style.visibility</p:attrName>
                                        </p:attrNameLst>
                                      </p:cBhvr>
                                      <p:to>
                                        <p:strVal val="visible"/>
                                      </p:to>
                                    </p:set>
                                    <p:anim calcmode="lin" valueType="num">
                                      <p:cBhvr>
                                        <p:cTn id="36" dur="1000" fill="hold"/>
                                        <p:tgtEl>
                                          <p:spTgt spid="22531">
                                            <p:txEl>
                                              <p:pRg st="3" end="3"/>
                                            </p:txEl>
                                          </p:spTgt>
                                        </p:tgtEl>
                                        <p:attrNameLst>
                                          <p:attrName>ppt_x</p:attrName>
                                        </p:attrNameLst>
                                      </p:cBhvr>
                                      <p:tavLst>
                                        <p:tav tm="0">
                                          <p:val>
                                            <p:strVal val="#ppt_x-.2"/>
                                          </p:val>
                                        </p:tav>
                                        <p:tav tm="100000">
                                          <p:val>
                                            <p:strVal val="#ppt_x"/>
                                          </p:val>
                                        </p:tav>
                                      </p:tavLst>
                                    </p:anim>
                                    <p:anim calcmode="lin" valueType="num">
                                      <p:cBhvr>
                                        <p:cTn id="37" dur="1000" fill="hold"/>
                                        <p:tgtEl>
                                          <p:spTgt spid="22531">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2253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1EEEDFB4-3571-15C9-1DF0-98D6E6B9446D}"/>
              </a:ext>
            </a:extLst>
          </p:cNvPr>
          <p:cNvSpPr>
            <a:spLocks noGrp="1" noChangeArrowheads="1"/>
          </p:cNvSpPr>
          <p:nvPr>
            <p:ph type="title"/>
          </p:nvPr>
        </p:nvSpPr>
        <p:spPr/>
        <p:txBody>
          <a:bodyPr/>
          <a:lstStyle/>
          <a:p>
            <a:r>
              <a:rPr lang="en-US" altLang="en-US" sz="3200">
                <a:latin typeface="Tw Cen MT" panose="020B0602020104020603" pitchFamily="34" charset="0"/>
              </a:rPr>
              <a:t>Perlindungan Hukum Terhadap Konsumen dalam Transaksi </a:t>
            </a:r>
            <a:r>
              <a:rPr lang="en-US" altLang="en-US" sz="3200" i="1">
                <a:latin typeface="Tw Cen MT" panose="020B0602020104020603" pitchFamily="34" charset="0"/>
              </a:rPr>
              <a:t>E-Commerce </a:t>
            </a:r>
            <a:endParaRPr lang="en-US" altLang="en-US" sz="3200">
              <a:latin typeface="Tw Cen MT" panose="020B0602020104020603" pitchFamily="34" charset="0"/>
            </a:endParaRPr>
          </a:p>
        </p:txBody>
      </p:sp>
      <p:sp>
        <p:nvSpPr>
          <p:cNvPr id="3" name="Content Placeholder 2">
            <a:extLst>
              <a:ext uri="{FF2B5EF4-FFF2-40B4-BE49-F238E27FC236}">
                <a16:creationId xmlns:a16="http://schemas.microsoft.com/office/drawing/2014/main" id="{05BB3305-09A9-55BB-2133-6178A86B2821}"/>
              </a:ext>
            </a:extLst>
          </p:cNvPr>
          <p:cNvSpPr>
            <a:spLocks noGrp="1"/>
          </p:cNvSpPr>
          <p:nvPr>
            <p:ph idx="1"/>
          </p:nvPr>
        </p:nvSpPr>
        <p:spPr/>
        <p:txBody>
          <a:bodyPr rtlCol="0">
            <a:normAutofit/>
          </a:bodyPr>
          <a:lstStyle/>
          <a:p>
            <a:pPr marL="274320" indent="-274320" fontAlgn="auto">
              <a:spcAft>
                <a:spcPts val="0"/>
              </a:spcAft>
              <a:buClr>
                <a:schemeClr val="accent3"/>
              </a:buClr>
              <a:buFont typeface="Wingdings 2"/>
              <a:buChar char=""/>
              <a:defRPr/>
            </a:pPr>
            <a:r>
              <a:rPr lang="en-US" dirty="0" err="1">
                <a:latin typeface="Tw Cen MT" panose="020B0602020104020603" pitchFamily="34" charset="0"/>
              </a:rPr>
              <a:t>Hukum</a:t>
            </a:r>
            <a:r>
              <a:rPr lang="en-US" dirty="0">
                <a:latin typeface="Tw Cen MT" panose="020B0602020104020603" pitchFamily="34" charset="0"/>
              </a:rPr>
              <a:t> yang </a:t>
            </a:r>
            <a:r>
              <a:rPr lang="en-US" dirty="0" err="1">
                <a:latin typeface="Tw Cen MT" panose="020B0602020104020603" pitchFamily="34" charset="0"/>
              </a:rPr>
              <a:t>berlaku</a:t>
            </a:r>
            <a:r>
              <a:rPr lang="en-US" dirty="0">
                <a:latin typeface="Tw Cen MT" panose="020B0602020104020603" pitchFamily="34" charset="0"/>
              </a:rPr>
              <a:t> </a:t>
            </a:r>
            <a:r>
              <a:rPr lang="en-US" dirty="0" err="1">
                <a:latin typeface="Tw Cen MT" panose="020B0602020104020603" pitchFamily="34" charset="0"/>
              </a:rPr>
              <a:t>dan</a:t>
            </a:r>
            <a:r>
              <a:rPr lang="en-US" dirty="0">
                <a:latin typeface="Tw Cen MT" panose="020B0602020104020603" pitchFamily="34" charset="0"/>
              </a:rPr>
              <a:t> </a:t>
            </a:r>
            <a:r>
              <a:rPr lang="en-US" dirty="0" err="1">
                <a:latin typeface="Tw Cen MT" panose="020B0602020104020603" pitchFamily="34" charset="0"/>
              </a:rPr>
              <a:t>konpetensi</a:t>
            </a:r>
            <a:r>
              <a:rPr lang="en-US" dirty="0">
                <a:latin typeface="Tw Cen MT" panose="020B0602020104020603" pitchFamily="34" charset="0"/>
              </a:rPr>
              <a:t> forum (</a:t>
            </a:r>
            <a:r>
              <a:rPr lang="en-US" dirty="0" err="1">
                <a:latin typeface="Tw Cen MT" panose="020B0602020104020603" pitchFamily="34" charset="0"/>
              </a:rPr>
              <a:t>lihat</a:t>
            </a:r>
            <a:r>
              <a:rPr lang="en-US" dirty="0">
                <a:latin typeface="Tw Cen MT" panose="020B0602020104020603" pitchFamily="34" charset="0"/>
              </a:rPr>
              <a:t> slide 13,14 </a:t>
            </a:r>
            <a:r>
              <a:rPr lang="en-US" dirty="0" err="1">
                <a:latin typeface="Tw Cen MT" panose="020B0602020104020603" pitchFamily="34" charset="0"/>
              </a:rPr>
              <a:t>dan</a:t>
            </a:r>
            <a:r>
              <a:rPr lang="en-US" dirty="0">
                <a:latin typeface="Tw Cen MT" panose="020B0602020104020603" pitchFamily="34" charset="0"/>
              </a:rPr>
              <a:t> 15). </a:t>
            </a:r>
          </a:p>
          <a:p>
            <a:pPr marL="274320" indent="-274320" fontAlgn="auto">
              <a:spcAft>
                <a:spcPts val="0"/>
              </a:spcAft>
              <a:buClr>
                <a:schemeClr val="accent3"/>
              </a:buClr>
              <a:buFont typeface="Wingdings 2"/>
              <a:buChar char=""/>
              <a:defRPr/>
            </a:pPr>
            <a:r>
              <a:rPr lang="en-US" dirty="0" err="1">
                <a:latin typeface="Tw Cen MT" panose="020B0602020104020603" pitchFamily="34" charset="0"/>
              </a:rPr>
              <a:t>Konsumen</a:t>
            </a:r>
            <a:r>
              <a:rPr lang="en-US" dirty="0">
                <a:latin typeface="Tw Cen MT" panose="020B0602020104020603" pitchFamily="34" charset="0"/>
              </a:rPr>
              <a:t> </a:t>
            </a:r>
            <a:r>
              <a:rPr lang="en-US" dirty="0" err="1">
                <a:latin typeface="Tw Cen MT" panose="020B0602020104020603" pitchFamily="34" charset="0"/>
              </a:rPr>
              <a:t>dan</a:t>
            </a:r>
            <a:r>
              <a:rPr lang="en-US" dirty="0">
                <a:latin typeface="Tw Cen MT" panose="020B0602020104020603" pitchFamily="34" charset="0"/>
              </a:rPr>
              <a:t> </a:t>
            </a:r>
            <a:r>
              <a:rPr lang="en-US" dirty="0" err="1">
                <a:latin typeface="Tw Cen MT" panose="020B0602020104020603" pitchFamily="34" charset="0"/>
              </a:rPr>
              <a:t>nasabah</a:t>
            </a:r>
            <a:r>
              <a:rPr lang="en-US" dirty="0">
                <a:latin typeface="Tw Cen MT" panose="020B0602020104020603" pitchFamily="34" charset="0"/>
              </a:rPr>
              <a:t> bank</a:t>
            </a:r>
          </a:p>
          <a:p>
            <a:pPr marL="640080" lvl="1" indent="-246888" fontAlgn="auto">
              <a:spcAft>
                <a:spcPts val="0"/>
              </a:spcAft>
              <a:buFont typeface="Wingdings 2"/>
              <a:buChar char=""/>
              <a:defRPr/>
            </a:pPr>
            <a:r>
              <a:rPr lang="en-US" dirty="0" err="1">
                <a:latin typeface="Tw Cen MT" panose="020B0602020104020603" pitchFamily="34" charset="0"/>
              </a:rPr>
              <a:t>Khususnya</a:t>
            </a:r>
            <a:r>
              <a:rPr lang="en-US" dirty="0">
                <a:latin typeface="Tw Cen MT" panose="020B0602020104020603" pitchFamily="34" charset="0"/>
              </a:rPr>
              <a:t> </a:t>
            </a:r>
            <a:r>
              <a:rPr lang="en-US" dirty="0" err="1">
                <a:latin typeface="Tw Cen MT" panose="020B0602020104020603" pitchFamily="34" charset="0"/>
              </a:rPr>
              <a:t>dalam</a:t>
            </a:r>
            <a:r>
              <a:rPr lang="en-US" dirty="0">
                <a:latin typeface="Tw Cen MT" panose="020B0602020104020603" pitchFamily="34" charset="0"/>
              </a:rPr>
              <a:t> </a:t>
            </a:r>
            <a:r>
              <a:rPr lang="en-US" dirty="0" err="1">
                <a:latin typeface="Tw Cen MT" panose="020B0602020104020603" pitchFamily="34" charset="0"/>
              </a:rPr>
              <a:t>pelayanan</a:t>
            </a:r>
            <a:r>
              <a:rPr lang="en-US" dirty="0">
                <a:latin typeface="Tw Cen MT" panose="020B0602020104020603" pitchFamily="34" charset="0"/>
              </a:rPr>
              <a:t> </a:t>
            </a:r>
            <a:r>
              <a:rPr lang="en-US" dirty="0" err="1">
                <a:latin typeface="Tw Cen MT" panose="020B0602020104020603" pitchFamily="34" charset="0"/>
              </a:rPr>
              <a:t>jasa</a:t>
            </a:r>
            <a:r>
              <a:rPr lang="en-US" dirty="0">
                <a:latin typeface="Tw Cen MT" panose="020B0602020104020603" pitchFamily="34" charset="0"/>
              </a:rPr>
              <a:t> </a:t>
            </a:r>
            <a:r>
              <a:rPr lang="en-US" dirty="0" err="1">
                <a:latin typeface="Tw Cen MT" panose="020B0602020104020603" pitchFamily="34" charset="0"/>
              </a:rPr>
              <a:t>perbankan</a:t>
            </a:r>
            <a:r>
              <a:rPr lang="en-US" dirty="0">
                <a:latin typeface="Tw Cen MT" panose="020B0602020104020603" pitchFamily="34" charset="0"/>
              </a:rPr>
              <a:t> </a:t>
            </a:r>
            <a:r>
              <a:rPr lang="en-US" dirty="0" err="1">
                <a:latin typeface="Tw Cen MT" panose="020B0602020104020603" pitchFamily="34" charset="0"/>
              </a:rPr>
              <a:t>melalui</a:t>
            </a:r>
            <a:r>
              <a:rPr lang="en-US" dirty="0">
                <a:latin typeface="Tw Cen MT" panose="020B0602020104020603" pitchFamily="34" charset="0"/>
              </a:rPr>
              <a:t> internet (</a:t>
            </a:r>
            <a:r>
              <a:rPr lang="en-US" i="1" dirty="0">
                <a:latin typeface="Tw Cen MT" panose="020B0602020104020603" pitchFamily="34" charset="0"/>
              </a:rPr>
              <a:t>internet banking</a:t>
            </a:r>
            <a:r>
              <a:rPr lang="en-US" dirty="0">
                <a:latin typeface="Tw Cen MT" panose="020B0602020104020603" pitchFamily="34" charset="0"/>
              </a:rPr>
              <a:t>) </a:t>
            </a:r>
            <a:r>
              <a:rPr lang="en-US" dirty="0" err="1">
                <a:latin typeface="Tw Cen MT" panose="020B0602020104020603" pitchFamily="34" charset="0"/>
              </a:rPr>
              <a:t>perlu</a:t>
            </a:r>
            <a:r>
              <a:rPr lang="en-US" dirty="0">
                <a:latin typeface="Tw Cen MT" panose="020B0602020104020603" pitchFamily="34" charset="0"/>
              </a:rPr>
              <a:t> </a:t>
            </a:r>
            <a:r>
              <a:rPr lang="en-US" dirty="0" err="1">
                <a:latin typeface="Tw Cen MT" panose="020B0602020104020603" pitchFamily="34" charset="0"/>
              </a:rPr>
              <a:t>diperhatikan</a:t>
            </a:r>
            <a:r>
              <a:rPr lang="en-US" dirty="0">
                <a:latin typeface="Tw Cen MT" panose="020B0602020104020603" pitchFamily="34" charset="0"/>
              </a:rPr>
              <a:t> </a:t>
            </a:r>
            <a:r>
              <a:rPr lang="en-US" dirty="0" err="1">
                <a:latin typeface="Tw Cen MT" panose="020B0602020104020603" pitchFamily="34" charset="0"/>
              </a:rPr>
              <a:t>kesiapan</a:t>
            </a:r>
            <a:r>
              <a:rPr lang="en-US" dirty="0">
                <a:latin typeface="Tw Cen MT" panose="020B0602020104020603" pitchFamily="34" charset="0"/>
              </a:rPr>
              <a:t> bank </a:t>
            </a:r>
            <a:r>
              <a:rPr lang="en-US" dirty="0" err="1">
                <a:latin typeface="Tw Cen MT" panose="020B0602020104020603" pitchFamily="34" charset="0"/>
              </a:rPr>
              <a:t>mengingat</a:t>
            </a:r>
            <a:r>
              <a:rPr lang="en-US" dirty="0">
                <a:latin typeface="Tw Cen MT" panose="020B0602020104020603" pitchFamily="34" charset="0"/>
              </a:rPr>
              <a:t> bank </a:t>
            </a:r>
            <a:r>
              <a:rPr lang="en-US" dirty="0" err="1">
                <a:latin typeface="Tw Cen MT" panose="020B0602020104020603" pitchFamily="34" charset="0"/>
              </a:rPr>
              <a:t>bertanggung</a:t>
            </a:r>
            <a:r>
              <a:rPr lang="en-US" dirty="0">
                <a:latin typeface="Tw Cen MT" panose="020B0602020104020603" pitchFamily="34" charset="0"/>
              </a:rPr>
              <a:t> </a:t>
            </a:r>
            <a:r>
              <a:rPr lang="en-US" dirty="0" err="1">
                <a:latin typeface="Tw Cen MT" panose="020B0602020104020603" pitchFamily="34" charset="0"/>
              </a:rPr>
              <a:t>atas</a:t>
            </a:r>
            <a:r>
              <a:rPr lang="en-US" dirty="0">
                <a:latin typeface="Tw Cen MT" panose="020B0602020104020603" pitchFamily="34" charset="0"/>
              </a:rPr>
              <a:t> </a:t>
            </a:r>
            <a:r>
              <a:rPr lang="en-US" dirty="0" err="1">
                <a:latin typeface="Tw Cen MT" panose="020B0602020104020603" pitchFamily="34" charset="0"/>
              </a:rPr>
              <a:t>pengendalian</a:t>
            </a:r>
            <a:r>
              <a:rPr lang="en-US" dirty="0">
                <a:latin typeface="Tw Cen MT" panose="020B0602020104020603" pitchFamily="34" charset="0"/>
              </a:rPr>
              <a:t> </a:t>
            </a:r>
            <a:r>
              <a:rPr lang="en-US" dirty="0" err="1">
                <a:latin typeface="Tw Cen MT" panose="020B0602020104020603" pitchFamily="34" charset="0"/>
              </a:rPr>
              <a:t>dan</a:t>
            </a:r>
            <a:r>
              <a:rPr lang="en-US" dirty="0">
                <a:latin typeface="Tw Cen MT" panose="020B0602020104020603" pitchFamily="34" charset="0"/>
              </a:rPr>
              <a:t> monitoring </a:t>
            </a:r>
            <a:r>
              <a:rPr lang="en-US" dirty="0" err="1">
                <a:latin typeface="Tw Cen MT" panose="020B0602020104020603" pitchFamily="34" charset="0"/>
              </a:rPr>
              <a:t>sistem</a:t>
            </a:r>
            <a:r>
              <a:rPr lang="en-US" dirty="0">
                <a:latin typeface="Tw Cen MT" panose="020B0602020104020603" pitchFamily="34" charset="0"/>
              </a:rPr>
              <a:t> yang </a:t>
            </a:r>
            <a:r>
              <a:rPr lang="en-US" dirty="0" err="1">
                <a:latin typeface="Tw Cen MT" panose="020B0602020104020603" pitchFamily="34" charset="0"/>
              </a:rPr>
              <a:t>dibuat</a:t>
            </a:r>
            <a:r>
              <a:rPr lang="en-US" dirty="0">
                <a:latin typeface="Tw Cen MT" panose="020B0602020104020603" pitchFamily="34" charset="0"/>
              </a:rPr>
              <a:t> </a:t>
            </a:r>
            <a:r>
              <a:rPr lang="en-US" dirty="0" err="1">
                <a:latin typeface="Tw Cen MT" panose="020B0602020104020603" pitchFamily="34" charset="0"/>
              </a:rPr>
              <a:t>maupun</a:t>
            </a:r>
            <a:r>
              <a:rPr lang="en-US" dirty="0">
                <a:latin typeface="Tw Cen MT" panose="020B0602020104020603" pitchFamily="34" charset="0"/>
              </a:rPr>
              <a:t> yang </a:t>
            </a:r>
            <a:r>
              <a:rPr lang="en-US" dirty="0" err="1">
                <a:latin typeface="Tw Cen MT" panose="020B0602020104020603" pitchFamily="34" charset="0"/>
              </a:rPr>
              <a:t>dioperasikan</a:t>
            </a:r>
            <a:r>
              <a:rPr lang="en-US" dirty="0">
                <a:latin typeface="Tw Cen MT" panose="020B0602020104020603" pitchFamily="34" charset="0"/>
              </a:rPr>
              <a:t> </a:t>
            </a:r>
            <a:r>
              <a:rPr lang="en-US" dirty="0" err="1">
                <a:latin typeface="Tw Cen MT" panose="020B0602020104020603" pitchFamily="34" charset="0"/>
              </a:rPr>
              <a:t>oleh</a:t>
            </a:r>
            <a:r>
              <a:rPr lang="en-US" dirty="0">
                <a:latin typeface="Tw Cen MT" panose="020B0602020104020603" pitchFamily="34" charset="0"/>
              </a:rPr>
              <a:t> vendor.</a:t>
            </a:r>
          </a:p>
          <a:p>
            <a:pPr marL="640080" lvl="1" indent="-246888" fontAlgn="auto">
              <a:spcAft>
                <a:spcPts val="0"/>
              </a:spcAft>
              <a:buFont typeface="Wingdings 2"/>
              <a:buChar char=""/>
              <a:defRPr/>
            </a:pPr>
            <a:r>
              <a:rPr lang="en-US" dirty="0">
                <a:latin typeface="Tw Cen MT" panose="020B0602020104020603" pitchFamily="34" charset="0"/>
              </a:rPr>
              <a:t>Hal lain yang </a:t>
            </a:r>
            <a:r>
              <a:rPr lang="en-US" dirty="0" err="1">
                <a:latin typeface="Tw Cen MT" panose="020B0602020104020603" pitchFamily="34" charset="0"/>
              </a:rPr>
              <a:t>perlu</a:t>
            </a:r>
            <a:r>
              <a:rPr lang="en-US" dirty="0">
                <a:latin typeface="Tw Cen MT" panose="020B0602020104020603" pitchFamily="34" charset="0"/>
              </a:rPr>
              <a:t> </a:t>
            </a:r>
            <a:r>
              <a:rPr lang="en-US" dirty="0" err="1">
                <a:latin typeface="Tw Cen MT" panose="020B0602020104020603" pitchFamily="34" charset="0"/>
              </a:rPr>
              <a:t>dilakukan</a:t>
            </a:r>
            <a:r>
              <a:rPr lang="en-US" dirty="0">
                <a:latin typeface="Tw Cen MT" panose="020B0602020104020603" pitchFamily="34" charset="0"/>
              </a:rPr>
              <a:t> </a:t>
            </a:r>
            <a:r>
              <a:rPr lang="en-US" dirty="0" err="1">
                <a:latin typeface="Tw Cen MT" panose="020B0602020104020603" pitchFamily="34" charset="0"/>
              </a:rPr>
              <a:t>adalah</a:t>
            </a:r>
            <a:r>
              <a:rPr lang="en-US" dirty="0">
                <a:latin typeface="Tw Cen MT" panose="020B0602020104020603" pitchFamily="34" charset="0"/>
              </a:rPr>
              <a:t> </a:t>
            </a:r>
            <a:r>
              <a:rPr lang="en-US" dirty="0" err="1">
                <a:latin typeface="Tw Cen MT" panose="020B0602020104020603" pitchFamily="34" charset="0"/>
              </a:rPr>
              <a:t>perlunya</a:t>
            </a:r>
            <a:r>
              <a:rPr lang="en-US" dirty="0">
                <a:latin typeface="Tw Cen MT" panose="020B0602020104020603" pitchFamily="34" charset="0"/>
              </a:rPr>
              <a:t> </a:t>
            </a:r>
            <a:r>
              <a:rPr lang="en-US" dirty="0" err="1">
                <a:latin typeface="Tw Cen MT" panose="020B0602020104020603" pitchFamily="34" charset="0"/>
              </a:rPr>
              <a:t>dibuat</a:t>
            </a:r>
            <a:r>
              <a:rPr lang="en-US" dirty="0">
                <a:latin typeface="Tw Cen MT" panose="020B0602020104020603" pitchFamily="34" charset="0"/>
              </a:rPr>
              <a:t> </a:t>
            </a:r>
            <a:r>
              <a:rPr lang="en-US" dirty="0" err="1">
                <a:latin typeface="Tw Cen MT" panose="020B0602020104020603" pitchFamily="34" charset="0"/>
              </a:rPr>
              <a:t>perjanjian</a:t>
            </a:r>
            <a:r>
              <a:rPr lang="en-US" dirty="0">
                <a:latin typeface="Tw Cen MT" panose="020B0602020104020603" pitchFamily="34" charset="0"/>
              </a:rPr>
              <a:t> </a:t>
            </a:r>
            <a:r>
              <a:rPr lang="en-US" dirty="0" err="1">
                <a:latin typeface="Tw Cen MT" panose="020B0602020104020603" pitchFamily="34" charset="0"/>
              </a:rPr>
              <a:t>interkoneksi</a:t>
            </a:r>
            <a:r>
              <a:rPr lang="en-US" dirty="0">
                <a:latin typeface="Tw Cen MT" panose="020B0602020104020603" pitchFamily="34" charset="0"/>
              </a:rPr>
              <a:t>  (</a:t>
            </a:r>
            <a:r>
              <a:rPr lang="en-US" i="1" dirty="0">
                <a:latin typeface="Tw Cen MT" panose="020B0602020104020603" pitchFamily="34" charset="0"/>
              </a:rPr>
              <a:t>interconnected agreement</a:t>
            </a:r>
            <a:r>
              <a:rPr lang="en-US" dirty="0">
                <a:latin typeface="Tw Cen MT" panose="020B0602020104020603" pitchFamily="34" charset="0"/>
              </a:rPr>
              <a:t>) </a:t>
            </a:r>
            <a:r>
              <a:rPr lang="en-US" dirty="0" err="1">
                <a:latin typeface="Tw Cen MT" panose="020B0602020104020603" pitchFamily="34" charset="0"/>
              </a:rPr>
              <a:t>antara</a:t>
            </a:r>
            <a:r>
              <a:rPr lang="en-US" dirty="0">
                <a:latin typeface="Tw Cen MT" panose="020B0602020104020603" pitchFamily="34" charset="0"/>
              </a:rPr>
              <a:t> website </a:t>
            </a:r>
            <a:r>
              <a:rPr lang="en-US" dirty="0" err="1">
                <a:latin typeface="Tw Cen MT" panose="020B0602020104020603" pitchFamily="34" charset="0"/>
              </a:rPr>
              <a:t>satu</a:t>
            </a:r>
            <a:r>
              <a:rPr lang="en-US" dirty="0">
                <a:latin typeface="Tw Cen MT" panose="020B0602020104020603" pitchFamily="34" charset="0"/>
              </a:rPr>
              <a:t> bank </a:t>
            </a:r>
            <a:r>
              <a:rPr lang="en-US" dirty="0" err="1">
                <a:latin typeface="Tw Cen MT" panose="020B0602020104020603" pitchFamily="34" charset="0"/>
              </a:rPr>
              <a:t>dengan</a:t>
            </a:r>
            <a:r>
              <a:rPr lang="en-US" dirty="0">
                <a:latin typeface="Tw Cen MT" panose="020B0602020104020603" pitchFamily="34" charset="0"/>
              </a:rPr>
              <a:t> website bank lain </a:t>
            </a:r>
            <a:r>
              <a:rPr lang="en-US" dirty="0" err="1">
                <a:latin typeface="Tw Cen MT" panose="020B0602020104020603" pitchFamily="34" charset="0"/>
              </a:rPr>
              <a:t>atau</a:t>
            </a:r>
            <a:r>
              <a:rPr lang="en-US" dirty="0">
                <a:latin typeface="Tw Cen MT" panose="020B0602020104020603" pitchFamily="34" charset="0"/>
              </a:rPr>
              <a:t> </a:t>
            </a:r>
            <a:r>
              <a:rPr lang="en-US" dirty="0" err="1">
                <a:latin typeface="Tw Cen MT" panose="020B0602020104020603" pitchFamily="34" charset="0"/>
              </a:rPr>
              <a:t>perusahaan</a:t>
            </a:r>
            <a:r>
              <a:rPr lang="en-US" dirty="0">
                <a:latin typeface="Tw Cen MT" panose="020B0602020104020603" pitchFamily="34" charset="0"/>
              </a:rPr>
              <a:t> lain </a:t>
            </a:r>
            <a:r>
              <a:rPr lang="en-US" dirty="0" err="1">
                <a:latin typeface="Tw Cen MT" panose="020B0602020104020603" pitchFamily="34" charset="0"/>
              </a:rPr>
              <a:t>interkoneksi</a:t>
            </a:r>
            <a:r>
              <a:rPr lang="en-US" dirty="0">
                <a:latin typeface="Tw Cen MT" panose="020B0602020104020603" pitchFamily="34" charset="0"/>
              </a:rPr>
              <a:t>  </a:t>
            </a:r>
            <a:r>
              <a:rPr lang="en-US" dirty="0" err="1">
                <a:latin typeface="Tw Cen MT" panose="020B0602020104020603" pitchFamily="34" charset="0"/>
              </a:rPr>
              <a:t>dengan</a:t>
            </a:r>
            <a:r>
              <a:rPr lang="en-US" dirty="0">
                <a:latin typeface="Tw Cen MT" panose="020B0602020104020603" pitchFamily="34" charset="0"/>
              </a:rPr>
              <a:t> </a:t>
            </a:r>
            <a:r>
              <a:rPr lang="en-US" dirty="0" err="1">
                <a:latin typeface="Tw Cen MT" panose="020B0602020104020603" pitchFamily="34" charset="0"/>
              </a:rPr>
              <a:t>sistem</a:t>
            </a:r>
            <a:r>
              <a:rPr lang="en-US" dirty="0">
                <a:latin typeface="Tw Cen MT" panose="020B0602020104020603" pitchFamily="34" charset="0"/>
              </a:rPr>
              <a:t> </a:t>
            </a:r>
            <a:r>
              <a:rPr lang="en-US" i="1" dirty="0">
                <a:latin typeface="Tw Cen MT" panose="020B0602020104020603" pitchFamily="34" charset="0"/>
              </a:rPr>
              <a:t>internet banking.</a:t>
            </a:r>
          </a:p>
          <a:p>
            <a:pPr marL="640080" lvl="1" indent="-246888" fontAlgn="auto">
              <a:spcAft>
                <a:spcPts val="0"/>
              </a:spcAft>
              <a:buFont typeface="Wingdings 2"/>
              <a:buChar char=""/>
              <a:defRPr/>
            </a:pPr>
            <a:r>
              <a:rPr lang="en-US" dirty="0" err="1">
                <a:latin typeface="Tw Cen MT" panose="020B0602020104020603" pitchFamily="34" charset="0"/>
              </a:rPr>
              <a:t>Hendaknya</a:t>
            </a:r>
            <a:r>
              <a:rPr lang="en-US" dirty="0">
                <a:latin typeface="Tw Cen MT" panose="020B0602020104020603" pitchFamily="34" charset="0"/>
              </a:rPr>
              <a:t> </a:t>
            </a:r>
            <a:r>
              <a:rPr lang="en-US" dirty="0" err="1">
                <a:latin typeface="Tw Cen MT" panose="020B0602020104020603" pitchFamily="34" charset="0"/>
              </a:rPr>
              <a:t>dibuat</a:t>
            </a:r>
            <a:r>
              <a:rPr lang="en-US" dirty="0">
                <a:latin typeface="Tw Cen MT" panose="020B0602020104020603" pitchFamily="34" charset="0"/>
              </a:rPr>
              <a:t> </a:t>
            </a:r>
            <a:r>
              <a:rPr lang="en-US" dirty="0" err="1">
                <a:latin typeface="Tw Cen MT" panose="020B0602020104020603" pitchFamily="34" charset="0"/>
              </a:rPr>
              <a:t>klausul</a:t>
            </a:r>
            <a:r>
              <a:rPr lang="en-US" dirty="0">
                <a:latin typeface="Tw Cen MT" panose="020B0602020104020603" pitchFamily="34" charset="0"/>
              </a:rPr>
              <a:t> </a:t>
            </a:r>
            <a:r>
              <a:rPr lang="en-US" dirty="0" err="1">
                <a:latin typeface="Tw Cen MT" panose="020B0602020104020603" pitchFamily="34" charset="0"/>
              </a:rPr>
              <a:t>eksenorasi</a:t>
            </a:r>
            <a:r>
              <a:rPr lang="en-US" dirty="0">
                <a:latin typeface="Tw Cen MT" panose="020B0602020104020603" pitchFamily="34" charset="0"/>
              </a:rPr>
              <a:t> yang </a:t>
            </a:r>
            <a:r>
              <a:rPr lang="en-US" dirty="0" err="1">
                <a:latin typeface="Tw Cen MT" panose="020B0602020104020603" pitchFamily="34" charset="0"/>
              </a:rPr>
              <a:t>intinya</a:t>
            </a:r>
            <a:r>
              <a:rPr lang="en-US" dirty="0">
                <a:latin typeface="Tw Cen MT" panose="020B0602020104020603" pitchFamily="34" charset="0"/>
              </a:rPr>
              <a:t> </a:t>
            </a:r>
            <a:r>
              <a:rPr lang="en-US" dirty="0" err="1">
                <a:latin typeface="Tw Cen MT" panose="020B0602020104020603" pitchFamily="34" charset="0"/>
              </a:rPr>
              <a:t>melepaskan</a:t>
            </a:r>
            <a:r>
              <a:rPr lang="en-US" dirty="0">
                <a:latin typeface="Tw Cen MT" panose="020B0602020104020603" pitchFamily="34" charset="0"/>
              </a:rPr>
              <a:t> </a:t>
            </a:r>
            <a:r>
              <a:rPr lang="en-US" dirty="0" err="1">
                <a:latin typeface="Tw Cen MT" panose="020B0602020104020603" pitchFamily="34" charset="0"/>
              </a:rPr>
              <a:t>tanggungjawab</a:t>
            </a:r>
            <a:r>
              <a:rPr lang="en-US" dirty="0">
                <a:latin typeface="Tw Cen MT" panose="020B0602020104020603" pitchFamily="34" charset="0"/>
              </a:rPr>
              <a:t> bank </a:t>
            </a:r>
            <a:r>
              <a:rPr lang="en-US" dirty="0" err="1">
                <a:latin typeface="Tw Cen MT" panose="020B0602020104020603" pitchFamily="34" charset="0"/>
              </a:rPr>
              <a:t>atas</a:t>
            </a:r>
            <a:r>
              <a:rPr lang="en-US" dirty="0">
                <a:latin typeface="Tw Cen MT" panose="020B0602020104020603" pitchFamily="34" charset="0"/>
              </a:rPr>
              <a:t> </a:t>
            </a:r>
            <a:r>
              <a:rPr lang="en-US" dirty="0" err="1">
                <a:latin typeface="Tw Cen MT" panose="020B0602020104020603" pitchFamily="34" charset="0"/>
              </a:rPr>
              <a:t>kemungkinan</a:t>
            </a:r>
            <a:r>
              <a:rPr lang="en-US" dirty="0">
                <a:latin typeface="Tw Cen MT" panose="020B0602020104020603" pitchFamily="34" charset="0"/>
              </a:rPr>
              <a:t> </a:t>
            </a:r>
            <a:r>
              <a:rPr lang="en-US" dirty="0" err="1">
                <a:latin typeface="Tw Cen MT" panose="020B0602020104020603" pitchFamily="34" charset="0"/>
              </a:rPr>
              <a:t>gugatan</a:t>
            </a:r>
            <a:r>
              <a:rPr lang="en-US" dirty="0">
                <a:latin typeface="Tw Cen MT" panose="020B0602020104020603" pitchFamily="34" charset="0"/>
              </a:rPr>
              <a:t> </a:t>
            </a:r>
            <a:r>
              <a:rPr lang="en-US" dirty="0" err="1">
                <a:latin typeface="Tw Cen MT" panose="020B0602020104020603" pitchFamily="34" charset="0"/>
              </a:rPr>
              <a:t>konsumen</a:t>
            </a:r>
            <a:r>
              <a:rPr lang="en-US" dirty="0">
                <a:latin typeface="Tw Cen MT" panose="020B0602020104020603" pitchFamily="34" charset="0"/>
              </a:rPr>
              <a:t> </a:t>
            </a:r>
            <a:r>
              <a:rPr lang="en-US" dirty="0" err="1">
                <a:latin typeface="Tw Cen MT" panose="020B0602020104020603" pitchFamily="34" charset="0"/>
              </a:rPr>
              <a:t>akibat</a:t>
            </a:r>
            <a:r>
              <a:rPr lang="en-US" dirty="0">
                <a:latin typeface="Tw Cen MT" panose="020B0602020104020603" pitchFamily="34" charset="0"/>
              </a:rPr>
              <a:t> </a:t>
            </a:r>
            <a:r>
              <a:rPr lang="en-US" dirty="0" err="1">
                <a:latin typeface="Tw Cen MT" panose="020B0602020104020603" pitchFamily="34" charset="0"/>
              </a:rPr>
              <a:t>memanfaatkan</a:t>
            </a:r>
            <a:r>
              <a:rPr lang="en-US" dirty="0">
                <a:latin typeface="Tw Cen MT" panose="020B0602020104020603" pitchFamily="34" charset="0"/>
              </a:rPr>
              <a:t> </a:t>
            </a:r>
            <a:r>
              <a:rPr lang="en-US" dirty="0" err="1">
                <a:latin typeface="Tw Cen MT" panose="020B0602020104020603" pitchFamily="34" charset="0"/>
              </a:rPr>
              <a:t>informasi</a:t>
            </a:r>
            <a:r>
              <a:rPr lang="en-US" dirty="0">
                <a:latin typeface="Tw Cen MT" panose="020B0602020104020603" pitchFamily="34" charset="0"/>
              </a:rPr>
              <a:t> </a:t>
            </a:r>
            <a:r>
              <a:rPr lang="en-US" dirty="0" err="1">
                <a:latin typeface="Tw Cen MT" panose="020B0602020104020603" pitchFamily="34" charset="0"/>
              </a:rPr>
              <a:t>dari</a:t>
            </a:r>
            <a:r>
              <a:rPr lang="en-US" dirty="0">
                <a:latin typeface="Tw Cen MT" panose="020B0602020104020603" pitchFamily="34" charset="0"/>
              </a:rPr>
              <a:t> </a:t>
            </a:r>
            <a:r>
              <a:rPr lang="en-US" dirty="0" err="1">
                <a:latin typeface="Tw Cen MT" panose="020B0602020104020603" pitchFamily="34" charset="0"/>
              </a:rPr>
              <a:t>penjual</a:t>
            </a:r>
            <a:r>
              <a:rPr lang="en-US" dirty="0">
                <a:latin typeface="Tw Cen MT" panose="020B0602020104020603" pitchFamily="34" charset="0"/>
              </a:rPr>
              <a:t> yang </a:t>
            </a:r>
            <a:r>
              <a:rPr lang="en-US" dirty="0" err="1">
                <a:latin typeface="Tw Cen MT" panose="020B0602020104020603" pitchFamily="34" charset="0"/>
              </a:rPr>
              <a:t>ter</a:t>
            </a:r>
            <a:r>
              <a:rPr lang="en-US" dirty="0">
                <a:latin typeface="Tw Cen MT" panose="020B0602020104020603" pitchFamily="34" charset="0"/>
              </a:rPr>
              <a:t> </a:t>
            </a:r>
            <a:r>
              <a:rPr lang="en-US" dirty="0" err="1">
                <a:latin typeface="Tw Cen MT" panose="020B0602020104020603" pitchFamily="34" charset="0"/>
              </a:rPr>
              <a:t>interkoneksi</a:t>
            </a:r>
            <a:r>
              <a:rPr lang="en-US" dirty="0">
                <a:latin typeface="Tw Cen MT" panose="020B0602020104020603" pitchFamily="34" charset="0"/>
              </a:rPr>
              <a:t> </a:t>
            </a:r>
            <a:r>
              <a:rPr lang="en-US" dirty="0" err="1">
                <a:latin typeface="Tw Cen MT" panose="020B0602020104020603" pitchFamily="34" charset="0"/>
              </a:rPr>
              <a:t>atau</a:t>
            </a:r>
            <a:r>
              <a:rPr lang="en-US" dirty="0">
                <a:latin typeface="Tw Cen MT" panose="020B0602020104020603" pitchFamily="34" charset="0"/>
              </a:rPr>
              <a:t> </a:t>
            </a:r>
            <a:r>
              <a:rPr lang="en-US" dirty="0" err="1">
                <a:latin typeface="Tw Cen MT" panose="020B0602020104020603" pitchFamily="34" charset="0"/>
              </a:rPr>
              <a:t>iklan-iklan</a:t>
            </a:r>
            <a:r>
              <a:rPr lang="en-US" dirty="0">
                <a:latin typeface="Tw Cen MT" panose="020B0602020104020603" pitchFamily="34" charset="0"/>
              </a:rPr>
              <a:t> lain yang </a:t>
            </a:r>
            <a:r>
              <a:rPr lang="en-US" dirty="0" err="1">
                <a:latin typeface="Tw Cen MT" panose="020B0602020104020603" pitchFamily="34" charset="0"/>
              </a:rPr>
              <a:t>muncul</a:t>
            </a:r>
            <a:r>
              <a:rPr lang="en-US" dirty="0">
                <a:latin typeface="Tw Cen MT" panose="020B0602020104020603" pitchFamily="34" charset="0"/>
              </a:rPr>
              <a:t> </a:t>
            </a:r>
            <a:r>
              <a:rPr lang="en-US" dirty="0" err="1">
                <a:latin typeface="Tw Cen MT" panose="020B0602020104020603" pitchFamily="34" charset="0"/>
              </a:rPr>
              <a:t>pada</a:t>
            </a:r>
            <a:r>
              <a:rPr lang="en-US" dirty="0">
                <a:latin typeface="Tw Cen MT" panose="020B0602020104020603" pitchFamily="34" charset="0"/>
              </a:rPr>
              <a:t> </a:t>
            </a:r>
            <a:r>
              <a:rPr lang="en-US" i="1" dirty="0">
                <a:latin typeface="Tw Cen MT" panose="020B0602020104020603" pitchFamily="34" charset="0"/>
              </a:rPr>
              <a:t>homepag</a:t>
            </a:r>
            <a:r>
              <a:rPr lang="en-US" dirty="0">
                <a:latin typeface="Tw Cen MT" panose="020B0602020104020603" pitchFamily="34" charset="0"/>
              </a:rPr>
              <a:t>e bank </a:t>
            </a:r>
            <a:r>
              <a:rPr lang="en-US" dirty="0" err="1">
                <a:latin typeface="Tw Cen MT" panose="020B0602020104020603" pitchFamily="34" charset="0"/>
              </a:rPr>
              <a:t>tersebut</a:t>
            </a:r>
            <a:r>
              <a:rPr lang="en-US" dirty="0">
                <a:latin typeface="Tw Cen MT" panose="020B0602020104020603" pitchFamily="34" charset="0"/>
              </a:rPr>
              <a:t>.</a:t>
            </a:r>
          </a:p>
          <a:p>
            <a:pPr marL="274320" indent="-274320" fontAlgn="auto">
              <a:spcAft>
                <a:spcPts val="0"/>
              </a:spcAft>
              <a:buClr>
                <a:schemeClr val="accent3"/>
              </a:buClr>
              <a:buFont typeface="Wingdings 2"/>
              <a:buChar char=""/>
              <a:defRPr/>
            </a:pPr>
            <a:endParaRPr lang="en-US" dirty="0">
              <a:latin typeface="Tw Cen MT" panose="020B0602020104020603"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23554"/>
                                        </p:tgtEl>
                                        <p:attrNameLst>
                                          <p:attrName>style.visibility</p:attrName>
                                        </p:attrNameLst>
                                      </p:cBhvr>
                                      <p:to>
                                        <p:strVal val="visible"/>
                                      </p:to>
                                    </p:set>
                                    <p:anim calcmode="lin" valueType="num">
                                      <p:cBhvr>
                                        <p:cTn id="7" dur="1000" fill="hold"/>
                                        <p:tgtEl>
                                          <p:spTgt spid="23554"/>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23554"/>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23554"/>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23554"/>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3">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3">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9"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1C90DAA6-8A54-CC5D-4A00-67A7CC56E19D}"/>
              </a:ext>
            </a:extLst>
          </p:cNvPr>
          <p:cNvSpPr/>
          <p:nvPr/>
        </p:nvSpPr>
        <p:spPr>
          <a:xfrm>
            <a:off x="376518" y="1382976"/>
            <a:ext cx="11370833" cy="865372"/>
          </a:xfrm>
          <a:prstGeom prst="rect">
            <a:avLst/>
          </a:prstGeom>
        </p:spPr>
        <p:style>
          <a:lnRef idx="2">
            <a:schemeClr val="dk1">
              <a:shade val="15000"/>
            </a:schemeClr>
          </a:lnRef>
          <a:fillRef idx="1">
            <a:schemeClr val="dk1"/>
          </a:fillRef>
          <a:effectRef idx="0">
            <a:schemeClr val="dk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CDA5F5F-FAAE-D6B2-5704-41B7846E89B5}"/>
              </a:ext>
            </a:extLst>
          </p:cNvPr>
          <p:cNvSpPr txBox="1"/>
          <p:nvPr/>
        </p:nvSpPr>
        <p:spPr>
          <a:xfrm>
            <a:off x="796067" y="2612702"/>
            <a:ext cx="10327341" cy="2862322"/>
          </a:xfrm>
          <a:prstGeom prst="rect">
            <a:avLst/>
          </a:prstGeom>
          <a:noFill/>
        </p:spPr>
        <p:txBody>
          <a:bodyPr wrap="square">
            <a:spAutoFit/>
          </a:bodyPr>
          <a:lstStyle/>
          <a:p>
            <a:pPr algn="l"/>
            <a:endParaRPr lang="en-US" b="1" dirty="0"/>
          </a:p>
          <a:p>
            <a:pPr algn="l"/>
            <a:r>
              <a:rPr lang="en-US" b="1" i="0" dirty="0" err="1">
                <a:effectLst/>
              </a:rPr>
              <a:t>Analisis</a:t>
            </a:r>
            <a:r>
              <a:rPr lang="en-US" b="1" i="0" dirty="0">
                <a:effectLst/>
              </a:rPr>
              <a:t> dan Strategi </a:t>
            </a:r>
            <a:r>
              <a:rPr lang="en-US" b="1" i="0" dirty="0" err="1">
                <a:effectLst/>
              </a:rPr>
              <a:t>Pengembangan</a:t>
            </a:r>
            <a:r>
              <a:rPr lang="en-US" b="1" i="0" dirty="0">
                <a:effectLst/>
              </a:rPr>
              <a:t> E-Commerce pada Usaha Kecil dan </a:t>
            </a:r>
            <a:r>
              <a:rPr lang="en-US" b="1" i="0" dirty="0" err="1">
                <a:effectLst/>
              </a:rPr>
              <a:t>Menengah</a:t>
            </a:r>
            <a:r>
              <a:rPr lang="en-US" b="1" i="0" dirty="0">
                <a:effectLst/>
              </a:rPr>
              <a:t> (UKM)</a:t>
            </a:r>
          </a:p>
          <a:p>
            <a:pPr algn="l"/>
            <a:endParaRPr lang="en-US" b="0" i="0" dirty="0">
              <a:effectLst/>
            </a:endParaRPr>
          </a:p>
          <a:p>
            <a:pPr algn="l"/>
            <a:r>
              <a:rPr lang="en-US" b="1" i="0" dirty="0" err="1">
                <a:effectLst/>
              </a:rPr>
              <a:t>Tujuan</a:t>
            </a:r>
            <a:r>
              <a:rPr lang="en-US" b="1" i="0" dirty="0">
                <a:effectLst/>
              </a:rPr>
              <a:t>:</a:t>
            </a:r>
            <a:r>
              <a:rPr lang="en-US" b="0" i="0" dirty="0">
                <a:effectLst/>
              </a:rPr>
              <a:t> </a:t>
            </a:r>
            <a:r>
              <a:rPr lang="en-US" b="0" i="0" dirty="0" err="1">
                <a:effectLst/>
              </a:rPr>
              <a:t>Tugas</a:t>
            </a:r>
            <a:r>
              <a:rPr lang="en-US" b="0" i="0" dirty="0">
                <a:effectLst/>
              </a:rPr>
              <a:t> </a:t>
            </a:r>
            <a:r>
              <a:rPr lang="en-US" b="0" i="0" dirty="0" err="1">
                <a:effectLst/>
              </a:rPr>
              <a:t>ini</a:t>
            </a:r>
            <a:r>
              <a:rPr lang="en-US" b="0" i="0" dirty="0">
                <a:effectLst/>
              </a:rPr>
              <a:t> </a:t>
            </a:r>
            <a:r>
              <a:rPr lang="en-US" b="0" i="0" dirty="0" err="1">
                <a:effectLst/>
              </a:rPr>
              <a:t>dirancang</a:t>
            </a:r>
            <a:r>
              <a:rPr lang="en-US" b="0" i="0" dirty="0">
                <a:effectLst/>
              </a:rPr>
              <a:t> </a:t>
            </a:r>
            <a:r>
              <a:rPr lang="en-US" b="0" i="0" dirty="0" err="1">
                <a:effectLst/>
              </a:rPr>
              <a:t>untuk</a:t>
            </a:r>
            <a:r>
              <a:rPr lang="en-US" b="0" i="0" dirty="0">
                <a:effectLst/>
              </a:rPr>
              <a:t> </a:t>
            </a:r>
            <a:r>
              <a:rPr lang="en-US" b="0" i="0" dirty="0" err="1">
                <a:effectLst/>
              </a:rPr>
              <a:t>memberikan</a:t>
            </a:r>
            <a:r>
              <a:rPr lang="en-US" b="0" i="0" dirty="0">
                <a:effectLst/>
              </a:rPr>
              <a:t> </a:t>
            </a:r>
            <a:r>
              <a:rPr lang="en-US" b="0" i="0" dirty="0" err="1">
                <a:effectLst/>
              </a:rPr>
              <a:t>pemahaman</a:t>
            </a:r>
            <a:r>
              <a:rPr lang="en-US" b="0" i="0" dirty="0">
                <a:effectLst/>
              </a:rPr>
              <a:t> </a:t>
            </a:r>
            <a:r>
              <a:rPr lang="en-US" b="0" i="0" dirty="0" err="1">
                <a:effectLst/>
              </a:rPr>
              <a:t>mendalam</a:t>
            </a:r>
            <a:r>
              <a:rPr lang="en-US" b="0" i="0" dirty="0">
                <a:effectLst/>
              </a:rPr>
              <a:t> </a:t>
            </a:r>
            <a:r>
              <a:rPr lang="en-US" b="0" i="0" dirty="0" err="1">
                <a:effectLst/>
              </a:rPr>
              <a:t>tentang</a:t>
            </a:r>
            <a:r>
              <a:rPr lang="en-US" b="0" i="0" dirty="0">
                <a:effectLst/>
              </a:rPr>
              <a:t> </a:t>
            </a:r>
            <a:r>
              <a:rPr lang="en-US" b="0" i="0" dirty="0" err="1">
                <a:effectLst/>
              </a:rPr>
              <a:t>penerapan</a:t>
            </a:r>
            <a:r>
              <a:rPr lang="en-US" b="0" i="0" dirty="0">
                <a:effectLst/>
              </a:rPr>
              <a:t> dan strategi </a:t>
            </a:r>
            <a:r>
              <a:rPr lang="en-US" b="0" i="0" dirty="0" err="1">
                <a:effectLst/>
              </a:rPr>
              <a:t>pengembangan</a:t>
            </a:r>
            <a:r>
              <a:rPr lang="en-US" b="0" i="0" dirty="0">
                <a:effectLst/>
              </a:rPr>
              <a:t> e-commerce pada UKM. </a:t>
            </a:r>
            <a:r>
              <a:rPr lang="en-US" b="0" i="0" dirty="0" err="1">
                <a:effectLst/>
              </a:rPr>
              <a:t>Mahasiswa</a:t>
            </a:r>
            <a:r>
              <a:rPr lang="en-US" b="0" i="0" dirty="0">
                <a:effectLst/>
              </a:rPr>
              <a:t> </a:t>
            </a:r>
            <a:r>
              <a:rPr lang="en-US" b="0" i="0" dirty="0" err="1">
                <a:effectLst/>
              </a:rPr>
              <a:t>diharapkan</a:t>
            </a:r>
            <a:r>
              <a:rPr lang="en-US" b="0" i="0" dirty="0">
                <a:effectLst/>
              </a:rPr>
              <a:t> </a:t>
            </a:r>
            <a:r>
              <a:rPr lang="en-US" b="0" i="0" dirty="0" err="1">
                <a:effectLst/>
              </a:rPr>
              <a:t>dapat</a:t>
            </a:r>
            <a:r>
              <a:rPr lang="en-US" b="0" i="0" dirty="0">
                <a:effectLst/>
              </a:rPr>
              <a:t> </a:t>
            </a:r>
            <a:r>
              <a:rPr lang="en-US" b="0" i="0" dirty="0" err="1">
                <a:effectLst/>
              </a:rPr>
              <a:t>menganalisis</a:t>
            </a:r>
            <a:r>
              <a:rPr lang="en-US" b="0" i="0" dirty="0">
                <a:effectLst/>
              </a:rPr>
              <a:t> </a:t>
            </a:r>
            <a:r>
              <a:rPr lang="en-US" b="0" i="0" dirty="0" err="1">
                <a:effectLst/>
              </a:rPr>
              <a:t>kebutuhan</a:t>
            </a:r>
            <a:r>
              <a:rPr lang="en-US" b="0" i="0" dirty="0">
                <a:effectLst/>
              </a:rPr>
              <a:t> e-commerce </a:t>
            </a:r>
            <a:r>
              <a:rPr lang="en-US" b="0" i="0" dirty="0" err="1">
                <a:effectLst/>
              </a:rPr>
              <a:t>untuk</a:t>
            </a:r>
            <a:r>
              <a:rPr lang="en-US" b="0" i="0" dirty="0">
                <a:effectLst/>
              </a:rPr>
              <a:t> UKM dan </a:t>
            </a:r>
            <a:r>
              <a:rPr lang="en-US" b="0" i="0" dirty="0" err="1">
                <a:effectLst/>
              </a:rPr>
              <a:t>merancang</a:t>
            </a:r>
            <a:r>
              <a:rPr lang="en-US" b="0" i="0" dirty="0">
                <a:effectLst/>
              </a:rPr>
              <a:t> strategi </a:t>
            </a:r>
            <a:r>
              <a:rPr lang="en-US" b="0" i="0" dirty="0" err="1">
                <a:effectLst/>
              </a:rPr>
              <a:t>implementasinya</a:t>
            </a:r>
            <a:r>
              <a:rPr lang="en-US" b="0" i="0" dirty="0">
                <a:effectLst/>
              </a:rPr>
              <a:t>.</a:t>
            </a:r>
          </a:p>
          <a:p>
            <a:pPr algn="l"/>
            <a:endParaRPr lang="en-US" b="0" i="0" dirty="0">
              <a:effectLst/>
            </a:endParaRPr>
          </a:p>
          <a:p>
            <a:pPr algn="l"/>
            <a:r>
              <a:rPr lang="en-US" b="1" i="0" dirty="0" err="1">
                <a:effectLst/>
              </a:rPr>
              <a:t>Deskripsi</a:t>
            </a:r>
            <a:r>
              <a:rPr lang="en-US" b="1" i="0" dirty="0">
                <a:effectLst/>
              </a:rPr>
              <a:t> </a:t>
            </a:r>
            <a:r>
              <a:rPr lang="en-US" b="1" i="0" dirty="0" err="1">
                <a:effectLst/>
              </a:rPr>
              <a:t>Tugas</a:t>
            </a:r>
            <a:r>
              <a:rPr lang="en-US" b="1" i="0" dirty="0">
                <a:effectLst/>
              </a:rPr>
              <a:t>:</a:t>
            </a:r>
            <a:r>
              <a:rPr lang="en-US" b="0" i="0" dirty="0">
                <a:effectLst/>
              </a:rPr>
              <a:t> Anda </a:t>
            </a:r>
            <a:r>
              <a:rPr lang="en-US" b="0" i="0" dirty="0" err="1">
                <a:effectLst/>
              </a:rPr>
              <a:t>adalah</a:t>
            </a:r>
            <a:r>
              <a:rPr lang="en-US" b="0" i="0" dirty="0">
                <a:effectLst/>
              </a:rPr>
              <a:t> </a:t>
            </a:r>
            <a:r>
              <a:rPr lang="en-US" b="0" i="0" dirty="0" err="1">
                <a:effectLst/>
              </a:rPr>
              <a:t>konsultan</a:t>
            </a:r>
            <a:r>
              <a:rPr lang="en-US" b="0" i="0" dirty="0">
                <a:effectLst/>
              </a:rPr>
              <a:t> e-commerce yang </a:t>
            </a:r>
            <a:r>
              <a:rPr lang="en-US" b="0" i="0" dirty="0" err="1">
                <a:effectLst/>
              </a:rPr>
              <a:t>diberi</a:t>
            </a:r>
            <a:r>
              <a:rPr lang="en-US" b="0" i="0" dirty="0">
                <a:effectLst/>
              </a:rPr>
              <a:t> </a:t>
            </a:r>
            <a:r>
              <a:rPr lang="en-US" b="0" i="0" dirty="0" err="1">
                <a:effectLst/>
              </a:rPr>
              <a:t>tanggung</a:t>
            </a:r>
            <a:r>
              <a:rPr lang="en-US" b="0" i="0" dirty="0">
                <a:effectLst/>
              </a:rPr>
              <a:t> </a:t>
            </a:r>
            <a:r>
              <a:rPr lang="en-US" b="0" i="0" dirty="0" err="1">
                <a:effectLst/>
              </a:rPr>
              <a:t>jawab</a:t>
            </a:r>
            <a:r>
              <a:rPr lang="en-US" b="0" i="0" dirty="0">
                <a:effectLst/>
              </a:rPr>
              <a:t> </a:t>
            </a:r>
            <a:r>
              <a:rPr lang="en-US" b="0" i="0" dirty="0" err="1">
                <a:effectLst/>
              </a:rPr>
              <a:t>untuk</a:t>
            </a:r>
            <a:r>
              <a:rPr lang="en-US" b="0" i="0" dirty="0">
                <a:effectLst/>
              </a:rPr>
              <a:t> </a:t>
            </a:r>
            <a:r>
              <a:rPr lang="en-US" b="0" i="0" dirty="0" err="1">
                <a:effectLst/>
              </a:rPr>
              <a:t>membantu</a:t>
            </a:r>
            <a:r>
              <a:rPr lang="en-US" b="0" i="0" dirty="0">
                <a:effectLst/>
              </a:rPr>
              <a:t> UKM </a:t>
            </a:r>
            <a:r>
              <a:rPr lang="en-US" b="0" i="0" dirty="0" err="1">
                <a:effectLst/>
              </a:rPr>
              <a:t>dalam</a:t>
            </a:r>
            <a:r>
              <a:rPr lang="en-US" b="0" i="0" dirty="0">
                <a:effectLst/>
              </a:rPr>
              <a:t> </a:t>
            </a:r>
            <a:r>
              <a:rPr lang="en-US" b="0" i="0" dirty="0" err="1">
                <a:effectLst/>
              </a:rPr>
              <a:t>meningkatkan</a:t>
            </a:r>
            <a:r>
              <a:rPr lang="en-US" b="0" i="0" dirty="0">
                <a:effectLst/>
              </a:rPr>
              <a:t> </a:t>
            </a:r>
            <a:r>
              <a:rPr lang="en-US" b="0" i="0" dirty="0" err="1">
                <a:effectLst/>
              </a:rPr>
              <a:t>kehadiran</a:t>
            </a:r>
            <a:r>
              <a:rPr lang="en-US" b="0" i="0" dirty="0">
                <a:effectLst/>
              </a:rPr>
              <a:t> online </a:t>
            </a:r>
            <a:r>
              <a:rPr lang="en-US" b="0" i="0" dirty="0" err="1">
                <a:effectLst/>
              </a:rPr>
              <a:t>mereka</a:t>
            </a:r>
            <a:r>
              <a:rPr lang="en-US" b="0" i="0" dirty="0">
                <a:effectLst/>
              </a:rPr>
              <a:t> dan </a:t>
            </a:r>
            <a:r>
              <a:rPr lang="en-US" b="0" i="0" dirty="0" err="1">
                <a:effectLst/>
              </a:rPr>
              <a:t>mengoptimalkan</a:t>
            </a:r>
            <a:r>
              <a:rPr lang="en-US" b="0" i="0" dirty="0">
                <a:effectLst/>
              </a:rPr>
              <a:t> </a:t>
            </a:r>
            <a:r>
              <a:rPr lang="en-US" b="0" i="0" dirty="0" err="1">
                <a:effectLst/>
              </a:rPr>
              <a:t>potensi</a:t>
            </a:r>
            <a:r>
              <a:rPr lang="en-US" b="0" i="0" dirty="0">
                <a:effectLst/>
              </a:rPr>
              <a:t> </a:t>
            </a:r>
            <a:r>
              <a:rPr lang="en-US" b="0" i="0" dirty="0" err="1">
                <a:effectLst/>
              </a:rPr>
              <a:t>penjualan</a:t>
            </a:r>
            <a:r>
              <a:rPr lang="en-US" b="0" i="0" dirty="0">
                <a:effectLst/>
              </a:rPr>
              <a:t> </a:t>
            </a:r>
            <a:r>
              <a:rPr lang="en-US" b="0" i="0" dirty="0" err="1">
                <a:effectLst/>
              </a:rPr>
              <a:t>melalui</a:t>
            </a:r>
            <a:r>
              <a:rPr lang="en-US" b="0" i="0" dirty="0">
                <a:effectLst/>
              </a:rPr>
              <a:t> e-commerce.</a:t>
            </a:r>
          </a:p>
          <a:p>
            <a:pPr algn="l"/>
            <a:endParaRPr lang="en-US" b="0" i="0" dirty="0">
              <a:effectLst/>
            </a:endParaRPr>
          </a:p>
        </p:txBody>
      </p:sp>
      <p:sp>
        <p:nvSpPr>
          <p:cNvPr id="7" name="TextBox 6">
            <a:extLst>
              <a:ext uri="{FF2B5EF4-FFF2-40B4-BE49-F238E27FC236}">
                <a16:creationId xmlns:a16="http://schemas.microsoft.com/office/drawing/2014/main" id="{C1967363-6B0D-3947-D7C1-0DCC093B322C}"/>
              </a:ext>
            </a:extLst>
          </p:cNvPr>
          <p:cNvSpPr txBox="1"/>
          <p:nvPr/>
        </p:nvSpPr>
        <p:spPr>
          <a:xfrm>
            <a:off x="623944" y="1590346"/>
            <a:ext cx="6250192" cy="523220"/>
          </a:xfrm>
          <a:prstGeom prst="rect">
            <a:avLst/>
          </a:prstGeom>
          <a:noFill/>
        </p:spPr>
        <p:txBody>
          <a:bodyPr wrap="square">
            <a:spAutoFit/>
          </a:bodyPr>
          <a:lstStyle/>
          <a:p>
            <a:pPr algn="l"/>
            <a:r>
              <a:rPr lang="en-US" sz="2800" b="1" i="0" dirty="0" err="1">
                <a:effectLst/>
              </a:rPr>
              <a:t>Tugas</a:t>
            </a:r>
            <a:r>
              <a:rPr lang="en-US" sz="2800" b="1" i="0" dirty="0">
                <a:effectLst/>
              </a:rPr>
              <a:t> </a:t>
            </a:r>
          </a:p>
        </p:txBody>
      </p:sp>
    </p:spTree>
    <p:extLst>
      <p:ext uri="{BB962C8B-B14F-4D97-AF65-F5344CB8AC3E}">
        <p14:creationId xmlns:p14="http://schemas.microsoft.com/office/powerpoint/2010/main" val="35178968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3168FC84-3D82-A104-65E0-CED8705A1392}"/>
              </a:ext>
            </a:extLst>
          </p:cNvPr>
          <p:cNvSpPr txBox="1"/>
          <p:nvPr/>
        </p:nvSpPr>
        <p:spPr>
          <a:xfrm>
            <a:off x="871369" y="206744"/>
            <a:ext cx="10456433" cy="5632311"/>
          </a:xfrm>
          <a:prstGeom prst="rect">
            <a:avLst/>
          </a:prstGeom>
          <a:noFill/>
        </p:spPr>
        <p:txBody>
          <a:bodyPr wrap="square">
            <a:spAutoFit/>
          </a:bodyPr>
          <a:lstStyle/>
          <a:p>
            <a:pPr marL="742950" lvl="1" indent="-285750" algn="l">
              <a:buFont typeface="+mj-lt"/>
              <a:buAutoNum type="arabicPeriod"/>
            </a:pPr>
            <a:endParaRPr lang="en-US" b="0" i="0" dirty="0">
              <a:effectLst/>
            </a:endParaRPr>
          </a:p>
          <a:p>
            <a:pPr algn="l"/>
            <a:r>
              <a:rPr lang="en-US" b="1" i="0" dirty="0">
                <a:effectLst/>
              </a:rPr>
              <a:t>Langkah-Langkah </a:t>
            </a:r>
            <a:r>
              <a:rPr lang="en-US" b="1" i="0" dirty="0" err="1">
                <a:effectLst/>
              </a:rPr>
              <a:t>Tugas</a:t>
            </a:r>
            <a:r>
              <a:rPr lang="en-US" b="1" i="0" dirty="0">
                <a:effectLst/>
              </a:rPr>
              <a:t>:</a:t>
            </a:r>
          </a:p>
          <a:p>
            <a:pPr algn="l"/>
            <a:endParaRPr lang="en-US" b="0" i="0" dirty="0">
              <a:effectLst/>
            </a:endParaRPr>
          </a:p>
          <a:p>
            <a:pPr marL="742950" lvl="1" indent="-285750" algn="l">
              <a:buFont typeface="+mj-lt"/>
              <a:buAutoNum type="arabicPeriod"/>
            </a:pPr>
            <a:r>
              <a:rPr lang="en-US" b="0" i="0" dirty="0" err="1">
                <a:effectLst/>
              </a:rPr>
              <a:t>Pilih</a:t>
            </a:r>
            <a:r>
              <a:rPr lang="en-US" b="0" i="0" dirty="0">
                <a:effectLst/>
              </a:rPr>
              <a:t> </a:t>
            </a:r>
            <a:r>
              <a:rPr lang="en-US" b="0" i="0" dirty="0" err="1">
                <a:effectLst/>
              </a:rPr>
              <a:t>satu</a:t>
            </a:r>
            <a:r>
              <a:rPr lang="en-US" b="0" i="0" dirty="0">
                <a:effectLst/>
              </a:rPr>
              <a:t> UKM </a:t>
            </a:r>
            <a:r>
              <a:rPr lang="en-US" b="0" i="0" dirty="0" err="1">
                <a:effectLst/>
              </a:rPr>
              <a:t>sebagai</a:t>
            </a:r>
            <a:r>
              <a:rPr lang="en-US" b="0" i="0" dirty="0">
                <a:effectLst/>
              </a:rPr>
              <a:t> </a:t>
            </a:r>
            <a:r>
              <a:rPr lang="en-US" b="0" i="0" dirty="0" err="1">
                <a:effectLst/>
              </a:rPr>
              <a:t>objek</a:t>
            </a:r>
            <a:r>
              <a:rPr lang="en-US" b="0" i="0" dirty="0">
                <a:effectLst/>
              </a:rPr>
              <a:t> </a:t>
            </a:r>
            <a:r>
              <a:rPr lang="en-US" b="0" i="0" dirty="0" err="1">
                <a:effectLst/>
              </a:rPr>
              <a:t>analisis</a:t>
            </a:r>
            <a:r>
              <a:rPr lang="en-US" b="0" i="0" dirty="0">
                <a:effectLst/>
              </a:rPr>
              <a:t>. </a:t>
            </a:r>
            <a:r>
              <a:rPr lang="en-US" b="0" i="0" dirty="0" err="1">
                <a:effectLst/>
              </a:rPr>
              <a:t>Pilih</a:t>
            </a:r>
            <a:r>
              <a:rPr lang="en-US" b="0" i="0" dirty="0">
                <a:effectLst/>
              </a:rPr>
              <a:t> UKM yang </a:t>
            </a:r>
            <a:r>
              <a:rPr lang="en-US" b="0" i="0" dirty="0" err="1">
                <a:effectLst/>
              </a:rPr>
              <a:t>belum</a:t>
            </a:r>
            <a:r>
              <a:rPr lang="en-US" b="0" i="0" dirty="0">
                <a:effectLst/>
              </a:rPr>
              <a:t> </a:t>
            </a:r>
            <a:r>
              <a:rPr lang="en-US" b="0" i="0" dirty="0" err="1">
                <a:effectLst/>
              </a:rPr>
              <a:t>atau</a:t>
            </a:r>
            <a:r>
              <a:rPr lang="en-US" b="0" i="0" dirty="0">
                <a:effectLst/>
              </a:rPr>
              <a:t> </a:t>
            </a:r>
            <a:r>
              <a:rPr lang="en-US" b="0" i="0" dirty="0" err="1">
                <a:effectLst/>
              </a:rPr>
              <a:t>baru</a:t>
            </a:r>
            <a:r>
              <a:rPr lang="en-US" b="0" i="0" dirty="0">
                <a:effectLst/>
              </a:rPr>
              <a:t> </a:t>
            </a:r>
            <a:r>
              <a:rPr lang="en-US" b="0" i="0" dirty="0" err="1">
                <a:effectLst/>
              </a:rPr>
              <a:t>mengenal</a:t>
            </a:r>
            <a:r>
              <a:rPr lang="en-US" b="0" i="0" dirty="0">
                <a:effectLst/>
              </a:rPr>
              <a:t> e-commerce.</a:t>
            </a:r>
          </a:p>
          <a:p>
            <a:pPr marL="742950" lvl="1" indent="-285750" algn="l">
              <a:buFont typeface="+mj-lt"/>
              <a:buAutoNum type="arabicPeriod"/>
            </a:pPr>
            <a:r>
              <a:rPr lang="en-US" b="0" i="0" dirty="0" err="1">
                <a:effectLst/>
              </a:rPr>
              <a:t>Identifikasi</a:t>
            </a:r>
            <a:r>
              <a:rPr lang="en-US" b="0" i="0" dirty="0">
                <a:effectLst/>
              </a:rPr>
              <a:t> </a:t>
            </a:r>
            <a:r>
              <a:rPr lang="en-US" b="0" i="0" dirty="0" err="1">
                <a:effectLst/>
              </a:rPr>
              <a:t>potensi</a:t>
            </a:r>
            <a:r>
              <a:rPr lang="en-US" b="0" i="0" dirty="0">
                <a:effectLst/>
              </a:rPr>
              <a:t> dan </a:t>
            </a:r>
            <a:r>
              <a:rPr lang="en-US" b="0" i="0" dirty="0" err="1">
                <a:effectLst/>
              </a:rPr>
              <a:t>peluang</a:t>
            </a:r>
            <a:r>
              <a:rPr lang="en-US" b="0" i="0" dirty="0">
                <a:effectLst/>
              </a:rPr>
              <a:t> yang </a:t>
            </a:r>
            <a:r>
              <a:rPr lang="en-US" b="0" i="0" dirty="0" err="1">
                <a:effectLst/>
              </a:rPr>
              <a:t>dimiliki</a:t>
            </a:r>
            <a:r>
              <a:rPr lang="en-US" b="0" i="0" dirty="0">
                <a:effectLst/>
              </a:rPr>
              <a:t> UKM </a:t>
            </a:r>
            <a:r>
              <a:rPr lang="en-US" b="0" i="0" dirty="0" err="1">
                <a:effectLst/>
              </a:rPr>
              <a:t>tersebut</a:t>
            </a:r>
            <a:r>
              <a:rPr lang="en-US" b="0" i="0" dirty="0">
                <a:effectLst/>
              </a:rPr>
              <a:t> </a:t>
            </a:r>
            <a:r>
              <a:rPr lang="en-US" b="0" i="0" dirty="0" err="1">
                <a:effectLst/>
              </a:rPr>
              <a:t>untuk</a:t>
            </a:r>
            <a:r>
              <a:rPr lang="en-US" b="0" i="0" dirty="0">
                <a:effectLst/>
              </a:rPr>
              <a:t> </a:t>
            </a:r>
            <a:r>
              <a:rPr lang="en-US" b="0" i="0" dirty="0" err="1">
                <a:effectLst/>
              </a:rPr>
              <a:t>tumbuh</a:t>
            </a:r>
            <a:r>
              <a:rPr lang="en-US" b="0" i="0" dirty="0">
                <a:effectLst/>
              </a:rPr>
              <a:t> </a:t>
            </a:r>
            <a:r>
              <a:rPr lang="en-US" b="0" i="0" dirty="0" err="1">
                <a:effectLst/>
              </a:rPr>
              <a:t>melalui</a:t>
            </a:r>
            <a:r>
              <a:rPr lang="en-US" b="0" i="0" dirty="0">
                <a:effectLst/>
              </a:rPr>
              <a:t> e-commerce.</a:t>
            </a:r>
          </a:p>
          <a:p>
            <a:pPr marL="742950" lvl="1" indent="-285750" algn="l">
              <a:buFont typeface="+mj-lt"/>
              <a:buAutoNum type="arabicPeriod"/>
            </a:pPr>
            <a:r>
              <a:rPr lang="en-US" b="0" i="0" dirty="0" err="1">
                <a:effectLst/>
              </a:rPr>
              <a:t>Analisis</a:t>
            </a:r>
            <a:r>
              <a:rPr lang="en-US" b="0" i="0" dirty="0">
                <a:effectLst/>
              </a:rPr>
              <a:t> </a:t>
            </a:r>
            <a:r>
              <a:rPr lang="en-US" b="0" i="0" dirty="0" err="1">
                <a:effectLst/>
              </a:rPr>
              <a:t>tantangan</a:t>
            </a:r>
            <a:r>
              <a:rPr lang="en-US" b="0" i="0" dirty="0">
                <a:effectLst/>
              </a:rPr>
              <a:t> dan </a:t>
            </a:r>
            <a:r>
              <a:rPr lang="en-US" b="0" i="0" dirty="0" err="1">
                <a:effectLst/>
              </a:rPr>
              <a:t>hambatan</a:t>
            </a:r>
            <a:r>
              <a:rPr lang="en-US" b="0" i="0" dirty="0">
                <a:effectLst/>
              </a:rPr>
              <a:t> yang </a:t>
            </a:r>
            <a:r>
              <a:rPr lang="en-US" b="0" i="0" dirty="0" err="1">
                <a:effectLst/>
              </a:rPr>
              <a:t>mungkin</a:t>
            </a:r>
            <a:r>
              <a:rPr lang="en-US" b="0" i="0" dirty="0">
                <a:effectLst/>
              </a:rPr>
              <a:t> </a:t>
            </a:r>
            <a:r>
              <a:rPr lang="en-US" b="0" i="0" dirty="0" err="1">
                <a:effectLst/>
              </a:rPr>
              <a:t>dihadapi</a:t>
            </a:r>
            <a:r>
              <a:rPr lang="en-US" b="0" i="0" dirty="0">
                <a:effectLst/>
              </a:rPr>
              <a:t> </a:t>
            </a:r>
            <a:r>
              <a:rPr lang="en-US" b="0" i="0" dirty="0" err="1">
                <a:effectLst/>
              </a:rPr>
              <a:t>dalam</a:t>
            </a:r>
            <a:r>
              <a:rPr lang="en-US" b="0" i="0" dirty="0">
                <a:effectLst/>
              </a:rPr>
              <a:t> </a:t>
            </a:r>
            <a:r>
              <a:rPr lang="en-US" b="0" i="0" dirty="0" err="1">
                <a:effectLst/>
              </a:rPr>
              <a:t>mengadopsi</a:t>
            </a:r>
            <a:r>
              <a:rPr lang="en-US" b="0" i="0" dirty="0">
                <a:effectLst/>
              </a:rPr>
              <a:t> e-commerce.</a:t>
            </a:r>
          </a:p>
          <a:p>
            <a:pPr marL="742950" lvl="1" indent="-285750" algn="l">
              <a:buFont typeface="+mj-lt"/>
              <a:buAutoNum type="arabicPeriod"/>
            </a:pPr>
            <a:r>
              <a:rPr lang="en-US" b="0" i="0" dirty="0" err="1">
                <a:effectLst/>
              </a:rPr>
              <a:t>Identifikasi</a:t>
            </a:r>
            <a:r>
              <a:rPr lang="en-US" b="0" i="0" dirty="0">
                <a:effectLst/>
              </a:rPr>
              <a:t> dan </a:t>
            </a:r>
            <a:r>
              <a:rPr lang="en-US" b="0" i="0" dirty="0" err="1">
                <a:effectLst/>
              </a:rPr>
              <a:t>analisis</a:t>
            </a:r>
            <a:r>
              <a:rPr lang="en-US" b="0" i="0" dirty="0">
                <a:effectLst/>
              </a:rPr>
              <a:t> target pasar UKM. </a:t>
            </a:r>
            <a:r>
              <a:rPr lang="en-US" b="0" i="0" dirty="0" err="1">
                <a:effectLst/>
              </a:rPr>
              <a:t>Bagaimana</a:t>
            </a:r>
            <a:r>
              <a:rPr lang="en-US" b="0" i="0" dirty="0">
                <a:effectLst/>
              </a:rPr>
              <a:t> </a:t>
            </a:r>
            <a:r>
              <a:rPr lang="en-US" b="0" i="0" dirty="0" err="1">
                <a:effectLst/>
              </a:rPr>
              <a:t>karakteristik</a:t>
            </a:r>
            <a:r>
              <a:rPr lang="en-US" b="0" i="0" dirty="0">
                <a:effectLst/>
              </a:rPr>
              <a:t> pasar </a:t>
            </a:r>
            <a:r>
              <a:rPr lang="en-US" b="0" i="0" dirty="0" err="1">
                <a:effectLst/>
              </a:rPr>
              <a:t>tersebut</a:t>
            </a:r>
            <a:r>
              <a:rPr lang="en-US" b="0" i="0" dirty="0">
                <a:effectLst/>
              </a:rPr>
              <a:t> </a:t>
            </a:r>
            <a:r>
              <a:rPr lang="en-US" b="0" i="0" dirty="0" err="1">
                <a:effectLst/>
              </a:rPr>
              <a:t>dapat</a:t>
            </a:r>
            <a:r>
              <a:rPr lang="en-US" b="0" i="0" dirty="0">
                <a:effectLst/>
              </a:rPr>
              <a:t> </a:t>
            </a:r>
            <a:r>
              <a:rPr lang="en-US" b="0" i="0" dirty="0" err="1">
                <a:effectLst/>
              </a:rPr>
              <a:t>memengaruhi</a:t>
            </a:r>
            <a:r>
              <a:rPr lang="en-US" b="0" i="0" dirty="0">
                <a:effectLst/>
              </a:rPr>
              <a:t> strategi e-commerce?</a:t>
            </a:r>
          </a:p>
          <a:p>
            <a:pPr marL="742950" lvl="1" indent="-285750" algn="l">
              <a:buFont typeface="+mj-lt"/>
              <a:buAutoNum type="arabicPeriod"/>
            </a:pPr>
            <a:r>
              <a:rPr lang="en-US" b="0" i="0" dirty="0" err="1">
                <a:effectLst/>
              </a:rPr>
              <a:t>Sarankan</a:t>
            </a:r>
            <a:r>
              <a:rPr lang="en-US" b="0" i="0" dirty="0">
                <a:effectLst/>
              </a:rPr>
              <a:t> platform e-commerce yang </a:t>
            </a:r>
            <a:r>
              <a:rPr lang="en-US" b="0" i="0" dirty="0" err="1">
                <a:effectLst/>
              </a:rPr>
              <a:t>sesuai</a:t>
            </a:r>
            <a:r>
              <a:rPr lang="en-US" b="0" i="0" dirty="0">
                <a:effectLst/>
              </a:rPr>
              <a:t> </a:t>
            </a:r>
            <a:r>
              <a:rPr lang="en-US" b="0" i="0" dirty="0" err="1">
                <a:effectLst/>
              </a:rPr>
              <a:t>dengan</a:t>
            </a:r>
            <a:r>
              <a:rPr lang="en-US" b="0" i="0" dirty="0">
                <a:effectLst/>
              </a:rPr>
              <a:t> </a:t>
            </a:r>
            <a:r>
              <a:rPr lang="en-US" b="0" i="0" dirty="0" err="1">
                <a:effectLst/>
              </a:rPr>
              <a:t>jenis</a:t>
            </a:r>
            <a:r>
              <a:rPr lang="en-US" b="0" i="0" dirty="0">
                <a:effectLst/>
              </a:rPr>
              <a:t> </a:t>
            </a:r>
            <a:r>
              <a:rPr lang="en-US" b="0" i="0" dirty="0" err="1">
                <a:effectLst/>
              </a:rPr>
              <a:t>produk</a:t>
            </a:r>
            <a:r>
              <a:rPr lang="en-US" b="0" i="0" dirty="0">
                <a:effectLst/>
              </a:rPr>
              <a:t> </a:t>
            </a:r>
            <a:r>
              <a:rPr lang="en-US" b="0" i="0" dirty="0" err="1">
                <a:effectLst/>
              </a:rPr>
              <a:t>atau</a:t>
            </a:r>
            <a:r>
              <a:rPr lang="en-US" b="0" i="0" dirty="0">
                <a:effectLst/>
              </a:rPr>
              <a:t> </a:t>
            </a:r>
            <a:r>
              <a:rPr lang="en-US" b="0" i="0" dirty="0" err="1">
                <a:effectLst/>
              </a:rPr>
              <a:t>jasa</a:t>
            </a:r>
            <a:r>
              <a:rPr lang="en-US" b="0" i="0" dirty="0">
                <a:effectLst/>
              </a:rPr>
              <a:t> yang </a:t>
            </a:r>
            <a:r>
              <a:rPr lang="en-US" b="0" i="0" dirty="0" err="1">
                <a:effectLst/>
              </a:rPr>
              <a:t>ditawarkan</a:t>
            </a:r>
            <a:r>
              <a:rPr lang="en-US" b="0" i="0" dirty="0">
                <a:effectLst/>
              </a:rPr>
              <a:t> oleh UKM </a:t>
            </a:r>
            <a:r>
              <a:rPr lang="en-US" b="0" i="0" dirty="0" err="1">
                <a:effectLst/>
              </a:rPr>
              <a:t>tersebut</a:t>
            </a:r>
            <a:r>
              <a:rPr lang="en-US" b="0" i="0" dirty="0">
                <a:effectLst/>
              </a:rPr>
              <a:t>.</a:t>
            </a:r>
          </a:p>
          <a:p>
            <a:pPr marL="742950" lvl="1" indent="-285750" algn="l">
              <a:buFont typeface="+mj-lt"/>
              <a:buAutoNum type="arabicPeriod"/>
            </a:pPr>
            <a:r>
              <a:rPr lang="en-US" b="0" i="0" dirty="0" err="1">
                <a:effectLst/>
              </a:rPr>
              <a:t>Jelaskan</a:t>
            </a:r>
            <a:r>
              <a:rPr lang="en-US" b="0" i="0" dirty="0">
                <a:effectLst/>
              </a:rPr>
              <a:t> </a:t>
            </a:r>
            <a:r>
              <a:rPr lang="en-US" b="0" i="0" dirty="0" err="1">
                <a:effectLst/>
              </a:rPr>
              <a:t>alasan</a:t>
            </a:r>
            <a:r>
              <a:rPr lang="en-US" b="0" i="0" dirty="0">
                <a:effectLst/>
              </a:rPr>
              <a:t> </a:t>
            </a:r>
            <a:r>
              <a:rPr lang="en-US" b="0" i="0" dirty="0" err="1">
                <a:effectLst/>
              </a:rPr>
              <a:t>pemilihan</a:t>
            </a:r>
            <a:r>
              <a:rPr lang="en-US" b="0" i="0" dirty="0">
                <a:effectLst/>
              </a:rPr>
              <a:t> platform dan </a:t>
            </a:r>
            <a:r>
              <a:rPr lang="en-US" b="0" i="0" dirty="0" err="1">
                <a:effectLst/>
              </a:rPr>
              <a:t>fitur-fitur</a:t>
            </a:r>
            <a:r>
              <a:rPr lang="en-US" b="0" i="0" dirty="0">
                <a:effectLst/>
              </a:rPr>
              <a:t> yang </a:t>
            </a:r>
            <a:r>
              <a:rPr lang="en-US" b="0" i="0" dirty="0" err="1">
                <a:effectLst/>
              </a:rPr>
              <a:t>diperlukan</a:t>
            </a:r>
            <a:r>
              <a:rPr lang="en-US" b="0" i="0" dirty="0">
                <a:effectLst/>
              </a:rPr>
              <a:t>.</a:t>
            </a:r>
          </a:p>
          <a:p>
            <a:pPr marL="742950" lvl="1" indent="-285750" algn="l">
              <a:buFont typeface="+mj-lt"/>
              <a:buAutoNum type="arabicPeriod"/>
            </a:pPr>
            <a:r>
              <a:rPr lang="en-US" b="0" i="0" dirty="0" err="1">
                <a:effectLst/>
              </a:rPr>
              <a:t>Rancang</a:t>
            </a:r>
            <a:r>
              <a:rPr lang="en-US" b="0" i="0" dirty="0">
                <a:effectLst/>
              </a:rPr>
              <a:t> strategi </a:t>
            </a:r>
            <a:r>
              <a:rPr lang="en-US" b="0" i="0" dirty="0" err="1">
                <a:effectLst/>
              </a:rPr>
              <a:t>pemasaran</a:t>
            </a:r>
            <a:r>
              <a:rPr lang="en-US" b="0" i="0" dirty="0">
                <a:effectLst/>
              </a:rPr>
              <a:t> online </a:t>
            </a:r>
            <a:r>
              <a:rPr lang="en-US" b="0" i="0" dirty="0" err="1">
                <a:effectLst/>
              </a:rPr>
              <a:t>untuk</a:t>
            </a:r>
            <a:r>
              <a:rPr lang="en-US" b="0" i="0" dirty="0">
                <a:effectLst/>
              </a:rPr>
              <a:t> </a:t>
            </a:r>
            <a:r>
              <a:rPr lang="en-US" b="0" i="0" dirty="0" err="1">
                <a:effectLst/>
              </a:rPr>
              <a:t>meningkatkan</a:t>
            </a:r>
            <a:r>
              <a:rPr lang="en-US" b="0" i="0" dirty="0">
                <a:effectLst/>
              </a:rPr>
              <a:t> </a:t>
            </a:r>
            <a:r>
              <a:rPr lang="en-US" b="0" i="0" dirty="0" err="1">
                <a:effectLst/>
              </a:rPr>
              <a:t>visibilitas</a:t>
            </a:r>
            <a:r>
              <a:rPr lang="en-US" b="0" i="0" dirty="0">
                <a:effectLst/>
              </a:rPr>
              <a:t> UKM.</a:t>
            </a:r>
          </a:p>
          <a:p>
            <a:pPr marL="742950" lvl="1" indent="-285750" algn="l">
              <a:buFont typeface="+mj-lt"/>
              <a:buAutoNum type="arabicPeriod"/>
            </a:pPr>
            <a:r>
              <a:rPr lang="en-US" b="0" i="0" dirty="0" err="1">
                <a:effectLst/>
              </a:rPr>
              <a:t>Tinjau</a:t>
            </a:r>
            <a:r>
              <a:rPr lang="en-US" b="0" i="0" dirty="0">
                <a:effectLst/>
              </a:rPr>
              <a:t> </a:t>
            </a:r>
            <a:r>
              <a:rPr lang="en-US" b="0" i="0" dirty="0" err="1">
                <a:effectLst/>
              </a:rPr>
              <a:t>penggunaan</a:t>
            </a:r>
            <a:r>
              <a:rPr lang="en-US" b="0" i="0" dirty="0">
                <a:effectLst/>
              </a:rPr>
              <a:t> media </a:t>
            </a:r>
            <a:r>
              <a:rPr lang="en-US" b="0" i="0" dirty="0" err="1">
                <a:effectLst/>
              </a:rPr>
              <a:t>sosial</a:t>
            </a:r>
            <a:r>
              <a:rPr lang="en-US" b="0" i="0" dirty="0">
                <a:effectLst/>
              </a:rPr>
              <a:t>, </a:t>
            </a:r>
            <a:r>
              <a:rPr lang="en-US" b="0" i="0" dirty="0" err="1">
                <a:effectLst/>
              </a:rPr>
              <a:t>kampanye</a:t>
            </a:r>
            <a:r>
              <a:rPr lang="en-US" b="0" i="0" dirty="0">
                <a:effectLst/>
              </a:rPr>
              <a:t> </a:t>
            </a:r>
            <a:r>
              <a:rPr lang="en-US" b="0" i="0" dirty="0" err="1">
                <a:effectLst/>
              </a:rPr>
              <a:t>iklan</a:t>
            </a:r>
            <a:r>
              <a:rPr lang="en-US" b="0" i="0" dirty="0">
                <a:effectLst/>
              </a:rPr>
              <a:t> digital, dan </a:t>
            </a:r>
            <a:r>
              <a:rPr lang="en-US" b="0" i="0" dirty="0" err="1">
                <a:effectLst/>
              </a:rPr>
              <a:t>teknik</a:t>
            </a:r>
            <a:r>
              <a:rPr lang="en-US" b="0" i="0" dirty="0">
                <a:effectLst/>
              </a:rPr>
              <a:t> SEO.</a:t>
            </a:r>
          </a:p>
          <a:p>
            <a:pPr marL="742950" lvl="1" indent="-285750" algn="l">
              <a:buFont typeface="+mj-lt"/>
              <a:buAutoNum type="arabicPeriod"/>
            </a:pPr>
            <a:r>
              <a:rPr lang="en-US" b="0" i="0" dirty="0">
                <a:effectLst/>
              </a:rPr>
              <a:t>Bahas </a:t>
            </a:r>
            <a:r>
              <a:rPr lang="en-US" b="0" i="0" dirty="0" err="1">
                <a:effectLst/>
              </a:rPr>
              <a:t>langkah-langkah</a:t>
            </a:r>
            <a:r>
              <a:rPr lang="en-US" b="0" i="0" dirty="0">
                <a:effectLst/>
              </a:rPr>
              <a:t> </a:t>
            </a:r>
            <a:r>
              <a:rPr lang="en-US" b="0" i="0" dirty="0" err="1">
                <a:effectLst/>
              </a:rPr>
              <a:t>keamanan</a:t>
            </a:r>
            <a:r>
              <a:rPr lang="en-US" b="0" i="0" dirty="0">
                <a:effectLst/>
              </a:rPr>
              <a:t> yang </a:t>
            </a:r>
            <a:r>
              <a:rPr lang="en-US" b="0" i="0" dirty="0" err="1">
                <a:effectLst/>
              </a:rPr>
              <a:t>diperlukan</a:t>
            </a:r>
            <a:r>
              <a:rPr lang="en-US" b="0" i="0" dirty="0">
                <a:effectLst/>
              </a:rPr>
              <a:t> </a:t>
            </a:r>
            <a:r>
              <a:rPr lang="en-US" b="0" i="0" dirty="0" err="1">
                <a:effectLst/>
              </a:rPr>
              <a:t>untuk</a:t>
            </a:r>
            <a:r>
              <a:rPr lang="en-US" b="0" i="0" dirty="0">
                <a:effectLst/>
              </a:rPr>
              <a:t> </a:t>
            </a:r>
            <a:r>
              <a:rPr lang="en-US" b="0" i="0" dirty="0" err="1">
                <a:effectLst/>
              </a:rPr>
              <a:t>melindungi</a:t>
            </a:r>
            <a:r>
              <a:rPr lang="en-US" b="0" i="0" dirty="0">
                <a:effectLst/>
              </a:rPr>
              <a:t> data </a:t>
            </a:r>
            <a:r>
              <a:rPr lang="en-US" b="0" i="0" dirty="0" err="1">
                <a:effectLst/>
              </a:rPr>
              <a:t>pelanggan</a:t>
            </a:r>
            <a:r>
              <a:rPr lang="en-US" b="0" i="0" dirty="0">
                <a:effectLst/>
              </a:rPr>
              <a:t> dan </a:t>
            </a:r>
            <a:r>
              <a:rPr lang="en-US" b="0" i="0" dirty="0" err="1">
                <a:effectLst/>
              </a:rPr>
              <a:t>bisnis</a:t>
            </a:r>
            <a:r>
              <a:rPr lang="en-US" b="0" i="0" dirty="0">
                <a:effectLst/>
              </a:rPr>
              <a:t> UKM.</a:t>
            </a:r>
          </a:p>
          <a:p>
            <a:pPr marL="742950" lvl="1" indent="-285750" algn="l">
              <a:buFont typeface="+mj-lt"/>
              <a:buAutoNum type="arabicPeriod"/>
            </a:pPr>
            <a:r>
              <a:rPr lang="en-US" b="0" i="0" dirty="0" err="1">
                <a:effectLst/>
              </a:rPr>
              <a:t>Sarankan</a:t>
            </a:r>
            <a:r>
              <a:rPr lang="en-US" b="0" i="0" dirty="0">
                <a:effectLst/>
              </a:rPr>
              <a:t> </a:t>
            </a:r>
            <a:r>
              <a:rPr lang="en-US" b="0" i="0" dirty="0" err="1">
                <a:effectLst/>
              </a:rPr>
              <a:t>kebijakan</a:t>
            </a:r>
            <a:r>
              <a:rPr lang="en-US" b="0" i="0" dirty="0">
                <a:effectLst/>
              </a:rPr>
              <a:t> </a:t>
            </a:r>
            <a:r>
              <a:rPr lang="en-US" b="0" i="0" dirty="0" err="1">
                <a:effectLst/>
              </a:rPr>
              <a:t>privasi</a:t>
            </a:r>
            <a:r>
              <a:rPr lang="en-US" b="0" i="0" dirty="0">
                <a:effectLst/>
              </a:rPr>
              <a:t> yang </a:t>
            </a:r>
            <a:r>
              <a:rPr lang="en-US" b="0" i="0" dirty="0" err="1">
                <a:effectLst/>
              </a:rPr>
              <a:t>sesuai</a:t>
            </a:r>
            <a:r>
              <a:rPr lang="en-US" b="0" i="0" dirty="0">
                <a:effectLst/>
              </a:rPr>
              <a:t> </a:t>
            </a:r>
            <a:r>
              <a:rPr lang="en-US" b="0" i="0" dirty="0" err="1">
                <a:effectLst/>
              </a:rPr>
              <a:t>dengan</a:t>
            </a:r>
            <a:r>
              <a:rPr lang="en-US" b="0" i="0" dirty="0">
                <a:effectLst/>
              </a:rPr>
              <a:t> </a:t>
            </a:r>
            <a:r>
              <a:rPr lang="en-US" b="0" i="0" dirty="0" err="1">
                <a:effectLst/>
              </a:rPr>
              <a:t>regulasi</a:t>
            </a:r>
            <a:r>
              <a:rPr lang="en-US" b="0" i="0" dirty="0">
                <a:effectLst/>
              </a:rPr>
              <a:t> yang </a:t>
            </a:r>
            <a:r>
              <a:rPr lang="en-US" b="0" i="0" dirty="0" err="1">
                <a:effectLst/>
              </a:rPr>
              <a:t>berlaku</a:t>
            </a:r>
            <a:r>
              <a:rPr lang="en-US" b="0" i="0" dirty="0">
                <a:effectLst/>
              </a:rPr>
              <a:t>.</a:t>
            </a:r>
          </a:p>
          <a:p>
            <a:pPr marL="742950" lvl="1" indent="-285750" algn="l">
              <a:buFont typeface="+mj-lt"/>
              <a:buAutoNum type="arabicPeriod"/>
            </a:pPr>
            <a:r>
              <a:rPr lang="en-US" b="0" i="0" dirty="0" err="1">
                <a:effectLst/>
              </a:rPr>
              <a:t>Diskusikan</a:t>
            </a:r>
            <a:r>
              <a:rPr lang="en-US" b="0" i="0" dirty="0">
                <a:effectLst/>
              </a:rPr>
              <a:t> strategi </a:t>
            </a:r>
            <a:r>
              <a:rPr lang="en-US" b="0" i="0" dirty="0" err="1">
                <a:effectLst/>
              </a:rPr>
              <a:t>pengiriman</a:t>
            </a:r>
            <a:r>
              <a:rPr lang="en-US" b="0" i="0" dirty="0">
                <a:effectLst/>
              </a:rPr>
              <a:t> yang </a:t>
            </a:r>
            <a:r>
              <a:rPr lang="en-US" b="0" i="0" dirty="0" err="1">
                <a:effectLst/>
              </a:rPr>
              <a:t>efisien</a:t>
            </a:r>
            <a:r>
              <a:rPr lang="en-US" b="0" i="0" dirty="0">
                <a:effectLst/>
              </a:rPr>
              <a:t> dan </a:t>
            </a:r>
            <a:r>
              <a:rPr lang="en-US" b="0" i="0" dirty="0" err="1">
                <a:effectLst/>
              </a:rPr>
              <a:t>biaya</a:t>
            </a:r>
            <a:r>
              <a:rPr lang="en-US" b="0" i="0" dirty="0">
                <a:effectLst/>
              </a:rPr>
              <a:t> yang </a:t>
            </a:r>
            <a:r>
              <a:rPr lang="en-US" b="0" i="0" dirty="0" err="1">
                <a:effectLst/>
              </a:rPr>
              <a:t>sesuai</a:t>
            </a:r>
            <a:r>
              <a:rPr lang="en-US" b="0" i="0" dirty="0">
                <a:effectLst/>
              </a:rPr>
              <a:t> </a:t>
            </a:r>
            <a:r>
              <a:rPr lang="en-US" b="0" i="0" dirty="0" err="1">
                <a:effectLst/>
              </a:rPr>
              <a:t>untuk</a:t>
            </a:r>
            <a:r>
              <a:rPr lang="en-US" b="0" i="0" dirty="0">
                <a:effectLst/>
              </a:rPr>
              <a:t> UKM </a:t>
            </a:r>
            <a:r>
              <a:rPr lang="en-US" b="0" i="0" dirty="0" err="1">
                <a:effectLst/>
              </a:rPr>
              <a:t>tersebut</a:t>
            </a:r>
            <a:r>
              <a:rPr lang="en-US" b="0" i="0" dirty="0">
                <a:effectLst/>
              </a:rPr>
              <a:t>.</a:t>
            </a:r>
          </a:p>
          <a:p>
            <a:pPr marL="742950" lvl="1" indent="-285750" algn="l">
              <a:buFont typeface="+mj-lt"/>
              <a:buAutoNum type="arabicPeriod"/>
            </a:pPr>
            <a:r>
              <a:rPr lang="en-US" b="0" i="0" dirty="0" err="1">
                <a:effectLst/>
              </a:rPr>
              <a:t>Tinjau</a:t>
            </a:r>
            <a:r>
              <a:rPr lang="en-US" b="0" i="0" dirty="0">
                <a:effectLst/>
              </a:rPr>
              <a:t> </a:t>
            </a:r>
            <a:r>
              <a:rPr lang="en-US" b="0" i="0" dirty="0" err="1">
                <a:effectLst/>
              </a:rPr>
              <a:t>opsi</a:t>
            </a:r>
            <a:r>
              <a:rPr lang="en-US" b="0" i="0" dirty="0">
                <a:effectLst/>
              </a:rPr>
              <a:t> </a:t>
            </a:r>
            <a:r>
              <a:rPr lang="en-US" b="0" i="0" dirty="0" err="1">
                <a:effectLst/>
              </a:rPr>
              <a:t>pengiriman</a:t>
            </a:r>
            <a:r>
              <a:rPr lang="en-US" b="0" i="0" dirty="0">
                <a:effectLst/>
              </a:rPr>
              <a:t>, </a:t>
            </a:r>
            <a:r>
              <a:rPr lang="en-US" b="0" i="0" dirty="0" err="1">
                <a:effectLst/>
              </a:rPr>
              <a:t>kemitraan</a:t>
            </a:r>
            <a:r>
              <a:rPr lang="en-US" b="0" i="0" dirty="0">
                <a:effectLst/>
              </a:rPr>
              <a:t> </a:t>
            </a:r>
            <a:r>
              <a:rPr lang="en-US" b="0" i="0" dirty="0" err="1">
                <a:effectLst/>
              </a:rPr>
              <a:t>logistik</a:t>
            </a:r>
            <a:r>
              <a:rPr lang="en-US" b="0" i="0" dirty="0">
                <a:effectLst/>
              </a:rPr>
              <a:t>, dan </a:t>
            </a:r>
            <a:r>
              <a:rPr lang="en-US" b="0" i="0" dirty="0" err="1">
                <a:effectLst/>
              </a:rPr>
              <a:t>estimasi</a:t>
            </a:r>
            <a:r>
              <a:rPr lang="en-US" b="0" i="0" dirty="0">
                <a:effectLst/>
              </a:rPr>
              <a:t> </a:t>
            </a:r>
            <a:r>
              <a:rPr lang="en-US" b="0" i="0" dirty="0" err="1">
                <a:effectLst/>
              </a:rPr>
              <a:t>biaya</a:t>
            </a:r>
            <a:r>
              <a:rPr lang="en-US" b="0" i="0" dirty="0">
                <a:effectLst/>
              </a:rPr>
              <a:t>.</a:t>
            </a:r>
          </a:p>
          <a:p>
            <a:pPr marL="742950" lvl="1" indent="-285750" algn="l">
              <a:buFont typeface="+mj-lt"/>
              <a:buAutoNum type="arabicPeriod"/>
            </a:pPr>
            <a:r>
              <a:rPr lang="en-US" b="0" i="0" dirty="0" err="1">
                <a:effectLst/>
              </a:rPr>
              <a:t>Rancang</a:t>
            </a:r>
            <a:r>
              <a:rPr lang="en-US" b="0" i="0" dirty="0">
                <a:effectLst/>
              </a:rPr>
              <a:t> strategi </a:t>
            </a:r>
            <a:r>
              <a:rPr lang="en-US" b="0" i="0" dirty="0" err="1">
                <a:effectLst/>
              </a:rPr>
              <a:t>pengelolaan</a:t>
            </a:r>
            <a:r>
              <a:rPr lang="en-US" b="0" i="0" dirty="0">
                <a:effectLst/>
              </a:rPr>
              <a:t> </a:t>
            </a:r>
            <a:r>
              <a:rPr lang="en-US" b="0" i="0" dirty="0" err="1">
                <a:effectLst/>
              </a:rPr>
              <a:t>layanan</a:t>
            </a:r>
            <a:r>
              <a:rPr lang="en-US" b="0" i="0" dirty="0">
                <a:effectLst/>
              </a:rPr>
              <a:t> </a:t>
            </a:r>
            <a:r>
              <a:rPr lang="en-US" b="0" i="0" dirty="0" err="1">
                <a:effectLst/>
              </a:rPr>
              <a:t>pelanggan</a:t>
            </a:r>
            <a:r>
              <a:rPr lang="en-US" b="0" i="0" dirty="0">
                <a:effectLst/>
              </a:rPr>
              <a:t> online, </a:t>
            </a:r>
            <a:r>
              <a:rPr lang="en-US" b="0" i="0" dirty="0" err="1">
                <a:effectLst/>
              </a:rPr>
              <a:t>termasuk</a:t>
            </a:r>
            <a:r>
              <a:rPr lang="en-US" b="0" i="0" dirty="0">
                <a:effectLst/>
              </a:rPr>
              <a:t> </a:t>
            </a:r>
            <a:r>
              <a:rPr lang="en-US" b="0" i="0" dirty="0" err="1">
                <a:effectLst/>
              </a:rPr>
              <a:t>respons</a:t>
            </a:r>
            <a:r>
              <a:rPr lang="en-US" b="0" i="0" dirty="0">
                <a:effectLst/>
              </a:rPr>
              <a:t> </a:t>
            </a:r>
            <a:r>
              <a:rPr lang="en-US" b="0" i="0" dirty="0" err="1">
                <a:effectLst/>
              </a:rPr>
              <a:t>cepat</a:t>
            </a:r>
            <a:r>
              <a:rPr lang="en-US" b="0" i="0" dirty="0">
                <a:effectLst/>
              </a:rPr>
              <a:t> </a:t>
            </a:r>
            <a:r>
              <a:rPr lang="en-US" b="0" i="0" dirty="0" err="1">
                <a:effectLst/>
              </a:rPr>
              <a:t>terhadap</a:t>
            </a:r>
            <a:r>
              <a:rPr lang="en-US" b="0" i="0" dirty="0">
                <a:effectLst/>
              </a:rPr>
              <a:t> </a:t>
            </a:r>
            <a:r>
              <a:rPr lang="en-US" b="0" i="0" dirty="0" err="1">
                <a:effectLst/>
              </a:rPr>
              <a:t>pertanyaan</a:t>
            </a:r>
            <a:r>
              <a:rPr lang="en-US" b="0" i="0" dirty="0">
                <a:effectLst/>
              </a:rPr>
              <a:t> dan </a:t>
            </a:r>
            <a:r>
              <a:rPr lang="en-US" b="0" i="0" dirty="0" err="1">
                <a:effectLst/>
              </a:rPr>
              <a:t>keluhan</a:t>
            </a:r>
            <a:r>
              <a:rPr lang="en-US" b="0" i="0" dirty="0">
                <a:effectLst/>
              </a:rPr>
              <a:t> </a:t>
            </a:r>
            <a:r>
              <a:rPr lang="en-US" b="0" i="0" dirty="0" err="1">
                <a:effectLst/>
              </a:rPr>
              <a:t>pelanggan</a:t>
            </a:r>
            <a:r>
              <a:rPr lang="en-US" b="0" i="0" dirty="0">
                <a:effectLst/>
              </a:rPr>
              <a:t>.</a:t>
            </a:r>
          </a:p>
          <a:p>
            <a:pPr marL="742950" lvl="1" indent="-285750" algn="l">
              <a:buFont typeface="+mj-lt"/>
              <a:buAutoNum type="arabicPeriod"/>
            </a:pPr>
            <a:r>
              <a:rPr lang="en-US" b="0" i="0" dirty="0" err="1">
                <a:effectLst/>
              </a:rPr>
              <a:t>Tetapkan</a:t>
            </a:r>
            <a:r>
              <a:rPr lang="en-US" b="0" i="0" dirty="0">
                <a:effectLst/>
              </a:rPr>
              <a:t> </a:t>
            </a:r>
            <a:r>
              <a:rPr lang="en-US" b="0" i="0" dirty="0" err="1">
                <a:effectLst/>
              </a:rPr>
              <a:t>kriteria</a:t>
            </a:r>
            <a:r>
              <a:rPr lang="en-US" b="0" i="0" dirty="0">
                <a:effectLst/>
              </a:rPr>
              <a:t> </a:t>
            </a:r>
            <a:r>
              <a:rPr lang="en-US" b="0" i="0" dirty="0" err="1">
                <a:effectLst/>
              </a:rPr>
              <a:t>sukses</a:t>
            </a:r>
            <a:r>
              <a:rPr lang="en-US" b="0" i="0" dirty="0">
                <a:effectLst/>
              </a:rPr>
              <a:t> yang </a:t>
            </a:r>
            <a:r>
              <a:rPr lang="en-US" b="0" i="0" dirty="0" err="1">
                <a:effectLst/>
              </a:rPr>
              <a:t>dapat</a:t>
            </a:r>
            <a:r>
              <a:rPr lang="en-US" b="0" i="0" dirty="0">
                <a:effectLst/>
              </a:rPr>
              <a:t> </a:t>
            </a:r>
            <a:r>
              <a:rPr lang="en-US" b="0" i="0" dirty="0" err="1">
                <a:effectLst/>
              </a:rPr>
              <a:t>diukur</a:t>
            </a:r>
            <a:r>
              <a:rPr lang="en-US" b="0" i="0" dirty="0">
                <a:effectLst/>
              </a:rPr>
              <a:t> </a:t>
            </a:r>
            <a:r>
              <a:rPr lang="en-US" b="0" i="0" dirty="0" err="1">
                <a:effectLst/>
              </a:rPr>
              <a:t>untuk</a:t>
            </a:r>
            <a:r>
              <a:rPr lang="en-US" b="0" i="0" dirty="0">
                <a:effectLst/>
              </a:rPr>
              <a:t> </a:t>
            </a:r>
            <a:r>
              <a:rPr lang="en-US" b="0" i="0" dirty="0" err="1">
                <a:effectLst/>
              </a:rPr>
              <a:t>mengukur</a:t>
            </a:r>
            <a:r>
              <a:rPr lang="en-US" b="0" i="0" dirty="0">
                <a:effectLst/>
              </a:rPr>
              <a:t> </a:t>
            </a:r>
            <a:r>
              <a:rPr lang="en-US" b="0" i="0" dirty="0" err="1">
                <a:effectLst/>
              </a:rPr>
              <a:t>keberhasilan</a:t>
            </a:r>
            <a:r>
              <a:rPr lang="en-US" b="0" i="0" dirty="0">
                <a:effectLst/>
              </a:rPr>
              <a:t> </a:t>
            </a:r>
            <a:r>
              <a:rPr lang="en-US" b="0" i="0" dirty="0" err="1">
                <a:effectLst/>
              </a:rPr>
              <a:t>implementasi</a:t>
            </a:r>
            <a:r>
              <a:rPr lang="en-US" b="0" i="0" dirty="0">
                <a:effectLst/>
              </a:rPr>
              <a:t> e-commerce.</a:t>
            </a:r>
          </a:p>
        </p:txBody>
      </p:sp>
    </p:spTree>
    <p:extLst>
      <p:ext uri="{BB962C8B-B14F-4D97-AF65-F5344CB8AC3E}">
        <p14:creationId xmlns:p14="http://schemas.microsoft.com/office/powerpoint/2010/main" val="31868333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845F3AD-82B1-8B02-638E-02ED5C49A42C}"/>
              </a:ext>
            </a:extLst>
          </p:cNvPr>
          <p:cNvSpPr txBox="1"/>
          <p:nvPr/>
        </p:nvSpPr>
        <p:spPr>
          <a:xfrm>
            <a:off x="968187" y="903291"/>
            <a:ext cx="10133705" cy="4401205"/>
          </a:xfrm>
          <a:prstGeom prst="rect">
            <a:avLst/>
          </a:prstGeom>
          <a:noFill/>
        </p:spPr>
        <p:txBody>
          <a:bodyPr wrap="square">
            <a:spAutoFit/>
          </a:bodyPr>
          <a:lstStyle/>
          <a:p>
            <a:pPr algn="l"/>
            <a:r>
              <a:rPr lang="en-US" sz="2000" b="1" i="0" dirty="0">
                <a:effectLst/>
              </a:rPr>
              <a:t>Format </a:t>
            </a:r>
            <a:r>
              <a:rPr lang="en-US" sz="2000" b="1" i="0" dirty="0" err="1">
                <a:effectLst/>
              </a:rPr>
              <a:t>Penyerahan</a:t>
            </a:r>
            <a:r>
              <a:rPr lang="en-US" sz="2000" b="1" i="0" dirty="0">
                <a:effectLst/>
              </a:rPr>
              <a:t>:</a:t>
            </a:r>
            <a:endParaRPr lang="en-US" sz="2000" b="0" i="0" dirty="0">
              <a:effectLst/>
            </a:endParaRPr>
          </a:p>
          <a:p>
            <a:pPr algn="l">
              <a:buFont typeface="+mj-lt"/>
              <a:buAutoNum type="arabicPeriod"/>
            </a:pPr>
            <a:r>
              <a:rPr lang="en-US" sz="2000" b="1" i="0" dirty="0" err="1">
                <a:effectLst/>
              </a:rPr>
              <a:t>Laporan</a:t>
            </a:r>
            <a:r>
              <a:rPr lang="en-US" sz="2000" b="1" i="0" dirty="0">
                <a:effectLst/>
              </a:rPr>
              <a:t> </a:t>
            </a:r>
            <a:r>
              <a:rPr lang="en-US" sz="2000" b="1" i="0" dirty="0" err="1">
                <a:effectLst/>
              </a:rPr>
              <a:t>Tertulis</a:t>
            </a:r>
            <a:r>
              <a:rPr lang="en-US" sz="2000" b="1" i="0" dirty="0">
                <a:effectLst/>
              </a:rPr>
              <a:t>:</a:t>
            </a:r>
            <a:endParaRPr lang="en-US" sz="2000" b="0" i="0" dirty="0">
              <a:effectLst/>
            </a:endParaRPr>
          </a:p>
          <a:p>
            <a:pPr marL="742950" lvl="1" indent="-285750" algn="l">
              <a:buFont typeface="+mj-lt"/>
              <a:buAutoNum type="arabicPeriod"/>
            </a:pPr>
            <a:r>
              <a:rPr lang="en-US" sz="2000" b="0" i="0" dirty="0" err="1">
                <a:effectLst/>
              </a:rPr>
              <a:t>Deskripsi</a:t>
            </a:r>
            <a:r>
              <a:rPr lang="en-US" sz="2000" b="0" i="0" dirty="0">
                <a:effectLst/>
              </a:rPr>
              <a:t> UKM dan </a:t>
            </a:r>
            <a:r>
              <a:rPr lang="en-US" sz="2000" b="0" i="0" dirty="0" err="1">
                <a:effectLst/>
              </a:rPr>
              <a:t>analisis</a:t>
            </a:r>
            <a:r>
              <a:rPr lang="en-US" sz="2000" b="0" i="0" dirty="0">
                <a:effectLst/>
              </a:rPr>
              <a:t> </a:t>
            </a:r>
            <a:r>
              <a:rPr lang="en-US" sz="2000" b="0" i="0" dirty="0" err="1">
                <a:effectLst/>
              </a:rPr>
              <a:t>potensi</a:t>
            </a:r>
            <a:r>
              <a:rPr lang="en-US" sz="2000" b="0" i="0" dirty="0">
                <a:effectLst/>
              </a:rPr>
              <a:t> dan </a:t>
            </a:r>
            <a:r>
              <a:rPr lang="en-US" sz="2000" b="0" i="0" dirty="0" err="1">
                <a:effectLst/>
              </a:rPr>
              <a:t>tantangan</a:t>
            </a:r>
            <a:r>
              <a:rPr lang="en-US" sz="2000" b="0" i="0" dirty="0">
                <a:effectLst/>
              </a:rPr>
              <a:t>.</a:t>
            </a:r>
          </a:p>
          <a:p>
            <a:pPr marL="742950" lvl="1" indent="-285750" algn="l">
              <a:buFont typeface="+mj-lt"/>
              <a:buAutoNum type="arabicPeriod"/>
            </a:pPr>
            <a:r>
              <a:rPr lang="en-US" sz="2000" b="0" i="0" dirty="0" err="1">
                <a:effectLst/>
              </a:rPr>
              <a:t>Pemilihan</a:t>
            </a:r>
            <a:r>
              <a:rPr lang="en-US" sz="2000" b="0" i="0" dirty="0">
                <a:effectLst/>
              </a:rPr>
              <a:t> platform e-commerce dan strategi </a:t>
            </a:r>
            <a:r>
              <a:rPr lang="en-US" sz="2000" b="0" i="0" dirty="0" err="1">
                <a:effectLst/>
              </a:rPr>
              <a:t>pemasaran</a:t>
            </a:r>
            <a:r>
              <a:rPr lang="en-US" sz="2000" b="0" i="0" dirty="0">
                <a:effectLst/>
              </a:rPr>
              <a:t> online.</a:t>
            </a:r>
          </a:p>
          <a:p>
            <a:pPr marL="742950" lvl="1" indent="-285750" algn="l">
              <a:buFont typeface="+mj-lt"/>
              <a:buAutoNum type="arabicPeriod"/>
            </a:pPr>
            <a:r>
              <a:rPr lang="en-US" sz="2000" b="0" i="0" dirty="0" err="1">
                <a:effectLst/>
              </a:rPr>
              <a:t>Rincian</a:t>
            </a:r>
            <a:r>
              <a:rPr lang="en-US" sz="2000" b="0" i="0" dirty="0">
                <a:effectLst/>
              </a:rPr>
              <a:t> </a:t>
            </a:r>
            <a:r>
              <a:rPr lang="en-US" sz="2000" b="0" i="0" dirty="0" err="1">
                <a:effectLst/>
              </a:rPr>
              <a:t>keamanan</a:t>
            </a:r>
            <a:r>
              <a:rPr lang="en-US" sz="2000" b="0" i="0" dirty="0">
                <a:effectLst/>
              </a:rPr>
              <a:t> dan </a:t>
            </a:r>
            <a:r>
              <a:rPr lang="en-US" sz="2000" b="0" i="0" dirty="0" err="1">
                <a:effectLst/>
              </a:rPr>
              <a:t>privasi</a:t>
            </a:r>
            <a:r>
              <a:rPr lang="en-US" sz="2000" b="0" i="0" dirty="0">
                <a:effectLst/>
              </a:rPr>
              <a:t> data, </a:t>
            </a:r>
            <a:r>
              <a:rPr lang="en-US" sz="2000" b="0" i="0" dirty="0" err="1">
                <a:effectLst/>
              </a:rPr>
              <a:t>logistik</a:t>
            </a:r>
            <a:r>
              <a:rPr lang="en-US" sz="2000" b="0" i="0" dirty="0">
                <a:effectLst/>
              </a:rPr>
              <a:t>, dan </a:t>
            </a:r>
            <a:r>
              <a:rPr lang="en-US" sz="2000" b="0" i="0" dirty="0" err="1">
                <a:effectLst/>
              </a:rPr>
              <a:t>pengelolaan</a:t>
            </a:r>
            <a:r>
              <a:rPr lang="en-US" sz="2000" b="0" i="0" dirty="0">
                <a:effectLst/>
              </a:rPr>
              <a:t> </a:t>
            </a:r>
            <a:r>
              <a:rPr lang="en-US" sz="2000" b="0" i="0" dirty="0" err="1">
                <a:effectLst/>
              </a:rPr>
              <a:t>layanan</a:t>
            </a:r>
            <a:r>
              <a:rPr lang="en-US" sz="2000" b="0" i="0" dirty="0">
                <a:effectLst/>
              </a:rPr>
              <a:t> </a:t>
            </a:r>
            <a:r>
              <a:rPr lang="en-US" sz="2000" b="0" i="0" dirty="0" err="1">
                <a:effectLst/>
              </a:rPr>
              <a:t>pelanggan</a:t>
            </a:r>
            <a:r>
              <a:rPr lang="en-US" sz="2000" b="0" i="0" dirty="0">
                <a:effectLst/>
              </a:rPr>
              <a:t>.</a:t>
            </a:r>
          </a:p>
          <a:p>
            <a:pPr marL="742950" lvl="1" indent="-285750" algn="l">
              <a:buFont typeface="+mj-lt"/>
              <a:buAutoNum type="arabicPeriod"/>
            </a:pPr>
            <a:r>
              <a:rPr lang="en-US" sz="2000" b="0" i="0" dirty="0" err="1">
                <a:effectLst/>
              </a:rPr>
              <a:t>Kriteria</a:t>
            </a:r>
            <a:r>
              <a:rPr lang="en-US" sz="2000" b="0" i="0" dirty="0">
                <a:effectLst/>
              </a:rPr>
              <a:t> </a:t>
            </a:r>
            <a:r>
              <a:rPr lang="en-US" sz="2000" b="0" i="0" dirty="0" err="1">
                <a:effectLst/>
              </a:rPr>
              <a:t>sukses</a:t>
            </a:r>
            <a:r>
              <a:rPr lang="en-US" sz="2000" b="0" i="0" dirty="0">
                <a:effectLst/>
              </a:rPr>
              <a:t> dan </a:t>
            </a:r>
            <a:r>
              <a:rPr lang="en-US" sz="2000" b="0" i="0" dirty="0" err="1">
                <a:effectLst/>
              </a:rPr>
              <a:t>evaluasi</a:t>
            </a:r>
            <a:r>
              <a:rPr lang="en-US" sz="2000" b="0" i="0" dirty="0">
                <a:effectLst/>
              </a:rPr>
              <a:t> </a:t>
            </a:r>
            <a:r>
              <a:rPr lang="en-US" sz="2000" b="0" i="0" dirty="0" err="1">
                <a:effectLst/>
              </a:rPr>
              <a:t>kinerja</a:t>
            </a:r>
            <a:r>
              <a:rPr lang="en-US" sz="2000" b="0" i="0" dirty="0">
                <a:effectLst/>
              </a:rPr>
              <a:t>.</a:t>
            </a:r>
          </a:p>
          <a:p>
            <a:pPr algn="l">
              <a:buFont typeface="+mj-lt"/>
              <a:buAutoNum type="arabicPeriod"/>
            </a:pPr>
            <a:r>
              <a:rPr lang="en-US" sz="2000" b="1" i="0" dirty="0" err="1">
                <a:effectLst/>
              </a:rPr>
              <a:t>Presentasi</a:t>
            </a:r>
            <a:r>
              <a:rPr lang="en-US" sz="2000" b="1" i="0" dirty="0">
                <a:effectLst/>
              </a:rPr>
              <a:t>:</a:t>
            </a:r>
            <a:endParaRPr lang="en-US" sz="2000" b="0" i="0" dirty="0">
              <a:effectLst/>
            </a:endParaRPr>
          </a:p>
          <a:p>
            <a:pPr marL="742950" lvl="1" indent="-285750" algn="l">
              <a:buFont typeface="+mj-lt"/>
              <a:buAutoNum type="arabicPeriod"/>
            </a:pPr>
            <a:r>
              <a:rPr lang="en-US" sz="2000" b="0" i="0" dirty="0" err="1">
                <a:effectLst/>
              </a:rPr>
              <a:t>Sajikan</a:t>
            </a:r>
            <a:r>
              <a:rPr lang="en-US" sz="2000" b="0" i="0" dirty="0">
                <a:effectLst/>
              </a:rPr>
              <a:t> </a:t>
            </a:r>
            <a:r>
              <a:rPr lang="en-US" sz="2000" b="0" i="0" dirty="0" err="1">
                <a:effectLst/>
              </a:rPr>
              <a:t>temuan</a:t>
            </a:r>
            <a:r>
              <a:rPr lang="en-US" sz="2000" b="0" i="0" dirty="0">
                <a:effectLst/>
              </a:rPr>
              <a:t> Anda </a:t>
            </a:r>
            <a:r>
              <a:rPr lang="en-US" sz="2000" b="0" i="0" dirty="0" err="1">
                <a:effectLst/>
              </a:rPr>
              <a:t>dalam</a:t>
            </a:r>
            <a:r>
              <a:rPr lang="en-US" sz="2000" b="0" i="0" dirty="0">
                <a:effectLst/>
              </a:rPr>
              <a:t> </a:t>
            </a:r>
            <a:r>
              <a:rPr lang="en-US" sz="2000" b="0" i="0" dirty="0" err="1">
                <a:effectLst/>
              </a:rPr>
              <a:t>presentasi</a:t>
            </a:r>
            <a:r>
              <a:rPr lang="en-US" sz="2000" b="0" i="0" dirty="0">
                <a:effectLst/>
              </a:rPr>
              <a:t> </a:t>
            </a:r>
            <a:r>
              <a:rPr lang="en-US" sz="2000" b="0" i="0" dirty="0" err="1">
                <a:effectLst/>
              </a:rPr>
              <a:t>singkat</a:t>
            </a:r>
            <a:r>
              <a:rPr lang="en-US" sz="2000" b="0" i="0" dirty="0">
                <a:effectLst/>
              </a:rPr>
              <a:t> (</a:t>
            </a:r>
            <a:r>
              <a:rPr lang="en-US" sz="2000" b="0" i="0" dirty="0" err="1">
                <a:effectLst/>
              </a:rPr>
              <a:t>maksimal</a:t>
            </a:r>
            <a:r>
              <a:rPr lang="en-US" sz="2000" b="0" i="0" dirty="0">
                <a:effectLst/>
              </a:rPr>
              <a:t> 15 </a:t>
            </a:r>
            <a:r>
              <a:rPr lang="en-US" sz="2000" b="0" i="0" dirty="0" err="1">
                <a:effectLst/>
              </a:rPr>
              <a:t>menit</a:t>
            </a:r>
            <a:r>
              <a:rPr lang="en-US" sz="2000" b="0" i="0" dirty="0">
                <a:effectLst/>
              </a:rPr>
              <a:t>) </a:t>
            </a:r>
            <a:r>
              <a:rPr lang="en-US" sz="2000" b="0" i="0" dirty="0" err="1">
                <a:effectLst/>
              </a:rPr>
              <a:t>dengan</a:t>
            </a:r>
            <a:r>
              <a:rPr lang="en-US" sz="2000" b="0" i="0" dirty="0">
                <a:effectLst/>
              </a:rPr>
              <a:t> </a:t>
            </a:r>
            <a:r>
              <a:rPr lang="en-US" sz="2000" b="0" i="0" dirty="0" err="1">
                <a:effectLst/>
              </a:rPr>
              <a:t>menggunakan</a:t>
            </a:r>
            <a:r>
              <a:rPr lang="en-US" sz="2000" b="0" i="0" dirty="0">
                <a:effectLst/>
              </a:rPr>
              <a:t> visual (slide).</a:t>
            </a:r>
          </a:p>
          <a:p>
            <a:pPr algn="l"/>
            <a:r>
              <a:rPr lang="en-US" sz="2000" b="1" i="0" dirty="0" err="1">
                <a:effectLst/>
              </a:rPr>
              <a:t>Penting</a:t>
            </a:r>
            <a:r>
              <a:rPr lang="en-US" sz="2000" b="1" i="0" dirty="0">
                <a:effectLst/>
              </a:rPr>
              <a:t>:</a:t>
            </a:r>
            <a:endParaRPr lang="en-US" sz="2000" b="0" i="0" dirty="0">
              <a:effectLst/>
            </a:endParaRPr>
          </a:p>
          <a:p>
            <a:pPr algn="l">
              <a:buFont typeface="Arial" panose="020B0604020202020204" pitchFamily="34" charset="0"/>
              <a:buChar char="•"/>
            </a:pPr>
            <a:r>
              <a:rPr lang="en-US" sz="2000" b="0" i="0" dirty="0">
                <a:effectLst/>
              </a:rPr>
              <a:t>Batas </a:t>
            </a:r>
            <a:r>
              <a:rPr lang="en-US" sz="2000" b="0" i="0" dirty="0" err="1">
                <a:effectLst/>
              </a:rPr>
              <a:t>waktu</a:t>
            </a:r>
            <a:r>
              <a:rPr lang="en-US" sz="2000" b="0" i="0" dirty="0">
                <a:effectLst/>
              </a:rPr>
              <a:t> </a:t>
            </a:r>
            <a:r>
              <a:rPr lang="en-US" sz="2000" b="0" i="0" dirty="0" err="1">
                <a:effectLst/>
              </a:rPr>
              <a:t>pengumpulan</a:t>
            </a:r>
            <a:r>
              <a:rPr lang="en-US" sz="2000" b="0" i="0" dirty="0">
                <a:effectLst/>
              </a:rPr>
              <a:t> </a:t>
            </a:r>
            <a:r>
              <a:rPr lang="en-US" sz="2000" b="0" i="0" dirty="0" err="1">
                <a:effectLst/>
              </a:rPr>
              <a:t>adalah</a:t>
            </a:r>
            <a:r>
              <a:rPr lang="en-US" sz="2000" b="0" i="0" dirty="0">
                <a:effectLst/>
              </a:rPr>
              <a:t> </a:t>
            </a:r>
            <a:r>
              <a:rPr lang="en-US" sz="2000" b="0" i="0" dirty="0" err="1">
                <a:effectLst/>
              </a:rPr>
              <a:t>tiga</a:t>
            </a:r>
            <a:r>
              <a:rPr lang="en-US" sz="2000" b="0" i="0" dirty="0">
                <a:effectLst/>
              </a:rPr>
              <a:t> </a:t>
            </a:r>
            <a:r>
              <a:rPr lang="en-US" sz="2000" b="0" i="0" dirty="0" err="1">
                <a:effectLst/>
              </a:rPr>
              <a:t>minggu</a:t>
            </a:r>
            <a:r>
              <a:rPr lang="en-US" sz="2000" b="0" i="0" dirty="0">
                <a:effectLst/>
              </a:rPr>
              <a:t> </a:t>
            </a:r>
            <a:r>
              <a:rPr lang="en-US" sz="2000" b="0" i="0" dirty="0" err="1">
                <a:effectLst/>
              </a:rPr>
              <a:t>dari</a:t>
            </a:r>
            <a:r>
              <a:rPr lang="en-US" sz="2000" b="0" i="0" dirty="0">
                <a:effectLst/>
              </a:rPr>
              <a:t> </a:t>
            </a:r>
            <a:r>
              <a:rPr lang="en-US" sz="2000" b="0" i="0" dirty="0" err="1">
                <a:effectLst/>
              </a:rPr>
              <a:t>sekarang</a:t>
            </a:r>
            <a:r>
              <a:rPr lang="en-US" sz="2000" b="0" i="0" dirty="0">
                <a:effectLst/>
              </a:rPr>
              <a:t>.</a:t>
            </a:r>
          </a:p>
          <a:p>
            <a:pPr algn="l">
              <a:buFont typeface="Arial" panose="020B0604020202020204" pitchFamily="34" charset="0"/>
              <a:buChar char="•"/>
            </a:pPr>
            <a:r>
              <a:rPr lang="en-US" sz="2000" b="0" i="0" dirty="0" err="1">
                <a:effectLst/>
              </a:rPr>
              <a:t>Pastikan</a:t>
            </a:r>
            <a:r>
              <a:rPr lang="en-US" sz="2000" b="0" i="0" dirty="0">
                <a:effectLst/>
              </a:rPr>
              <a:t> </a:t>
            </a:r>
            <a:r>
              <a:rPr lang="en-US" sz="2000" b="0" i="0" dirty="0" err="1">
                <a:effectLst/>
              </a:rPr>
              <a:t>untuk</a:t>
            </a:r>
            <a:r>
              <a:rPr lang="en-US" sz="2000" b="0" i="0" dirty="0">
                <a:effectLst/>
              </a:rPr>
              <a:t> </a:t>
            </a:r>
            <a:r>
              <a:rPr lang="en-US" sz="2000" b="0" i="0" dirty="0" err="1">
                <a:effectLst/>
              </a:rPr>
              <a:t>memberikan</a:t>
            </a:r>
            <a:r>
              <a:rPr lang="en-US" sz="2000" b="0" i="0" dirty="0">
                <a:effectLst/>
              </a:rPr>
              <a:t> </a:t>
            </a:r>
            <a:r>
              <a:rPr lang="en-US" sz="2000" b="0" i="0" dirty="0" err="1">
                <a:effectLst/>
              </a:rPr>
              <a:t>solusi</a:t>
            </a:r>
            <a:r>
              <a:rPr lang="en-US" sz="2000" b="0" i="0" dirty="0">
                <a:effectLst/>
              </a:rPr>
              <a:t> yang </a:t>
            </a:r>
            <a:r>
              <a:rPr lang="en-US" sz="2000" b="0" i="0" dirty="0" err="1">
                <a:effectLst/>
              </a:rPr>
              <a:t>praktis</a:t>
            </a:r>
            <a:r>
              <a:rPr lang="en-US" sz="2000" b="0" i="0" dirty="0">
                <a:effectLst/>
              </a:rPr>
              <a:t> dan </a:t>
            </a:r>
            <a:r>
              <a:rPr lang="en-US" sz="2000" b="0" i="0" dirty="0" err="1">
                <a:effectLst/>
              </a:rPr>
              <a:t>sesuai</a:t>
            </a:r>
            <a:r>
              <a:rPr lang="en-US" sz="2000" b="0" i="0" dirty="0">
                <a:effectLst/>
              </a:rPr>
              <a:t> </a:t>
            </a:r>
            <a:r>
              <a:rPr lang="en-US" sz="2000" b="0" i="0" dirty="0" err="1">
                <a:effectLst/>
              </a:rPr>
              <a:t>dengan</a:t>
            </a:r>
            <a:r>
              <a:rPr lang="en-US" sz="2000" b="0" i="0" dirty="0">
                <a:effectLst/>
              </a:rPr>
              <a:t> </a:t>
            </a:r>
            <a:r>
              <a:rPr lang="en-US" sz="2000" b="0" i="0" dirty="0" err="1">
                <a:effectLst/>
              </a:rPr>
              <a:t>kebutuhan</a:t>
            </a:r>
            <a:r>
              <a:rPr lang="en-US" sz="2000" b="0" i="0" dirty="0">
                <a:effectLst/>
              </a:rPr>
              <a:t> UKM.</a:t>
            </a:r>
          </a:p>
          <a:p>
            <a:pPr algn="l">
              <a:buFont typeface="Arial" panose="020B0604020202020204" pitchFamily="34" charset="0"/>
              <a:buChar char="•"/>
            </a:pPr>
            <a:r>
              <a:rPr lang="en-US" sz="2000" b="0" i="0" dirty="0" err="1">
                <a:effectLst/>
              </a:rPr>
              <a:t>Tugas</a:t>
            </a:r>
            <a:r>
              <a:rPr lang="en-US" sz="2000" b="0" i="0" dirty="0">
                <a:effectLst/>
              </a:rPr>
              <a:t> </a:t>
            </a:r>
            <a:r>
              <a:rPr lang="en-US" sz="2000" b="0" i="0" dirty="0" err="1">
                <a:effectLst/>
              </a:rPr>
              <a:t>ini</a:t>
            </a:r>
            <a:r>
              <a:rPr lang="en-US" sz="2000" b="0" i="0" dirty="0">
                <a:effectLst/>
              </a:rPr>
              <a:t> </a:t>
            </a:r>
            <a:r>
              <a:rPr lang="en-US" sz="2000" b="0" i="0" dirty="0" err="1">
                <a:effectLst/>
              </a:rPr>
              <a:t>bersifat</a:t>
            </a:r>
            <a:r>
              <a:rPr lang="en-US" sz="2000" b="0" i="0" dirty="0">
                <a:effectLst/>
              </a:rPr>
              <a:t> </a:t>
            </a:r>
            <a:r>
              <a:rPr lang="en-US" sz="2000" b="0" i="0" dirty="0" err="1">
                <a:effectLst/>
              </a:rPr>
              <a:t>simulasi</a:t>
            </a:r>
            <a:r>
              <a:rPr lang="en-US" sz="2000" b="0" i="0" dirty="0">
                <a:effectLst/>
              </a:rPr>
              <a:t> dan </a:t>
            </a:r>
            <a:r>
              <a:rPr lang="en-US" sz="2000" b="0" i="0" dirty="0" err="1">
                <a:effectLst/>
              </a:rPr>
              <a:t>diharapkan</a:t>
            </a:r>
            <a:r>
              <a:rPr lang="en-US" sz="2000" b="0" i="0" dirty="0">
                <a:effectLst/>
              </a:rPr>
              <a:t> </a:t>
            </a:r>
            <a:r>
              <a:rPr lang="en-US" sz="2000" b="0" i="0" dirty="0" err="1">
                <a:effectLst/>
              </a:rPr>
              <a:t>memberikan</a:t>
            </a:r>
            <a:r>
              <a:rPr lang="en-US" sz="2000" b="0" i="0" dirty="0">
                <a:effectLst/>
              </a:rPr>
              <a:t> </a:t>
            </a:r>
            <a:r>
              <a:rPr lang="en-US" sz="2000" b="0" i="0" dirty="0" err="1">
                <a:effectLst/>
              </a:rPr>
              <a:t>gambaran</a:t>
            </a:r>
            <a:r>
              <a:rPr lang="en-US" sz="2000" b="0" i="0" dirty="0">
                <a:effectLst/>
              </a:rPr>
              <a:t> </a:t>
            </a:r>
            <a:r>
              <a:rPr lang="en-US" sz="2000" b="0" i="0" dirty="0" err="1">
                <a:effectLst/>
              </a:rPr>
              <a:t>nyata</a:t>
            </a:r>
            <a:r>
              <a:rPr lang="en-US" sz="2000" b="0" i="0" dirty="0">
                <a:effectLst/>
              </a:rPr>
              <a:t> </a:t>
            </a:r>
            <a:r>
              <a:rPr lang="en-US" sz="2000" b="0" i="0" dirty="0" err="1">
                <a:effectLst/>
              </a:rPr>
              <a:t>tentang</a:t>
            </a:r>
            <a:r>
              <a:rPr lang="en-US" sz="2000" b="0" i="0" dirty="0">
                <a:effectLst/>
              </a:rPr>
              <a:t> </a:t>
            </a:r>
            <a:r>
              <a:rPr lang="en-US" sz="2000" b="0" i="0" dirty="0" err="1">
                <a:effectLst/>
              </a:rPr>
              <a:t>tantangan</a:t>
            </a:r>
            <a:r>
              <a:rPr lang="en-US" sz="2000" b="0" i="0" dirty="0">
                <a:effectLst/>
              </a:rPr>
              <a:t> dan </a:t>
            </a:r>
            <a:r>
              <a:rPr lang="en-US" sz="2000" b="0" i="0" dirty="0" err="1">
                <a:effectLst/>
              </a:rPr>
              <a:t>potensi</a:t>
            </a:r>
            <a:r>
              <a:rPr lang="en-US" sz="2000" b="0" i="0" dirty="0">
                <a:effectLst/>
              </a:rPr>
              <a:t> e-commerce pada UKM.</a:t>
            </a:r>
          </a:p>
        </p:txBody>
      </p:sp>
    </p:spTree>
    <p:extLst>
      <p:ext uri="{BB962C8B-B14F-4D97-AF65-F5344CB8AC3E}">
        <p14:creationId xmlns:p14="http://schemas.microsoft.com/office/powerpoint/2010/main" val="33596497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436205" y="2967335"/>
            <a:ext cx="1319592" cy="923330"/>
          </a:xfrm>
          <a:prstGeom prst="rect">
            <a:avLst/>
          </a:prstGeom>
          <a:noFill/>
        </p:spPr>
        <p:txBody>
          <a:bodyPr wrap="none" lIns="91440" tIns="45720" rIns="91440" bIns="45720">
            <a:spAutoFit/>
          </a:bodyPr>
          <a:lstStyle/>
          <a:p>
            <a:pPr algn="ctr"/>
            <a:r>
              <a:rPr lang="id-ID" sz="5400" b="0" cap="none" spc="0" dirty="0">
                <a:ln w="0"/>
                <a:solidFill>
                  <a:schemeClr val="accent1"/>
                </a:solidFill>
                <a:effectLst>
                  <a:outerShdw blurRad="38100" dist="25400" dir="5400000" algn="ctr" rotWithShape="0">
                    <a:srgbClr val="6E747A">
                      <a:alpha val="43000"/>
                    </a:srgbClr>
                  </a:outerShdw>
                </a:effectLst>
              </a:rPr>
              <a:t>End</a:t>
            </a:r>
            <a:endParaRPr lang="en-US" sz="5400" b="0" cap="none" spc="0" dirty="0">
              <a:ln w="0"/>
              <a:solidFill>
                <a:schemeClr val="accent1"/>
              </a:solidFill>
              <a:effectLst>
                <a:outerShdw blurRad="38100" dist="25400" dir="5400000" algn="ctr" rotWithShape="0">
                  <a:srgbClr val="6E747A">
                    <a:alpha val="43000"/>
                  </a:srgbClr>
                </a:outerShdw>
              </a:effectLst>
            </a:endParaRPr>
          </a:p>
        </p:txBody>
      </p:sp>
      <p:grpSp>
        <p:nvGrpSpPr>
          <p:cNvPr id="3" name="Group 2"/>
          <p:cNvGrpSpPr/>
          <p:nvPr/>
        </p:nvGrpSpPr>
        <p:grpSpPr>
          <a:xfrm>
            <a:off x="-159026" y="-132522"/>
            <a:ext cx="12503426" cy="7142922"/>
            <a:chOff x="12032" y="84331"/>
            <a:chExt cx="11937132" cy="6738022"/>
          </a:xfrm>
        </p:grpSpPr>
        <p:grpSp>
          <p:nvGrpSpPr>
            <p:cNvPr id="5" name="Group 4"/>
            <p:cNvGrpSpPr/>
            <p:nvPr/>
          </p:nvGrpSpPr>
          <p:grpSpPr>
            <a:xfrm>
              <a:off x="13623" y="84331"/>
              <a:ext cx="11917940" cy="445476"/>
              <a:chOff x="0" y="-9454"/>
              <a:chExt cx="11917940" cy="445476"/>
            </a:xfrm>
          </p:grpSpPr>
          <p:pic>
            <p:nvPicPr>
              <p:cNvPr id="28" name="Picture 27"/>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0" y="9454"/>
                <a:ext cx="1387126" cy="426568"/>
              </a:xfrm>
              <a:prstGeom prst="rect">
                <a:avLst/>
              </a:prstGeom>
            </p:spPr>
          </p:pic>
          <p:pic>
            <p:nvPicPr>
              <p:cNvPr id="29" name="Picture 28"/>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1082325" y="9454"/>
                <a:ext cx="1387126" cy="426568"/>
              </a:xfrm>
              <a:prstGeom prst="rect">
                <a:avLst/>
              </a:prstGeom>
            </p:spPr>
          </p:pic>
          <p:pic>
            <p:nvPicPr>
              <p:cNvPr id="30" name="Picture 29"/>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10530814" y="-9454"/>
                <a:ext cx="1387126" cy="426568"/>
              </a:xfrm>
              <a:prstGeom prst="rect">
                <a:avLst/>
              </a:prstGeom>
            </p:spPr>
          </p:pic>
          <p:pic>
            <p:nvPicPr>
              <p:cNvPr id="31" name="Picture 30"/>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2438400" y="9076"/>
                <a:ext cx="1387126" cy="426568"/>
              </a:xfrm>
              <a:prstGeom prst="rect">
                <a:avLst/>
              </a:prstGeom>
            </p:spPr>
          </p:pic>
          <p:pic>
            <p:nvPicPr>
              <p:cNvPr id="32" name="Picture 31"/>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3794475" y="2269"/>
                <a:ext cx="1387126" cy="426568"/>
              </a:xfrm>
              <a:prstGeom prst="rect">
                <a:avLst/>
              </a:prstGeom>
            </p:spPr>
          </p:pic>
          <p:pic>
            <p:nvPicPr>
              <p:cNvPr id="33" name="Picture 32"/>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9190580" y="0"/>
                <a:ext cx="1387126" cy="426568"/>
              </a:xfrm>
              <a:prstGeom prst="rect">
                <a:avLst/>
              </a:prstGeom>
            </p:spPr>
          </p:pic>
          <p:pic>
            <p:nvPicPr>
              <p:cNvPr id="34" name="Picture 33"/>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7850346" y="0"/>
                <a:ext cx="1387126" cy="426568"/>
              </a:xfrm>
              <a:prstGeom prst="rect">
                <a:avLst/>
              </a:prstGeom>
            </p:spPr>
          </p:pic>
          <p:pic>
            <p:nvPicPr>
              <p:cNvPr id="35" name="Picture 34"/>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6510112" y="0"/>
                <a:ext cx="1387126" cy="426568"/>
              </a:xfrm>
              <a:prstGeom prst="rect">
                <a:avLst/>
              </a:prstGeom>
            </p:spPr>
          </p:pic>
          <p:pic>
            <p:nvPicPr>
              <p:cNvPr id="36" name="Picture 35"/>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5158155" y="0"/>
                <a:ext cx="1387126" cy="426568"/>
              </a:xfrm>
              <a:prstGeom prst="rect">
                <a:avLst/>
              </a:prstGeom>
            </p:spPr>
          </p:pic>
        </p:grpSp>
        <p:grpSp>
          <p:nvGrpSpPr>
            <p:cNvPr id="6" name="Group 5"/>
            <p:cNvGrpSpPr/>
            <p:nvPr/>
          </p:nvGrpSpPr>
          <p:grpSpPr>
            <a:xfrm>
              <a:off x="12032" y="6376877"/>
              <a:ext cx="11936754" cy="445476"/>
              <a:chOff x="0" y="-9454"/>
              <a:chExt cx="11917940" cy="445476"/>
            </a:xfrm>
          </p:grpSpPr>
          <p:pic>
            <p:nvPicPr>
              <p:cNvPr id="19" name="Picture 18"/>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0" y="9454"/>
                <a:ext cx="1387126" cy="426568"/>
              </a:xfrm>
              <a:prstGeom prst="rect">
                <a:avLst/>
              </a:prstGeom>
            </p:spPr>
          </p:pic>
          <p:pic>
            <p:nvPicPr>
              <p:cNvPr id="20" name="Picture 19"/>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1082325" y="9454"/>
                <a:ext cx="1387126" cy="426568"/>
              </a:xfrm>
              <a:prstGeom prst="rect">
                <a:avLst/>
              </a:prstGeom>
            </p:spPr>
          </p:pic>
          <p:pic>
            <p:nvPicPr>
              <p:cNvPr id="21" name="Picture 20"/>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10530814" y="-9454"/>
                <a:ext cx="1387126" cy="426568"/>
              </a:xfrm>
              <a:prstGeom prst="rect">
                <a:avLst/>
              </a:prstGeom>
            </p:spPr>
          </p:pic>
          <p:pic>
            <p:nvPicPr>
              <p:cNvPr id="22" name="Picture 21"/>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2438400" y="9076"/>
                <a:ext cx="1387126" cy="426568"/>
              </a:xfrm>
              <a:prstGeom prst="rect">
                <a:avLst/>
              </a:prstGeom>
            </p:spPr>
          </p:pic>
          <p:pic>
            <p:nvPicPr>
              <p:cNvPr id="23" name="Picture 22"/>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3794475" y="2269"/>
                <a:ext cx="1387126" cy="426568"/>
              </a:xfrm>
              <a:prstGeom prst="rect">
                <a:avLst/>
              </a:prstGeom>
            </p:spPr>
          </p:pic>
          <p:pic>
            <p:nvPicPr>
              <p:cNvPr id="24" name="Picture 23"/>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9190580" y="0"/>
                <a:ext cx="1387126" cy="426568"/>
              </a:xfrm>
              <a:prstGeom prst="rect">
                <a:avLst/>
              </a:prstGeom>
            </p:spPr>
          </p:pic>
          <p:pic>
            <p:nvPicPr>
              <p:cNvPr id="25" name="Picture 24"/>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7850346" y="0"/>
                <a:ext cx="1387126" cy="426568"/>
              </a:xfrm>
              <a:prstGeom prst="rect">
                <a:avLst/>
              </a:prstGeom>
            </p:spPr>
          </p:pic>
          <p:pic>
            <p:nvPicPr>
              <p:cNvPr id="26" name="Picture 25"/>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6510112" y="0"/>
                <a:ext cx="1387126" cy="426568"/>
              </a:xfrm>
              <a:prstGeom prst="rect">
                <a:avLst/>
              </a:prstGeom>
            </p:spPr>
          </p:pic>
          <p:pic>
            <p:nvPicPr>
              <p:cNvPr id="27" name="Picture 26"/>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5158155" y="0"/>
                <a:ext cx="1387126" cy="426568"/>
              </a:xfrm>
              <a:prstGeom prst="rect">
                <a:avLst/>
              </a:prstGeom>
            </p:spPr>
          </p:pic>
        </p:grpSp>
        <p:grpSp>
          <p:nvGrpSpPr>
            <p:cNvPr id="7" name="Group 6"/>
            <p:cNvGrpSpPr/>
            <p:nvPr/>
          </p:nvGrpSpPr>
          <p:grpSpPr>
            <a:xfrm rot="16200000">
              <a:off x="-3041885" y="3241715"/>
              <a:ext cx="6545281" cy="436022"/>
              <a:chOff x="0" y="0"/>
              <a:chExt cx="6545281" cy="436022"/>
            </a:xfrm>
          </p:grpSpPr>
          <p:pic>
            <p:nvPicPr>
              <p:cNvPr id="14" name="Picture 13"/>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0" y="9454"/>
                <a:ext cx="1387126" cy="426568"/>
              </a:xfrm>
              <a:prstGeom prst="rect">
                <a:avLst/>
              </a:prstGeom>
            </p:spPr>
          </p:pic>
          <p:pic>
            <p:nvPicPr>
              <p:cNvPr id="15" name="Picture 14"/>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1082325" y="9454"/>
                <a:ext cx="1387126" cy="426568"/>
              </a:xfrm>
              <a:prstGeom prst="rect">
                <a:avLst/>
              </a:prstGeom>
            </p:spPr>
          </p:pic>
          <p:pic>
            <p:nvPicPr>
              <p:cNvPr id="16" name="Picture 15"/>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2438400" y="9076"/>
                <a:ext cx="1387126" cy="426568"/>
              </a:xfrm>
              <a:prstGeom prst="rect">
                <a:avLst/>
              </a:prstGeom>
            </p:spPr>
          </p:pic>
          <p:pic>
            <p:nvPicPr>
              <p:cNvPr id="17" name="Picture 16"/>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3794475" y="2269"/>
                <a:ext cx="1387126" cy="426568"/>
              </a:xfrm>
              <a:prstGeom prst="rect">
                <a:avLst/>
              </a:prstGeom>
            </p:spPr>
          </p:pic>
          <p:pic>
            <p:nvPicPr>
              <p:cNvPr id="18" name="Picture 17"/>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5158155" y="0"/>
                <a:ext cx="1387126" cy="426568"/>
              </a:xfrm>
              <a:prstGeom prst="rect">
                <a:avLst/>
              </a:prstGeom>
            </p:spPr>
          </p:pic>
        </p:grpSp>
        <p:grpSp>
          <p:nvGrpSpPr>
            <p:cNvPr id="8" name="Group 7"/>
            <p:cNvGrpSpPr/>
            <p:nvPr/>
          </p:nvGrpSpPr>
          <p:grpSpPr>
            <a:xfrm rot="16200000">
              <a:off x="8458512" y="3169523"/>
              <a:ext cx="6545281" cy="436022"/>
              <a:chOff x="0" y="0"/>
              <a:chExt cx="6545281" cy="436022"/>
            </a:xfrm>
          </p:grpSpPr>
          <p:pic>
            <p:nvPicPr>
              <p:cNvPr id="9" name="Picture 8"/>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0" y="9454"/>
                <a:ext cx="1387126" cy="426568"/>
              </a:xfrm>
              <a:prstGeom prst="rect">
                <a:avLst/>
              </a:prstGeom>
            </p:spPr>
          </p:pic>
          <p:pic>
            <p:nvPicPr>
              <p:cNvPr id="10" name="Picture 9"/>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1082325" y="9454"/>
                <a:ext cx="1387126" cy="426568"/>
              </a:xfrm>
              <a:prstGeom prst="rect">
                <a:avLst/>
              </a:prstGeom>
            </p:spPr>
          </p:pic>
          <p:pic>
            <p:nvPicPr>
              <p:cNvPr id="11" name="Picture 10"/>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2438401" y="9076"/>
                <a:ext cx="1387126" cy="426568"/>
              </a:xfrm>
              <a:prstGeom prst="rect">
                <a:avLst/>
              </a:prstGeom>
            </p:spPr>
          </p:pic>
          <p:pic>
            <p:nvPicPr>
              <p:cNvPr id="12" name="Picture 11"/>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3794475" y="2269"/>
                <a:ext cx="1387126" cy="426568"/>
              </a:xfrm>
              <a:prstGeom prst="rect">
                <a:avLst/>
              </a:prstGeom>
            </p:spPr>
          </p:pic>
          <p:pic>
            <p:nvPicPr>
              <p:cNvPr id="13" name="Picture 12"/>
              <p:cNvPicPr>
                <a:picLocks noChangeAspect="1"/>
              </p:cNvPicPr>
              <p:nvPr/>
            </p:nvPicPr>
            <p:blipFill rotWithShape="1">
              <a:blip r:embed="rId2" cstate="print">
                <a:extLst>
                  <a:ext uri="{28A0092B-C50C-407E-A947-70E740481C1C}">
                    <a14:useLocalDpi xmlns:a14="http://schemas.microsoft.com/office/drawing/2010/main" val="0"/>
                  </a:ext>
                </a:extLst>
              </a:blip>
              <a:srcRect t="58517" b="8631"/>
              <a:stretch/>
            </p:blipFill>
            <p:spPr>
              <a:xfrm>
                <a:off x="5158155" y="0"/>
                <a:ext cx="1387126" cy="426568"/>
              </a:xfrm>
              <a:prstGeom prst="rect">
                <a:avLst/>
              </a:prstGeom>
            </p:spPr>
          </p:pic>
        </p:grpSp>
      </p:grpSp>
    </p:spTree>
    <p:extLst>
      <p:ext uri="{BB962C8B-B14F-4D97-AF65-F5344CB8AC3E}">
        <p14:creationId xmlns:p14="http://schemas.microsoft.com/office/powerpoint/2010/main" val="2327944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B59AD468-4901-1EC8-318C-9B133FDEF99F}"/>
              </a:ext>
            </a:extLst>
          </p:cNvPr>
          <p:cNvSpPr>
            <a:spLocks noGrp="1" noChangeArrowheads="1"/>
          </p:cNvSpPr>
          <p:nvPr>
            <p:ph type="title"/>
          </p:nvPr>
        </p:nvSpPr>
        <p:spPr/>
        <p:txBody>
          <a:bodyPr/>
          <a:lstStyle/>
          <a:p>
            <a:r>
              <a:rPr lang="en-US" altLang="en-US" b="1"/>
              <a:t>Pengertian E- Commerce </a:t>
            </a:r>
          </a:p>
        </p:txBody>
      </p:sp>
      <p:sp>
        <p:nvSpPr>
          <p:cNvPr id="3" name="Content Placeholder 2">
            <a:extLst>
              <a:ext uri="{FF2B5EF4-FFF2-40B4-BE49-F238E27FC236}">
                <a16:creationId xmlns:a16="http://schemas.microsoft.com/office/drawing/2014/main" id="{BFFD51ED-0DFC-6461-01DA-43C9A56A8CEF}"/>
              </a:ext>
            </a:extLst>
          </p:cNvPr>
          <p:cNvSpPr>
            <a:spLocks noGrp="1"/>
          </p:cNvSpPr>
          <p:nvPr>
            <p:ph idx="1"/>
          </p:nvPr>
        </p:nvSpPr>
        <p:spPr>
          <a:xfrm>
            <a:off x="1143000" y="2362200"/>
            <a:ext cx="10515600" cy="4351338"/>
          </a:xfrm>
        </p:spPr>
        <p:txBody>
          <a:bodyPr rtlCol="0">
            <a:normAutofit/>
          </a:bodyPr>
          <a:lstStyle/>
          <a:p>
            <a:pPr marL="274320" indent="-274320" fontAlgn="auto">
              <a:spcAft>
                <a:spcPts val="0"/>
              </a:spcAft>
              <a:buClr>
                <a:schemeClr val="accent3"/>
              </a:buClr>
              <a:buFont typeface="Wingdings 2"/>
              <a:buChar char=""/>
              <a:defRPr/>
            </a:pPr>
            <a:r>
              <a:rPr lang="en-US" b="1" i="1" dirty="0">
                <a:solidFill>
                  <a:schemeClr val="accent1">
                    <a:lumMod val="50000"/>
                  </a:schemeClr>
                </a:solidFill>
                <a:latin typeface="Tw Cen MT" panose="020B0602020104020603" pitchFamily="34" charset="0"/>
              </a:rPr>
              <a:t>Electronic Commerce Transaction </a:t>
            </a:r>
            <a:r>
              <a:rPr lang="en-US" dirty="0" err="1">
                <a:latin typeface="Tw Cen MT" panose="020B0602020104020603" pitchFamily="34" charset="0"/>
              </a:rPr>
              <a:t>adalah</a:t>
            </a:r>
            <a:r>
              <a:rPr lang="en-US" dirty="0">
                <a:latin typeface="Tw Cen MT" panose="020B0602020104020603" pitchFamily="34" charset="0"/>
              </a:rPr>
              <a:t> </a:t>
            </a:r>
            <a:r>
              <a:rPr lang="en-US" dirty="0" err="1">
                <a:latin typeface="Tw Cen MT" panose="020B0602020104020603" pitchFamily="34" charset="0"/>
              </a:rPr>
              <a:t>transaksi</a:t>
            </a:r>
            <a:r>
              <a:rPr lang="en-US" dirty="0">
                <a:latin typeface="Tw Cen MT" panose="020B0602020104020603" pitchFamily="34" charset="0"/>
              </a:rPr>
              <a:t> </a:t>
            </a:r>
            <a:r>
              <a:rPr lang="en-US" dirty="0" err="1">
                <a:latin typeface="Tw Cen MT" panose="020B0602020104020603" pitchFamily="34" charset="0"/>
              </a:rPr>
              <a:t>dagang</a:t>
            </a:r>
            <a:r>
              <a:rPr lang="en-US" dirty="0">
                <a:latin typeface="Tw Cen MT" panose="020B0602020104020603" pitchFamily="34" charset="0"/>
              </a:rPr>
              <a:t> </a:t>
            </a:r>
            <a:r>
              <a:rPr lang="en-US" dirty="0" err="1">
                <a:latin typeface="Tw Cen MT" panose="020B0602020104020603" pitchFamily="34" charset="0"/>
              </a:rPr>
              <a:t>antara</a:t>
            </a:r>
            <a:r>
              <a:rPr lang="en-US" dirty="0">
                <a:latin typeface="Tw Cen MT" panose="020B0602020104020603" pitchFamily="34" charset="0"/>
              </a:rPr>
              <a:t> </a:t>
            </a:r>
            <a:r>
              <a:rPr lang="en-US" dirty="0" err="1">
                <a:latin typeface="Tw Cen MT" panose="020B0602020104020603" pitchFamily="34" charset="0"/>
              </a:rPr>
              <a:t>penjual</a:t>
            </a:r>
            <a:r>
              <a:rPr lang="en-US" dirty="0">
                <a:latin typeface="Tw Cen MT" panose="020B0602020104020603" pitchFamily="34" charset="0"/>
              </a:rPr>
              <a:t> </a:t>
            </a:r>
            <a:r>
              <a:rPr lang="en-US" dirty="0" err="1">
                <a:latin typeface="Tw Cen MT" panose="020B0602020104020603" pitchFamily="34" charset="0"/>
              </a:rPr>
              <a:t>dengan</a:t>
            </a:r>
            <a:r>
              <a:rPr lang="en-US" dirty="0">
                <a:latin typeface="Tw Cen MT" panose="020B0602020104020603" pitchFamily="34" charset="0"/>
              </a:rPr>
              <a:t> </a:t>
            </a:r>
            <a:r>
              <a:rPr lang="en-US" dirty="0" err="1">
                <a:latin typeface="Tw Cen MT" panose="020B0602020104020603" pitchFamily="34" charset="0"/>
              </a:rPr>
              <a:t>pembeli</a:t>
            </a:r>
            <a:r>
              <a:rPr lang="en-US" dirty="0">
                <a:latin typeface="Tw Cen MT" panose="020B0602020104020603" pitchFamily="34" charset="0"/>
              </a:rPr>
              <a:t> </a:t>
            </a:r>
            <a:r>
              <a:rPr lang="en-US" dirty="0" err="1">
                <a:latin typeface="Tw Cen MT" panose="020B0602020104020603" pitchFamily="34" charset="0"/>
              </a:rPr>
              <a:t>untuk</a:t>
            </a:r>
            <a:r>
              <a:rPr lang="en-US" dirty="0">
                <a:latin typeface="Tw Cen MT" panose="020B0602020104020603" pitchFamily="34" charset="0"/>
              </a:rPr>
              <a:t> </a:t>
            </a:r>
            <a:r>
              <a:rPr lang="en-US" dirty="0" err="1">
                <a:latin typeface="Tw Cen MT" panose="020B0602020104020603" pitchFamily="34" charset="0"/>
              </a:rPr>
              <a:t>menyediakan</a:t>
            </a:r>
            <a:r>
              <a:rPr lang="en-US" dirty="0">
                <a:latin typeface="Tw Cen MT" panose="020B0602020104020603" pitchFamily="34" charset="0"/>
              </a:rPr>
              <a:t> </a:t>
            </a:r>
            <a:r>
              <a:rPr lang="en-US" dirty="0" err="1">
                <a:latin typeface="Tw Cen MT" panose="020B0602020104020603" pitchFamily="34" charset="0"/>
              </a:rPr>
              <a:t>barang</a:t>
            </a:r>
            <a:r>
              <a:rPr lang="en-US" dirty="0">
                <a:latin typeface="Tw Cen MT" panose="020B0602020104020603" pitchFamily="34" charset="0"/>
              </a:rPr>
              <a:t>, </a:t>
            </a:r>
            <a:r>
              <a:rPr lang="en-US" dirty="0" err="1">
                <a:latin typeface="Tw Cen MT" panose="020B0602020104020603" pitchFamily="34" charset="0"/>
              </a:rPr>
              <a:t>jasa</a:t>
            </a:r>
            <a:r>
              <a:rPr lang="en-US" dirty="0">
                <a:latin typeface="Tw Cen MT" panose="020B0602020104020603" pitchFamily="34" charset="0"/>
              </a:rPr>
              <a:t> </a:t>
            </a:r>
            <a:r>
              <a:rPr lang="en-US" dirty="0" err="1">
                <a:latin typeface="Tw Cen MT" panose="020B0602020104020603" pitchFamily="34" charset="0"/>
              </a:rPr>
              <a:t>atau</a:t>
            </a:r>
            <a:r>
              <a:rPr lang="en-US" dirty="0">
                <a:latin typeface="Tw Cen MT" panose="020B0602020104020603" pitchFamily="34" charset="0"/>
              </a:rPr>
              <a:t> </a:t>
            </a:r>
            <a:r>
              <a:rPr lang="en-US" dirty="0" err="1">
                <a:latin typeface="Tw Cen MT" panose="020B0602020104020603" pitchFamily="34" charset="0"/>
              </a:rPr>
              <a:t>mengambil</a:t>
            </a:r>
            <a:r>
              <a:rPr lang="en-US" dirty="0">
                <a:latin typeface="Tw Cen MT" panose="020B0602020104020603" pitchFamily="34" charset="0"/>
              </a:rPr>
              <a:t> </a:t>
            </a:r>
            <a:r>
              <a:rPr lang="en-US" dirty="0" err="1">
                <a:latin typeface="Tw Cen MT" panose="020B0602020104020603" pitchFamily="34" charset="0"/>
              </a:rPr>
              <a:t>alih</a:t>
            </a:r>
            <a:r>
              <a:rPr lang="en-US" dirty="0">
                <a:latin typeface="Tw Cen MT" panose="020B0602020104020603" pitchFamily="34" charset="0"/>
              </a:rPr>
              <a:t> </a:t>
            </a:r>
            <a:r>
              <a:rPr lang="en-US" dirty="0" err="1">
                <a:latin typeface="Tw Cen MT" panose="020B0602020104020603" pitchFamily="34" charset="0"/>
              </a:rPr>
              <a:t>hak</a:t>
            </a:r>
            <a:r>
              <a:rPr lang="en-US" dirty="0">
                <a:latin typeface="Tw Cen MT" panose="020B0602020104020603" pitchFamily="34" charset="0"/>
              </a:rPr>
              <a:t>. </a:t>
            </a:r>
            <a:r>
              <a:rPr lang="en-US" dirty="0" err="1">
                <a:latin typeface="Tw Cen MT" panose="020B0602020104020603" pitchFamily="34" charset="0"/>
              </a:rPr>
              <a:t>Kontrak</a:t>
            </a:r>
            <a:r>
              <a:rPr lang="en-US" dirty="0">
                <a:latin typeface="Tw Cen MT" panose="020B0602020104020603" pitchFamily="34" charset="0"/>
              </a:rPr>
              <a:t> </a:t>
            </a:r>
            <a:r>
              <a:rPr lang="en-US" dirty="0" err="1">
                <a:latin typeface="Tw Cen MT" panose="020B0602020104020603" pitchFamily="34" charset="0"/>
              </a:rPr>
              <a:t>ini</a:t>
            </a:r>
            <a:r>
              <a:rPr lang="en-US" dirty="0">
                <a:latin typeface="Tw Cen MT" panose="020B0602020104020603" pitchFamily="34" charset="0"/>
              </a:rPr>
              <a:t> </a:t>
            </a:r>
            <a:r>
              <a:rPr lang="en-US" dirty="0" err="1">
                <a:latin typeface="Tw Cen MT" panose="020B0602020104020603" pitchFamily="34" charset="0"/>
              </a:rPr>
              <a:t>dilakukan</a:t>
            </a:r>
            <a:r>
              <a:rPr lang="en-US" dirty="0">
                <a:latin typeface="Tw Cen MT" panose="020B0602020104020603" pitchFamily="34" charset="0"/>
              </a:rPr>
              <a:t> </a:t>
            </a:r>
            <a:r>
              <a:rPr lang="en-US" dirty="0" err="1">
                <a:latin typeface="Tw Cen MT" panose="020B0602020104020603" pitchFamily="34" charset="0"/>
              </a:rPr>
              <a:t>dengan</a:t>
            </a:r>
            <a:r>
              <a:rPr lang="en-US" dirty="0">
                <a:latin typeface="Tw Cen MT" panose="020B0602020104020603" pitchFamily="34" charset="0"/>
              </a:rPr>
              <a:t> media </a:t>
            </a:r>
            <a:r>
              <a:rPr lang="en-US" dirty="0" err="1">
                <a:latin typeface="Tw Cen MT" panose="020B0602020104020603" pitchFamily="34" charset="0"/>
              </a:rPr>
              <a:t>elektronik</a:t>
            </a:r>
            <a:r>
              <a:rPr lang="en-US" dirty="0">
                <a:latin typeface="Tw Cen MT" panose="020B0602020104020603" pitchFamily="34" charset="0"/>
              </a:rPr>
              <a:t> (</a:t>
            </a:r>
            <a:r>
              <a:rPr lang="en-US" i="1" dirty="0">
                <a:latin typeface="Tw Cen MT" panose="020B0602020104020603" pitchFamily="34" charset="0"/>
              </a:rPr>
              <a:t>digital medium</a:t>
            </a:r>
            <a:r>
              <a:rPr lang="en-US" dirty="0">
                <a:latin typeface="Tw Cen MT" panose="020B0602020104020603" pitchFamily="34" charset="0"/>
              </a:rPr>
              <a:t>) </a:t>
            </a:r>
            <a:r>
              <a:rPr lang="en-US" dirty="0" err="1">
                <a:latin typeface="Tw Cen MT" panose="020B0602020104020603" pitchFamily="34" charset="0"/>
              </a:rPr>
              <a:t>di</a:t>
            </a:r>
            <a:r>
              <a:rPr lang="en-US" dirty="0">
                <a:latin typeface="Tw Cen MT" panose="020B0602020104020603" pitchFamily="34" charset="0"/>
              </a:rPr>
              <a:t> </a:t>
            </a:r>
            <a:r>
              <a:rPr lang="en-US" dirty="0" err="1">
                <a:latin typeface="Tw Cen MT" panose="020B0602020104020603" pitchFamily="34" charset="0"/>
              </a:rPr>
              <a:t>mana</a:t>
            </a:r>
            <a:r>
              <a:rPr lang="en-US" dirty="0">
                <a:latin typeface="Tw Cen MT" panose="020B0602020104020603" pitchFamily="34" charset="0"/>
              </a:rPr>
              <a:t> </a:t>
            </a:r>
            <a:r>
              <a:rPr lang="en-US" dirty="0" err="1">
                <a:latin typeface="Tw Cen MT" panose="020B0602020104020603" pitchFamily="34" charset="0"/>
              </a:rPr>
              <a:t>para</a:t>
            </a:r>
            <a:r>
              <a:rPr lang="en-US" dirty="0">
                <a:latin typeface="Tw Cen MT" panose="020B0602020104020603" pitchFamily="34" charset="0"/>
              </a:rPr>
              <a:t> </a:t>
            </a:r>
            <a:r>
              <a:rPr lang="en-US" dirty="0" err="1">
                <a:latin typeface="Tw Cen MT" panose="020B0602020104020603" pitchFamily="34" charset="0"/>
              </a:rPr>
              <a:t>pihak</a:t>
            </a:r>
            <a:r>
              <a:rPr lang="en-US" dirty="0">
                <a:latin typeface="Tw Cen MT" panose="020B0602020104020603" pitchFamily="34" charset="0"/>
              </a:rPr>
              <a:t> </a:t>
            </a:r>
            <a:r>
              <a:rPr lang="en-US" dirty="0" err="1">
                <a:latin typeface="Tw Cen MT" panose="020B0602020104020603" pitchFamily="34" charset="0"/>
              </a:rPr>
              <a:t>tidak</a:t>
            </a:r>
            <a:r>
              <a:rPr lang="en-US" dirty="0">
                <a:latin typeface="Tw Cen MT" panose="020B0602020104020603" pitchFamily="34" charset="0"/>
              </a:rPr>
              <a:t> </a:t>
            </a:r>
            <a:r>
              <a:rPr lang="en-US" dirty="0" err="1">
                <a:latin typeface="Tw Cen MT" panose="020B0602020104020603" pitchFamily="34" charset="0"/>
              </a:rPr>
              <a:t>hadir</a:t>
            </a:r>
            <a:r>
              <a:rPr lang="en-US" dirty="0">
                <a:latin typeface="Tw Cen MT" panose="020B0602020104020603" pitchFamily="34" charset="0"/>
              </a:rPr>
              <a:t> </a:t>
            </a:r>
            <a:r>
              <a:rPr lang="en-US" dirty="0" err="1">
                <a:latin typeface="Tw Cen MT" panose="020B0602020104020603" pitchFamily="34" charset="0"/>
              </a:rPr>
              <a:t>secara</a:t>
            </a:r>
            <a:r>
              <a:rPr lang="en-US" dirty="0">
                <a:latin typeface="Tw Cen MT" panose="020B0602020104020603" pitchFamily="34" charset="0"/>
              </a:rPr>
              <a:t> </a:t>
            </a:r>
            <a:r>
              <a:rPr lang="en-US" dirty="0" err="1">
                <a:latin typeface="Tw Cen MT" panose="020B0602020104020603" pitchFamily="34" charset="0"/>
              </a:rPr>
              <a:t>fisik</a:t>
            </a:r>
            <a:r>
              <a:rPr lang="en-US" dirty="0">
                <a:latin typeface="Tw Cen MT" panose="020B0602020104020603" pitchFamily="34" charset="0"/>
              </a:rPr>
              <a:t>. Medium </a:t>
            </a:r>
            <a:r>
              <a:rPr lang="en-US" dirty="0" err="1">
                <a:latin typeface="Tw Cen MT" panose="020B0602020104020603" pitchFamily="34" charset="0"/>
              </a:rPr>
              <a:t>ini</a:t>
            </a:r>
            <a:r>
              <a:rPr lang="en-US" dirty="0">
                <a:latin typeface="Tw Cen MT" panose="020B0602020104020603" pitchFamily="34" charset="0"/>
              </a:rPr>
              <a:t> </a:t>
            </a:r>
            <a:r>
              <a:rPr lang="en-US" dirty="0" err="1">
                <a:latin typeface="Tw Cen MT" panose="020B0602020104020603" pitchFamily="34" charset="0"/>
              </a:rPr>
              <a:t>terdapat</a:t>
            </a:r>
            <a:r>
              <a:rPr lang="en-US" dirty="0">
                <a:latin typeface="Tw Cen MT" panose="020B0602020104020603" pitchFamily="34" charset="0"/>
              </a:rPr>
              <a:t> </a:t>
            </a:r>
            <a:r>
              <a:rPr lang="en-US" dirty="0" err="1">
                <a:latin typeface="Tw Cen MT" panose="020B0602020104020603" pitchFamily="34" charset="0"/>
              </a:rPr>
              <a:t>di</a:t>
            </a:r>
            <a:r>
              <a:rPr lang="en-US" dirty="0">
                <a:latin typeface="Tw Cen MT" panose="020B0602020104020603" pitchFamily="34" charset="0"/>
              </a:rPr>
              <a:t> </a:t>
            </a:r>
            <a:r>
              <a:rPr lang="en-US" dirty="0" err="1">
                <a:latin typeface="Tw Cen MT" panose="020B0602020104020603" pitchFamily="34" charset="0"/>
              </a:rPr>
              <a:t>dalam</a:t>
            </a:r>
            <a:r>
              <a:rPr lang="en-US" dirty="0">
                <a:latin typeface="Tw Cen MT" panose="020B0602020104020603" pitchFamily="34" charset="0"/>
              </a:rPr>
              <a:t> </a:t>
            </a:r>
            <a:r>
              <a:rPr lang="en-US" dirty="0" err="1">
                <a:latin typeface="Tw Cen MT" panose="020B0602020104020603" pitchFamily="34" charset="0"/>
              </a:rPr>
              <a:t>jaringan</a:t>
            </a:r>
            <a:r>
              <a:rPr lang="en-US" dirty="0">
                <a:latin typeface="Tw Cen MT" panose="020B0602020104020603" pitchFamily="34" charset="0"/>
              </a:rPr>
              <a:t> </a:t>
            </a:r>
            <a:r>
              <a:rPr lang="en-US" dirty="0" err="1">
                <a:latin typeface="Tw Cen MT" panose="020B0602020104020603" pitchFamily="34" charset="0"/>
              </a:rPr>
              <a:t>umum</a:t>
            </a:r>
            <a:r>
              <a:rPr lang="en-US" dirty="0">
                <a:latin typeface="Tw Cen MT" panose="020B0602020104020603" pitchFamily="34" charset="0"/>
              </a:rPr>
              <a:t> </a:t>
            </a:r>
            <a:r>
              <a:rPr lang="en-US" dirty="0" err="1">
                <a:latin typeface="Tw Cen MT" panose="020B0602020104020603" pitchFamily="34" charset="0"/>
              </a:rPr>
              <a:t>dengan</a:t>
            </a:r>
            <a:r>
              <a:rPr lang="en-US" dirty="0">
                <a:latin typeface="Tw Cen MT" panose="020B0602020104020603" pitchFamily="34" charset="0"/>
              </a:rPr>
              <a:t> </a:t>
            </a:r>
            <a:r>
              <a:rPr lang="en-US" dirty="0" err="1">
                <a:latin typeface="Tw Cen MT" panose="020B0602020104020603" pitchFamily="34" charset="0"/>
              </a:rPr>
              <a:t>sistem</a:t>
            </a:r>
            <a:r>
              <a:rPr lang="en-US" dirty="0">
                <a:latin typeface="Tw Cen MT" panose="020B0602020104020603" pitchFamily="34" charset="0"/>
              </a:rPr>
              <a:t> </a:t>
            </a:r>
            <a:r>
              <a:rPr lang="en-US" dirty="0" err="1">
                <a:latin typeface="Tw Cen MT" panose="020B0602020104020603" pitchFamily="34" charset="0"/>
              </a:rPr>
              <a:t>terbuka</a:t>
            </a:r>
            <a:r>
              <a:rPr lang="en-US" dirty="0">
                <a:latin typeface="Tw Cen MT" panose="020B0602020104020603" pitchFamily="34" charset="0"/>
              </a:rPr>
              <a:t> </a:t>
            </a:r>
            <a:r>
              <a:rPr lang="en-US" dirty="0" err="1">
                <a:latin typeface="Tw Cen MT" panose="020B0602020104020603" pitchFamily="34" charset="0"/>
              </a:rPr>
              <a:t>yaitu</a:t>
            </a:r>
            <a:r>
              <a:rPr lang="en-US" dirty="0">
                <a:latin typeface="Tw Cen MT" panose="020B0602020104020603" pitchFamily="34" charset="0"/>
              </a:rPr>
              <a:t> internet </a:t>
            </a:r>
            <a:r>
              <a:rPr lang="en-US" dirty="0" err="1">
                <a:latin typeface="Tw Cen MT" panose="020B0602020104020603" pitchFamily="34" charset="0"/>
              </a:rPr>
              <a:t>atau</a:t>
            </a:r>
            <a:r>
              <a:rPr lang="en-US" dirty="0">
                <a:latin typeface="Tw Cen MT" panose="020B0602020104020603" pitchFamily="34" charset="0"/>
              </a:rPr>
              <a:t> </a:t>
            </a:r>
            <a:r>
              <a:rPr lang="en-US" i="1" dirty="0">
                <a:latin typeface="Tw Cen MT" panose="020B0602020104020603" pitchFamily="34" charset="0"/>
              </a:rPr>
              <a:t>world wide web</a:t>
            </a:r>
            <a:r>
              <a:rPr lang="en-US" dirty="0">
                <a:latin typeface="Tw Cen MT" panose="020B0602020104020603" pitchFamily="34" charset="0"/>
              </a:rPr>
              <a:t>. </a:t>
            </a:r>
            <a:r>
              <a:rPr lang="en-US" dirty="0" err="1">
                <a:latin typeface="Tw Cen MT" panose="020B0602020104020603" pitchFamily="34" charset="0"/>
              </a:rPr>
              <a:t>Transaksi</a:t>
            </a:r>
            <a:r>
              <a:rPr lang="en-US" dirty="0">
                <a:latin typeface="Tw Cen MT" panose="020B0602020104020603" pitchFamily="34" charset="0"/>
              </a:rPr>
              <a:t> </a:t>
            </a:r>
            <a:r>
              <a:rPr lang="en-US" dirty="0" err="1">
                <a:latin typeface="Tw Cen MT" panose="020B0602020104020603" pitchFamily="34" charset="0"/>
              </a:rPr>
              <a:t>ini</a:t>
            </a:r>
            <a:r>
              <a:rPr lang="en-US" dirty="0">
                <a:latin typeface="Tw Cen MT" panose="020B0602020104020603" pitchFamily="34" charset="0"/>
              </a:rPr>
              <a:t> </a:t>
            </a:r>
            <a:r>
              <a:rPr lang="en-US" dirty="0" err="1">
                <a:latin typeface="Tw Cen MT" panose="020B0602020104020603" pitchFamily="34" charset="0"/>
              </a:rPr>
              <a:t>terjadi</a:t>
            </a:r>
            <a:r>
              <a:rPr lang="en-US" dirty="0">
                <a:latin typeface="Tw Cen MT" panose="020B0602020104020603" pitchFamily="34" charset="0"/>
              </a:rPr>
              <a:t> </a:t>
            </a:r>
            <a:r>
              <a:rPr lang="en-US" dirty="0" err="1">
                <a:latin typeface="Tw Cen MT" panose="020B0602020104020603" pitchFamily="34" charset="0"/>
              </a:rPr>
              <a:t>terlepas</a:t>
            </a:r>
            <a:r>
              <a:rPr lang="en-US" dirty="0">
                <a:latin typeface="Tw Cen MT" panose="020B0602020104020603" pitchFamily="34" charset="0"/>
              </a:rPr>
              <a:t> </a:t>
            </a:r>
            <a:r>
              <a:rPr lang="en-US" dirty="0" err="1">
                <a:latin typeface="Tw Cen MT" panose="020B0602020104020603" pitchFamily="34" charset="0"/>
              </a:rPr>
              <a:t>dari</a:t>
            </a:r>
            <a:r>
              <a:rPr lang="en-US" dirty="0">
                <a:latin typeface="Tw Cen MT" panose="020B0602020104020603" pitchFamily="34" charset="0"/>
              </a:rPr>
              <a:t> </a:t>
            </a:r>
            <a:r>
              <a:rPr lang="en-US" dirty="0" err="1">
                <a:latin typeface="Tw Cen MT" panose="020B0602020104020603" pitchFamily="34" charset="0"/>
              </a:rPr>
              <a:t>batas</a:t>
            </a:r>
            <a:r>
              <a:rPr lang="en-US" dirty="0">
                <a:latin typeface="Tw Cen MT" panose="020B0602020104020603" pitchFamily="34" charset="0"/>
              </a:rPr>
              <a:t> </a:t>
            </a:r>
            <a:r>
              <a:rPr lang="en-US" dirty="0" err="1">
                <a:latin typeface="Tw Cen MT" panose="020B0602020104020603" pitchFamily="34" charset="0"/>
              </a:rPr>
              <a:t>wilayah</a:t>
            </a:r>
            <a:r>
              <a:rPr lang="en-US" dirty="0">
                <a:latin typeface="Tw Cen MT" panose="020B0602020104020603" pitchFamily="34" charset="0"/>
              </a:rPr>
              <a:t> </a:t>
            </a:r>
            <a:r>
              <a:rPr lang="en-US" dirty="0" err="1">
                <a:latin typeface="Tw Cen MT" panose="020B0602020104020603" pitchFamily="34" charset="0"/>
              </a:rPr>
              <a:t>dan</a:t>
            </a:r>
            <a:r>
              <a:rPr lang="en-US" dirty="0">
                <a:latin typeface="Tw Cen MT" panose="020B0602020104020603" pitchFamily="34" charset="0"/>
              </a:rPr>
              <a:t> </a:t>
            </a:r>
            <a:r>
              <a:rPr lang="en-US" dirty="0" err="1">
                <a:latin typeface="Tw Cen MT" panose="020B0602020104020603" pitchFamily="34" charset="0"/>
              </a:rPr>
              <a:t>syarat</a:t>
            </a:r>
            <a:r>
              <a:rPr lang="en-US" dirty="0">
                <a:latin typeface="Tw Cen MT" panose="020B0602020104020603" pitchFamily="34" charset="0"/>
              </a:rPr>
              <a:t> </a:t>
            </a:r>
            <a:r>
              <a:rPr lang="en-US" dirty="0" err="1">
                <a:latin typeface="Tw Cen MT" panose="020B0602020104020603" pitchFamily="34" charset="0"/>
              </a:rPr>
              <a:t>nasional</a:t>
            </a:r>
            <a:r>
              <a:rPr lang="en-US" dirty="0">
                <a:latin typeface="Tw Cen MT" panose="020B0602020104020603" pitchFamily="34" charset="0"/>
              </a:rPr>
              <a:t>.</a:t>
            </a:r>
          </a:p>
          <a:p>
            <a:pPr marL="274320" indent="-274320" fontAlgn="auto">
              <a:spcAft>
                <a:spcPts val="0"/>
              </a:spcAft>
              <a:buClr>
                <a:schemeClr val="accent3"/>
              </a:buClr>
              <a:buFont typeface="Wingdings 2"/>
              <a:buChar char=""/>
              <a:defRPr/>
            </a:pPr>
            <a:endParaRPr lang="en-US" dirty="0">
              <a:latin typeface="Tw Cen MT" panose="020B0602020104020603"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6146"/>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6146"/>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6146"/>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17F1493-AA68-A023-7D4D-1B0D18B9F75A}"/>
              </a:ext>
            </a:extLst>
          </p:cNvPr>
          <p:cNvSpPr>
            <a:spLocks noGrp="1" noChangeArrowheads="1"/>
          </p:cNvSpPr>
          <p:nvPr>
            <p:ph type="title"/>
          </p:nvPr>
        </p:nvSpPr>
        <p:spPr>
          <a:xfrm>
            <a:off x="1152188" y="1012620"/>
            <a:ext cx="9353550" cy="1325562"/>
          </a:xfrm>
        </p:spPr>
        <p:txBody>
          <a:bodyPr>
            <a:normAutofit fontScale="90000"/>
          </a:bodyPr>
          <a:lstStyle/>
          <a:p>
            <a:r>
              <a:rPr lang="en-US" altLang="en-US" sz="3200" dirty="0" err="1">
                <a:latin typeface="Tw Cen MT" panose="020B0602020104020603" pitchFamily="34" charset="0"/>
              </a:rPr>
              <a:t>Terdapat</a:t>
            </a:r>
            <a:r>
              <a:rPr lang="en-US" altLang="en-US" sz="3200" dirty="0">
                <a:latin typeface="Tw Cen MT" panose="020B0602020104020603" pitchFamily="34" charset="0"/>
              </a:rPr>
              <a:t> 6 (</a:t>
            </a:r>
            <a:r>
              <a:rPr lang="en-US" altLang="en-US" sz="3200" dirty="0" err="1">
                <a:latin typeface="Tw Cen MT" panose="020B0602020104020603" pitchFamily="34" charset="0"/>
              </a:rPr>
              <a:t>enam</a:t>
            </a:r>
            <a:r>
              <a:rPr lang="en-US" altLang="en-US" sz="3200" dirty="0">
                <a:latin typeface="Tw Cen MT" panose="020B0602020104020603" pitchFamily="34" charset="0"/>
              </a:rPr>
              <a:t>) </a:t>
            </a:r>
            <a:r>
              <a:rPr lang="en-US" altLang="en-US" sz="3200" dirty="0" err="1">
                <a:latin typeface="Tw Cen MT" panose="020B0602020104020603" pitchFamily="34" charset="0"/>
              </a:rPr>
              <a:t>komponen</a:t>
            </a:r>
            <a:r>
              <a:rPr lang="en-US" altLang="en-US" sz="3200" dirty="0">
                <a:latin typeface="Tw Cen MT" panose="020B0602020104020603" pitchFamily="34" charset="0"/>
              </a:rPr>
              <a:t> </a:t>
            </a:r>
            <a:r>
              <a:rPr lang="en-US" altLang="en-US" sz="3200" dirty="0" err="1">
                <a:latin typeface="Tw Cen MT" panose="020B0602020104020603" pitchFamily="34" charset="0"/>
              </a:rPr>
              <a:t>dalam</a:t>
            </a:r>
            <a:r>
              <a:rPr lang="en-US" altLang="en-US" sz="3200" dirty="0">
                <a:latin typeface="Tw Cen MT" panose="020B0602020104020603" pitchFamily="34" charset="0"/>
              </a:rPr>
              <a:t> </a:t>
            </a:r>
            <a:r>
              <a:rPr lang="en-US" altLang="en-US" sz="3200" i="1" dirty="0">
                <a:latin typeface="Tw Cen MT" panose="020B0602020104020603" pitchFamily="34" charset="0"/>
              </a:rPr>
              <a:t>Electronic Commerce Transaction </a:t>
            </a:r>
            <a:r>
              <a:rPr lang="en-US" altLang="en-US" sz="3200" dirty="0">
                <a:latin typeface="Tw Cen MT" panose="020B0602020104020603" pitchFamily="34" charset="0"/>
              </a:rPr>
              <a:t>(</a:t>
            </a:r>
            <a:r>
              <a:rPr lang="en-US" altLang="en-US" sz="3200" dirty="0" err="1">
                <a:latin typeface="Tw Cen MT" panose="020B0602020104020603" pitchFamily="34" charset="0"/>
              </a:rPr>
              <a:t>Kontrak</a:t>
            </a:r>
            <a:r>
              <a:rPr lang="en-US" altLang="en-US" sz="3200" dirty="0">
                <a:latin typeface="Tw Cen MT" panose="020B0602020104020603" pitchFamily="34" charset="0"/>
              </a:rPr>
              <a:t> </a:t>
            </a:r>
            <a:r>
              <a:rPr lang="en-US" altLang="en-US" sz="3200" dirty="0" err="1">
                <a:latin typeface="Tw Cen MT" panose="020B0602020104020603" pitchFamily="34" charset="0"/>
              </a:rPr>
              <a:t>Dagang</a:t>
            </a:r>
            <a:r>
              <a:rPr lang="en-US" altLang="en-US" sz="3200" dirty="0">
                <a:latin typeface="Tw Cen MT" panose="020B0602020104020603" pitchFamily="34" charset="0"/>
              </a:rPr>
              <a:t> </a:t>
            </a:r>
            <a:r>
              <a:rPr lang="en-US" altLang="en-US" sz="3200" dirty="0" err="1">
                <a:latin typeface="Tw Cen MT" panose="020B0602020104020603" pitchFamily="34" charset="0"/>
              </a:rPr>
              <a:t>Elektronik</a:t>
            </a:r>
            <a:r>
              <a:rPr lang="en-US" altLang="en-US" sz="3200" dirty="0">
                <a:latin typeface="Tw Cen MT" panose="020B0602020104020603" pitchFamily="34" charset="0"/>
              </a:rPr>
              <a:t>):</a:t>
            </a:r>
            <a:br>
              <a:rPr lang="en-US" altLang="en-US" sz="3200" dirty="0">
                <a:latin typeface="Tw Cen MT" panose="020B0602020104020603" pitchFamily="34" charset="0"/>
              </a:rPr>
            </a:br>
            <a:endParaRPr lang="en-US" altLang="en-US" sz="3200" dirty="0">
              <a:latin typeface="Tw Cen MT" panose="020B0602020104020603" pitchFamily="34" charset="0"/>
            </a:endParaRPr>
          </a:p>
        </p:txBody>
      </p:sp>
      <p:sp>
        <p:nvSpPr>
          <p:cNvPr id="8195" name="Content Placeholder 2">
            <a:extLst>
              <a:ext uri="{FF2B5EF4-FFF2-40B4-BE49-F238E27FC236}">
                <a16:creationId xmlns:a16="http://schemas.microsoft.com/office/drawing/2014/main" id="{018B8071-E6B0-0906-48D8-1BD3C27C8C3B}"/>
              </a:ext>
            </a:extLst>
          </p:cNvPr>
          <p:cNvSpPr>
            <a:spLocks noGrp="1" noChangeArrowheads="1"/>
          </p:cNvSpPr>
          <p:nvPr>
            <p:ph idx="1"/>
          </p:nvPr>
        </p:nvSpPr>
        <p:spPr>
          <a:xfrm>
            <a:off x="989703" y="2677758"/>
            <a:ext cx="8134350" cy="4351338"/>
          </a:xfrm>
        </p:spPr>
        <p:txBody>
          <a:bodyPr/>
          <a:lstStyle/>
          <a:p>
            <a:pPr marL="639763" lvl="1" indent="-246063">
              <a:buFont typeface="Wingdings 2" panose="05020102010507070707" pitchFamily="18" charset="2"/>
              <a:buChar char=""/>
            </a:pPr>
            <a:r>
              <a:rPr lang="en-US" altLang="en-US" sz="2800">
                <a:latin typeface="Tw Cen MT" panose="020B0602020104020603" pitchFamily="34" charset="0"/>
              </a:rPr>
              <a:t>Ada kontrak dagang.</a:t>
            </a:r>
          </a:p>
          <a:p>
            <a:pPr marL="639763" lvl="1" indent="-246063">
              <a:buFont typeface="Wingdings 2" panose="05020102010507070707" pitchFamily="18" charset="2"/>
              <a:buChar char=""/>
            </a:pPr>
            <a:r>
              <a:rPr lang="en-US" altLang="en-US" sz="2800">
                <a:latin typeface="Tw Cen MT" panose="020B0602020104020603" pitchFamily="34" charset="0"/>
              </a:rPr>
              <a:t>Kontrak itu dilaksanakan dengan media elektronik.</a:t>
            </a:r>
          </a:p>
          <a:p>
            <a:pPr marL="639763" lvl="1" indent="-246063">
              <a:buFont typeface="Wingdings 2" panose="05020102010507070707" pitchFamily="18" charset="2"/>
              <a:buChar char=""/>
            </a:pPr>
            <a:r>
              <a:rPr lang="en-US" altLang="en-US" sz="2800">
                <a:latin typeface="Tw Cen MT" panose="020B0602020104020603" pitchFamily="34" charset="0"/>
              </a:rPr>
              <a:t>Kehadiran fisik dari para pihak tidak diperlukan.</a:t>
            </a:r>
          </a:p>
          <a:p>
            <a:pPr marL="639763" lvl="1" indent="-246063">
              <a:buFont typeface="Wingdings 2" panose="05020102010507070707" pitchFamily="18" charset="2"/>
              <a:buChar char=""/>
            </a:pPr>
            <a:r>
              <a:rPr lang="en-US" altLang="en-US" sz="2800">
                <a:latin typeface="Tw Cen MT" panose="020B0602020104020603" pitchFamily="34" charset="0"/>
              </a:rPr>
              <a:t>Kontrak itu terjadi dalam jaringan publik.</a:t>
            </a:r>
          </a:p>
          <a:p>
            <a:pPr marL="639763" lvl="1" indent="-246063">
              <a:buFont typeface="Wingdings 2" panose="05020102010507070707" pitchFamily="18" charset="2"/>
              <a:buChar char=""/>
            </a:pPr>
            <a:r>
              <a:rPr lang="en-US" altLang="en-US" sz="2800">
                <a:latin typeface="Tw Cen MT" panose="020B0602020104020603" pitchFamily="34" charset="0"/>
              </a:rPr>
              <a:t>Sistem terbuka, yaitu dengan internet atau www.</a:t>
            </a:r>
          </a:p>
          <a:p>
            <a:pPr marL="639763" lvl="1" indent="-246063">
              <a:buFont typeface="Wingdings 2" panose="05020102010507070707" pitchFamily="18" charset="2"/>
              <a:buChar char=""/>
            </a:pPr>
            <a:r>
              <a:rPr lang="en-US" altLang="en-US" sz="2800">
                <a:latin typeface="Tw Cen MT" panose="020B0602020104020603" pitchFamily="34" charset="0"/>
              </a:rPr>
              <a:t>Kontrak itu terlepas dari batas yurisdiksi nasional.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5A5834E5-405D-C1E2-B2D4-D6AAF8B4508B}"/>
              </a:ext>
            </a:extLst>
          </p:cNvPr>
          <p:cNvSpPr>
            <a:spLocks noGrp="1" noChangeArrowheads="1"/>
          </p:cNvSpPr>
          <p:nvPr>
            <p:ph type="title"/>
          </p:nvPr>
        </p:nvSpPr>
        <p:spPr/>
        <p:txBody>
          <a:bodyPr/>
          <a:lstStyle/>
          <a:p>
            <a:pPr algn="just"/>
            <a:r>
              <a:rPr lang="en-US" altLang="en-US"/>
              <a:t>Pengertian E- Commerce </a:t>
            </a:r>
          </a:p>
        </p:txBody>
      </p:sp>
      <p:sp>
        <p:nvSpPr>
          <p:cNvPr id="3" name="Content Placeholder 2">
            <a:extLst>
              <a:ext uri="{FF2B5EF4-FFF2-40B4-BE49-F238E27FC236}">
                <a16:creationId xmlns:a16="http://schemas.microsoft.com/office/drawing/2014/main" id="{C02207B6-C25C-C773-E40B-2BE68A332487}"/>
              </a:ext>
            </a:extLst>
          </p:cNvPr>
          <p:cNvSpPr>
            <a:spLocks noGrp="1"/>
          </p:cNvSpPr>
          <p:nvPr>
            <p:ph idx="1"/>
          </p:nvPr>
        </p:nvSpPr>
        <p:spPr/>
        <p:txBody>
          <a:bodyPr rtlCol="0">
            <a:normAutofit/>
          </a:bodyPr>
          <a:lstStyle/>
          <a:p>
            <a:pPr marL="274320" indent="-274320" fontAlgn="auto">
              <a:spcAft>
                <a:spcPts val="0"/>
              </a:spcAft>
              <a:buClr>
                <a:schemeClr val="accent3"/>
              </a:buClr>
              <a:buFont typeface="Wingdings 2"/>
              <a:buChar char=""/>
              <a:defRPr/>
            </a:pPr>
            <a:r>
              <a:rPr lang="en-US" sz="2400" dirty="0"/>
              <a:t>E- Commerce (</a:t>
            </a:r>
            <a:r>
              <a:rPr lang="en-US" sz="2400" i="1" dirty="0"/>
              <a:t>electronic commerce</a:t>
            </a:r>
            <a:r>
              <a:rPr lang="en-US" sz="2400" dirty="0"/>
              <a:t>) </a:t>
            </a:r>
            <a:r>
              <a:rPr lang="en-US" sz="2400" dirty="0" err="1"/>
              <a:t>merupakan</a:t>
            </a:r>
            <a:r>
              <a:rPr lang="en-US" sz="2400" dirty="0"/>
              <a:t> </a:t>
            </a:r>
            <a:r>
              <a:rPr lang="en-US" sz="2400" dirty="0" err="1"/>
              <a:t>metode</a:t>
            </a:r>
            <a:r>
              <a:rPr lang="en-US" sz="2400" dirty="0"/>
              <a:t> </a:t>
            </a:r>
            <a:r>
              <a:rPr lang="en-US" sz="2400" dirty="0" err="1"/>
              <a:t>untuk</a:t>
            </a:r>
            <a:r>
              <a:rPr lang="en-US" sz="2400" dirty="0"/>
              <a:t> </a:t>
            </a:r>
            <a:r>
              <a:rPr lang="en-US" sz="2400" dirty="0" err="1"/>
              <a:t>menjual</a:t>
            </a:r>
            <a:r>
              <a:rPr lang="en-US" sz="2400" dirty="0"/>
              <a:t> </a:t>
            </a:r>
            <a:r>
              <a:rPr lang="en-US" sz="2400" dirty="0" err="1"/>
              <a:t>produk</a:t>
            </a:r>
            <a:r>
              <a:rPr lang="en-US" sz="2400" dirty="0"/>
              <a:t> </a:t>
            </a:r>
            <a:r>
              <a:rPr lang="en-US" sz="2400" dirty="0" err="1"/>
              <a:t>secara</a:t>
            </a:r>
            <a:r>
              <a:rPr lang="en-US" sz="2400" dirty="0"/>
              <a:t> </a:t>
            </a:r>
            <a:r>
              <a:rPr lang="en-US" sz="2400" i="1" dirty="0"/>
              <a:t>on line </a:t>
            </a:r>
            <a:r>
              <a:rPr lang="en-US" sz="2400" dirty="0" err="1"/>
              <a:t>melalui</a:t>
            </a:r>
            <a:r>
              <a:rPr lang="en-US" sz="2400" dirty="0"/>
              <a:t> </a:t>
            </a:r>
            <a:r>
              <a:rPr lang="en-US" sz="2400" dirty="0" err="1"/>
              <a:t>fasilitas</a:t>
            </a:r>
            <a:r>
              <a:rPr lang="en-US" sz="2400" dirty="0"/>
              <a:t> internet.</a:t>
            </a:r>
          </a:p>
          <a:p>
            <a:pPr marL="274320" indent="-274320" fontAlgn="auto">
              <a:spcAft>
                <a:spcPts val="0"/>
              </a:spcAft>
              <a:buClr>
                <a:schemeClr val="accent3"/>
              </a:buClr>
              <a:buFont typeface="Wingdings 2"/>
              <a:buChar char=""/>
              <a:defRPr/>
            </a:pPr>
            <a:r>
              <a:rPr lang="en-US" sz="2400" dirty="0"/>
              <a:t>E- Commerce </a:t>
            </a:r>
            <a:r>
              <a:rPr lang="en-US" sz="2400" dirty="0" err="1"/>
              <a:t>merupakan</a:t>
            </a:r>
            <a:r>
              <a:rPr lang="en-US" sz="2400" dirty="0"/>
              <a:t> </a:t>
            </a:r>
            <a:r>
              <a:rPr lang="en-US" sz="2400" dirty="0" err="1"/>
              <a:t>bidang</a:t>
            </a:r>
            <a:r>
              <a:rPr lang="en-US" sz="2400" dirty="0"/>
              <a:t> </a:t>
            </a:r>
            <a:r>
              <a:rPr lang="en-US" sz="2400" dirty="0" err="1"/>
              <a:t>multidisipliner</a:t>
            </a:r>
            <a:r>
              <a:rPr lang="en-US" sz="2400" dirty="0"/>
              <a:t> (</a:t>
            </a:r>
            <a:r>
              <a:rPr lang="en-US" sz="2400" i="1" dirty="0"/>
              <a:t>multidisciplinary field</a:t>
            </a:r>
            <a:r>
              <a:rPr lang="en-US" sz="2400" dirty="0"/>
              <a:t>) yang </a:t>
            </a:r>
            <a:r>
              <a:rPr lang="en-US" sz="2400" dirty="0" err="1"/>
              <a:t>mencakup</a:t>
            </a:r>
            <a:r>
              <a:rPr lang="en-US" sz="2400" dirty="0"/>
              <a:t>:</a:t>
            </a:r>
          </a:p>
          <a:p>
            <a:pPr marL="640080" lvl="1" indent="-246888" fontAlgn="auto">
              <a:spcAft>
                <a:spcPts val="0"/>
              </a:spcAft>
              <a:buFont typeface="Wingdings 2"/>
              <a:buChar char=""/>
              <a:defRPr/>
            </a:pPr>
            <a:r>
              <a:rPr lang="en-US" sz="2200" dirty="0" err="1"/>
              <a:t>Bidang</a:t>
            </a:r>
            <a:r>
              <a:rPr lang="en-US" sz="2200" dirty="0"/>
              <a:t> </a:t>
            </a:r>
            <a:r>
              <a:rPr lang="en-US" sz="2200" dirty="0" err="1"/>
              <a:t>teknik</a:t>
            </a:r>
            <a:r>
              <a:rPr lang="en-US" sz="2200" dirty="0"/>
              <a:t>: </a:t>
            </a:r>
            <a:r>
              <a:rPr lang="en-US" sz="2200" dirty="0" err="1"/>
              <a:t>jaringan</a:t>
            </a:r>
            <a:r>
              <a:rPr lang="en-US" sz="2200" dirty="0"/>
              <a:t>, </a:t>
            </a:r>
            <a:r>
              <a:rPr lang="en-US" sz="2200" dirty="0" err="1"/>
              <a:t>telekomunikasi</a:t>
            </a:r>
            <a:r>
              <a:rPr lang="en-US" sz="2200" dirty="0"/>
              <a:t>, </a:t>
            </a:r>
            <a:r>
              <a:rPr lang="en-US" sz="2200" dirty="0" err="1"/>
              <a:t>pengamanan</a:t>
            </a:r>
            <a:r>
              <a:rPr lang="en-US" sz="2200" dirty="0"/>
              <a:t>, </a:t>
            </a:r>
            <a:r>
              <a:rPr lang="en-US" sz="2200" dirty="0" err="1"/>
              <a:t>penyimpanan</a:t>
            </a:r>
            <a:r>
              <a:rPr lang="en-US" sz="2200" dirty="0"/>
              <a:t> </a:t>
            </a:r>
            <a:r>
              <a:rPr lang="en-US" sz="2200" dirty="0" err="1"/>
              <a:t>dan</a:t>
            </a:r>
            <a:r>
              <a:rPr lang="en-US" sz="2200" dirty="0"/>
              <a:t> </a:t>
            </a:r>
            <a:r>
              <a:rPr lang="en-US" sz="2200" dirty="0" err="1"/>
              <a:t>pengambilan</a:t>
            </a:r>
            <a:r>
              <a:rPr lang="en-US" sz="2200" dirty="0"/>
              <a:t> data </a:t>
            </a:r>
            <a:r>
              <a:rPr lang="en-US" sz="2200" dirty="0" err="1"/>
              <a:t>dari</a:t>
            </a:r>
            <a:r>
              <a:rPr lang="en-US" sz="2200" dirty="0"/>
              <a:t> multimedia;</a:t>
            </a:r>
          </a:p>
          <a:p>
            <a:pPr marL="640080" lvl="1" indent="-246888" fontAlgn="auto">
              <a:spcAft>
                <a:spcPts val="0"/>
              </a:spcAft>
              <a:buFont typeface="Wingdings 2"/>
              <a:buChar char=""/>
              <a:defRPr/>
            </a:pPr>
            <a:r>
              <a:rPr lang="en-US" sz="2200" dirty="0" err="1"/>
              <a:t>Bidang</a:t>
            </a:r>
            <a:r>
              <a:rPr lang="en-US" sz="2200" dirty="0"/>
              <a:t> </a:t>
            </a:r>
            <a:r>
              <a:rPr lang="en-US" sz="2200" dirty="0" err="1"/>
              <a:t>bisnis</a:t>
            </a:r>
            <a:r>
              <a:rPr lang="en-US" sz="2200" dirty="0"/>
              <a:t>: </a:t>
            </a:r>
            <a:r>
              <a:rPr lang="en-US" sz="2200" dirty="0" err="1"/>
              <a:t>pemasaran</a:t>
            </a:r>
            <a:r>
              <a:rPr lang="en-US" sz="2200" dirty="0"/>
              <a:t> (marketing), </a:t>
            </a:r>
            <a:r>
              <a:rPr lang="en-US" sz="2200" dirty="0" err="1"/>
              <a:t>pembelian</a:t>
            </a:r>
            <a:r>
              <a:rPr lang="en-US" sz="2200" dirty="0"/>
              <a:t> </a:t>
            </a:r>
            <a:r>
              <a:rPr lang="en-US" sz="2200" dirty="0" err="1"/>
              <a:t>dan</a:t>
            </a:r>
            <a:r>
              <a:rPr lang="en-US" sz="2200" dirty="0"/>
              <a:t> </a:t>
            </a:r>
            <a:r>
              <a:rPr lang="en-US" sz="2200" dirty="0" err="1"/>
              <a:t>penjualan</a:t>
            </a:r>
            <a:r>
              <a:rPr lang="en-US" sz="2200" dirty="0"/>
              <a:t> (procurement and purchasing), </a:t>
            </a:r>
            <a:r>
              <a:rPr lang="en-US" sz="2200" dirty="0" err="1"/>
              <a:t>penagihan</a:t>
            </a:r>
            <a:r>
              <a:rPr lang="en-US" sz="2200" dirty="0"/>
              <a:t> </a:t>
            </a:r>
            <a:r>
              <a:rPr lang="en-US" sz="2200" dirty="0" err="1"/>
              <a:t>dan</a:t>
            </a:r>
            <a:r>
              <a:rPr lang="en-US" sz="2200" dirty="0"/>
              <a:t> </a:t>
            </a:r>
            <a:r>
              <a:rPr lang="en-US" sz="2200" dirty="0" err="1"/>
              <a:t>pembayaran</a:t>
            </a:r>
            <a:r>
              <a:rPr lang="en-US" sz="2200" dirty="0"/>
              <a:t> (billing and payment), </a:t>
            </a:r>
            <a:r>
              <a:rPr lang="en-US" sz="2200" dirty="0" err="1"/>
              <a:t>manajemen</a:t>
            </a:r>
            <a:r>
              <a:rPr lang="en-US" sz="2200" dirty="0"/>
              <a:t> </a:t>
            </a:r>
            <a:r>
              <a:rPr lang="en-US" sz="2200" dirty="0" err="1"/>
              <a:t>jaringan</a:t>
            </a:r>
            <a:r>
              <a:rPr lang="en-US" sz="2200" dirty="0"/>
              <a:t> </a:t>
            </a:r>
            <a:r>
              <a:rPr lang="en-US" sz="2200" dirty="0" err="1"/>
              <a:t>distribusi</a:t>
            </a:r>
            <a:r>
              <a:rPr lang="en-US" sz="2200" dirty="0"/>
              <a:t> (supply chain management);</a:t>
            </a:r>
          </a:p>
          <a:p>
            <a:pPr marL="640080" lvl="1" indent="-246888" fontAlgn="auto">
              <a:spcAft>
                <a:spcPts val="0"/>
              </a:spcAft>
              <a:buFont typeface="Wingdings 2"/>
              <a:buChar char=""/>
              <a:defRPr/>
            </a:pPr>
            <a:r>
              <a:rPr lang="en-US" sz="2200" dirty="0" err="1"/>
              <a:t>Aspek</a:t>
            </a:r>
            <a:r>
              <a:rPr lang="en-US" sz="2200" dirty="0"/>
              <a:t> </a:t>
            </a:r>
            <a:r>
              <a:rPr lang="en-US" sz="2200" dirty="0" err="1"/>
              <a:t>hukum</a:t>
            </a:r>
            <a:r>
              <a:rPr lang="en-US" sz="2200" dirty="0"/>
              <a:t> </a:t>
            </a:r>
            <a:r>
              <a:rPr lang="en-US" sz="2200" i="1" dirty="0"/>
              <a:t>information privacy</a:t>
            </a:r>
            <a:r>
              <a:rPr lang="en-US" sz="2200" dirty="0"/>
              <a:t>, </a:t>
            </a:r>
            <a:r>
              <a:rPr lang="en-US" sz="2200" dirty="0" err="1"/>
              <a:t>hak</a:t>
            </a:r>
            <a:r>
              <a:rPr lang="en-US" sz="2200" dirty="0"/>
              <a:t> </a:t>
            </a:r>
            <a:r>
              <a:rPr lang="en-US" sz="2200" dirty="0" err="1"/>
              <a:t>milik</a:t>
            </a:r>
            <a:r>
              <a:rPr lang="en-US" sz="2200" dirty="0"/>
              <a:t> </a:t>
            </a:r>
            <a:r>
              <a:rPr lang="en-US" sz="2200" dirty="0" err="1"/>
              <a:t>intelektual</a:t>
            </a:r>
            <a:r>
              <a:rPr lang="en-US" sz="2200" dirty="0"/>
              <a:t> (</a:t>
            </a:r>
            <a:r>
              <a:rPr lang="en-US" sz="2200" i="1" dirty="0"/>
              <a:t>property right).</a:t>
            </a:r>
          </a:p>
          <a:p>
            <a:pPr marL="274320" indent="-274320" fontAlgn="auto">
              <a:spcAft>
                <a:spcPts val="0"/>
              </a:spcAft>
              <a:buClr>
                <a:schemeClr val="accent3"/>
              </a:buClr>
              <a:buFont typeface="Arial" panose="020B0604020202020204" pitchFamily="34" charset="0"/>
              <a:buNone/>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7170"/>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7170"/>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7170"/>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3">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3">
                                            <p:txEl>
                                              <p:pRg st="3" end="3"/>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9" presetClass="entr" presetSubtype="0" fill="hold" nodeType="click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E8874917-4FCE-C26C-6628-6B779EED1093}"/>
              </a:ext>
            </a:extLst>
          </p:cNvPr>
          <p:cNvSpPr>
            <a:spLocks noGrp="1" noChangeArrowheads="1"/>
          </p:cNvSpPr>
          <p:nvPr>
            <p:ph type="title"/>
          </p:nvPr>
        </p:nvSpPr>
        <p:spPr/>
        <p:txBody>
          <a:bodyPr/>
          <a:lstStyle/>
          <a:p>
            <a:pPr algn="r"/>
            <a:r>
              <a:rPr lang="en-US" altLang="en-US" sz="4000"/>
              <a:t>Kontrak Elektronik (</a:t>
            </a:r>
            <a:r>
              <a:rPr lang="en-US" altLang="en-US" sz="4000" i="1"/>
              <a:t>Digital Contract</a:t>
            </a:r>
            <a:r>
              <a:rPr lang="en-US" altLang="en-US" sz="4000"/>
              <a:t>)</a:t>
            </a:r>
          </a:p>
        </p:txBody>
      </p:sp>
      <p:sp>
        <p:nvSpPr>
          <p:cNvPr id="3" name="Content Placeholder 2">
            <a:extLst>
              <a:ext uri="{FF2B5EF4-FFF2-40B4-BE49-F238E27FC236}">
                <a16:creationId xmlns:a16="http://schemas.microsoft.com/office/drawing/2014/main" id="{091DB2B6-D5BB-FF15-6BFD-731DD550FDA4}"/>
              </a:ext>
            </a:extLst>
          </p:cNvPr>
          <p:cNvSpPr>
            <a:spLocks noGrp="1"/>
          </p:cNvSpPr>
          <p:nvPr>
            <p:ph idx="1"/>
          </p:nvPr>
        </p:nvSpPr>
        <p:spPr/>
        <p:txBody>
          <a:bodyPr rtlCol="0">
            <a:normAutofit/>
          </a:bodyPr>
          <a:lstStyle/>
          <a:p>
            <a:pPr marL="274320" indent="-274320" fontAlgn="auto">
              <a:spcAft>
                <a:spcPts val="0"/>
              </a:spcAft>
              <a:buClr>
                <a:schemeClr val="accent3"/>
              </a:buClr>
              <a:buFont typeface="Wingdings 2"/>
              <a:buChar char=""/>
              <a:defRPr/>
            </a:pPr>
            <a:r>
              <a:rPr lang="en-US" sz="2400" dirty="0" err="1">
                <a:latin typeface="Tw Cen MT" panose="020B0602020104020603" pitchFamily="34" charset="0"/>
              </a:rPr>
              <a:t>Kontrak</a:t>
            </a:r>
            <a:r>
              <a:rPr lang="en-US" sz="2400" dirty="0">
                <a:latin typeface="Tw Cen MT" panose="020B0602020104020603" pitchFamily="34" charset="0"/>
              </a:rPr>
              <a:t> </a:t>
            </a:r>
            <a:r>
              <a:rPr lang="en-US" sz="2400" dirty="0" err="1">
                <a:latin typeface="Tw Cen MT" panose="020B0602020104020603" pitchFamily="34" charset="0"/>
              </a:rPr>
              <a:t>baku</a:t>
            </a:r>
            <a:r>
              <a:rPr lang="en-US" sz="2400" dirty="0">
                <a:latin typeface="Tw Cen MT" panose="020B0602020104020603" pitchFamily="34" charset="0"/>
              </a:rPr>
              <a:t> yang </a:t>
            </a:r>
            <a:r>
              <a:rPr lang="en-US" sz="2400" dirty="0" err="1">
                <a:latin typeface="Tw Cen MT" panose="020B0602020104020603" pitchFamily="34" charset="0"/>
              </a:rPr>
              <a:t>dirancang</a:t>
            </a:r>
            <a:r>
              <a:rPr lang="en-US" sz="2400" dirty="0">
                <a:latin typeface="Tw Cen MT" panose="020B0602020104020603" pitchFamily="34" charset="0"/>
              </a:rPr>
              <a:t>, </a:t>
            </a:r>
            <a:r>
              <a:rPr lang="en-US" sz="2400" dirty="0" err="1">
                <a:latin typeface="Tw Cen MT" panose="020B0602020104020603" pitchFamily="34" charset="0"/>
              </a:rPr>
              <a:t>ditetapkan</a:t>
            </a:r>
            <a:r>
              <a:rPr lang="en-US" sz="2400" dirty="0">
                <a:latin typeface="Tw Cen MT" panose="020B0602020104020603" pitchFamily="34" charset="0"/>
              </a:rPr>
              <a:t>, dan </a:t>
            </a:r>
            <a:r>
              <a:rPr lang="en-US" sz="2400" dirty="0" err="1">
                <a:latin typeface="Tw Cen MT" panose="020B0602020104020603" pitchFamily="34" charset="0"/>
              </a:rPr>
              <a:t>disebarluaskan</a:t>
            </a:r>
            <a:r>
              <a:rPr lang="en-US" sz="2400" dirty="0">
                <a:latin typeface="Tw Cen MT" panose="020B0602020104020603" pitchFamily="34" charset="0"/>
              </a:rPr>
              <a:t> </a:t>
            </a:r>
            <a:r>
              <a:rPr lang="en-US" sz="2400" dirty="0" err="1">
                <a:latin typeface="Tw Cen MT" panose="020B0602020104020603" pitchFamily="34" charset="0"/>
              </a:rPr>
              <a:t>secara</a:t>
            </a:r>
            <a:r>
              <a:rPr lang="en-US" sz="2400" dirty="0">
                <a:latin typeface="Tw Cen MT" panose="020B0602020104020603" pitchFamily="34" charset="0"/>
              </a:rPr>
              <a:t> </a:t>
            </a:r>
            <a:r>
              <a:rPr lang="en-US" sz="2400" i="1" dirty="0">
                <a:latin typeface="Tw Cen MT" panose="020B0602020104020603" pitchFamily="34" charset="0"/>
              </a:rPr>
              <a:t>digital </a:t>
            </a:r>
            <a:r>
              <a:rPr lang="en-US" sz="2400" dirty="0" err="1">
                <a:latin typeface="Tw Cen MT" panose="020B0602020104020603" pitchFamily="34" charset="0"/>
              </a:rPr>
              <a:t>melalui</a:t>
            </a:r>
            <a:r>
              <a:rPr lang="en-US" sz="2400" dirty="0">
                <a:latin typeface="Tw Cen MT" panose="020B0602020104020603" pitchFamily="34" charset="0"/>
              </a:rPr>
              <a:t> </a:t>
            </a:r>
            <a:r>
              <a:rPr lang="en-US" sz="2400" dirty="0" err="1">
                <a:latin typeface="Tw Cen MT" panose="020B0602020104020603" pitchFamily="34" charset="0"/>
              </a:rPr>
              <a:t>suatu</a:t>
            </a:r>
            <a:r>
              <a:rPr lang="en-US" sz="2400" dirty="0">
                <a:latin typeface="Tw Cen MT" panose="020B0602020104020603" pitchFamily="34" charset="0"/>
              </a:rPr>
              <a:t> situs di internet (</a:t>
            </a:r>
            <a:r>
              <a:rPr lang="en-US" sz="2400" i="1" dirty="0">
                <a:latin typeface="Tw Cen MT" panose="020B0602020104020603" pitchFamily="34" charset="0"/>
              </a:rPr>
              <a:t>website</a:t>
            </a:r>
            <a:r>
              <a:rPr lang="en-US" sz="2400" dirty="0">
                <a:latin typeface="Tw Cen MT" panose="020B0602020104020603" pitchFamily="34" charset="0"/>
              </a:rPr>
              <a:t>), </a:t>
            </a:r>
            <a:r>
              <a:rPr lang="en-US" sz="2400" dirty="0" err="1">
                <a:latin typeface="Tw Cen MT" panose="020B0602020104020603" pitchFamily="34" charset="0"/>
              </a:rPr>
              <a:t>secara</a:t>
            </a:r>
            <a:r>
              <a:rPr lang="en-US" sz="2400" dirty="0">
                <a:latin typeface="Tw Cen MT" panose="020B0602020104020603" pitchFamily="34" charset="0"/>
              </a:rPr>
              <a:t> </a:t>
            </a:r>
            <a:r>
              <a:rPr lang="en-US" sz="2400" dirty="0" err="1">
                <a:latin typeface="Tw Cen MT" panose="020B0602020104020603" pitchFamily="34" charset="0"/>
              </a:rPr>
              <a:t>sepihak</a:t>
            </a:r>
            <a:r>
              <a:rPr lang="en-US" sz="2400" dirty="0">
                <a:latin typeface="Tw Cen MT" panose="020B0602020104020603" pitchFamily="34" charset="0"/>
              </a:rPr>
              <a:t> oleh </a:t>
            </a:r>
            <a:r>
              <a:rPr lang="en-US" sz="2400" dirty="0" err="1">
                <a:latin typeface="Tw Cen MT" panose="020B0602020104020603" pitchFamily="34" charset="0"/>
              </a:rPr>
              <a:t>pembuat</a:t>
            </a:r>
            <a:r>
              <a:rPr lang="en-US" sz="2400" dirty="0">
                <a:latin typeface="Tw Cen MT" panose="020B0602020104020603" pitchFamily="34" charset="0"/>
              </a:rPr>
              <a:t> </a:t>
            </a:r>
            <a:r>
              <a:rPr lang="en-US" sz="2400" dirty="0" err="1">
                <a:latin typeface="Tw Cen MT" panose="020B0602020104020603" pitchFamily="34" charset="0"/>
              </a:rPr>
              <a:t>kontrak</a:t>
            </a:r>
            <a:r>
              <a:rPr lang="en-US" sz="2400" dirty="0">
                <a:latin typeface="Tw Cen MT" panose="020B0602020104020603" pitchFamily="34" charset="0"/>
              </a:rPr>
              <a:t>, </a:t>
            </a:r>
            <a:r>
              <a:rPr lang="en-US" sz="2400" dirty="0" err="1">
                <a:latin typeface="Tw Cen MT" panose="020B0602020104020603" pitchFamily="34" charset="0"/>
              </a:rPr>
              <a:t>untuk</a:t>
            </a:r>
            <a:r>
              <a:rPr lang="en-US" sz="2400" dirty="0">
                <a:latin typeface="Tw Cen MT" panose="020B0602020104020603" pitchFamily="34" charset="0"/>
              </a:rPr>
              <a:t> </a:t>
            </a:r>
            <a:r>
              <a:rPr lang="en-US" sz="2400" dirty="0" err="1">
                <a:latin typeface="Tw Cen MT" panose="020B0602020104020603" pitchFamily="34" charset="0"/>
              </a:rPr>
              <a:t>ditutup</a:t>
            </a:r>
            <a:r>
              <a:rPr lang="en-US" sz="2400" dirty="0">
                <a:latin typeface="Tw Cen MT" panose="020B0602020104020603" pitchFamily="34" charset="0"/>
              </a:rPr>
              <a:t> </a:t>
            </a:r>
            <a:r>
              <a:rPr lang="en-US" sz="2400" dirty="0" err="1">
                <a:latin typeface="Tw Cen MT" panose="020B0602020104020603" pitchFamily="34" charset="0"/>
              </a:rPr>
              <a:t>secara</a:t>
            </a:r>
            <a:r>
              <a:rPr lang="en-US" sz="2400" dirty="0">
                <a:latin typeface="Tw Cen MT" panose="020B0602020104020603" pitchFamily="34" charset="0"/>
              </a:rPr>
              <a:t> </a:t>
            </a:r>
            <a:r>
              <a:rPr lang="en-US" sz="2400" i="1" dirty="0">
                <a:latin typeface="Tw Cen MT" panose="020B0602020104020603" pitchFamily="34" charset="0"/>
              </a:rPr>
              <a:t>digital </a:t>
            </a:r>
            <a:r>
              <a:rPr lang="en-US" sz="2400" dirty="0">
                <a:latin typeface="Tw Cen MT" panose="020B0602020104020603" pitchFamily="34" charset="0"/>
              </a:rPr>
              <a:t>pula oleh </a:t>
            </a:r>
            <a:r>
              <a:rPr lang="en-US" sz="2400" dirty="0" err="1">
                <a:latin typeface="Tw Cen MT" panose="020B0602020104020603" pitchFamily="34" charset="0"/>
              </a:rPr>
              <a:t>penutup</a:t>
            </a:r>
            <a:r>
              <a:rPr lang="en-US" sz="2400" dirty="0">
                <a:latin typeface="Tw Cen MT" panose="020B0602020104020603" pitchFamily="34" charset="0"/>
              </a:rPr>
              <a:t> </a:t>
            </a:r>
            <a:r>
              <a:rPr lang="en-US" sz="2400" dirty="0" err="1">
                <a:latin typeface="Tw Cen MT" panose="020B0602020104020603" pitchFamily="34" charset="0"/>
              </a:rPr>
              <a:t>kontrak</a:t>
            </a:r>
            <a:r>
              <a:rPr lang="en-US" sz="2400" dirty="0">
                <a:latin typeface="Tw Cen MT" panose="020B0602020104020603" pitchFamily="34" charset="0"/>
              </a:rPr>
              <a:t>.</a:t>
            </a:r>
          </a:p>
          <a:p>
            <a:pPr marL="274320" indent="-274320" fontAlgn="auto">
              <a:spcAft>
                <a:spcPts val="0"/>
              </a:spcAft>
              <a:buClr>
                <a:schemeClr val="accent3"/>
              </a:buClr>
              <a:buFont typeface="Wingdings 2"/>
              <a:buChar char=""/>
              <a:defRPr/>
            </a:pPr>
            <a:endParaRPr lang="en-US" sz="2400" dirty="0">
              <a:latin typeface="Tw Cen MT" panose="020B0602020104020603" pitchFamily="34" charset="0"/>
            </a:endParaRPr>
          </a:p>
          <a:p>
            <a:pPr marL="274320" indent="-274320" fontAlgn="auto">
              <a:spcAft>
                <a:spcPts val="0"/>
              </a:spcAft>
              <a:buClr>
                <a:schemeClr val="accent3"/>
              </a:buClr>
              <a:buFont typeface="Wingdings 2"/>
              <a:buChar char=""/>
              <a:defRPr/>
            </a:pPr>
            <a:r>
              <a:rPr lang="en-US" sz="2400" dirty="0" err="1">
                <a:latin typeface="Tw Cen MT" panose="020B0602020104020603" pitchFamily="34" charset="0"/>
              </a:rPr>
              <a:t>Ciri-ciri</a:t>
            </a:r>
            <a:r>
              <a:rPr lang="en-US" sz="2400" dirty="0">
                <a:latin typeface="Tw Cen MT" panose="020B0602020104020603" pitchFamily="34" charset="0"/>
              </a:rPr>
              <a:t> </a:t>
            </a:r>
            <a:r>
              <a:rPr lang="en-US" sz="2400" dirty="0" err="1">
                <a:latin typeface="Tw Cen MT" panose="020B0602020104020603" pitchFamily="34" charset="0"/>
              </a:rPr>
              <a:t>kontrak</a:t>
            </a:r>
            <a:r>
              <a:rPr lang="en-US" sz="2400" dirty="0">
                <a:latin typeface="Tw Cen MT" panose="020B0602020104020603" pitchFamily="34" charset="0"/>
              </a:rPr>
              <a:t> </a:t>
            </a:r>
            <a:r>
              <a:rPr lang="en-US" sz="2400" dirty="0" err="1">
                <a:latin typeface="Tw Cen MT" panose="020B0602020104020603" pitchFamily="34" charset="0"/>
              </a:rPr>
              <a:t>elektronik</a:t>
            </a:r>
            <a:r>
              <a:rPr lang="en-US" sz="2400" dirty="0">
                <a:latin typeface="Tw Cen MT" panose="020B0602020104020603" pitchFamily="34" charset="0"/>
              </a:rPr>
              <a:t>:</a:t>
            </a:r>
          </a:p>
          <a:p>
            <a:pPr marL="640080" lvl="1" indent="-246888" fontAlgn="auto">
              <a:spcAft>
                <a:spcPts val="0"/>
              </a:spcAft>
              <a:buFont typeface="Wingdings 2"/>
              <a:buChar char=""/>
              <a:defRPr/>
            </a:pPr>
            <a:r>
              <a:rPr lang="en-US" dirty="0" err="1">
                <a:latin typeface="Tw Cen MT" panose="020B0602020104020603" pitchFamily="34" charset="0"/>
              </a:rPr>
              <a:t>Kontrak</a:t>
            </a:r>
            <a:r>
              <a:rPr lang="en-US" dirty="0">
                <a:latin typeface="Tw Cen MT" panose="020B0602020104020603" pitchFamily="34" charset="0"/>
              </a:rPr>
              <a:t> </a:t>
            </a:r>
            <a:r>
              <a:rPr lang="en-US" dirty="0" err="1">
                <a:latin typeface="Tw Cen MT" panose="020B0602020104020603" pitchFamily="34" charset="0"/>
              </a:rPr>
              <a:t>elektronik</a:t>
            </a:r>
            <a:r>
              <a:rPr lang="en-US" dirty="0">
                <a:latin typeface="Tw Cen MT" panose="020B0602020104020603" pitchFamily="34" charset="0"/>
              </a:rPr>
              <a:t> </a:t>
            </a:r>
            <a:r>
              <a:rPr lang="en-US" dirty="0" err="1">
                <a:latin typeface="Tw Cen MT" panose="020B0602020104020603" pitchFamily="34" charset="0"/>
              </a:rPr>
              <a:t>dapat</a:t>
            </a:r>
            <a:r>
              <a:rPr lang="en-US" dirty="0">
                <a:latin typeface="Tw Cen MT" panose="020B0602020104020603" pitchFamily="34" charset="0"/>
              </a:rPr>
              <a:t> </a:t>
            </a:r>
            <a:r>
              <a:rPr lang="en-US" dirty="0" err="1">
                <a:latin typeface="Tw Cen MT" panose="020B0602020104020603" pitchFamily="34" charset="0"/>
              </a:rPr>
              <a:t>terjadi</a:t>
            </a:r>
            <a:r>
              <a:rPr lang="en-US" dirty="0">
                <a:latin typeface="Tw Cen MT" panose="020B0602020104020603" pitchFamily="34" charset="0"/>
              </a:rPr>
              <a:t> </a:t>
            </a:r>
            <a:r>
              <a:rPr lang="en-US" dirty="0" err="1">
                <a:latin typeface="Tw Cen MT" panose="020B0602020104020603" pitchFamily="34" charset="0"/>
              </a:rPr>
              <a:t>secara</a:t>
            </a:r>
            <a:r>
              <a:rPr lang="en-US" dirty="0">
                <a:latin typeface="Tw Cen MT" panose="020B0602020104020603" pitchFamily="34" charset="0"/>
              </a:rPr>
              <a:t> </a:t>
            </a:r>
            <a:r>
              <a:rPr lang="en-US" dirty="0" err="1">
                <a:latin typeface="Tw Cen MT" panose="020B0602020104020603" pitchFamily="34" charset="0"/>
              </a:rPr>
              <a:t>jarak</a:t>
            </a:r>
            <a:r>
              <a:rPr lang="en-US" dirty="0">
                <a:latin typeface="Tw Cen MT" panose="020B0602020104020603" pitchFamily="34" charset="0"/>
              </a:rPr>
              <a:t> </a:t>
            </a:r>
            <a:r>
              <a:rPr lang="en-US" dirty="0" err="1">
                <a:latin typeface="Tw Cen MT" panose="020B0602020104020603" pitchFamily="34" charset="0"/>
              </a:rPr>
              <a:t>jauh</a:t>
            </a:r>
            <a:r>
              <a:rPr lang="en-US" dirty="0">
                <a:latin typeface="Tw Cen MT" panose="020B0602020104020603" pitchFamily="34" charset="0"/>
              </a:rPr>
              <a:t>, </a:t>
            </a:r>
            <a:r>
              <a:rPr lang="en-US" dirty="0" err="1">
                <a:latin typeface="Tw Cen MT" panose="020B0602020104020603" pitchFamily="34" charset="0"/>
              </a:rPr>
              <a:t>bahkan</a:t>
            </a:r>
            <a:r>
              <a:rPr lang="en-US" dirty="0">
                <a:latin typeface="Tw Cen MT" panose="020B0602020104020603" pitchFamily="34" charset="0"/>
              </a:rPr>
              <a:t> </a:t>
            </a:r>
            <a:r>
              <a:rPr lang="en-US" dirty="0" err="1">
                <a:latin typeface="Tw Cen MT" panose="020B0602020104020603" pitchFamily="34" charset="0"/>
              </a:rPr>
              <a:t>melampaui</a:t>
            </a:r>
            <a:r>
              <a:rPr lang="en-US" dirty="0">
                <a:latin typeface="Tw Cen MT" panose="020B0602020104020603" pitchFamily="34" charset="0"/>
              </a:rPr>
              <a:t> </a:t>
            </a:r>
            <a:r>
              <a:rPr lang="en-US" dirty="0" err="1">
                <a:latin typeface="Tw Cen MT" panose="020B0602020104020603" pitchFamily="34" charset="0"/>
              </a:rPr>
              <a:t>batas-batas</a:t>
            </a:r>
            <a:r>
              <a:rPr lang="en-US" dirty="0">
                <a:latin typeface="Tw Cen MT" panose="020B0602020104020603" pitchFamily="34" charset="0"/>
              </a:rPr>
              <a:t> </a:t>
            </a:r>
            <a:r>
              <a:rPr lang="en-US" dirty="0" err="1">
                <a:latin typeface="Tw Cen MT" panose="020B0602020104020603" pitchFamily="34" charset="0"/>
              </a:rPr>
              <a:t>suatu</a:t>
            </a:r>
            <a:r>
              <a:rPr lang="en-US" dirty="0">
                <a:latin typeface="Tw Cen MT" panose="020B0602020104020603" pitchFamily="34" charset="0"/>
              </a:rPr>
              <a:t> </a:t>
            </a:r>
            <a:r>
              <a:rPr lang="en-US" dirty="0" err="1">
                <a:latin typeface="Tw Cen MT" panose="020B0602020104020603" pitchFamily="34" charset="0"/>
              </a:rPr>
              <a:t>negara</a:t>
            </a:r>
            <a:r>
              <a:rPr lang="en-US" dirty="0">
                <a:latin typeface="Tw Cen MT" panose="020B0602020104020603" pitchFamily="34" charset="0"/>
              </a:rPr>
              <a:t> </a:t>
            </a:r>
            <a:r>
              <a:rPr lang="en-US" dirty="0" err="1">
                <a:latin typeface="Tw Cen MT" panose="020B0602020104020603" pitchFamily="34" charset="0"/>
              </a:rPr>
              <a:t>melalui</a:t>
            </a:r>
            <a:r>
              <a:rPr lang="en-US" dirty="0">
                <a:latin typeface="Tw Cen MT" panose="020B0602020104020603" pitchFamily="34" charset="0"/>
              </a:rPr>
              <a:t> internet;</a:t>
            </a:r>
          </a:p>
          <a:p>
            <a:pPr marL="640080" lvl="1" indent="-246888" fontAlgn="auto">
              <a:spcAft>
                <a:spcPts val="0"/>
              </a:spcAft>
              <a:buFont typeface="Wingdings 2"/>
              <a:buChar char=""/>
              <a:defRPr/>
            </a:pPr>
            <a:r>
              <a:rPr lang="en-US" dirty="0">
                <a:latin typeface="Tw Cen MT" panose="020B0602020104020603" pitchFamily="34" charset="0"/>
              </a:rPr>
              <a:t>Para </a:t>
            </a:r>
            <a:r>
              <a:rPr lang="en-US" dirty="0" err="1">
                <a:latin typeface="Tw Cen MT" panose="020B0602020104020603" pitchFamily="34" charset="0"/>
              </a:rPr>
              <a:t>pihak</a:t>
            </a:r>
            <a:r>
              <a:rPr lang="en-US" dirty="0">
                <a:latin typeface="Tw Cen MT" panose="020B0602020104020603" pitchFamily="34" charset="0"/>
              </a:rPr>
              <a:t> </a:t>
            </a:r>
            <a:r>
              <a:rPr lang="en-US" dirty="0" err="1">
                <a:latin typeface="Tw Cen MT" panose="020B0602020104020603" pitchFamily="34" charset="0"/>
              </a:rPr>
              <a:t>dalam</a:t>
            </a:r>
            <a:r>
              <a:rPr lang="en-US" dirty="0">
                <a:latin typeface="Tw Cen MT" panose="020B0602020104020603" pitchFamily="34" charset="0"/>
              </a:rPr>
              <a:t> </a:t>
            </a:r>
            <a:r>
              <a:rPr lang="en-US" dirty="0" err="1">
                <a:latin typeface="Tw Cen MT" panose="020B0602020104020603" pitchFamily="34" charset="0"/>
              </a:rPr>
              <a:t>kontrak</a:t>
            </a:r>
            <a:r>
              <a:rPr lang="en-US" dirty="0">
                <a:latin typeface="Tw Cen MT" panose="020B0602020104020603" pitchFamily="34" charset="0"/>
              </a:rPr>
              <a:t> </a:t>
            </a:r>
            <a:r>
              <a:rPr lang="en-US" dirty="0" err="1">
                <a:latin typeface="Tw Cen MT" panose="020B0602020104020603" pitchFamily="34" charset="0"/>
              </a:rPr>
              <a:t>elektronik</a:t>
            </a:r>
            <a:r>
              <a:rPr lang="en-US" dirty="0">
                <a:latin typeface="Tw Cen MT" panose="020B0602020104020603" pitchFamily="34" charset="0"/>
              </a:rPr>
              <a:t> </a:t>
            </a:r>
            <a:r>
              <a:rPr lang="en-US" dirty="0" err="1">
                <a:latin typeface="Tw Cen MT" panose="020B0602020104020603" pitchFamily="34" charset="0"/>
              </a:rPr>
              <a:t>tidak</a:t>
            </a:r>
            <a:r>
              <a:rPr lang="en-US" dirty="0">
                <a:latin typeface="Tw Cen MT" panose="020B0602020104020603" pitchFamily="34" charset="0"/>
              </a:rPr>
              <a:t> </a:t>
            </a:r>
            <a:r>
              <a:rPr lang="en-US" dirty="0" err="1">
                <a:latin typeface="Tw Cen MT" panose="020B0602020104020603" pitchFamily="34" charset="0"/>
              </a:rPr>
              <a:t>pernah</a:t>
            </a:r>
            <a:r>
              <a:rPr lang="en-US" dirty="0">
                <a:latin typeface="Tw Cen MT" panose="020B0602020104020603" pitchFamily="34" charset="0"/>
              </a:rPr>
              <a:t> </a:t>
            </a:r>
            <a:r>
              <a:rPr lang="en-US" dirty="0" err="1">
                <a:latin typeface="Tw Cen MT" panose="020B0602020104020603" pitchFamily="34" charset="0"/>
              </a:rPr>
              <a:t>bertatap</a:t>
            </a:r>
            <a:r>
              <a:rPr lang="en-US" dirty="0">
                <a:latin typeface="Tw Cen MT" panose="020B0602020104020603" pitchFamily="34" charset="0"/>
              </a:rPr>
              <a:t> </a:t>
            </a:r>
            <a:r>
              <a:rPr lang="en-US" dirty="0" err="1">
                <a:latin typeface="Tw Cen MT" panose="020B0602020104020603" pitchFamily="34" charset="0"/>
              </a:rPr>
              <a:t>muka</a:t>
            </a:r>
            <a:r>
              <a:rPr lang="en-US" dirty="0">
                <a:latin typeface="Tw Cen MT" panose="020B0602020104020603" pitchFamily="34" charset="0"/>
              </a:rPr>
              <a:t> (faceless nature), </a:t>
            </a:r>
            <a:r>
              <a:rPr lang="en-US" dirty="0" err="1">
                <a:latin typeface="Tw Cen MT" panose="020B0602020104020603" pitchFamily="34" charset="0"/>
              </a:rPr>
              <a:t>bahkan</a:t>
            </a:r>
            <a:r>
              <a:rPr lang="en-US" dirty="0">
                <a:latin typeface="Tw Cen MT" panose="020B0602020104020603" pitchFamily="34" charset="0"/>
              </a:rPr>
              <a:t> </a:t>
            </a:r>
            <a:r>
              <a:rPr lang="en-US" dirty="0" err="1">
                <a:latin typeface="Tw Cen MT" panose="020B0602020104020603" pitchFamily="34" charset="0"/>
              </a:rPr>
              <a:t>mungkin</a:t>
            </a:r>
            <a:r>
              <a:rPr lang="en-US" dirty="0">
                <a:latin typeface="Tw Cen MT" panose="020B0602020104020603" pitchFamily="34" charset="0"/>
              </a:rPr>
              <a:t> </a:t>
            </a:r>
            <a:r>
              <a:rPr lang="en-US" dirty="0" err="1">
                <a:latin typeface="Tw Cen MT" panose="020B0602020104020603" pitchFamily="34" charset="0"/>
              </a:rPr>
              <a:t>tidak</a:t>
            </a:r>
            <a:r>
              <a:rPr lang="en-US" dirty="0">
                <a:latin typeface="Tw Cen MT" panose="020B0602020104020603" pitchFamily="34" charset="0"/>
              </a:rPr>
              <a:t> </a:t>
            </a:r>
            <a:r>
              <a:rPr lang="en-US" dirty="0" err="1">
                <a:latin typeface="Tw Cen MT" panose="020B0602020104020603" pitchFamily="34" charset="0"/>
              </a:rPr>
              <a:t>akan</a:t>
            </a:r>
            <a:r>
              <a:rPr lang="en-US" dirty="0">
                <a:latin typeface="Tw Cen MT" panose="020B0602020104020603" pitchFamily="34" charset="0"/>
              </a:rPr>
              <a:t> </a:t>
            </a:r>
            <a:r>
              <a:rPr lang="en-US" dirty="0" err="1">
                <a:latin typeface="Tw Cen MT" panose="020B0602020104020603" pitchFamily="34" charset="0"/>
              </a:rPr>
              <a:t>pernah</a:t>
            </a:r>
            <a:r>
              <a:rPr lang="en-US" dirty="0">
                <a:latin typeface="Tw Cen MT" panose="020B0602020104020603" pitchFamily="34" charset="0"/>
              </a:rPr>
              <a:t> </a:t>
            </a:r>
            <a:r>
              <a:rPr lang="en-US" dirty="0" err="1">
                <a:latin typeface="Tw Cen MT" panose="020B0602020104020603" pitchFamily="34" charset="0"/>
              </a:rPr>
              <a:t>bertemu</a:t>
            </a:r>
            <a:r>
              <a:rPr lang="en-US" dirty="0">
                <a:latin typeface="Tw Cen MT" panose="020B0602020104020603"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p:cTn id="7" dur="1000" fill="hold"/>
                                        <p:tgtEl>
                                          <p:spTgt spid="8194"/>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8194"/>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8194"/>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8194"/>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p:cTn id="22"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3">
                                            <p:txEl>
                                              <p:pRg st="3" end="3"/>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p:cTn id="36"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662F55FD-DADF-A4B3-3693-526201E8192B}"/>
              </a:ext>
            </a:extLst>
          </p:cNvPr>
          <p:cNvSpPr>
            <a:spLocks noGrp="1" noChangeArrowheads="1"/>
          </p:cNvSpPr>
          <p:nvPr>
            <p:ph type="title"/>
          </p:nvPr>
        </p:nvSpPr>
        <p:spPr/>
        <p:txBody>
          <a:bodyPr/>
          <a:lstStyle/>
          <a:p>
            <a:r>
              <a:rPr lang="en-US" altLang="en-US" sz="3200">
                <a:latin typeface="Tw Cen MT" panose="020B0602020104020603" pitchFamily="34" charset="0"/>
              </a:rPr>
              <a:t>Jenis Kontrak Elektronik</a:t>
            </a:r>
          </a:p>
        </p:txBody>
      </p:sp>
      <p:grpSp>
        <p:nvGrpSpPr>
          <p:cNvPr id="13315" name="Group 29">
            <a:extLst>
              <a:ext uri="{FF2B5EF4-FFF2-40B4-BE49-F238E27FC236}">
                <a16:creationId xmlns:a16="http://schemas.microsoft.com/office/drawing/2014/main" id="{2E6506F0-D603-9845-BD1D-5A4DFD1D4BBB}"/>
              </a:ext>
            </a:extLst>
          </p:cNvPr>
          <p:cNvGrpSpPr>
            <a:grpSpLocks/>
          </p:cNvGrpSpPr>
          <p:nvPr/>
        </p:nvGrpSpPr>
        <p:grpSpPr bwMode="auto">
          <a:xfrm>
            <a:off x="381000" y="1981200"/>
            <a:ext cx="10744200" cy="3727450"/>
            <a:chOff x="2133600" y="2514600"/>
            <a:chExt cx="7315200" cy="2514600"/>
          </a:xfrm>
        </p:grpSpPr>
        <p:sp>
          <p:nvSpPr>
            <p:cNvPr id="9" name="Rectangle 8">
              <a:extLst>
                <a:ext uri="{FF2B5EF4-FFF2-40B4-BE49-F238E27FC236}">
                  <a16:creationId xmlns:a16="http://schemas.microsoft.com/office/drawing/2014/main" id="{17699B03-C891-ABCE-EB9F-492D8D0B8D58}"/>
                </a:ext>
              </a:extLst>
            </p:cNvPr>
            <p:cNvSpPr/>
            <p:nvPr/>
          </p:nvSpPr>
          <p:spPr>
            <a:xfrm>
              <a:off x="2133600" y="3505233"/>
              <a:ext cx="1753140" cy="45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err="1">
                  <a:solidFill>
                    <a:schemeClr val="tx1">
                      <a:lumMod val="65000"/>
                      <a:lumOff val="35000"/>
                    </a:schemeClr>
                  </a:solidFill>
                  <a:latin typeface="Tw Cen MT" panose="020B0602020104020603" pitchFamily="34" charset="0"/>
                </a:rPr>
                <a:t>Kontrak</a:t>
              </a:r>
              <a:endParaRPr lang="en-US" dirty="0">
                <a:solidFill>
                  <a:schemeClr val="tx1">
                    <a:lumMod val="65000"/>
                    <a:lumOff val="35000"/>
                  </a:schemeClr>
                </a:solidFill>
                <a:latin typeface="Tw Cen MT" panose="020B0602020104020603" pitchFamily="34" charset="0"/>
              </a:endParaRPr>
            </a:p>
            <a:p>
              <a:pPr algn="ctr" eaLnBrk="1" fontAlgn="auto" hangingPunct="1">
                <a:spcBef>
                  <a:spcPts val="0"/>
                </a:spcBef>
                <a:spcAft>
                  <a:spcPts val="0"/>
                </a:spcAft>
                <a:defRPr/>
              </a:pPr>
              <a:r>
                <a:rPr lang="en-US" dirty="0" err="1">
                  <a:solidFill>
                    <a:schemeClr val="tx1">
                      <a:lumMod val="65000"/>
                      <a:lumOff val="35000"/>
                    </a:schemeClr>
                  </a:solidFill>
                  <a:latin typeface="Tw Cen MT" panose="020B0602020104020603" pitchFamily="34" charset="0"/>
                </a:rPr>
                <a:t>Elektronik</a:t>
              </a:r>
              <a:endParaRPr lang="en-US" dirty="0">
                <a:solidFill>
                  <a:schemeClr val="tx1">
                    <a:lumMod val="65000"/>
                    <a:lumOff val="35000"/>
                  </a:schemeClr>
                </a:solidFill>
                <a:latin typeface="Tw Cen MT" panose="020B0602020104020603" pitchFamily="34" charset="0"/>
              </a:endParaRPr>
            </a:p>
          </p:txBody>
        </p:sp>
        <p:sp>
          <p:nvSpPr>
            <p:cNvPr id="10" name="Rectangle 9">
              <a:extLst>
                <a:ext uri="{FF2B5EF4-FFF2-40B4-BE49-F238E27FC236}">
                  <a16:creationId xmlns:a16="http://schemas.microsoft.com/office/drawing/2014/main" id="{5A97957A-9F3D-93A0-9B4C-D7425AB211D1}"/>
                </a:ext>
              </a:extLst>
            </p:cNvPr>
            <p:cNvSpPr/>
            <p:nvPr/>
          </p:nvSpPr>
          <p:spPr>
            <a:xfrm>
              <a:off x="3886740" y="2819822"/>
              <a:ext cx="1904460" cy="380188"/>
            </a:xfrm>
            <a:prstGeom prst="rect">
              <a:avLst/>
            </a:prstGeom>
            <a:noFill/>
            <a:ln>
              <a:noFill/>
            </a:ln>
          </p:spPr>
          <p:style>
            <a:lnRef idx="2">
              <a:schemeClr val="dk1">
                <a:shade val="50000"/>
              </a:schemeClr>
            </a:lnRef>
            <a:fillRef idx="1">
              <a:schemeClr val="dk1"/>
            </a:fillRef>
            <a:effectRef idx="0">
              <a:schemeClr val="dk1"/>
            </a:effectRef>
            <a:fontRef idx="minor">
              <a:schemeClr val="lt1"/>
            </a:fontRef>
          </p:style>
          <p:txBody>
            <a:bodyPr anchor="ctr"/>
            <a:lstStyle/>
            <a:p>
              <a:pPr algn="ctr" eaLnBrk="1" fontAlgn="auto" hangingPunct="1">
                <a:spcBef>
                  <a:spcPts val="0"/>
                </a:spcBef>
                <a:spcAft>
                  <a:spcPts val="0"/>
                </a:spcAft>
                <a:defRPr/>
              </a:pPr>
              <a:r>
                <a:rPr lang="en-US" dirty="0" err="1">
                  <a:solidFill>
                    <a:schemeClr val="tx1">
                      <a:lumMod val="95000"/>
                      <a:lumOff val="5000"/>
                    </a:schemeClr>
                  </a:solidFill>
                  <a:latin typeface="Tw Cen MT" panose="020B0602020104020603" pitchFamily="34" charset="0"/>
                </a:rPr>
                <a:t>Barang</a:t>
              </a:r>
              <a:r>
                <a:rPr lang="en-US" dirty="0">
                  <a:solidFill>
                    <a:schemeClr val="tx1">
                      <a:lumMod val="95000"/>
                      <a:lumOff val="5000"/>
                    </a:schemeClr>
                  </a:solidFill>
                  <a:latin typeface="Tw Cen MT" panose="020B0602020104020603" pitchFamily="34" charset="0"/>
                </a:rPr>
                <a:t>/</a:t>
              </a:r>
              <a:r>
                <a:rPr lang="en-US" dirty="0" err="1">
                  <a:solidFill>
                    <a:schemeClr val="tx1">
                      <a:lumMod val="95000"/>
                      <a:lumOff val="5000"/>
                    </a:schemeClr>
                  </a:solidFill>
                  <a:latin typeface="Tw Cen MT" panose="020B0602020104020603" pitchFamily="34" charset="0"/>
                </a:rPr>
                <a:t>jasa</a:t>
              </a:r>
              <a:endParaRPr lang="en-US" dirty="0">
                <a:solidFill>
                  <a:schemeClr val="tx1">
                    <a:lumMod val="95000"/>
                    <a:lumOff val="5000"/>
                  </a:schemeClr>
                </a:solidFill>
                <a:latin typeface="Tw Cen MT" panose="020B0602020104020603" pitchFamily="34" charset="0"/>
              </a:endParaRPr>
            </a:p>
          </p:txBody>
        </p:sp>
        <p:sp>
          <p:nvSpPr>
            <p:cNvPr id="13" name="Rectangle 12">
              <a:extLst>
                <a:ext uri="{FF2B5EF4-FFF2-40B4-BE49-F238E27FC236}">
                  <a16:creationId xmlns:a16="http://schemas.microsoft.com/office/drawing/2014/main" id="{FEE99801-BD7D-E921-AF1A-4083A6F0C625}"/>
                </a:ext>
              </a:extLst>
            </p:cNvPr>
            <p:cNvSpPr/>
            <p:nvPr/>
          </p:nvSpPr>
          <p:spPr>
            <a:xfrm>
              <a:off x="4039141" y="4266681"/>
              <a:ext cx="1447259" cy="6104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dirty="0" err="1">
                  <a:solidFill>
                    <a:schemeClr val="tx1">
                      <a:lumMod val="95000"/>
                      <a:lumOff val="5000"/>
                    </a:schemeClr>
                  </a:solidFill>
                  <a:latin typeface="Tw Cen MT" panose="020B0602020104020603" pitchFamily="34" charset="0"/>
                </a:rPr>
                <a:t>Jasa</a:t>
              </a:r>
              <a:endParaRPr lang="en-US" dirty="0">
                <a:solidFill>
                  <a:schemeClr val="tx1">
                    <a:lumMod val="95000"/>
                    <a:lumOff val="5000"/>
                  </a:schemeClr>
                </a:solidFill>
                <a:latin typeface="Tw Cen MT" panose="020B0602020104020603" pitchFamily="34" charset="0"/>
              </a:endParaRPr>
            </a:p>
            <a:p>
              <a:pPr algn="ctr" eaLnBrk="1" fontAlgn="auto" hangingPunct="1">
                <a:spcBef>
                  <a:spcPts val="0"/>
                </a:spcBef>
                <a:spcAft>
                  <a:spcPts val="0"/>
                </a:spcAft>
                <a:defRPr/>
              </a:pPr>
              <a:r>
                <a:rPr lang="en-US" dirty="0">
                  <a:solidFill>
                    <a:schemeClr val="tx1">
                      <a:lumMod val="95000"/>
                      <a:lumOff val="5000"/>
                    </a:schemeClr>
                  </a:solidFill>
                  <a:latin typeface="Tw Cen MT" panose="020B0602020104020603" pitchFamily="34" charset="0"/>
                </a:rPr>
                <a:t>/</a:t>
              </a:r>
              <a:r>
                <a:rPr lang="en-US" dirty="0" err="1">
                  <a:solidFill>
                    <a:schemeClr val="tx1">
                      <a:lumMod val="95000"/>
                      <a:lumOff val="5000"/>
                    </a:schemeClr>
                  </a:solidFill>
                  <a:latin typeface="Tw Cen MT" panose="020B0602020104020603" pitchFamily="34" charset="0"/>
                </a:rPr>
                <a:t>informasi</a:t>
              </a:r>
              <a:endParaRPr lang="en-US" dirty="0">
                <a:solidFill>
                  <a:schemeClr val="tx1">
                    <a:lumMod val="95000"/>
                    <a:lumOff val="5000"/>
                  </a:schemeClr>
                </a:solidFill>
                <a:latin typeface="Tw Cen MT" panose="020B0602020104020603" pitchFamily="34" charset="0"/>
              </a:endParaRPr>
            </a:p>
          </p:txBody>
        </p:sp>
        <p:cxnSp>
          <p:nvCxnSpPr>
            <p:cNvPr id="16" name="Straight Connector 15">
              <a:extLst>
                <a:ext uri="{FF2B5EF4-FFF2-40B4-BE49-F238E27FC236}">
                  <a16:creationId xmlns:a16="http://schemas.microsoft.com/office/drawing/2014/main" id="{84F755E8-AFE4-1C2A-B149-212007223B0F}"/>
                </a:ext>
              </a:extLst>
            </p:cNvPr>
            <p:cNvCxnSpPr>
              <a:cxnSpLocks/>
            </p:cNvCxnSpPr>
            <p:nvPr/>
          </p:nvCxnSpPr>
          <p:spPr>
            <a:xfrm>
              <a:off x="3505200" y="3733346"/>
              <a:ext cx="304800" cy="2142"/>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AC9E2D99-C493-4048-B837-A28CC433B07C}"/>
                </a:ext>
              </a:extLst>
            </p:cNvPr>
            <p:cNvCxnSpPr>
              <a:cxnSpLocks/>
            </p:cNvCxnSpPr>
            <p:nvPr/>
          </p:nvCxnSpPr>
          <p:spPr>
            <a:xfrm rot="5400000">
              <a:off x="3048016" y="3810980"/>
              <a:ext cx="1523968" cy="2162"/>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E86D4540-728C-CB60-CAB6-D66C69629528}"/>
                </a:ext>
              </a:extLst>
            </p:cNvPr>
            <p:cNvCxnSpPr>
              <a:cxnSpLocks/>
            </p:cNvCxnSpPr>
            <p:nvPr/>
          </p:nvCxnSpPr>
          <p:spPr>
            <a:xfrm>
              <a:off x="3810000" y="3047935"/>
              <a:ext cx="304800" cy="2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1906D54A-4EB2-F880-80DA-F40648282CF2}"/>
                </a:ext>
              </a:extLst>
            </p:cNvPr>
            <p:cNvCxnSpPr>
              <a:cxnSpLocks/>
            </p:cNvCxnSpPr>
            <p:nvPr/>
          </p:nvCxnSpPr>
          <p:spPr>
            <a:xfrm>
              <a:off x="3810000" y="4571903"/>
              <a:ext cx="229140" cy="2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0F48C7B1-FB69-C096-3DAC-00C599B064A5}"/>
                </a:ext>
              </a:extLst>
            </p:cNvPr>
            <p:cNvCxnSpPr>
              <a:cxnSpLocks/>
            </p:cNvCxnSpPr>
            <p:nvPr/>
          </p:nvCxnSpPr>
          <p:spPr>
            <a:xfrm>
              <a:off x="5486400" y="3047935"/>
              <a:ext cx="229140" cy="2142"/>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1D2322E-316B-C7DA-57AD-F4A1F41B2514}"/>
                </a:ext>
              </a:extLst>
            </p:cNvPr>
            <p:cNvCxnSpPr>
              <a:cxnSpLocks/>
            </p:cNvCxnSpPr>
            <p:nvPr/>
          </p:nvCxnSpPr>
          <p:spPr>
            <a:xfrm rot="5400000">
              <a:off x="5449949" y="3010447"/>
              <a:ext cx="532264" cy="1081"/>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54B33634-D528-E105-034E-A5D34902ED33}"/>
                </a:ext>
              </a:extLst>
            </p:cNvPr>
            <p:cNvCxnSpPr>
              <a:cxnSpLocks/>
            </p:cNvCxnSpPr>
            <p:nvPr/>
          </p:nvCxnSpPr>
          <p:spPr>
            <a:xfrm>
              <a:off x="5715540" y="2742714"/>
              <a:ext cx="152400" cy="2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CE4261AB-A3C3-64B4-B482-8746BA7353AF}"/>
                </a:ext>
              </a:extLst>
            </p:cNvPr>
            <p:cNvCxnSpPr>
              <a:cxnSpLocks/>
            </p:cNvCxnSpPr>
            <p:nvPr/>
          </p:nvCxnSpPr>
          <p:spPr>
            <a:xfrm>
              <a:off x="5715540" y="3277119"/>
              <a:ext cx="152400" cy="10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2" name="Rectangle 31">
              <a:extLst>
                <a:ext uri="{FF2B5EF4-FFF2-40B4-BE49-F238E27FC236}">
                  <a16:creationId xmlns:a16="http://schemas.microsoft.com/office/drawing/2014/main" id="{690C3219-991C-886D-32DB-68223A2914E5}"/>
                </a:ext>
              </a:extLst>
            </p:cNvPr>
            <p:cNvSpPr/>
            <p:nvPr/>
          </p:nvSpPr>
          <p:spPr>
            <a:xfrm>
              <a:off x="5867941" y="2590638"/>
              <a:ext cx="1524000" cy="45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dirty="0" err="1">
                  <a:solidFill>
                    <a:schemeClr val="tx1">
                      <a:lumMod val="95000"/>
                      <a:lumOff val="5000"/>
                    </a:schemeClr>
                  </a:solidFill>
                  <a:latin typeface="Tw Cen MT" panose="020B0602020104020603" pitchFamily="34" charset="0"/>
                </a:rPr>
                <a:t>Pembuatan</a:t>
              </a:r>
              <a:r>
                <a:rPr lang="en-US" dirty="0">
                  <a:solidFill>
                    <a:schemeClr val="tx1">
                      <a:lumMod val="95000"/>
                      <a:lumOff val="5000"/>
                    </a:schemeClr>
                  </a:solidFill>
                  <a:latin typeface="Tw Cen MT" panose="020B0602020104020603" pitchFamily="34" charset="0"/>
                </a:rPr>
                <a:t> </a:t>
              </a:r>
              <a:r>
                <a:rPr lang="en-US" dirty="0" err="1">
                  <a:solidFill>
                    <a:schemeClr val="tx1">
                      <a:lumMod val="95000"/>
                      <a:lumOff val="5000"/>
                    </a:schemeClr>
                  </a:solidFill>
                  <a:latin typeface="Tw Cen MT" panose="020B0602020104020603" pitchFamily="34" charset="0"/>
                </a:rPr>
                <a:t>kontrak</a:t>
              </a:r>
              <a:endParaRPr lang="en-US" dirty="0">
                <a:solidFill>
                  <a:schemeClr val="tx1">
                    <a:lumMod val="95000"/>
                    <a:lumOff val="5000"/>
                  </a:schemeClr>
                </a:solidFill>
                <a:latin typeface="Tw Cen MT" panose="020B0602020104020603" pitchFamily="34" charset="0"/>
              </a:endParaRPr>
            </a:p>
          </p:txBody>
        </p:sp>
        <p:sp>
          <p:nvSpPr>
            <p:cNvPr id="33" name="Rectangle 32">
              <a:extLst>
                <a:ext uri="{FF2B5EF4-FFF2-40B4-BE49-F238E27FC236}">
                  <a16:creationId xmlns:a16="http://schemas.microsoft.com/office/drawing/2014/main" id="{F13D0D4D-CDC4-7D13-E676-CFE08BA3F7B3}"/>
                </a:ext>
              </a:extLst>
            </p:cNvPr>
            <p:cNvSpPr/>
            <p:nvPr/>
          </p:nvSpPr>
          <p:spPr>
            <a:xfrm>
              <a:off x="5867941" y="3123973"/>
              <a:ext cx="1752059" cy="3812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dirty="0" err="1">
                  <a:solidFill>
                    <a:schemeClr val="tx1">
                      <a:lumMod val="95000"/>
                      <a:lumOff val="5000"/>
                    </a:schemeClr>
                  </a:solidFill>
                  <a:latin typeface="Tw Cen MT" panose="020B0602020104020603" pitchFamily="34" charset="0"/>
                </a:rPr>
                <a:t>Penyerahan</a:t>
              </a:r>
              <a:endParaRPr lang="en-US" dirty="0">
                <a:solidFill>
                  <a:schemeClr val="tx1">
                    <a:lumMod val="95000"/>
                    <a:lumOff val="5000"/>
                  </a:schemeClr>
                </a:solidFill>
                <a:latin typeface="Tw Cen MT" panose="020B0602020104020603" pitchFamily="34" charset="0"/>
              </a:endParaRPr>
            </a:p>
          </p:txBody>
        </p:sp>
        <p:sp>
          <p:nvSpPr>
            <p:cNvPr id="35" name="Rectangle 34">
              <a:extLst>
                <a:ext uri="{FF2B5EF4-FFF2-40B4-BE49-F238E27FC236}">
                  <a16:creationId xmlns:a16="http://schemas.microsoft.com/office/drawing/2014/main" id="{4A7E5B6F-91D4-AC72-B17E-0B1BB795BF51}"/>
                </a:ext>
              </a:extLst>
            </p:cNvPr>
            <p:cNvSpPr/>
            <p:nvPr/>
          </p:nvSpPr>
          <p:spPr>
            <a:xfrm>
              <a:off x="5638800" y="4038568"/>
              <a:ext cx="1524000" cy="45729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dirty="0" err="1">
                  <a:solidFill>
                    <a:schemeClr val="tx1">
                      <a:lumMod val="95000"/>
                      <a:lumOff val="5000"/>
                    </a:schemeClr>
                  </a:solidFill>
                  <a:latin typeface="Tw Cen MT" panose="020B0602020104020603" pitchFamily="34" charset="0"/>
                </a:rPr>
                <a:t>Pembuatan</a:t>
              </a:r>
              <a:r>
                <a:rPr lang="en-US" dirty="0">
                  <a:solidFill>
                    <a:schemeClr val="tx1">
                      <a:lumMod val="95000"/>
                      <a:lumOff val="5000"/>
                    </a:schemeClr>
                  </a:solidFill>
                  <a:latin typeface="Tw Cen MT" panose="020B0602020104020603" pitchFamily="34" charset="0"/>
                </a:rPr>
                <a:t> </a:t>
              </a:r>
              <a:r>
                <a:rPr lang="en-US" dirty="0" err="1">
                  <a:solidFill>
                    <a:schemeClr val="tx1">
                      <a:lumMod val="95000"/>
                      <a:lumOff val="5000"/>
                    </a:schemeClr>
                  </a:solidFill>
                  <a:latin typeface="Tw Cen MT" panose="020B0602020104020603" pitchFamily="34" charset="0"/>
                </a:rPr>
                <a:t>kontrak</a:t>
              </a:r>
              <a:endParaRPr lang="en-US" dirty="0">
                <a:solidFill>
                  <a:schemeClr val="tx1">
                    <a:lumMod val="95000"/>
                    <a:lumOff val="5000"/>
                  </a:schemeClr>
                </a:solidFill>
                <a:latin typeface="Tw Cen MT" panose="020B0602020104020603" pitchFamily="34" charset="0"/>
              </a:endParaRPr>
            </a:p>
          </p:txBody>
        </p:sp>
        <p:sp>
          <p:nvSpPr>
            <p:cNvPr id="37" name="Rectangle 36">
              <a:extLst>
                <a:ext uri="{FF2B5EF4-FFF2-40B4-BE49-F238E27FC236}">
                  <a16:creationId xmlns:a16="http://schemas.microsoft.com/office/drawing/2014/main" id="{00292EAE-F4EB-51BF-185D-EB175667A46C}"/>
                </a:ext>
              </a:extLst>
            </p:cNvPr>
            <p:cNvSpPr/>
            <p:nvPr/>
          </p:nvSpPr>
          <p:spPr>
            <a:xfrm>
              <a:off x="5638800" y="4647940"/>
              <a:ext cx="1676400" cy="3812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US" dirty="0" err="1">
                  <a:solidFill>
                    <a:schemeClr val="tx1">
                      <a:lumMod val="95000"/>
                      <a:lumOff val="5000"/>
                    </a:schemeClr>
                  </a:solidFill>
                  <a:latin typeface="Tw Cen MT" panose="020B0602020104020603" pitchFamily="34" charset="0"/>
                </a:rPr>
                <a:t>Penyerahan</a:t>
              </a:r>
              <a:endParaRPr lang="en-US" dirty="0">
                <a:solidFill>
                  <a:schemeClr val="tx1">
                    <a:lumMod val="95000"/>
                    <a:lumOff val="5000"/>
                  </a:schemeClr>
                </a:solidFill>
                <a:latin typeface="Tw Cen MT" panose="020B0602020104020603" pitchFamily="34" charset="0"/>
              </a:endParaRPr>
            </a:p>
          </p:txBody>
        </p:sp>
        <p:cxnSp>
          <p:nvCxnSpPr>
            <p:cNvPr id="39" name="Straight Connector 38">
              <a:extLst>
                <a:ext uri="{FF2B5EF4-FFF2-40B4-BE49-F238E27FC236}">
                  <a16:creationId xmlns:a16="http://schemas.microsoft.com/office/drawing/2014/main" id="{0A299075-C539-350A-0162-6AA447948C47}"/>
                </a:ext>
              </a:extLst>
            </p:cNvPr>
            <p:cNvCxnSpPr>
              <a:cxnSpLocks/>
            </p:cNvCxnSpPr>
            <p:nvPr/>
          </p:nvCxnSpPr>
          <p:spPr>
            <a:xfrm>
              <a:off x="5105940" y="4495865"/>
              <a:ext cx="304800" cy="1071"/>
            </a:xfrm>
            <a:prstGeom prst="line">
              <a:avLst/>
            </a:prstGeom>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4E93B743-A214-7C56-861D-48E79932B0CD}"/>
                </a:ext>
              </a:extLst>
            </p:cNvPr>
            <p:cNvCxnSpPr>
              <a:cxnSpLocks/>
            </p:cNvCxnSpPr>
            <p:nvPr/>
          </p:nvCxnSpPr>
          <p:spPr>
            <a:xfrm rot="5400000">
              <a:off x="5029476" y="4495850"/>
              <a:ext cx="761449" cy="3243"/>
            </a:xfrm>
            <a:prstGeom prst="line">
              <a:avLst/>
            </a:prstGeom>
          </p:spPr>
          <p:style>
            <a:lnRef idx="1">
              <a:schemeClr val="accent1"/>
            </a:lnRef>
            <a:fillRef idx="0">
              <a:schemeClr val="accent1"/>
            </a:fillRef>
            <a:effectRef idx="0">
              <a:schemeClr val="accent1"/>
            </a:effectRef>
            <a:fontRef idx="minor">
              <a:schemeClr val="tx1"/>
            </a:fontRef>
          </p:style>
        </p:cxnSp>
        <p:cxnSp>
          <p:nvCxnSpPr>
            <p:cNvPr id="43" name="Straight Arrow Connector 42">
              <a:extLst>
                <a:ext uri="{FF2B5EF4-FFF2-40B4-BE49-F238E27FC236}">
                  <a16:creationId xmlns:a16="http://schemas.microsoft.com/office/drawing/2014/main" id="{CBCD517D-520D-E99C-C733-9ECA4E189278}"/>
                </a:ext>
              </a:extLst>
            </p:cNvPr>
            <p:cNvCxnSpPr>
              <a:cxnSpLocks/>
            </p:cNvCxnSpPr>
            <p:nvPr/>
          </p:nvCxnSpPr>
          <p:spPr>
            <a:xfrm>
              <a:off x="5410740" y="4114605"/>
              <a:ext cx="228060" cy="2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a:extLst>
                <a:ext uri="{FF2B5EF4-FFF2-40B4-BE49-F238E27FC236}">
                  <a16:creationId xmlns:a16="http://schemas.microsoft.com/office/drawing/2014/main" id="{310C1563-8367-85B7-DC4B-772AD743A336}"/>
                </a:ext>
              </a:extLst>
            </p:cNvPr>
            <p:cNvCxnSpPr>
              <a:cxnSpLocks/>
            </p:cNvCxnSpPr>
            <p:nvPr/>
          </p:nvCxnSpPr>
          <p:spPr>
            <a:xfrm>
              <a:off x="5410740" y="4877125"/>
              <a:ext cx="228060" cy="10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9B9266A4-E29A-B8EF-3CF2-B40C02E8663B}"/>
                </a:ext>
              </a:extLst>
            </p:cNvPr>
            <p:cNvCxnSpPr>
              <a:cxnSpLocks/>
            </p:cNvCxnSpPr>
            <p:nvPr/>
          </p:nvCxnSpPr>
          <p:spPr>
            <a:xfrm>
              <a:off x="7010400" y="4190643"/>
              <a:ext cx="457200" cy="2142"/>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774AA39-F416-D371-48CF-36CCE5E31AEB}"/>
                </a:ext>
              </a:extLst>
            </p:cNvPr>
            <p:cNvCxnSpPr>
              <a:cxnSpLocks/>
            </p:cNvCxnSpPr>
            <p:nvPr/>
          </p:nvCxnSpPr>
          <p:spPr>
            <a:xfrm>
              <a:off x="7010400" y="4877125"/>
              <a:ext cx="457200" cy="1071"/>
            </a:xfrm>
            <a:prstGeom prst="line">
              <a:avLst/>
            </a:prstGeom>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EB01556B-1754-9628-7B0B-B338534239A9}"/>
                </a:ext>
              </a:extLst>
            </p:cNvPr>
            <p:cNvCxnSpPr>
              <a:cxnSpLocks/>
            </p:cNvCxnSpPr>
            <p:nvPr/>
          </p:nvCxnSpPr>
          <p:spPr>
            <a:xfrm rot="5400000">
              <a:off x="7124895" y="4534409"/>
              <a:ext cx="685411" cy="2162"/>
            </a:xfrm>
            <a:prstGeom prst="line">
              <a:avLst/>
            </a:prstGeom>
          </p:spPr>
          <p:style>
            <a:lnRef idx="1">
              <a:schemeClr val="accent1"/>
            </a:lnRef>
            <a:fillRef idx="0">
              <a:schemeClr val="accent1"/>
            </a:fillRef>
            <a:effectRef idx="0">
              <a:schemeClr val="accent1"/>
            </a:effectRef>
            <a:fontRef idx="minor">
              <a:schemeClr val="tx1"/>
            </a:fontRef>
          </p:style>
        </p:cxnSp>
        <p:sp>
          <p:nvSpPr>
            <p:cNvPr id="55" name="Rectangle 54">
              <a:extLst>
                <a:ext uri="{FF2B5EF4-FFF2-40B4-BE49-F238E27FC236}">
                  <a16:creationId xmlns:a16="http://schemas.microsoft.com/office/drawing/2014/main" id="{B16670C5-6856-B9A1-DD2F-89A65151BB1D}"/>
                </a:ext>
              </a:extLst>
            </p:cNvPr>
            <p:cNvSpPr/>
            <p:nvPr/>
          </p:nvSpPr>
          <p:spPr>
            <a:xfrm>
              <a:off x="7849140" y="2514600"/>
              <a:ext cx="1447260" cy="3812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i="1" dirty="0">
                  <a:solidFill>
                    <a:schemeClr val="tx1">
                      <a:lumMod val="95000"/>
                      <a:lumOff val="5000"/>
                    </a:schemeClr>
                  </a:solidFill>
                  <a:latin typeface="Tw Cen MT" panose="020B0602020104020603" pitchFamily="34" charset="0"/>
                </a:rPr>
                <a:t>digital</a:t>
              </a:r>
            </a:p>
          </p:txBody>
        </p:sp>
        <p:sp>
          <p:nvSpPr>
            <p:cNvPr id="56" name="Rectangle 55">
              <a:extLst>
                <a:ext uri="{FF2B5EF4-FFF2-40B4-BE49-F238E27FC236}">
                  <a16:creationId xmlns:a16="http://schemas.microsoft.com/office/drawing/2014/main" id="{3F55194F-DA9C-B528-F506-D22FDC1F35DC}"/>
                </a:ext>
              </a:extLst>
            </p:cNvPr>
            <p:cNvSpPr/>
            <p:nvPr/>
          </p:nvSpPr>
          <p:spPr>
            <a:xfrm>
              <a:off x="8001541" y="4343789"/>
              <a:ext cx="1447259" cy="38018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i="1" dirty="0">
                  <a:solidFill>
                    <a:schemeClr val="tx1">
                      <a:lumMod val="95000"/>
                      <a:lumOff val="5000"/>
                    </a:schemeClr>
                  </a:solidFill>
                  <a:latin typeface="Tw Cen MT" panose="020B0602020104020603" pitchFamily="34" charset="0"/>
                </a:rPr>
                <a:t>digital</a:t>
              </a:r>
            </a:p>
          </p:txBody>
        </p:sp>
        <p:sp>
          <p:nvSpPr>
            <p:cNvPr id="59" name="Rectangle 58">
              <a:extLst>
                <a:ext uri="{FF2B5EF4-FFF2-40B4-BE49-F238E27FC236}">
                  <a16:creationId xmlns:a16="http://schemas.microsoft.com/office/drawing/2014/main" id="{DB2E6C8D-C3E2-363F-2239-2385EB1950C6}"/>
                </a:ext>
              </a:extLst>
            </p:cNvPr>
            <p:cNvSpPr/>
            <p:nvPr/>
          </p:nvSpPr>
          <p:spPr>
            <a:xfrm>
              <a:off x="8001541" y="3200011"/>
              <a:ext cx="1447259" cy="3812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i="1" dirty="0">
                  <a:solidFill>
                    <a:schemeClr val="tx1">
                      <a:lumMod val="95000"/>
                      <a:lumOff val="5000"/>
                    </a:schemeClr>
                  </a:solidFill>
                  <a:latin typeface="Tw Cen MT" panose="020B0602020104020603" pitchFamily="34" charset="0"/>
                </a:rPr>
                <a:t>physical</a:t>
              </a:r>
            </a:p>
          </p:txBody>
        </p:sp>
        <p:cxnSp>
          <p:nvCxnSpPr>
            <p:cNvPr id="61" name="Straight Arrow Connector 60">
              <a:extLst>
                <a:ext uri="{FF2B5EF4-FFF2-40B4-BE49-F238E27FC236}">
                  <a16:creationId xmlns:a16="http://schemas.microsoft.com/office/drawing/2014/main" id="{54A44A16-22C0-0A87-DDAC-2FB0EF32664D}"/>
                </a:ext>
              </a:extLst>
            </p:cNvPr>
            <p:cNvCxnSpPr>
              <a:cxnSpLocks/>
            </p:cNvCxnSpPr>
            <p:nvPr/>
          </p:nvCxnSpPr>
          <p:spPr>
            <a:xfrm>
              <a:off x="7239540" y="2666675"/>
              <a:ext cx="685260" cy="214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5" name="Straight Arrow Connector 64">
              <a:extLst>
                <a:ext uri="{FF2B5EF4-FFF2-40B4-BE49-F238E27FC236}">
                  <a16:creationId xmlns:a16="http://schemas.microsoft.com/office/drawing/2014/main" id="{B1F2D250-E281-44A8-AE6F-91B499762428}"/>
                </a:ext>
              </a:extLst>
            </p:cNvPr>
            <p:cNvCxnSpPr>
              <a:cxnSpLocks/>
            </p:cNvCxnSpPr>
            <p:nvPr/>
          </p:nvCxnSpPr>
          <p:spPr>
            <a:xfrm>
              <a:off x="7467600" y="4495865"/>
              <a:ext cx="609600" cy="10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a:extLst>
                <a:ext uri="{FF2B5EF4-FFF2-40B4-BE49-F238E27FC236}">
                  <a16:creationId xmlns:a16="http://schemas.microsoft.com/office/drawing/2014/main" id="{1F531620-3F0A-5A8E-354E-4E8A462D1C58}"/>
                </a:ext>
              </a:extLst>
            </p:cNvPr>
            <p:cNvCxnSpPr>
              <a:cxnSpLocks/>
            </p:cNvCxnSpPr>
            <p:nvPr/>
          </p:nvCxnSpPr>
          <p:spPr>
            <a:xfrm>
              <a:off x="7239540" y="3353157"/>
              <a:ext cx="685260" cy="10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9218"/>
                                        </p:tgtEl>
                                        <p:attrNameLst>
                                          <p:attrName>style.visibility</p:attrName>
                                        </p:attrNameLst>
                                      </p:cBhvr>
                                      <p:to>
                                        <p:strVal val="visible"/>
                                      </p:to>
                                    </p:set>
                                    <p:anim calcmode="lin" valueType="num">
                                      <p:cBhvr>
                                        <p:cTn id="7" dur="1000" fill="hold"/>
                                        <p:tgtEl>
                                          <p:spTgt spid="9218"/>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9218"/>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9218"/>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921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956A7BE0-F7CB-C068-AE7F-953F14BEB0D9}"/>
              </a:ext>
            </a:extLst>
          </p:cNvPr>
          <p:cNvSpPr>
            <a:spLocks noGrp="1" noChangeArrowheads="1"/>
          </p:cNvSpPr>
          <p:nvPr>
            <p:ph type="title"/>
          </p:nvPr>
        </p:nvSpPr>
        <p:spPr/>
        <p:txBody>
          <a:bodyPr/>
          <a:lstStyle/>
          <a:p>
            <a:r>
              <a:rPr lang="en-US" altLang="en-US" sz="3200" i="1">
                <a:latin typeface="Tw Cen MT" panose="020B0602020104020603" pitchFamily="34" charset="0"/>
              </a:rPr>
              <a:t>Electronic Commerce Transaction </a:t>
            </a:r>
            <a:r>
              <a:rPr lang="en-US" altLang="en-US" sz="3200">
                <a:latin typeface="Tw Cen MT" panose="020B0602020104020603" pitchFamily="34" charset="0"/>
              </a:rPr>
              <a:t>(Kontrak Dagang Elektronik) dan KUHPerdata</a:t>
            </a:r>
          </a:p>
        </p:txBody>
      </p:sp>
      <p:sp>
        <p:nvSpPr>
          <p:cNvPr id="3" name="Content Placeholder 2">
            <a:extLst>
              <a:ext uri="{FF2B5EF4-FFF2-40B4-BE49-F238E27FC236}">
                <a16:creationId xmlns:a16="http://schemas.microsoft.com/office/drawing/2014/main" id="{57A8E5B3-2707-5C4C-1EB4-592F58C3D412}"/>
              </a:ext>
            </a:extLst>
          </p:cNvPr>
          <p:cNvSpPr>
            <a:spLocks noGrp="1"/>
          </p:cNvSpPr>
          <p:nvPr>
            <p:ph idx="1"/>
          </p:nvPr>
        </p:nvSpPr>
        <p:spPr/>
        <p:txBody>
          <a:bodyPr rtlCol="0">
            <a:normAutofit fontScale="77500" lnSpcReduction="20000"/>
          </a:bodyPr>
          <a:lstStyle/>
          <a:p>
            <a:pPr marL="274320" indent="-274320" fontAlgn="auto">
              <a:spcAft>
                <a:spcPts val="0"/>
              </a:spcAft>
              <a:buClr>
                <a:schemeClr val="accent3"/>
              </a:buClr>
              <a:buFont typeface="Wingdings 2"/>
              <a:buChar char=""/>
              <a:defRPr/>
            </a:pPr>
            <a:r>
              <a:rPr lang="en-US" dirty="0" err="1">
                <a:latin typeface="Tw Cen MT" panose="020B0602020104020603" pitchFamily="34" charset="0"/>
              </a:rPr>
              <a:t>Syarat</a:t>
            </a:r>
            <a:r>
              <a:rPr lang="en-US" dirty="0">
                <a:latin typeface="Tw Cen MT" panose="020B0602020104020603" pitchFamily="34" charset="0"/>
              </a:rPr>
              <a:t> </a:t>
            </a:r>
            <a:r>
              <a:rPr lang="en-US" dirty="0" err="1">
                <a:latin typeface="Tw Cen MT" panose="020B0602020104020603" pitchFamily="34" charset="0"/>
              </a:rPr>
              <a:t>sahnya</a:t>
            </a:r>
            <a:r>
              <a:rPr lang="en-US" dirty="0">
                <a:latin typeface="Tw Cen MT" panose="020B0602020104020603" pitchFamily="34" charset="0"/>
              </a:rPr>
              <a:t> </a:t>
            </a:r>
            <a:r>
              <a:rPr lang="en-US" dirty="0" err="1">
                <a:latin typeface="Tw Cen MT" panose="020B0602020104020603" pitchFamily="34" charset="0"/>
              </a:rPr>
              <a:t>perjanjian</a:t>
            </a:r>
            <a:r>
              <a:rPr lang="en-US" dirty="0">
                <a:latin typeface="Tw Cen MT" panose="020B0602020104020603" pitchFamily="34" charset="0"/>
              </a:rPr>
              <a:t> (</a:t>
            </a:r>
            <a:r>
              <a:rPr lang="en-US" dirty="0" err="1">
                <a:latin typeface="Tw Cen MT" panose="020B0602020104020603" pitchFamily="34" charset="0"/>
              </a:rPr>
              <a:t>Pasal</a:t>
            </a:r>
            <a:r>
              <a:rPr lang="en-US" dirty="0">
                <a:latin typeface="Tw Cen MT" panose="020B0602020104020603" pitchFamily="34" charset="0"/>
              </a:rPr>
              <a:t> 1320 </a:t>
            </a:r>
            <a:r>
              <a:rPr lang="en-US" dirty="0" err="1">
                <a:latin typeface="Tw Cen MT" panose="020B0602020104020603" pitchFamily="34" charset="0"/>
              </a:rPr>
              <a:t>KUHPerdata</a:t>
            </a:r>
            <a:r>
              <a:rPr lang="en-US" dirty="0">
                <a:latin typeface="Tw Cen MT" panose="020B0602020104020603" pitchFamily="34" charset="0"/>
              </a:rPr>
              <a:t>):</a:t>
            </a:r>
          </a:p>
          <a:p>
            <a:pPr marL="640080" lvl="1" indent="-246888" fontAlgn="auto">
              <a:spcAft>
                <a:spcPts val="0"/>
              </a:spcAft>
              <a:buFont typeface="Wingdings 2"/>
              <a:buChar char=""/>
              <a:defRPr/>
            </a:pPr>
            <a:r>
              <a:rPr lang="en-US" dirty="0" err="1">
                <a:latin typeface="Tw Cen MT" panose="020B0602020104020603" pitchFamily="34" charset="0"/>
              </a:rPr>
              <a:t>Kesepakatan</a:t>
            </a:r>
            <a:r>
              <a:rPr lang="en-US" dirty="0">
                <a:latin typeface="Tw Cen MT" panose="020B0602020104020603" pitchFamily="34" charset="0"/>
              </a:rPr>
              <a:t> </a:t>
            </a:r>
            <a:r>
              <a:rPr lang="en-US" dirty="0" err="1">
                <a:latin typeface="Tw Cen MT" panose="020B0602020104020603" pitchFamily="34" charset="0"/>
              </a:rPr>
              <a:t>untuk</a:t>
            </a:r>
            <a:r>
              <a:rPr lang="en-US" dirty="0">
                <a:latin typeface="Tw Cen MT" panose="020B0602020104020603" pitchFamily="34" charset="0"/>
              </a:rPr>
              <a:t> </a:t>
            </a:r>
            <a:r>
              <a:rPr lang="en-US" dirty="0" err="1">
                <a:latin typeface="Tw Cen MT" panose="020B0602020104020603" pitchFamily="34" charset="0"/>
              </a:rPr>
              <a:t>membuat</a:t>
            </a:r>
            <a:r>
              <a:rPr lang="en-US" dirty="0">
                <a:latin typeface="Tw Cen MT" panose="020B0602020104020603" pitchFamily="34" charset="0"/>
              </a:rPr>
              <a:t> </a:t>
            </a:r>
            <a:r>
              <a:rPr lang="en-US" dirty="0" err="1">
                <a:latin typeface="Tw Cen MT" panose="020B0602020104020603" pitchFamily="34" charset="0"/>
              </a:rPr>
              <a:t>suatu</a:t>
            </a:r>
            <a:r>
              <a:rPr lang="en-US" dirty="0">
                <a:latin typeface="Tw Cen MT" panose="020B0602020104020603" pitchFamily="34" charset="0"/>
              </a:rPr>
              <a:t> </a:t>
            </a:r>
            <a:r>
              <a:rPr lang="en-US" dirty="0" err="1">
                <a:latin typeface="Tw Cen MT" panose="020B0602020104020603" pitchFamily="34" charset="0"/>
              </a:rPr>
              <a:t>perjanjian</a:t>
            </a:r>
            <a:r>
              <a:rPr lang="en-US" dirty="0">
                <a:latin typeface="Tw Cen MT" panose="020B0602020104020603" pitchFamily="34" charset="0"/>
              </a:rPr>
              <a:t>;</a:t>
            </a:r>
          </a:p>
          <a:p>
            <a:pPr marL="640080" lvl="1" indent="-246888" fontAlgn="auto">
              <a:spcAft>
                <a:spcPts val="0"/>
              </a:spcAft>
              <a:buFont typeface="Wingdings 2"/>
              <a:buChar char=""/>
              <a:defRPr/>
            </a:pPr>
            <a:r>
              <a:rPr lang="en-US" dirty="0" err="1">
                <a:latin typeface="Tw Cen MT" panose="020B0602020104020603" pitchFamily="34" charset="0"/>
              </a:rPr>
              <a:t>Cakap</a:t>
            </a:r>
            <a:r>
              <a:rPr lang="en-US" dirty="0">
                <a:latin typeface="Tw Cen MT" panose="020B0602020104020603" pitchFamily="34" charset="0"/>
              </a:rPr>
              <a:t> </a:t>
            </a:r>
            <a:r>
              <a:rPr lang="en-US" dirty="0" err="1">
                <a:latin typeface="Tw Cen MT" panose="020B0602020104020603" pitchFamily="34" charset="0"/>
              </a:rPr>
              <a:t>melakukan</a:t>
            </a:r>
            <a:r>
              <a:rPr lang="en-US" dirty="0">
                <a:latin typeface="Tw Cen MT" panose="020B0602020104020603" pitchFamily="34" charset="0"/>
              </a:rPr>
              <a:t> </a:t>
            </a:r>
            <a:r>
              <a:rPr lang="en-US" dirty="0" err="1">
                <a:latin typeface="Tw Cen MT" panose="020B0602020104020603" pitchFamily="34" charset="0"/>
              </a:rPr>
              <a:t>perbuatan</a:t>
            </a:r>
            <a:r>
              <a:rPr lang="en-US" dirty="0">
                <a:latin typeface="Tw Cen MT" panose="020B0602020104020603" pitchFamily="34" charset="0"/>
              </a:rPr>
              <a:t> </a:t>
            </a:r>
            <a:r>
              <a:rPr lang="en-US" dirty="0" err="1">
                <a:latin typeface="Tw Cen MT" panose="020B0602020104020603" pitchFamily="34" charset="0"/>
              </a:rPr>
              <a:t>hukum</a:t>
            </a:r>
            <a:r>
              <a:rPr lang="en-US" dirty="0">
                <a:latin typeface="Tw Cen MT" panose="020B0602020104020603" pitchFamily="34" charset="0"/>
              </a:rPr>
              <a:t>;</a:t>
            </a:r>
          </a:p>
          <a:p>
            <a:pPr marL="640080" lvl="1" indent="-246888" fontAlgn="auto">
              <a:spcAft>
                <a:spcPts val="0"/>
              </a:spcAft>
              <a:buFont typeface="Wingdings 2"/>
              <a:buChar char=""/>
              <a:defRPr/>
            </a:pPr>
            <a:r>
              <a:rPr lang="en-US" dirty="0" err="1">
                <a:latin typeface="Tw Cen MT" panose="020B0602020104020603" pitchFamily="34" charset="0"/>
              </a:rPr>
              <a:t>Suatu</a:t>
            </a:r>
            <a:r>
              <a:rPr lang="en-US" dirty="0">
                <a:latin typeface="Tw Cen MT" panose="020B0602020104020603" pitchFamily="34" charset="0"/>
              </a:rPr>
              <a:t> </a:t>
            </a:r>
            <a:r>
              <a:rPr lang="en-US" dirty="0" err="1">
                <a:latin typeface="Tw Cen MT" panose="020B0602020104020603" pitchFamily="34" charset="0"/>
              </a:rPr>
              <a:t>hal</a:t>
            </a:r>
            <a:r>
              <a:rPr lang="en-US" dirty="0">
                <a:latin typeface="Tw Cen MT" panose="020B0602020104020603" pitchFamily="34" charset="0"/>
              </a:rPr>
              <a:t> </a:t>
            </a:r>
            <a:r>
              <a:rPr lang="en-US" dirty="0" err="1">
                <a:latin typeface="Tw Cen MT" panose="020B0602020104020603" pitchFamily="34" charset="0"/>
              </a:rPr>
              <a:t>tertentu</a:t>
            </a:r>
            <a:r>
              <a:rPr lang="en-US" dirty="0">
                <a:latin typeface="Tw Cen MT" panose="020B0602020104020603" pitchFamily="34" charset="0"/>
              </a:rPr>
              <a:t>;</a:t>
            </a:r>
          </a:p>
          <a:p>
            <a:pPr marL="640080" lvl="1" indent="-246888" fontAlgn="auto">
              <a:spcAft>
                <a:spcPts val="0"/>
              </a:spcAft>
              <a:buFont typeface="Wingdings 2"/>
              <a:buChar char=""/>
              <a:defRPr/>
            </a:pPr>
            <a:r>
              <a:rPr lang="en-US" dirty="0" err="1">
                <a:latin typeface="Tw Cen MT" panose="020B0602020104020603" pitchFamily="34" charset="0"/>
              </a:rPr>
              <a:t>Suatu</a:t>
            </a:r>
            <a:r>
              <a:rPr lang="en-US" dirty="0">
                <a:latin typeface="Tw Cen MT" panose="020B0602020104020603" pitchFamily="34" charset="0"/>
              </a:rPr>
              <a:t> </a:t>
            </a:r>
            <a:r>
              <a:rPr lang="en-US" dirty="0" err="1">
                <a:latin typeface="Tw Cen MT" panose="020B0602020104020603" pitchFamily="34" charset="0"/>
              </a:rPr>
              <a:t>sebab</a:t>
            </a:r>
            <a:r>
              <a:rPr lang="en-US" dirty="0">
                <a:latin typeface="Tw Cen MT" panose="020B0602020104020603" pitchFamily="34" charset="0"/>
              </a:rPr>
              <a:t> yang </a:t>
            </a:r>
            <a:r>
              <a:rPr lang="en-US" dirty="0" err="1">
                <a:latin typeface="Tw Cen MT" panose="020B0602020104020603" pitchFamily="34" charset="0"/>
              </a:rPr>
              <a:t>halal</a:t>
            </a:r>
            <a:r>
              <a:rPr lang="en-US" dirty="0">
                <a:latin typeface="Tw Cen MT" panose="020B0602020104020603" pitchFamily="34" charset="0"/>
              </a:rPr>
              <a:t>.</a:t>
            </a:r>
          </a:p>
          <a:p>
            <a:pPr marL="640080" lvl="1" indent="-246888" fontAlgn="auto">
              <a:spcAft>
                <a:spcPts val="0"/>
              </a:spcAft>
              <a:buFont typeface="Arial" panose="020B0604020202020204" pitchFamily="34" charset="0"/>
              <a:buNone/>
              <a:defRPr/>
            </a:pPr>
            <a:endParaRPr lang="en-US" dirty="0">
              <a:latin typeface="Tw Cen MT" panose="020B0602020104020603" pitchFamily="34" charset="0"/>
            </a:endParaRPr>
          </a:p>
          <a:p>
            <a:pPr marL="274320" indent="-274320" fontAlgn="auto">
              <a:spcAft>
                <a:spcPts val="0"/>
              </a:spcAft>
              <a:buClr>
                <a:schemeClr val="accent3"/>
              </a:buClr>
              <a:buFont typeface="Wingdings 2"/>
              <a:buChar char=""/>
              <a:defRPr/>
            </a:pPr>
            <a:r>
              <a:rPr lang="en-US" dirty="0" err="1">
                <a:latin typeface="Tw Cen MT" panose="020B0602020104020603" pitchFamily="34" charset="0"/>
              </a:rPr>
              <a:t>Saat</a:t>
            </a:r>
            <a:r>
              <a:rPr lang="en-US" dirty="0">
                <a:latin typeface="Tw Cen MT" panose="020B0602020104020603" pitchFamily="34" charset="0"/>
              </a:rPr>
              <a:t> </a:t>
            </a:r>
            <a:r>
              <a:rPr lang="en-US" dirty="0" err="1">
                <a:latin typeface="Tw Cen MT" panose="020B0602020104020603" pitchFamily="34" charset="0"/>
              </a:rPr>
              <a:t>terjadinya</a:t>
            </a:r>
            <a:r>
              <a:rPr lang="en-US" dirty="0">
                <a:latin typeface="Tw Cen MT" panose="020B0602020104020603" pitchFamily="34" charset="0"/>
              </a:rPr>
              <a:t> </a:t>
            </a:r>
            <a:r>
              <a:rPr lang="en-US" dirty="0" err="1">
                <a:latin typeface="Tw Cen MT" panose="020B0602020104020603" pitchFamily="34" charset="0"/>
              </a:rPr>
              <a:t>kesepakatan</a:t>
            </a:r>
            <a:r>
              <a:rPr lang="en-US" dirty="0">
                <a:latin typeface="Tw Cen MT" panose="020B0602020104020603" pitchFamily="34" charset="0"/>
              </a:rPr>
              <a:t>:</a:t>
            </a:r>
          </a:p>
          <a:p>
            <a:pPr marL="640080" lvl="1" indent="-246888" fontAlgn="auto">
              <a:spcAft>
                <a:spcPts val="0"/>
              </a:spcAft>
              <a:buFont typeface="Wingdings 2"/>
              <a:buChar char=""/>
              <a:defRPr/>
            </a:pPr>
            <a:r>
              <a:rPr lang="en-US" dirty="0" err="1">
                <a:latin typeface="Tw Cen MT" panose="020B0602020104020603" pitchFamily="34" charset="0"/>
              </a:rPr>
              <a:t>Pernyataan</a:t>
            </a:r>
            <a:r>
              <a:rPr lang="en-US" dirty="0">
                <a:latin typeface="Tw Cen MT" panose="020B0602020104020603" pitchFamily="34" charset="0"/>
              </a:rPr>
              <a:t> </a:t>
            </a:r>
            <a:r>
              <a:rPr lang="en-US" dirty="0" err="1">
                <a:latin typeface="Tw Cen MT" panose="020B0602020104020603" pitchFamily="34" charset="0"/>
              </a:rPr>
              <a:t>dari</a:t>
            </a:r>
            <a:r>
              <a:rPr lang="en-US" dirty="0">
                <a:latin typeface="Tw Cen MT" panose="020B0602020104020603" pitchFamily="34" charset="0"/>
              </a:rPr>
              <a:t> </a:t>
            </a:r>
            <a:r>
              <a:rPr lang="en-US" dirty="0" err="1">
                <a:latin typeface="Tw Cen MT" panose="020B0602020104020603" pitchFamily="34" charset="0"/>
              </a:rPr>
              <a:t>pihak</a:t>
            </a:r>
            <a:r>
              <a:rPr lang="en-US" dirty="0">
                <a:latin typeface="Tw Cen MT" panose="020B0602020104020603" pitchFamily="34" charset="0"/>
              </a:rPr>
              <a:t> yang </a:t>
            </a:r>
            <a:r>
              <a:rPr lang="en-US" dirty="0" err="1">
                <a:latin typeface="Tw Cen MT" panose="020B0602020104020603" pitchFamily="34" charset="0"/>
              </a:rPr>
              <a:t>menawarkan</a:t>
            </a:r>
            <a:r>
              <a:rPr lang="en-US" dirty="0">
                <a:latin typeface="Tw Cen MT" panose="020B0602020104020603" pitchFamily="34" charset="0"/>
              </a:rPr>
              <a:t> (</a:t>
            </a:r>
            <a:r>
              <a:rPr lang="en-US" i="1" dirty="0" err="1">
                <a:latin typeface="Tw Cen MT" panose="020B0602020104020603" pitchFamily="34" charset="0"/>
              </a:rPr>
              <a:t>offerte</a:t>
            </a:r>
            <a:r>
              <a:rPr lang="en-US" dirty="0">
                <a:latin typeface="Tw Cen MT" panose="020B0602020104020603" pitchFamily="34" charset="0"/>
              </a:rPr>
              <a:t>) </a:t>
            </a:r>
            <a:r>
              <a:rPr lang="en-US" dirty="0" err="1">
                <a:latin typeface="Tw Cen MT" panose="020B0602020104020603" pitchFamily="34" charset="0"/>
              </a:rPr>
              <a:t>dan</a:t>
            </a:r>
            <a:r>
              <a:rPr lang="en-US" dirty="0">
                <a:latin typeface="Tw Cen MT" panose="020B0602020104020603" pitchFamily="34" charset="0"/>
              </a:rPr>
              <a:t> yang </a:t>
            </a:r>
            <a:r>
              <a:rPr lang="en-US" dirty="0" err="1">
                <a:latin typeface="Tw Cen MT" panose="020B0602020104020603" pitchFamily="34" charset="0"/>
              </a:rPr>
              <a:t>menerima</a:t>
            </a:r>
            <a:r>
              <a:rPr lang="en-US" dirty="0">
                <a:latin typeface="Tw Cen MT" panose="020B0602020104020603" pitchFamily="34" charset="0"/>
              </a:rPr>
              <a:t> </a:t>
            </a:r>
            <a:r>
              <a:rPr lang="en-US" dirty="0" err="1">
                <a:latin typeface="Tw Cen MT" panose="020B0602020104020603" pitchFamily="34" charset="0"/>
              </a:rPr>
              <a:t>penawaran</a:t>
            </a:r>
            <a:r>
              <a:rPr lang="en-US" dirty="0">
                <a:latin typeface="Tw Cen MT" panose="020B0602020104020603" pitchFamily="34" charset="0"/>
              </a:rPr>
              <a:t> </a:t>
            </a:r>
            <a:r>
              <a:rPr lang="en-US" dirty="0" err="1">
                <a:latin typeface="Tw Cen MT" panose="020B0602020104020603" pitchFamily="34" charset="0"/>
              </a:rPr>
              <a:t>tersebut</a:t>
            </a:r>
            <a:r>
              <a:rPr lang="en-US" dirty="0">
                <a:latin typeface="Tw Cen MT" panose="020B0602020104020603" pitchFamily="34" charset="0"/>
              </a:rPr>
              <a:t> (</a:t>
            </a:r>
            <a:r>
              <a:rPr lang="en-US" i="1" dirty="0" err="1">
                <a:latin typeface="Tw Cen MT" panose="020B0602020104020603" pitchFamily="34" charset="0"/>
              </a:rPr>
              <a:t>acceptatie</a:t>
            </a:r>
            <a:r>
              <a:rPr lang="en-US" dirty="0">
                <a:latin typeface="Tw Cen MT" panose="020B0602020104020603" pitchFamily="34" charset="0"/>
              </a:rPr>
              <a:t>). </a:t>
            </a:r>
          </a:p>
          <a:p>
            <a:pPr marL="640080" lvl="1" indent="-246888" fontAlgn="auto">
              <a:spcAft>
                <a:spcPts val="0"/>
              </a:spcAft>
              <a:buFont typeface="Arial" panose="020B0604020202020204" pitchFamily="34" charset="0"/>
              <a:buNone/>
              <a:defRPr/>
            </a:pPr>
            <a:endParaRPr lang="en-US" dirty="0">
              <a:latin typeface="Tw Cen MT" panose="020B0602020104020603" pitchFamily="34" charset="0"/>
            </a:endParaRPr>
          </a:p>
          <a:p>
            <a:pPr marL="274320" indent="-274320" fontAlgn="auto">
              <a:spcAft>
                <a:spcPts val="0"/>
              </a:spcAft>
              <a:buClr>
                <a:schemeClr val="accent3"/>
              </a:buClr>
              <a:buFont typeface="Wingdings 2"/>
              <a:buChar char=""/>
              <a:defRPr/>
            </a:pPr>
            <a:r>
              <a:rPr lang="en-US" dirty="0" err="1">
                <a:latin typeface="Tw Cen MT" panose="020B0602020104020603" pitchFamily="34" charset="0"/>
              </a:rPr>
              <a:t>Persoalan</a:t>
            </a:r>
            <a:r>
              <a:rPr lang="en-US" dirty="0">
                <a:latin typeface="Tw Cen MT" panose="020B0602020104020603" pitchFamily="34" charset="0"/>
              </a:rPr>
              <a:t> </a:t>
            </a:r>
            <a:r>
              <a:rPr lang="en-US" dirty="0" err="1">
                <a:latin typeface="Tw Cen MT" panose="020B0602020104020603" pitchFamily="34" charset="0"/>
              </a:rPr>
              <a:t>hukum</a:t>
            </a:r>
            <a:r>
              <a:rPr lang="en-US" dirty="0">
                <a:latin typeface="Tw Cen MT" panose="020B0602020104020603" pitchFamily="34" charset="0"/>
              </a:rPr>
              <a:t> </a:t>
            </a:r>
            <a:r>
              <a:rPr lang="en-US" dirty="0" err="1">
                <a:latin typeface="Tw Cen MT" panose="020B0602020104020603" pitchFamily="34" charset="0"/>
              </a:rPr>
              <a:t>berkaitan</a:t>
            </a:r>
            <a:r>
              <a:rPr lang="en-US" dirty="0">
                <a:latin typeface="Tw Cen MT" panose="020B0602020104020603" pitchFamily="34" charset="0"/>
              </a:rPr>
              <a:t> </a:t>
            </a:r>
            <a:r>
              <a:rPr lang="en-US" dirty="0" err="1">
                <a:latin typeface="Tw Cen MT" panose="020B0602020104020603" pitchFamily="34" charset="0"/>
              </a:rPr>
              <a:t>dengan</a:t>
            </a:r>
            <a:r>
              <a:rPr lang="en-US" dirty="0">
                <a:latin typeface="Tw Cen MT" panose="020B0602020104020603" pitchFamily="34" charset="0"/>
              </a:rPr>
              <a:t> </a:t>
            </a:r>
            <a:r>
              <a:rPr lang="en-US" dirty="0" err="1">
                <a:latin typeface="Tw Cen MT" panose="020B0602020104020603" pitchFamily="34" charset="0"/>
              </a:rPr>
              <a:t>keabsahan</a:t>
            </a:r>
            <a:r>
              <a:rPr lang="en-US" dirty="0">
                <a:latin typeface="Tw Cen MT" panose="020B0602020104020603" pitchFamily="34" charset="0"/>
              </a:rPr>
              <a:t>:</a:t>
            </a:r>
          </a:p>
          <a:p>
            <a:pPr marL="640080" lvl="1" indent="-246888" fontAlgn="auto">
              <a:spcAft>
                <a:spcPts val="0"/>
              </a:spcAft>
              <a:buFont typeface="Wingdings 2"/>
              <a:buChar char=""/>
              <a:defRPr/>
            </a:pPr>
            <a:r>
              <a:rPr lang="en-US" dirty="0" err="1">
                <a:latin typeface="Tw Cen MT" panose="020B0602020104020603" pitchFamily="34" charset="0"/>
              </a:rPr>
              <a:t>Penggunaan</a:t>
            </a:r>
            <a:r>
              <a:rPr lang="en-US" dirty="0">
                <a:latin typeface="Tw Cen MT" panose="020B0602020104020603" pitchFamily="34" charset="0"/>
              </a:rPr>
              <a:t> </a:t>
            </a:r>
            <a:r>
              <a:rPr lang="en-US" dirty="0" err="1">
                <a:latin typeface="Tw Cen MT" panose="020B0602020104020603" pitchFamily="34" charset="0"/>
              </a:rPr>
              <a:t>tandatangan</a:t>
            </a:r>
            <a:r>
              <a:rPr lang="en-US" dirty="0">
                <a:latin typeface="Tw Cen MT" panose="020B0602020104020603" pitchFamily="34" charset="0"/>
              </a:rPr>
              <a:t> digital (</a:t>
            </a:r>
            <a:r>
              <a:rPr lang="en-US" i="1" dirty="0">
                <a:latin typeface="Tw Cen MT" panose="020B0602020104020603" pitchFamily="34" charset="0"/>
              </a:rPr>
              <a:t>digital signature</a:t>
            </a:r>
            <a:r>
              <a:rPr lang="en-US" dirty="0">
                <a:latin typeface="Tw Cen MT" panose="020B0602020104020603" pitchFamily="34" charset="0"/>
              </a:rPr>
              <a:t>) </a:t>
            </a:r>
            <a:r>
              <a:rPr lang="en-US" dirty="0" err="1">
                <a:latin typeface="Tw Cen MT" panose="020B0602020104020603" pitchFamily="34" charset="0"/>
              </a:rPr>
              <a:t>belum</a:t>
            </a:r>
            <a:r>
              <a:rPr lang="en-US" dirty="0">
                <a:latin typeface="Tw Cen MT" panose="020B0602020104020603" pitchFamily="34" charset="0"/>
              </a:rPr>
              <a:t> </a:t>
            </a:r>
            <a:r>
              <a:rPr lang="en-US" dirty="0" err="1">
                <a:latin typeface="Tw Cen MT" panose="020B0602020104020603" pitchFamily="34" charset="0"/>
              </a:rPr>
              <a:t>sepenuhnya</a:t>
            </a:r>
            <a:r>
              <a:rPr lang="en-US" dirty="0">
                <a:latin typeface="Tw Cen MT" panose="020B0602020104020603" pitchFamily="34" charset="0"/>
              </a:rPr>
              <a:t> </a:t>
            </a:r>
            <a:r>
              <a:rPr lang="en-US" dirty="0" err="1">
                <a:latin typeface="Tw Cen MT" panose="020B0602020104020603" pitchFamily="34" charset="0"/>
              </a:rPr>
              <a:t>menumbuhkan</a:t>
            </a:r>
            <a:r>
              <a:rPr lang="en-US" dirty="0">
                <a:latin typeface="Tw Cen MT" panose="020B0602020104020603" pitchFamily="34" charset="0"/>
              </a:rPr>
              <a:t> </a:t>
            </a:r>
            <a:r>
              <a:rPr lang="en-US" dirty="0" err="1">
                <a:latin typeface="Tw Cen MT" panose="020B0602020104020603" pitchFamily="34" charset="0"/>
              </a:rPr>
              <a:t>kepercayaan</a:t>
            </a:r>
            <a:r>
              <a:rPr lang="en-US" dirty="0">
                <a:latin typeface="Tw Cen MT" panose="020B0602020104020603" pitchFamily="34" charset="0"/>
              </a:rPr>
              <a:t> </a:t>
            </a:r>
            <a:r>
              <a:rPr lang="en-US" dirty="0" err="1">
                <a:latin typeface="Tw Cen MT" panose="020B0602020104020603" pitchFamily="34" charset="0"/>
              </a:rPr>
              <a:t>semua</a:t>
            </a:r>
            <a:r>
              <a:rPr lang="en-US" dirty="0">
                <a:latin typeface="Tw Cen MT" panose="020B0602020104020603" pitchFamily="34" charset="0"/>
              </a:rPr>
              <a:t> </a:t>
            </a:r>
            <a:r>
              <a:rPr lang="en-US" dirty="0" err="1">
                <a:latin typeface="Tw Cen MT" panose="020B0602020104020603" pitchFamily="34" charset="0"/>
              </a:rPr>
              <a:t>pihak</a:t>
            </a:r>
            <a:r>
              <a:rPr lang="en-US" dirty="0">
                <a:latin typeface="Tw Cen MT" panose="020B0602020104020603" pitchFamily="34" charset="0"/>
              </a:rPr>
              <a:t> yang </a:t>
            </a:r>
            <a:r>
              <a:rPr lang="en-US" dirty="0" err="1">
                <a:latin typeface="Tw Cen MT" panose="020B0602020104020603" pitchFamily="34" charset="0"/>
              </a:rPr>
              <a:t>berkepentingan</a:t>
            </a:r>
            <a:r>
              <a:rPr lang="en-US" dirty="0">
                <a:latin typeface="Tw Cen MT" panose="020B0602020104020603" pitchFamily="34" charset="0"/>
              </a:rPr>
              <a:t>.</a:t>
            </a:r>
          </a:p>
          <a:p>
            <a:pPr marL="640080" lvl="1" indent="-246888" fontAlgn="auto">
              <a:spcAft>
                <a:spcPts val="0"/>
              </a:spcAft>
              <a:buFont typeface="Wingdings 2"/>
              <a:buChar char=""/>
              <a:defRPr/>
            </a:pPr>
            <a:r>
              <a:rPr lang="en-US" dirty="0" err="1">
                <a:latin typeface="Tw Cen MT" panose="020B0602020104020603" pitchFamily="34" charset="0"/>
              </a:rPr>
              <a:t>Kecakapan</a:t>
            </a:r>
            <a:r>
              <a:rPr lang="en-US" dirty="0">
                <a:latin typeface="Tw Cen MT" panose="020B0602020104020603" pitchFamily="34" charset="0"/>
              </a:rPr>
              <a:t> </a:t>
            </a:r>
            <a:r>
              <a:rPr lang="en-US" dirty="0" err="1">
                <a:latin typeface="Tw Cen MT" panose="020B0602020104020603" pitchFamily="34" charset="0"/>
              </a:rPr>
              <a:t>menutup</a:t>
            </a:r>
            <a:r>
              <a:rPr lang="en-US" dirty="0">
                <a:latin typeface="Tw Cen MT" panose="020B0602020104020603" pitchFamily="34" charset="0"/>
              </a:rPr>
              <a:t> </a:t>
            </a:r>
            <a:r>
              <a:rPr lang="en-US" dirty="0" err="1">
                <a:latin typeface="Tw Cen MT" panose="020B0602020104020603" pitchFamily="34" charset="0"/>
              </a:rPr>
              <a:t>kontrak</a:t>
            </a:r>
            <a:r>
              <a:rPr lang="en-US" dirty="0">
                <a:latin typeface="Tw Cen MT" panose="020B0602020104020603" pitchFamily="34" charset="0"/>
              </a:rPr>
              <a:t> </a:t>
            </a:r>
            <a:r>
              <a:rPr lang="en-US" dirty="0" err="1">
                <a:latin typeface="Tw Cen MT" panose="020B0602020104020603" pitchFamily="34" charset="0"/>
              </a:rPr>
              <a:t>sukar</a:t>
            </a:r>
            <a:r>
              <a:rPr lang="en-US" dirty="0">
                <a:latin typeface="Tw Cen MT" panose="020B0602020104020603" pitchFamily="34" charset="0"/>
              </a:rPr>
              <a:t> </a:t>
            </a:r>
            <a:r>
              <a:rPr lang="en-US" dirty="0" err="1">
                <a:latin typeface="Tw Cen MT" panose="020B0602020104020603" pitchFamily="34" charset="0"/>
              </a:rPr>
              <a:t>dideteksi</a:t>
            </a:r>
            <a:r>
              <a:rPr lang="en-US" dirty="0">
                <a:latin typeface="Tw Cen MT" panose="020B0602020104020603" pitchFamily="34" charset="0"/>
              </a:rPr>
              <a:t> </a:t>
            </a:r>
            <a:r>
              <a:rPr lang="en-US" dirty="0" err="1">
                <a:latin typeface="Tw Cen MT" panose="020B0602020104020603" pitchFamily="34" charset="0"/>
              </a:rPr>
              <a:t>berhubung</a:t>
            </a:r>
            <a:r>
              <a:rPr lang="en-US" dirty="0">
                <a:latin typeface="Tw Cen MT" panose="020B0602020104020603" pitchFamily="34" charset="0"/>
              </a:rPr>
              <a:t> </a:t>
            </a:r>
            <a:r>
              <a:rPr lang="en-US" dirty="0" err="1">
                <a:latin typeface="Tw Cen MT" panose="020B0602020104020603" pitchFamily="34" charset="0"/>
              </a:rPr>
              <a:t>kontrak</a:t>
            </a:r>
            <a:r>
              <a:rPr lang="en-US" dirty="0">
                <a:latin typeface="Tw Cen MT" panose="020B0602020104020603" pitchFamily="34" charset="0"/>
              </a:rPr>
              <a:t> </a:t>
            </a:r>
            <a:r>
              <a:rPr lang="en-US" dirty="0" err="1">
                <a:latin typeface="Tw Cen MT" panose="020B0602020104020603" pitchFamily="34" charset="0"/>
              </a:rPr>
              <a:t>tersebut</a:t>
            </a:r>
            <a:r>
              <a:rPr lang="en-US" dirty="0">
                <a:latin typeface="Tw Cen MT" panose="020B0602020104020603" pitchFamily="34" charset="0"/>
              </a:rPr>
              <a:t> </a:t>
            </a:r>
            <a:r>
              <a:rPr lang="en-US" dirty="0" err="1">
                <a:latin typeface="Tw Cen MT" panose="020B0602020104020603" pitchFamily="34" charset="0"/>
              </a:rPr>
              <a:t>bersifat</a:t>
            </a:r>
            <a:r>
              <a:rPr lang="en-US" dirty="0">
                <a:latin typeface="Tw Cen MT" panose="020B0602020104020603" pitchFamily="34" charset="0"/>
              </a:rPr>
              <a:t> </a:t>
            </a:r>
            <a:r>
              <a:rPr lang="en-US" dirty="0" err="1">
                <a:latin typeface="Tw Cen MT" panose="020B0602020104020603" pitchFamily="34" charset="0"/>
              </a:rPr>
              <a:t>nir</a:t>
            </a:r>
            <a:r>
              <a:rPr lang="en-US" dirty="0">
                <a:latin typeface="Tw Cen MT" panose="020B0602020104020603" pitchFamily="34" charset="0"/>
              </a:rPr>
              <a:t> </a:t>
            </a:r>
            <a:r>
              <a:rPr lang="en-US" dirty="0" err="1">
                <a:latin typeface="Tw Cen MT" panose="020B0602020104020603" pitchFamily="34" charset="0"/>
              </a:rPr>
              <a:t>tatap</a:t>
            </a:r>
            <a:r>
              <a:rPr lang="en-US" dirty="0">
                <a:latin typeface="Tw Cen MT" panose="020B0602020104020603" pitchFamily="34" charset="0"/>
              </a:rPr>
              <a:t> </a:t>
            </a:r>
            <a:r>
              <a:rPr lang="en-US" dirty="0" err="1">
                <a:latin typeface="Tw Cen MT" panose="020B0602020104020603" pitchFamily="34" charset="0"/>
              </a:rPr>
              <a:t>buka</a:t>
            </a:r>
            <a:r>
              <a:rPr lang="en-US" dirty="0">
                <a:latin typeface="Tw Cen MT" panose="020B0602020104020603" pitchFamily="34" charset="0"/>
              </a:rPr>
              <a:t> (</a:t>
            </a:r>
            <a:r>
              <a:rPr lang="en-US" i="1" dirty="0">
                <a:latin typeface="Tw Cen MT" panose="020B0602020104020603" pitchFamily="34" charset="0"/>
              </a:rPr>
              <a:t>faceless nature</a:t>
            </a:r>
            <a:r>
              <a:rPr lang="en-US" dirty="0">
                <a:latin typeface="Tw Cen MT" panose="020B0602020104020603" pitchFamily="34" charset="0"/>
              </a:rPr>
              <a:t>).</a:t>
            </a:r>
          </a:p>
          <a:p>
            <a:pPr marL="640080" lvl="1" indent="-246888" fontAlgn="auto">
              <a:spcAft>
                <a:spcPts val="0"/>
              </a:spcAft>
              <a:buFont typeface="Arial" panose="020B0604020202020204" pitchFamily="34" charset="0"/>
              <a:buNone/>
              <a:defRPr/>
            </a:pPr>
            <a:endParaRPr lang="en-US" dirty="0">
              <a:latin typeface="Tw Cen MT" panose="020B0602020104020603"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10242"/>
                                        </p:tgtEl>
                                        <p:attrNameLst>
                                          <p:attrName>style.visibility</p:attrName>
                                        </p:attrNameLst>
                                      </p:cBhvr>
                                      <p:to>
                                        <p:strVal val="visible"/>
                                      </p:to>
                                    </p:set>
                                    <p:anim calcmode="lin" valueType="num">
                                      <p:cBhvr>
                                        <p:cTn id="7" dur="1000" fill="hold"/>
                                        <p:tgtEl>
                                          <p:spTgt spid="10242"/>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10242"/>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10242"/>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10242"/>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3">
                                            <p:txEl>
                                              <p:pRg st="0" end="0"/>
                                            </p:txEl>
                                          </p:spTgt>
                                        </p:tgtEl>
                                      </p:cBhvr>
                                    </p:animEffect>
                                  </p:childTnLst>
                                </p:cTn>
                              </p:par>
                              <p:par>
                                <p:cTn id="18" presetID="29" presetClass="entr" presetSubtype="0" fill="hold" nodeType="with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2" dur="1000"/>
                                        <p:tgtEl>
                                          <p:spTgt spid="3">
                                            <p:txEl>
                                              <p:pRg st="1" end="1"/>
                                            </p:txEl>
                                          </p:spTgt>
                                        </p:tgtEl>
                                      </p:cBhvr>
                                    </p:animEffect>
                                  </p:childTnLst>
                                </p:cTn>
                              </p:par>
                              <p:par>
                                <p:cTn id="23" presetID="29" presetClass="entr" presetSubtype="0"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p:cTn id="25"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26"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7" dur="1000"/>
                                        <p:tgtEl>
                                          <p:spTgt spid="3">
                                            <p:txEl>
                                              <p:pRg st="2" end="2"/>
                                            </p:txEl>
                                          </p:spTgt>
                                        </p:tgtEl>
                                      </p:cBhvr>
                                    </p:animEffect>
                                  </p:childTnLst>
                                </p:cTn>
                              </p:par>
                              <p:par>
                                <p:cTn id="28" presetID="29" presetClass="entr" presetSubtype="0" fill="hold"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p:cTn id="30"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1"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2" dur="1000"/>
                                        <p:tgtEl>
                                          <p:spTgt spid="3">
                                            <p:txEl>
                                              <p:pRg st="3" end="3"/>
                                            </p:txEl>
                                          </p:spTgt>
                                        </p:tgtEl>
                                      </p:cBhvr>
                                    </p:animEffect>
                                  </p:childTnLst>
                                </p:cTn>
                              </p:par>
                              <p:par>
                                <p:cTn id="33" presetID="29" presetClass="entr" presetSubtype="0"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ppt_x</p:attrName>
                                        </p:attrNameLst>
                                      </p:cBhvr>
                                      <p:tavLst>
                                        <p:tav tm="0">
                                          <p:val>
                                            <p:strVal val="#ppt_x-.2"/>
                                          </p:val>
                                        </p:tav>
                                        <p:tav tm="100000">
                                          <p:val>
                                            <p:strVal val="#ppt_x"/>
                                          </p:val>
                                        </p:tav>
                                      </p:tavLst>
                                    </p:anim>
                                    <p:anim calcmode="lin" valueType="num">
                                      <p:cBhvr>
                                        <p:cTn id="36" dur="1000" fill="hold"/>
                                        <p:tgtEl>
                                          <p:spTgt spid="3">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7" dur="1000"/>
                                        <p:tgtEl>
                                          <p:spTgt spid="3">
                                            <p:txEl>
                                              <p:pRg st="4" end="4"/>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9"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 calcmode="lin" valueType="num">
                                      <p:cBhvr>
                                        <p:cTn id="42" dur="1000" fill="hold"/>
                                        <p:tgtEl>
                                          <p:spTgt spid="3">
                                            <p:txEl>
                                              <p:pRg st="6" end="6"/>
                                            </p:txEl>
                                          </p:spTgt>
                                        </p:tgtEl>
                                        <p:attrNameLst>
                                          <p:attrName>ppt_x</p:attrName>
                                        </p:attrNameLst>
                                      </p:cBhvr>
                                      <p:tavLst>
                                        <p:tav tm="0">
                                          <p:val>
                                            <p:strVal val="#ppt_x-.2"/>
                                          </p:val>
                                        </p:tav>
                                        <p:tav tm="100000">
                                          <p:val>
                                            <p:strVal val="#ppt_x"/>
                                          </p:val>
                                        </p:tav>
                                      </p:tavLst>
                                    </p:anim>
                                    <p:anim calcmode="lin" valueType="num">
                                      <p:cBhvr>
                                        <p:cTn id="43" dur="1000" fill="hold"/>
                                        <p:tgtEl>
                                          <p:spTgt spid="3">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44" dur="1000"/>
                                        <p:tgtEl>
                                          <p:spTgt spid="3">
                                            <p:txEl>
                                              <p:pRg st="6" end="6"/>
                                            </p:txEl>
                                          </p:spTgt>
                                        </p:tgtEl>
                                      </p:cBhvr>
                                    </p:animEffect>
                                  </p:childTnLst>
                                </p:cTn>
                              </p:par>
                              <p:par>
                                <p:cTn id="45" presetID="29" presetClass="entr" presetSubtype="0" fill="hold" nodeType="with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 calcmode="lin" valueType="num">
                                      <p:cBhvr>
                                        <p:cTn id="47" dur="1000" fill="hold"/>
                                        <p:tgtEl>
                                          <p:spTgt spid="3">
                                            <p:txEl>
                                              <p:pRg st="7" end="7"/>
                                            </p:txEl>
                                          </p:spTgt>
                                        </p:tgtEl>
                                        <p:attrNameLst>
                                          <p:attrName>ppt_x</p:attrName>
                                        </p:attrNameLst>
                                      </p:cBhvr>
                                      <p:tavLst>
                                        <p:tav tm="0">
                                          <p:val>
                                            <p:strVal val="#ppt_x-.2"/>
                                          </p:val>
                                        </p:tav>
                                        <p:tav tm="100000">
                                          <p:val>
                                            <p:strVal val="#ppt_x"/>
                                          </p:val>
                                        </p:tav>
                                      </p:tavLst>
                                    </p:anim>
                                    <p:anim calcmode="lin" valueType="num">
                                      <p:cBhvr>
                                        <p:cTn id="48" dur="1000" fill="hold"/>
                                        <p:tgtEl>
                                          <p:spTgt spid="3">
                                            <p:txEl>
                                              <p:pRg st="7" end="7"/>
                                            </p:txEl>
                                          </p:spTgt>
                                        </p:tgtEl>
                                        <p:attrNameLst>
                                          <p:attrName>ppt_y</p:attrName>
                                        </p:attrNameLst>
                                      </p:cBhvr>
                                      <p:tavLst>
                                        <p:tav tm="0">
                                          <p:val>
                                            <p:strVal val="#ppt_y"/>
                                          </p:val>
                                        </p:tav>
                                        <p:tav tm="100000">
                                          <p:val>
                                            <p:strVal val="#ppt_y"/>
                                          </p:val>
                                        </p:tav>
                                      </p:tavLst>
                                    </p:anim>
                                    <p:animEffect transition="in" filter="wipe(right)" prLst="gradientSize: 0.1">
                                      <p:cBhvr>
                                        <p:cTn id="49" dur="1000"/>
                                        <p:tgtEl>
                                          <p:spTgt spid="3">
                                            <p:txEl>
                                              <p:pRg st="7" end="7"/>
                                            </p:txEl>
                                          </p:spTgt>
                                        </p:tgtEl>
                                      </p:cBhvr>
                                    </p:animEffect>
                                  </p:childTnLst>
                                </p:cTn>
                              </p:par>
                            </p:childTnLst>
                          </p:cTn>
                        </p:par>
                      </p:childTnLst>
                    </p:cTn>
                  </p:par>
                  <p:par>
                    <p:cTn id="50" fill="hold" nodeType="clickPar">
                      <p:stCondLst>
                        <p:cond delay="indefinite"/>
                      </p:stCondLst>
                      <p:childTnLst>
                        <p:par>
                          <p:cTn id="51" fill="hold" nodeType="withGroup">
                            <p:stCondLst>
                              <p:cond delay="0"/>
                            </p:stCondLst>
                            <p:childTnLst>
                              <p:par>
                                <p:cTn id="52" presetID="29" presetClass="entr" presetSubtype="0" fill="hold" nodeType="click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 calcmode="lin" valueType="num">
                                      <p:cBhvr>
                                        <p:cTn id="54" dur="1000" fill="hold"/>
                                        <p:tgtEl>
                                          <p:spTgt spid="3">
                                            <p:txEl>
                                              <p:pRg st="9" end="9"/>
                                            </p:txEl>
                                          </p:spTgt>
                                        </p:tgtEl>
                                        <p:attrNameLst>
                                          <p:attrName>ppt_x</p:attrName>
                                        </p:attrNameLst>
                                      </p:cBhvr>
                                      <p:tavLst>
                                        <p:tav tm="0">
                                          <p:val>
                                            <p:strVal val="#ppt_x-.2"/>
                                          </p:val>
                                        </p:tav>
                                        <p:tav tm="100000">
                                          <p:val>
                                            <p:strVal val="#ppt_x"/>
                                          </p:val>
                                        </p:tav>
                                      </p:tavLst>
                                    </p:anim>
                                    <p:anim calcmode="lin" valueType="num">
                                      <p:cBhvr>
                                        <p:cTn id="55" dur="1000" fill="hold"/>
                                        <p:tgtEl>
                                          <p:spTgt spid="3">
                                            <p:txEl>
                                              <p:pRg st="9" end="9"/>
                                            </p:txEl>
                                          </p:spTgt>
                                        </p:tgtEl>
                                        <p:attrNameLst>
                                          <p:attrName>ppt_y</p:attrName>
                                        </p:attrNameLst>
                                      </p:cBhvr>
                                      <p:tavLst>
                                        <p:tav tm="0">
                                          <p:val>
                                            <p:strVal val="#ppt_y"/>
                                          </p:val>
                                        </p:tav>
                                        <p:tav tm="100000">
                                          <p:val>
                                            <p:strVal val="#ppt_y"/>
                                          </p:val>
                                        </p:tav>
                                      </p:tavLst>
                                    </p:anim>
                                    <p:animEffect transition="in" filter="wipe(right)" prLst="gradientSize: 0.1">
                                      <p:cBhvr>
                                        <p:cTn id="56" dur="1000"/>
                                        <p:tgtEl>
                                          <p:spTgt spid="3">
                                            <p:txEl>
                                              <p:pRg st="9" end="9"/>
                                            </p:txEl>
                                          </p:spTgt>
                                        </p:tgtEl>
                                      </p:cBhvr>
                                    </p:animEffect>
                                  </p:childTnLst>
                                </p:cTn>
                              </p:par>
                              <p:par>
                                <p:cTn id="57" presetID="29" presetClass="entr" presetSubtype="0" fill="hold" nodeType="withEffect">
                                  <p:stCondLst>
                                    <p:cond delay="0"/>
                                  </p:stCondLst>
                                  <p:childTnLst>
                                    <p:set>
                                      <p:cBhvr>
                                        <p:cTn id="58" dur="1" fill="hold">
                                          <p:stCondLst>
                                            <p:cond delay="0"/>
                                          </p:stCondLst>
                                        </p:cTn>
                                        <p:tgtEl>
                                          <p:spTgt spid="3">
                                            <p:txEl>
                                              <p:pRg st="10" end="10"/>
                                            </p:txEl>
                                          </p:spTgt>
                                        </p:tgtEl>
                                        <p:attrNameLst>
                                          <p:attrName>style.visibility</p:attrName>
                                        </p:attrNameLst>
                                      </p:cBhvr>
                                      <p:to>
                                        <p:strVal val="visible"/>
                                      </p:to>
                                    </p:set>
                                    <p:anim calcmode="lin" valueType="num">
                                      <p:cBhvr>
                                        <p:cTn id="59" dur="1000" fill="hold"/>
                                        <p:tgtEl>
                                          <p:spTgt spid="3">
                                            <p:txEl>
                                              <p:pRg st="10" end="10"/>
                                            </p:txEl>
                                          </p:spTgt>
                                        </p:tgtEl>
                                        <p:attrNameLst>
                                          <p:attrName>ppt_x</p:attrName>
                                        </p:attrNameLst>
                                      </p:cBhvr>
                                      <p:tavLst>
                                        <p:tav tm="0">
                                          <p:val>
                                            <p:strVal val="#ppt_x-.2"/>
                                          </p:val>
                                        </p:tav>
                                        <p:tav tm="100000">
                                          <p:val>
                                            <p:strVal val="#ppt_x"/>
                                          </p:val>
                                        </p:tav>
                                      </p:tavLst>
                                    </p:anim>
                                    <p:anim calcmode="lin" valueType="num">
                                      <p:cBhvr>
                                        <p:cTn id="60" dur="1000" fill="hold"/>
                                        <p:tgtEl>
                                          <p:spTgt spid="3">
                                            <p:txEl>
                                              <p:pRg st="10" end="10"/>
                                            </p:txEl>
                                          </p:spTgt>
                                        </p:tgtEl>
                                        <p:attrNameLst>
                                          <p:attrName>ppt_y</p:attrName>
                                        </p:attrNameLst>
                                      </p:cBhvr>
                                      <p:tavLst>
                                        <p:tav tm="0">
                                          <p:val>
                                            <p:strVal val="#ppt_y"/>
                                          </p:val>
                                        </p:tav>
                                        <p:tav tm="100000">
                                          <p:val>
                                            <p:strVal val="#ppt_y"/>
                                          </p:val>
                                        </p:tav>
                                      </p:tavLst>
                                    </p:anim>
                                    <p:animEffect transition="in" filter="wipe(right)" prLst="gradientSize: 0.1">
                                      <p:cBhvr>
                                        <p:cTn id="61" dur="1000"/>
                                        <p:tgtEl>
                                          <p:spTgt spid="3">
                                            <p:txEl>
                                              <p:pRg st="10" end="10"/>
                                            </p:txEl>
                                          </p:spTgt>
                                        </p:tgtEl>
                                      </p:cBhvr>
                                    </p:animEffect>
                                  </p:childTnLst>
                                </p:cTn>
                              </p:par>
                              <p:par>
                                <p:cTn id="62" presetID="29" presetClass="entr" presetSubtype="0" fill="hold" nodeType="withEffect">
                                  <p:stCondLst>
                                    <p:cond delay="0"/>
                                  </p:stCondLst>
                                  <p:childTnLst>
                                    <p:set>
                                      <p:cBhvr>
                                        <p:cTn id="63" dur="1" fill="hold">
                                          <p:stCondLst>
                                            <p:cond delay="0"/>
                                          </p:stCondLst>
                                        </p:cTn>
                                        <p:tgtEl>
                                          <p:spTgt spid="3">
                                            <p:txEl>
                                              <p:pRg st="11" end="11"/>
                                            </p:txEl>
                                          </p:spTgt>
                                        </p:tgtEl>
                                        <p:attrNameLst>
                                          <p:attrName>style.visibility</p:attrName>
                                        </p:attrNameLst>
                                      </p:cBhvr>
                                      <p:to>
                                        <p:strVal val="visible"/>
                                      </p:to>
                                    </p:set>
                                    <p:anim calcmode="lin" valueType="num">
                                      <p:cBhvr>
                                        <p:cTn id="64" dur="1000" fill="hold"/>
                                        <p:tgtEl>
                                          <p:spTgt spid="3">
                                            <p:txEl>
                                              <p:pRg st="11" end="11"/>
                                            </p:txEl>
                                          </p:spTgt>
                                        </p:tgtEl>
                                        <p:attrNameLst>
                                          <p:attrName>ppt_x</p:attrName>
                                        </p:attrNameLst>
                                      </p:cBhvr>
                                      <p:tavLst>
                                        <p:tav tm="0">
                                          <p:val>
                                            <p:strVal val="#ppt_x-.2"/>
                                          </p:val>
                                        </p:tav>
                                        <p:tav tm="100000">
                                          <p:val>
                                            <p:strVal val="#ppt_x"/>
                                          </p:val>
                                        </p:tav>
                                      </p:tavLst>
                                    </p:anim>
                                    <p:anim calcmode="lin" valueType="num">
                                      <p:cBhvr>
                                        <p:cTn id="65" dur="1000" fill="hold"/>
                                        <p:tgtEl>
                                          <p:spTgt spid="3">
                                            <p:txEl>
                                              <p:pRg st="11" end="11"/>
                                            </p:txEl>
                                          </p:spTgt>
                                        </p:tgtEl>
                                        <p:attrNameLst>
                                          <p:attrName>ppt_y</p:attrName>
                                        </p:attrNameLst>
                                      </p:cBhvr>
                                      <p:tavLst>
                                        <p:tav tm="0">
                                          <p:val>
                                            <p:strVal val="#ppt_y"/>
                                          </p:val>
                                        </p:tav>
                                        <p:tav tm="100000">
                                          <p:val>
                                            <p:strVal val="#ppt_y"/>
                                          </p:val>
                                        </p:tav>
                                      </p:tavLst>
                                    </p:anim>
                                    <p:animEffect transition="in" filter="wipe(right)" prLst="gradientSize: 0.1">
                                      <p:cBhvr>
                                        <p:cTn id="66" dur="1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0E481298-E560-45C4-EEAD-250E55336DAC}"/>
              </a:ext>
            </a:extLst>
          </p:cNvPr>
          <p:cNvSpPr>
            <a:spLocks noGrp="1" noChangeArrowheads="1"/>
          </p:cNvSpPr>
          <p:nvPr>
            <p:ph type="title"/>
          </p:nvPr>
        </p:nvSpPr>
        <p:spPr/>
        <p:txBody>
          <a:bodyPr/>
          <a:lstStyle/>
          <a:p>
            <a:r>
              <a:rPr lang="en-US" altLang="en-US" sz="3600"/>
              <a:t>Aspek-aspek Hukum dari E- Commerce </a:t>
            </a:r>
          </a:p>
        </p:txBody>
      </p:sp>
      <p:sp>
        <p:nvSpPr>
          <p:cNvPr id="3" name="Content Placeholder 2">
            <a:extLst>
              <a:ext uri="{FF2B5EF4-FFF2-40B4-BE49-F238E27FC236}">
                <a16:creationId xmlns:a16="http://schemas.microsoft.com/office/drawing/2014/main" id="{A7CF5C9F-168C-7BD4-1EC5-27E74BA8C3AD}"/>
              </a:ext>
            </a:extLst>
          </p:cNvPr>
          <p:cNvSpPr>
            <a:spLocks noGrp="1"/>
          </p:cNvSpPr>
          <p:nvPr>
            <p:ph idx="1"/>
          </p:nvPr>
        </p:nvSpPr>
        <p:spPr/>
        <p:txBody>
          <a:bodyPr rtlCol="0">
            <a:normAutofit/>
          </a:bodyPr>
          <a:lstStyle/>
          <a:p>
            <a:pPr marL="274320" indent="-274320" fontAlgn="auto">
              <a:spcAft>
                <a:spcPts val="0"/>
              </a:spcAft>
              <a:buClr>
                <a:schemeClr val="accent3"/>
              </a:buClr>
              <a:buFont typeface="Wingdings 2"/>
              <a:buChar char=""/>
              <a:defRPr/>
            </a:pPr>
            <a:r>
              <a:rPr lang="en-US" dirty="0" err="1">
                <a:latin typeface="Tw Cen MT" panose="020B0602020104020603" pitchFamily="34" charset="0"/>
              </a:rPr>
              <a:t>Berakunya</a:t>
            </a:r>
            <a:r>
              <a:rPr lang="en-US" dirty="0">
                <a:latin typeface="Tw Cen MT" panose="020B0602020104020603" pitchFamily="34" charset="0"/>
              </a:rPr>
              <a:t> </a:t>
            </a:r>
            <a:r>
              <a:rPr lang="en-US" dirty="0" err="1">
                <a:latin typeface="Tw Cen MT" panose="020B0602020104020603" pitchFamily="34" charset="0"/>
              </a:rPr>
              <a:t>hukum</a:t>
            </a:r>
            <a:r>
              <a:rPr lang="en-US" dirty="0">
                <a:latin typeface="Tw Cen MT" panose="020B0602020104020603" pitchFamily="34" charset="0"/>
              </a:rPr>
              <a:t> </a:t>
            </a:r>
            <a:r>
              <a:rPr lang="en-US" dirty="0" err="1">
                <a:latin typeface="Tw Cen MT" panose="020B0602020104020603" pitchFamily="34" charset="0"/>
              </a:rPr>
              <a:t>bagi</a:t>
            </a:r>
            <a:r>
              <a:rPr lang="en-US" dirty="0">
                <a:latin typeface="Tw Cen MT" panose="020B0602020104020603" pitchFamily="34" charset="0"/>
              </a:rPr>
              <a:t> </a:t>
            </a:r>
            <a:r>
              <a:rPr lang="en-US" dirty="0" err="1">
                <a:latin typeface="Tw Cen MT" panose="020B0602020104020603" pitchFamily="34" charset="0"/>
              </a:rPr>
              <a:t>dunia</a:t>
            </a:r>
            <a:r>
              <a:rPr lang="en-US" dirty="0">
                <a:latin typeface="Tw Cen MT" panose="020B0602020104020603" pitchFamily="34" charset="0"/>
              </a:rPr>
              <a:t> </a:t>
            </a:r>
            <a:r>
              <a:rPr lang="en-US" dirty="0" err="1">
                <a:latin typeface="Tw Cen MT" panose="020B0602020104020603" pitchFamily="34" charset="0"/>
              </a:rPr>
              <a:t>maya</a:t>
            </a:r>
            <a:r>
              <a:rPr lang="en-US" dirty="0">
                <a:latin typeface="Tw Cen MT" panose="020B0602020104020603" pitchFamily="34" charset="0"/>
              </a:rPr>
              <a:t> (</a:t>
            </a:r>
            <a:r>
              <a:rPr lang="en-US" i="1" dirty="0">
                <a:latin typeface="Tw Cen MT" panose="020B0602020104020603" pitchFamily="34" charset="0"/>
              </a:rPr>
              <a:t>virtual world</a:t>
            </a:r>
            <a:r>
              <a:rPr lang="en-US" dirty="0">
                <a:latin typeface="Tw Cen MT" panose="020B0602020104020603" pitchFamily="34" charset="0"/>
              </a:rPr>
              <a:t>)</a:t>
            </a:r>
          </a:p>
          <a:p>
            <a:pPr marL="640080" lvl="1" indent="-246888" fontAlgn="auto">
              <a:spcAft>
                <a:spcPts val="0"/>
              </a:spcAft>
              <a:buFont typeface="Wingdings 2"/>
              <a:buChar char=""/>
              <a:defRPr/>
            </a:pPr>
            <a:r>
              <a:rPr lang="en-US" dirty="0" err="1">
                <a:latin typeface="Tw Cen MT" panose="020B0602020104020603" pitchFamily="34" charset="0"/>
              </a:rPr>
              <a:t>Informasi</a:t>
            </a:r>
            <a:r>
              <a:rPr lang="en-US" dirty="0">
                <a:latin typeface="Tw Cen MT" panose="020B0602020104020603" pitchFamily="34" charset="0"/>
              </a:rPr>
              <a:t> yang </a:t>
            </a:r>
            <a:r>
              <a:rPr lang="en-US" dirty="0" err="1">
                <a:latin typeface="Tw Cen MT" panose="020B0602020104020603" pitchFamily="34" charset="0"/>
              </a:rPr>
              <a:t>didapat</a:t>
            </a:r>
            <a:r>
              <a:rPr lang="en-US" dirty="0">
                <a:latin typeface="Tw Cen MT" panose="020B0602020104020603" pitchFamily="34" charset="0"/>
              </a:rPr>
              <a:t> </a:t>
            </a:r>
            <a:r>
              <a:rPr lang="en-US" dirty="0" err="1">
                <a:latin typeface="Tw Cen MT" panose="020B0602020104020603" pitchFamily="34" charset="0"/>
              </a:rPr>
              <a:t>dari</a:t>
            </a:r>
            <a:r>
              <a:rPr lang="en-US" dirty="0">
                <a:latin typeface="Tw Cen MT" panose="020B0602020104020603" pitchFamily="34" charset="0"/>
              </a:rPr>
              <a:t> internet </a:t>
            </a:r>
            <a:r>
              <a:rPr lang="en-US" dirty="0" err="1">
                <a:latin typeface="Tw Cen MT" panose="020B0602020104020603" pitchFamily="34" charset="0"/>
              </a:rPr>
              <a:t>berupa</a:t>
            </a:r>
            <a:r>
              <a:rPr lang="en-US" dirty="0">
                <a:latin typeface="Tw Cen MT" panose="020B0602020104020603" pitchFamily="34" charset="0"/>
              </a:rPr>
              <a:t> data/</a:t>
            </a:r>
            <a:r>
              <a:rPr lang="en-US" dirty="0" err="1">
                <a:latin typeface="Tw Cen MT" panose="020B0602020104020603" pitchFamily="34" charset="0"/>
              </a:rPr>
              <a:t>informasi</a:t>
            </a:r>
            <a:r>
              <a:rPr lang="en-US" dirty="0">
                <a:latin typeface="Tw Cen MT" panose="020B0602020104020603" pitchFamily="34" charset="0"/>
              </a:rPr>
              <a:t> </a:t>
            </a:r>
            <a:r>
              <a:rPr lang="en-US" dirty="0" err="1">
                <a:latin typeface="Tw Cen MT" panose="020B0602020104020603" pitchFamily="34" charset="0"/>
              </a:rPr>
              <a:t>tertulis</a:t>
            </a:r>
            <a:r>
              <a:rPr lang="en-US" dirty="0">
                <a:latin typeface="Tw Cen MT" panose="020B0602020104020603" pitchFamily="34" charset="0"/>
              </a:rPr>
              <a:t>, </a:t>
            </a:r>
            <a:r>
              <a:rPr lang="en-US" dirty="0" err="1">
                <a:latin typeface="Tw Cen MT" panose="020B0602020104020603" pitchFamily="34" charset="0"/>
              </a:rPr>
              <a:t>suara</a:t>
            </a:r>
            <a:r>
              <a:rPr lang="en-US" dirty="0">
                <a:latin typeface="Tw Cen MT" panose="020B0602020104020603" pitchFamily="34" charset="0"/>
              </a:rPr>
              <a:t> </a:t>
            </a:r>
            <a:r>
              <a:rPr lang="en-US" dirty="0" err="1">
                <a:latin typeface="Tw Cen MT" panose="020B0602020104020603" pitchFamily="34" charset="0"/>
              </a:rPr>
              <a:t>dan</a:t>
            </a:r>
            <a:r>
              <a:rPr lang="en-US" dirty="0">
                <a:latin typeface="Tw Cen MT" panose="020B0602020104020603" pitchFamily="34" charset="0"/>
              </a:rPr>
              <a:t> </a:t>
            </a:r>
            <a:r>
              <a:rPr lang="en-US" dirty="0" err="1">
                <a:latin typeface="Tw Cen MT" panose="020B0602020104020603" pitchFamily="34" charset="0"/>
              </a:rPr>
              <a:t>gambar</a:t>
            </a:r>
            <a:r>
              <a:rPr lang="en-US" dirty="0">
                <a:latin typeface="Tw Cen MT" panose="020B0602020104020603" pitchFamily="34" charset="0"/>
              </a:rPr>
              <a:t> (integrated service digital network/ISDN).</a:t>
            </a:r>
          </a:p>
          <a:p>
            <a:pPr marL="640080" lvl="1" indent="-246888" fontAlgn="auto">
              <a:spcAft>
                <a:spcPts val="0"/>
              </a:spcAft>
              <a:buFont typeface="Wingdings 2"/>
              <a:buChar char=""/>
              <a:defRPr/>
            </a:pPr>
            <a:r>
              <a:rPr lang="en-US" dirty="0" err="1">
                <a:latin typeface="Tw Cen MT" panose="020B0602020104020603" pitchFamily="34" charset="0"/>
              </a:rPr>
              <a:t>Disebut</a:t>
            </a:r>
            <a:r>
              <a:rPr lang="en-US" dirty="0">
                <a:latin typeface="Tw Cen MT" panose="020B0602020104020603" pitchFamily="34" charset="0"/>
              </a:rPr>
              <a:t> virtual world (</a:t>
            </a:r>
            <a:r>
              <a:rPr lang="en-US" dirty="0" err="1">
                <a:latin typeface="Tw Cen MT" panose="020B0602020104020603" pitchFamily="34" charset="0"/>
              </a:rPr>
              <a:t>dunia</a:t>
            </a:r>
            <a:r>
              <a:rPr lang="en-US" dirty="0">
                <a:latin typeface="Tw Cen MT" panose="020B0602020104020603" pitchFamily="34" charset="0"/>
              </a:rPr>
              <a:t> </a:t>
            </a:r>
            <a:r>
              <a:rPr lang="en-US" dirty="0" err="1">
                <a:latin typeface="Tw Cen MT" panose="020B0602020104020603" pitchFamily="34" charset="0"/>
              </a:rPr>
              <a:t>maya</a:t>
            </a:r>
            <a:r>
              <a:rPr lang="en-US" dirty="0">
                <a:latin typeface="Tw Cen MT" panose="020B0602020104020603" pitchFamily="34" charset="0"/>
              </a:rPr>
              <a:t>) </a:t>
            </a:r>
            <a:r>
              <a:rPr lang="en-US" dirty="0" err="1">
                <a:latin typeface="Tw Cen MT" panose="020B0602020104020603" pitchFamily="34" charset="0"/>
              </a:rPr>
              <a:t>sebagai</a:t>
            </a:r>
            <a:r>
              <a:rPr lang="en-US" dirty="0">
                <a:latin typeface="Tw Cen MT" panose="020B0602020104020603" pitchFamily="34" charset="0"/>
              </a:rPr>
              <a:t> </a:t>
            </a:r>
            <a:r>
              <a:rPr lang="en-US" dirty="0" err="1">
                <a:latin typeface="Tw Cen MT" panose="020B0602020104020603" pitchFamily="34" charset="0"/>
              </a:rPr>
              <a:t>lawan</a:t>
            </a:r>
            <a:r>
              <a:rPr lang="en-US" dirty="0">
                <a:latin typeface="Tw Cen MT" panose="020B0602020104020603" pitchFamily="34" charset="0"/>
              </a:rPr>
              <a:t> real world (</a:t>
            </a:r>
            <a:r>
              <a:rPr lang="en-US" dirty="0" err="1">
                <a:latin typeface="Tw Cen MT" panose="020B0602020104020603" pitchFamily="34" charset="0"/>
              </a:rPr>
              <a:t>dunia</a:t>
            </a:r>
            <a:r>
              <a:rPr lang="en-US" dirty="0">
                <a:latin typeface="Tw Cen MT" panose="020B0602020104020603" pitchFamily="34" charset="0"/>
              </a:rPr>
              <a:t> </a:t>
            </a:r>
            <a:r>
              <a:rPr lang="en-US" dirty="0" err="1">
                <a:latin typeface="Tw Cen MT" panose="020B0602020104020603" pitchFamily="34" charset="0"/>
              </a:rPr>
              <a:t>nyata</a:t>
            </a:r>
            <a:r>
              <a:rPr lang="en-US" dirty="0">
                <a:latin typeface="Tw Cen MT" panose="020B0602020104020603" pitchFamily="34" charset="0"/>
              </a:rPr>
              <a:t>), </a:t>
            </a:r>
            <a:r>
              <a:rPr lang="en-US" dirty="0" err="1">
                <a:latin typeface="Tw Cen MT" panose="020B0602020104020603" pitchFamily="34" charset="0"/>
              </a:rPr>
              <a:t>hal</a:t>
            </a:r>
            <a:r>
              <a:rPr lang="en-US" dirty="0">
                <a:latin typeface="Tw Cen MT" panose="020B0602020104020603" pitchFamily="34" charset="0"/>
              </a:rPr>
              <a:t> yang </a:t>
            </a:r>
            <a:r>
              <a:rPr lang="en-US" dirty="0" err="1">
                <a:latin typeface="Tw Cen MT" panose="020B0602020104020603" pitchFamily="34" charset="0"/>
              </a:rPr>
              <a:t>dapat</a:t>
            </a:r>
            <a:r>
              <a:rPr lang="en-US" dirty="0">
                <a:latin typeface="Tw Cen MT" panose="020B0602020104020603" pitchFamily="34" charset="0"/>
              </a:rPr>
              <a:t> </a:t>
            </a:r>
            <a:r>
              <a:rPr lang="en-US" dirty="0" err="1">
                <a:latin typeface="Tw Cen MT" panose="020B0602020104020603" pitchFamily="34" charset="0"/>
              </a:rPr>
              <a:t>dilakukan</a:t>
            </a:r>
            <a:r>
              <a:rPr lang="en-US" dirty="0">
                <a:latin typeface="Tw Cen MT" panose="020B0602020104020603" pitchFamily="34" charset="0"/>
              </a:rPr>
              <a:t> </a:t>
            </a:r>
            <a:r>
              <a:rPr lang="en-US" dirty="0" err="1">
                <a:latin typeface="Tw Cen MT" panose="020B0602020104020603" pitchFamily="34" charset="0"/>
              </a:rPr>
              <a:t>di</a:t>
            </a:r>
            <a:r>
              <a:rPr lang="en-US" dirty="0">
                <a:latin typeface="Tw Cen MT" panose="020B0602020104020603" pitchFamily="34" charset="0"/>
              </a:rPr>
              <a:t> </a:t>
            </a:r>
            <a:r>
              <a:rPr lang="en-US" dirty="0" err="1">
                <a:latin typeface="Tw Cen MT" panose="020B0602020104020603" pitchFamily="34" charset="0"/>
              </a:rPr>
              <a:t>dunia</a:t>
            </a:r>
            <a:r>
              <a:rPr lang="en-US" dirty="0">
                <a:latin typeface="Tw Cen MT" panose="020B0602020104020603" pitchFamily="34" charset="0"/>
              </a:rPr>
              <a:t> </a:t>
            </a:r>
            <a:r>
              <a:rPr lang="en-US" dirty="0" err="1">
                <a:latin typeface="Tw Cen MT" panose="020B0602020104020603" pitchFamily="34" charset="0"/>
              </a:rPr>
              <a:t>nyata</a:t>
            </a:r>
            <a:r>
              <a:rPr lang="en-US" dirty="0">
                <a:latin typeface="Tw Cen MT" panose="020B0602020104020603" pitchFamily="34" charset="0"/>
              </a:rPr>
              <a:t>, </a:t>
            </a:r>
            <a:r>
              <a:rPr lang="en-US" dirty="0" err="1">
                <a:latin typeface="Tw Cen MT" panose="020B0602020104020603" pitchFamily="34" charset="0"/>
              </a:rPr>
              <a:t>dapat</a:t>
            </a:r>
            <a:r>
              <a:rPr lang="en-US" dirty="0">
                <a:latin typeface="Tw Cen MT" panose="020B0602020104020603" pitchFamily="34" charset="0"/>
              </a:rPr>
              <a:t> pula </a:t>
            </a:r>
            <a:r>
              <a:rPr lang="en-US" dirty="0" err="1">
                <a:latin typeface="Tw Cen MT" panose="020B0602020104020603" pitchFamily="34" charset="0"/>
              </a:rPr>
              <a:t>dilakukan</a:t>
            </a:r>
            <a:r>
              <a:rPr lang="en-US" dirty="0">
                <a:latin typeface="Tw Cen MT" panose="020B0602020104020603" pitchFamily="34" charset="0"/>
              </a:rPr>
              <a:t> </a:t>
            </a:r>
            <a:r>
              <a:rPr lang="en-US" dirty="0" err="1">
                <a:latin typeface="Tw Cen MT" panose="020B0602020104020603" pitchFamily="34" charset="0"/>
              </a:rPr>
              <a:t>di</a:t>
            </a:r>
            <a:r>
              <a:rPr lang="en-US" dirty="0">
                <a:latin typeface="Tw Cen MT" panose="020B0602020104020603" pitchFamily="34" charset="0"/>
              </a:rPr>
              <a:t> </a:t>
            </a:r>
            <a:r>
              <a:rPr lang="en-US" dirty="0" err="1">
                <a:latin typeface="Tw Cen MT" panose="020B0602020104020603" pitchFamily="34" charset="0"/>
              </a:rPr>
              <a:t>dunia</a:t>
            </a:r>
            <a:r>
              <a:rPr lang="en-US" dirty="0">
                <a:latin typeface="Tw Cen MT" panose="020B0602020104020603" pitchFamily="34" charset="0"/>
              </a:rPr>
              <a:t> </a:t>
            </a:r>
            <a:r>
              <a:rPr lang="en-US" dirty="0" err="1">
                <a:latin typeface="Tw Cen MT" panose="020B0602020104020603" pitchFamily="34" charset="0"/>
              </a:rPr>
              <a:t>maya</a:t>
            </a:r>
            <a:r>
              <a:rPr lang="en-US" dirty="0">
                <a:latin typeface="Tw Cen MT" panose="020B0602020104020603" pitchFamily="34" charset="0"/>
              </a:rPr>
              <a:t>.</a:t>
            </a:r>
          </a:p>
          <a:p>
            <a:pPr marL="640080" lvl="1" indent="-246888" fontAlgn="auto">
              <a:spcAft>
                <a:spcPts val="0"/>
              </a:spcAft>
              <a:buFont typeface="Wingdings 2"/>
              <a:buChar char=""/>
              <a:defRPr/>
            </a:pPr>
            <a:r>
              <a:rPr lang="en-US" dirty="0" err="1">
                <a:latin typeface="Tw Cen MT" panose="020B0602020104020603" pitchFamily="34" charset="0"/>
              </a:rPr>
              <a:t>Interaksi</a:t>
            </a:r>
            <a:r>
              <a:rPr lang="en-US" dirty="0">
                <a:latin typeface="Tw Cen MT" panose="020B0602020104020603" pitchFamily="34" charset="0"/>
              </a:rPr>
              <a:t> </a:t>
            </a:r>
            <a:r>
              <a:rPr lang="en-US" dirty="0" err="1">
                <a:latin typeface="Tw Cen MT" panose="020B0602020104020603" pitchFamily="34" charset="0"/>
              </a:rPr>
              <a:t>dan</a:t>
            </a:r>
            <a:r>
              <a:rPr lang="en-US" dirty="0">
                <a:latin typeface="Tw Cen MT" panose="020B0602020104020603" pitchFamily="34" charset="0"/>
              </a:rPr>
              <a:t> </a:t>
            </a:r>
            <a:r>
              <a:rPr lang="en-US" dirty="0" err="1">
                <a:latin typeface="Tw Cen MT" panose="020B0602020104020603" pitchFamily="34" charset="0"/>
              </a:rPr>
              <a:t>perbuatan-perbuatan</a:t>
            </a:r>
            <a:r>
              <a:rPr lang="en-US" dirty="0">
                <a:latin typeface="Tw Cen MT" panose="020B0602020104020603" pitchFamily="34" charset="0"/>
              </a:rPr>
              <a:t> </a:t>
            </a:r>
            <a:r>
              <a:rPr lang="en-US" dirty="0" err="1">
                <a:latin typeface="Tw Cen MT" panose="020B0602020104020603" pitchFamily="34" charset="0"/>
              </a:rPr>
              <a:t>hukum</a:t>
            </a:r>
            <a:r>
              <a:rPr lang="en-US" dirty="0">
                <a:latin typeface="Tw Cen MT" panose="020B0602020104020603" pitchFamily="34" charset="0"/>
              </a:rPr>
              <a:t> yang </a:t>
            </a:r>
            <a:r>
              <a:rPr lang="en-US" dirty="0" err="1">
                <a:latin typeface="Tw Cen MT" panose="020B0602020104020603" pitchFamily="34" charset="0"/>
              </a:rPr>
              <a:t>terjadi</a:t>
            </a:r>
            <a:r>
              <a:rPr lang="en-US" dirty="0">
                <a:latin typeface="Tw Cen MT" panose="020B0602020104020603" pitchFamily="34" charset="0"/>
              </a:rPr>
              <a:t> </a:t>
            </a:r>
            <a:r>
              <a:rPr lang="en-US" dirty="0" err="1">
                <a:latin typeface="Tw Cen MT" panose="020B0602020104020603" pitchFamily="34" charset="0"/>
              </a:rPr>
              <a:t>melalui</a:t>
            </a:r>
            <a:r>
              <a:rPr lang="en-US" dirty="0">
                <a:latin typeface="Tw Cen MT" panose="020B0602020104020603" pitchFamily="34" charset="0"/>
              </a:rPr>
              <a:t> </a:t>
            </a:r>
            <a:r>
              <a:rPr lang="en-US" dirty="0" err="1">
                <a:latin typeface="Tw Cen MT" panose="020B0602020104020603" pitchFamily="34" charset="0"/>
              </a:rPr>
              <a:t>atau</a:t>
            </a:r>
            <a:r>
              <a:rPr lang="en-US" dirty="0">
                <a:latin typeface="Tw Cen MT" panose="020B0602020104020603" pitchFamily="34" charset="0"/>
              </a:rPr>
              <a:t> </a:t>
            </a:r>
            <a:r>
              <a:rPr lang="en-US" dirty="0" err="1">
                <a:latin typeface="Tw Cen MT" panose="020B0602020104020603" pitchFamily="34" charset="0"/>
              </a:rPr>
              <a:t>di</a:t>
            </a:r>
            <a:r>
              <a:rPr lang="en-US" dirty="0">
                <a:latin typeface="Tw Cen MT" panose="020B0602020104020603" pitchFamily="34" charset="0"/>
              </a:rPr>
              <a:t> </a:t>
            </a:r>
            <a:r>
              <a:rPr lang="en-US" dirty="0" err="1">
                <a:latin typeface="Tw Cen MT" panose="020B0602020104020603" pitchFamily="34" charset="0"/>
              </a:rPr>
              <a:t>dunia</a:t>
            </a:r>
            <a:r>
              <a:rPr lang="en-US" dirty="0">
                <a:latin typeface="Tw Cen MT" panose="020B0602020104020603" pitchFamily="34" charset="0"/>
              </a:rPr>
              <a:t> </a:t>
            </a:r>
            <a:r>
              <a:rPr lang="en-US" dirty="0" err="1">
                <a:latin typeface="Tw Cen MT" panose="020B0602020104020603" pitchFamily="34" charset="0"/>
              </a:rPr>
              <a:t>maya</a:t>
            </a:r>
            <a:r>
              <a:rPr lang="en-US" dirty="0">
                <a:latin typeface="Tw Cen MT" panose="020B0602020104020603" pitchFamily="34" charset="0"/>
              </a:rPr>
              <a:t> </a:t>
            </a:r>
            <a:r>
              <a:rPr lang="en-US" dirty="0" err="1">
                <a:latin typeface="Tw Cen MT" panose="020B0602020104020603" pitchFamily="34" charset="0"/>
              </a:rPr>
              <a:t>adalah</a:t>
            </a:r>
            <a:r>
              <a:rPr lang="en-US" dirty="0">
                <a:latin typeface="Tw Cen MT" panose="020B0602020104020603" pitchFamily="34" charset="0"/>
              </a:rPr>
              <a:t> </a:t>
            </a:r>
            <a:r>
              <a:rPr lang="en-US" dirty="0" err="1">
                <a:latin typeface="Tw Cen MT" panose="020B0602020104020603" pitchFamily="34" charset="0"/>
              </a:rPr>
              <a:t>sesungguhnya</a:t>
            </a:r>
            <a:r>
              <a:rPr lang="en-US" dirty="0">
                <a:latin typeface="Tw Cen MT" panose="020B0602020104020603" pitchFamily="34" charset="0"/>
              </a:rPr>
              <a:t> </a:t>
            </a:r>
            <a:r>
              <a:rPr lang="en-US" dirty="0" err="1">
                <a:latin typeface="Tw Cen MT" panose="020B0602020104020603" pitchFamily="34" charset="0"/>
              </a:rPr>
              <a:t>interaksi</a:t>
            </a:r>
            <a:r>
              <a:rPr lang="en-US" dirty="0">
                <a:latin typeface="Tw Cen MT" panose="020B0602020104020603" pitchFamily="34" charset="0"/>
              </a:rPr>
              <a:t> </a:t>
            </a:r>
            <a:r>
              <a:rPr lang="en-US" dirty="0" err="1">
                <a:latin typeface="Tw Cen MT" panose="020B0602020104020603" pitchFamily="34" charset="0"/>
              </a:rPr>
              <a:t>antara</a:t>
            </a:r>
            <a:r>
              <a:rPr lang="en-US" dirty="0">
                <a:latin typeface="Tw Cen MT" panose="020B0602020104020603" pitchFamily="34" charset="0"/>
              </a:rPr>
              <a:t> </a:t>
            </a:r>
            <a:r>
              <a:rPr lang="en-US" dirty="0" err="1">
                <a:latin typeface="Tw Cen MT" panose="020B0602020104020603" pitchFamily="34" charset="0"/>
              </a:rPr>
              <a:t>sesama</a:t>
            </a:r>
            <a:r>
              <a:rPr lang="en-US" dirty="0">
                <a:latin typeface="Tw Cen MT" panose="020B0602020104020603" pitchFamily="34" charset="0"/>
              </a:rPr>
              <a:t> </a:t>
            </a:r>
            <a:r>
              <a:rPr lang="en-US" dirty="0" err="1">
                <a:latin typeface="Tw Cen MT" panose="020B0602020104020603" pitchFamily="34" charset="0"/>
              </a:rPr>
              <a:t>manusia</a:t>
            </a:r>
            <a:r>
              <a:rPr lang="en-US" dirty="0">
                <a:latin typeface="Tw Cen MT" panose="020B0602020104020603" pitchFamily="34" charset="0"/>
              </a:rPr>
              <a:t> </a:t>
            </a:r>
            <a:r>
              <a:rPr lang="en-US" dirty="0" err="1">
                <a:latin typeface="Tw Cen MT" panose="020B0602020104020603" pitchFamily="34" charset="0"/>
              </a:rPr>
              <a:t>dari</a:t>
            </a:r>
            <a:r>
              <a:rPr lang="en-US" dirty="0">
                <a:latin typeface="Tw Cen MT" panose="020B0602020104020603" pitchFamily="34" charset="0"/>
              </a:rPr>
              <a:t> </a:t>
            </a:r>
            <a:r>
              <a:rPr lang="en-US" dirty="0" err="1">
                <a:latin typeface="Tw Cen MT" panose="020B0602020104020603" pitchFamily="34" charset="0"/>
              </a:rPr>
              <a:t>dunia</a:t>
            </a:r>
            <a:r>
              <a:rPr lang="en-US" dirty="0">
                <a:latin typeface="Tw Cen MT" panose="020B0602020104020603" pitchFamily="34" charset="0"/>
              </a:rPr>
              <a:t> </a:t>
            </a:r>
            <a:r>
              <a:rPr lang="en-US" dirty="0" err="1">
                <a:latin typeface="Tw Cen MT" panose="020B0602020104020603" pitchFamily="34" charset="0"/>
              </a:rPr>
              <a:t>nyata</a:t>
            </a:r>
            <a:r>
              <a:rPr lang="en-US" dirty="0">
                <a:latin typeface="Tw Cen MT" panose="020B0602020104020603" pitchFamily="34" charset="0"/>
              </a:rPr>
              <a:t> </a:t>
            </a:r>
            <a:r>
              <a:rPr lang="en-US" dirty="0" err="1">
                <a:latin typeface="Tw Cen MT" panose="020B0602020104020603" pitchFamily="34" charset="0"/>
              </a:rPr>
              <a:t>dan</a:t>
            </a:r>
            <a:r>
              <a:rPr lang="en-US" dirty="0">
                <a:latin typeface="Tw Cen MT" panose="020B0602020104020603" pitchFamily="34" charset="0"/>
              </a:rPr>
              <a:t> </a:t>
            </a:r>
            <a:r>
              <a:rPr lang="en-US" dirty="0" err="1">
                <a:latin typeface="Tw Cen MT" panose="020B0602020104020603" pitchFamily="34" charset="0"/>
              </a:rPr>
              <a:t>apabila</a:t>
            </a:r>
            <a:r>
              <a:rPr lang="en-US" dirty="0">
                <a:latin typeface="Tw Cen MT" panose="020B0602020104020603" pitchFamily="34" charset="0"/>
              </a:rPr>
              <a:t> </a:t>
            </a:r>
            <a:r>
              <a:rPr lang="en-US" dirty="0" err="1">
                <a:latin typeface="Tw Cen MT" panose="020B0602020104020603" pitchFamily="34" charset="0"/>
              </a:rPr>
              <a:t>terjadi</a:t>
            </a:r>
            <a:r>
              <a:rPr lang="en-US" dirty="0">
                <a:latin typeface="Tw Cen MT" panose="020B0602020104020603" pitchFamily="34" charset="0"/>
              </a:rPr>
              <a:t> </a:t>
            </a:r>
            <a:r>
              <a:rPr lang="en-US" dirty="0" err="1">
                <a:latin typeface="Tw Cen MT" panose="020B0602020104020603" pitchFamily="34" charset="0"/>
              </a:rPr>
              <a:t>pelanggaran</a:t>
            </a:r>
            <a:r>
              <a:rPr lang="en-US" dirty="0">
                <a:latin typeface="Tw Cen MT" panose="020B0602020104020603" pitchFamily="34" charset="0"/>
              </a:rPr>
              <a:t> </a:t>
            </a:r>
            <a:r>
              <a:rPr lang="en-US" dirty="0" err="1">
                <a:latin typeface="Tw Cen MT" panose="020B0602020104020603" pitchFamily="34" charset="0"/>
              </a:rPr>
              <a:t>hak</a:t>
            </a:r>
            <a:r>
              <a:rPr lang="en-US" dirty="0">
                <a:latin typeface="Tw Cen MT" panose="020B0602020104020603" pitchFamily="34" charset="0"/>
              </a:rPr>
              <a:t> </a:t>
            </a:r>
            <a:r>
              <a:rPr lang="en-US" dirty="0" err="1">
                <a:latin typeface="Tw Cen MT" panose="020B0602020104020603" pitchFamily="34" charset="0"/>
              </a:rPr>
              <a:t>atas</a:t>
            </a:r>
            <a:r>
              <a:rPr lang="en-US" dirty="0">
                <a:latin typeface="Tw Cen MT" panose="020B0602020104020603" pitchFamily="34" charset="0"/>
              </a:rPr>
              <a:t> </a:t>
            </a:r>
            <a:r>
              <a:rPr lang="en-US" dirty="0" err="1">
                <a:latin typeface="Tw Cen MT" panose="020B0602020104020603" pitchFamily="34" charset="0"/>
              </a:rPr>
              <a:t>perbuatan</a:t>
            </a:r>
            <a:r>
              <a:rPr lang="en-US" dirty="0">
                <a:latin typeface="Tw Cen MT" panose="020B0602020104020603" pitchFamily="34" charset="0"/>
              </a:rPr>
              <a:t> </a:t>
            </a:r>
            <a:r>
              <a:rPr lang="en-US" dirty="0" err="1">
                <a:latin typeface="Tw Cen MT" panose="020B0602020104020603" pitchFamily="34" charset="0"/>
              </a:rPr>
              <a:t>hukum</a:t>
            </a:r>
            <a:r>
              <a:rPr lang="en-US" dirty="0">
                <a:latin typeface="Tw Cen MT" panose="020B0602020104020603" pitchFamily="34" charset="0"/>
              </a:rPr>
              <a:t> </a:t>
            </a:r>
            <a:r>
              <a:rPr lang="en-US" dirty="0" err="1">
                <a:latin typeface="Tw Cen MT" panose="020B0602020104020603" pitchFamily="34" charset="0"/>
              </a:rPr>
              <a:t>melalui</a:t>
            </a:r>
            <a:r>
              <a:rPr lang="en-US" dirty="0">
                <a:latin typeface="Tw Cen MT" panose="020B0602020104020603" pitchFamily="34" charset="0"/>
              </a:rPr>
              <a:t> </a:t>
            </a:r>
            <a:r>
              <a:rPr lang="en-US" dirty="0" err="1">
                <a:latin typeface="Tw Cen MT" panose="020B0602020104020603" pitchFamily="34" charset="0"/>
              </a:rPr>
              <a:t>atau</a:t>
            </a:r>
            <a:r>
              <a:rPr lang="en-US" dirty="0">
                <a:latin typeface="Tw Cen MT" panose="020B0602020104020603" pitchFamily="34" charset="0"/>
              </a:rPr>
              <a:t> </a:t>
            </a:r>
            <a:r>
              <a:rPr lang="en-US" dirty="0" err="1">
                <a:latin typeface="Tw Cen MT" panose="020B0602020104020603" pitchFamily="34" charset="0"/>
              </a:rPr>
              <a:t>di</a:t>
            </a:r>
            <a:r>
              <a:rPr lang="en-US" dirty="0">
                <a:latin typeface="Tw Cen MT" panose="020B0602020104020603" pitchFamily="34" charset="0"/>
              </a:rPr>
              <a:t> </a:t>
            </a:r>
            <a:r>
              <a:rPr lang="en-US" dirty="0" err="1">
                <a:latin typeface="Tw Cen MT" panose="020B0602020104020603" pitchFamily="34" charset="0"/>
              </a:rPr>
              <a:t>dunia</a:t>
            </a:r>
            <a:r>
              <a:rPr lang="en-US" dirty="0">
                <a:latin typeface="Tw Cen MT" panose="020B0602020104020603" pitchFamily="34" charset="0"/>
              </a:rPr>
              <a:t> </a:t>
            </a:r>
            <a:r>
              <a:rPr lang="en-US" dirty="0" err="1">
                <a:latin typeface="Tw Cen MT" panose="020B0602020104020603" pitchFamily="34" charset="0"/>
              </a:rPr>
              <a:t>maya</a:t>
            </a:r>
            <a:r>
              <a:rPr lang="en-US" dirty="0">
                <a:latin typeface="Tw Cen MT" panose="020B0602020104020603" pitchFamily="34" charset="0"/>
              </a:rPr>
              <a:t> </a:t>
            </a:r>
            <a:r>
              <a:rPr lang="en-US" dirty="0" err="1">
                <a:latin typeface="Tw Cen MT" panose="020B0602020104020603" pitchFamily="34" charset="0"/>
              </a:rPr>
              <a:t>itu</a:t>
            </a:r>
            <a:r>
              <a:rPr lang="en-US" dirty="0">
                <a:latin typeface="Tw Cen MT" panose="020B0602020104020603" pitchFamily="34" charset="0"/>
              </a:rPr>
              <a:t> </a:t>
            </a:r>
            <a:r>
              <a:rPr lang="en-US" dirty="0" err="1">
                <a:latin typeface="Tw Cen MT" panose="020B0602020104020603" pitchFamily="34" charset="0"/>
              </a:rPr>
              <a:t>adalah</a:t>
            </a:r>
            <a:r>
              <a:rPr lang="en-US" dirty="0">
                <a:latin typeface="Tw Cen MT" panose="020B0602020104020603" pitchFamily="34" charset="0"/>
              </a:rPr>
              <a:t> </a:t>
            </a:r>
            <a:r>
              <a:rPr lang="en-US" dirty="0" err="1">
                <a:latin typeface="Tw Cen MT" panose="020B0602020104020603" pitchFamily="34" charset="0"/>
              </a:rPr>
              <a:t>perbuatan</a:t>
            </a:r>
            <a:r>
              <a:rPr lang="en-US" dirty="0">
                <a:latin typeface="Tw Cen MT" panose="020B0602020104020603" pitchFamily="34" charset="0"/>
              </a:rPr>
              <a:t> </a:t>
            </a:r>
            <a:r>
              <a:rPr lang="en-US" dirty="0" err="1">
                <a:latin typeface="Tw Cen MT" panose="020B0602020104020603" pitchFamily="34" charset="0"/>
              </a:rPr>
              <a:t>hukum</a:t>
            </a:r>
            <a:r>
              <a:rPr lang="en-US" dirty="0">
                <a:latin typeface="Tw Cen MT" panose="020B0602020104020603" pitchFamily="34" charset="0"/>
              </a:rPr>
              <a:t> yang </a:t>
            </a:r>
            <a:r>
              <a:rPr lang="en-US" dirty="0" err="1">
                <a:latin typeface="Tw Cen MT" panose="020B0602020104020603" pitchFamily="34" charset="0"/>
              </a:rPr>
              <a:t>dilakukan</a:t>
            </a:r>
            <a:r>
              <a:rPr lang="en-US" dirty="0">
                <a:latin typeface="Tw Cen MT" panose="020B0602020104020603" pitchFamily="34" charset="0"/>
              </a:rPr>
              <a:t> </a:t>
            </a:r>
            <a:r>
              <a:rPr lang="en-US" dirty="0" err="1">
                <a:latin typeface="Tw Cen MT" panose="020B0602020104020603" pitchFamily="34" charset="0"/>
              </a:rPr>
              <a:t>oleh</a:t>
            </a:r>
            <a:r>
              <a:rPr lang="en-US" dirty="0">
                <a:latin typeface="Tw Cen MT" panose="020B0602020104020603" pitchFamily="34" charset="0"/>
              </a:rPr>
              <a:t> </a:t>
            </a:r>
            <a:r>
              <a:rPr lang="en-US" dirty="0" err="1">
                <a:latin typeface="Tw Cen MT" panose="020B0602020104020603" pitchFamily="34" charset="0"/>
              </a:rPr>
              <a:t>manusia</a:t>
            </a:r>
            <a:r>
              <a:rPr lang="en-US" dirty="0">
                <a:latin typeface="Tw Cen MT" panose="020B0602020104020603" pitchFamily="34" charset="0"/>
              </a:rPr>
              <a:t> </a:t>
            </a:r>
            <a:r>
              <a:rPr lang="en-US" dirty="0" err="1">
                <a:latin typeface="Tw Cen MT" panose="020B0602020104020603" pitchFamily="34" charset="0"/>
              </a:rPr>
              <a:t>di</a:t>
            </a:r>
            <a:r>
              <a:rPr lang="en-US" dirty="0">
                <a:latin typeface="Tw Cen MT" panose="020B0602020104020603" pitchFamily="34" charset="0"/>
              </a:rPr>
              <a:t> </a:t>
            </a:r>
            <a:r>
              <a:rPr lang="en-US" dirty="0" err="1">
                <a:latin typeface="Tw Cen MT" panose="020B0602020104020603" pitchFamily="34" charset="0"/>
              </a:rPr>
              <a:t>dunia</a:t>
            </a:r>
            <a:r>
              <a:rPr lang="en-US" dirty="0">
                <a:latin typeface="Tw Cen MT" panose="020B0602020104020603" pitchFamily="34" charset="0"/>
              </a:rPr>
              <a:t> </a:t>
            </a:r>
            <a:r>
              <a:rPr lang="en-US" dirty="0" err="1">
                <a:latin typeface="Tw Cen MT" panose="020B0602020104020603" pitchFamily="34" charset="0"/>
              </a:rPr>
              <a:t>nyata</a:t>
            </a:r>
            <a:r>
              <a:rPr lang="en-US" dirty="0">
                <a:latin typeface="Tw Cen MT" panose="020B0602020104020603" pitchFamily="34" charset="0"/>
              </a:rPr>
              <a:t> </a:t>
            </a:r>
            <a:r>
              <a:rPr lang="en-US" dirty="0" err="1">
                <a:latin typeface="Tw Cen MT" panose="020B0602020104020603" pitchFamily="34" charset="0"/>
              </a:rPr>
              <a:t>dan</a:t>
            </a:r>
            <a:r>
              <a:rPr lang="en-US" dirty="0">
                <a:latin typeface="Tw Cen MT" panose="020B0602020104020603" pitchFamily="34" charset="0"/>
              </a:rPr>
              <a:t> </a:t>
            </a:r>
            <a:r>
              <a:rPr lang="en-US" dirty="0" err="1">
                <a:latin typeface="Tw Cen MT" panose="020B0602020104020603" pitchFamily="34" charset="0"/>
              </a:rPr>
              <a:t>hak</a:t>
            </a:r>
            <a:r>
              <a:rPr lang="en-US" dirty="0">
                <a:latin typeface="Tw Cen MT" panose="020B0602020104020603" pitchFamily="34" charset="0"/>
              </a:rPr>
              <a:t> yang </a:t>
            </a:r>
            <a:r>
              <a:rPr lang="en-US" dirty="0" err="1">
                <a:latin typeface="Tw Cen MT" panose="020B0602020104020603" pitchFamily="34" charset="0"/>
              </a:rPr>
              <a:t>dilanggar</a:t>
            </a:r>
            <a:r>
              <a:rPr lang="en-US" dirty="0">
                <a:latin typeface="Tw Cen MT" panose="020B0602020104020603" pitchFamily="34" charset="0"/>
              </a:rPr>
              <a:t> </a:t>
            </a:r>
            <a:r>
              <a:rPr lang="en-US" dirty="0" err="1">
                <a:latin typeface="Tw Cen MT" panose="020B0602020104020603" pitchFamily="34" charset="0"/>
              </a:rPr>
              <a:t>adalah</a:t>
            </a:r>
            <a:r>
              <a:rPr lang="en-US" dirty="0">
                <a:latin typeface="Tw Cen MT" panose="020B0602020104020603" pitchFamily="34" charset="0"/>
              </a:rPr>
              <a:t> </a:t>
            </a:r>
            <a:r>
              <a:rPr lang="en-US" dirty="0" err="1">
                <a:latin typeface="Tw Cen MT" panose="020B0602020104020603" pitchFamily="34" charset="0"/>
              </a:rPr>
              <a:t>hak</a:t>
            </a:r>
            <a:r>
              <a:rPr lang="en-US" dirty="0">
                <a:latin typeface="Tw Cen MT" panose="020B0602020104020603" pitchFamily="34" charset="0"/>
              </a:rPr>
              <a:t> </a:t>
            </a:r>
            <a:r>
              <a:rPr lang="en-US" dirty="0" err="1">
                <a:latin typeface="Tw Cen MT" panose="020B0602020104020603" pitchFamily="34" charset="0"/>
              </a:rPr>
              <a:t>manusia</a:t>
            </a:r>
            <a:r>
              <a:rPr lang="en-US" dirty="0">
                <a:latin typeface="Tw Cen MT" panose="020B0602020104020603" pitchFamily="34" charset="0"/>
              </a:rPr>
              <a:t> </a:t>
            </a:r>
            <a:r>
              <a:rPr lang="en-US" dirty="0" err="1">
                <a:latin typeface="Tw Cen MT" panose="020B0602020104020603" pitchFamily="34" charset="0"/>
              </a:rPr>
              <a:t>dunia</a:t>
            </a:r>
            <a:r>
              <a:rPr lang="en-US" dirty="0">
                <a:latin typeface="Tw Cen MT" panose="020B0602020104020603" pitchFamily="34" charset="0"/>
              </a:rPr>
              <a:t> </a:t>
            </a:r>
            <a:r>
              <a:rPr lang="en-US" dirty="0" err="1">
                <a:latin typeface="Tw Cen MT" panose="020B0602020104020603" pitchFamily="34" charset="0"/>
              </a:rPr>
              <a:t>nyata</a:t>
            </a:r>
            <a:r>
              <a:rPr lang="en-US" dirty="0">
                <a:latin typeface="Tw Cen MT" panose="020B0602020104020603" pitchFamily="34" charset="0"/>
              </a:rPr>
              <a:t>, </a:t>
            </a:r>
            <a:r>
              <a:rPr lang="en-US" dirty="0" err="1">
                <a:latin typeface="Tw Cen MT" panose="020B0602020104020603" pitchFamily="34" charset="0"/>
              </a:rPr>
              <a:t>maka</a:t>
            </a:r>
            <a:r>
              <a:rPr lang="en-US" dirty="0">
                <a:latin typeface="Tw Cen MT" panose="020B0602020104020603" pitchFamily="34" charset="0"/>
              </a:rPr>
              <a:t> </a:t>
            </a:r>
            <a:r>
              <a:rPr lang="en-US" dirty="0" err="1">
                <a:latin typeface="Tw Cen MT" panose="020B0602020104020603" pitchFamily="34" charset="0"/>
              </a:rPr>
              <a:t>hukum</a:t>
            </a:r>
            <a:r>
              <a:rPr lang="en-US" dirty="0">
                <a:latin typeface="Tw Cen MT" panose="020B0602020104020603" pitchFamily="34" charset="0"/>
              </a:rPr>
              <a:t> yang </a:t>
            </a:r>
            <a:r>
              <a:rPr lang="en-US" dirty="0" err="1">
                <a:latin typeface="Tw Cen MT" panose="020B0602020104020603" pitchFamily="34" charset="0"/>
              </a:rPr>
              <a:t>berlaku</a:t>
            </a:r>
            <a:r>
              <a:rPr lang="en-US" dirty="0">
                <a:latin typeface="Tw Cen MT" panose="020B0602020104020603" pitchFamily="34" charset="0"/>
              </a:rPr>
              <a:t> </a:t>
            </a:r>
            <a:r>
              <a:rPr lang="en-US" dirty="0" err="1">
                <a:latin typeface="Tw Cen MT" panose="020B0602020104020603" pitchFamily="34" charset="0"/>
              </a:rPr>
              <a:t>dan</a:t>
            </a:r>
            <a:r>
              <a:rPr lang="en-US" dirty="0">
                <a:latin typeface="Tw Cen MT" panose="020B0602020104020603" pitchFamily="34" charset="0"/>
              </a:rPr>
              <a:t> </a:t>
            </a:r>
            <a:r>
              <a:rPr lang="en-US" dirty="0" err="1">
                <a:latin typeface="Tw Cen MT" panose="020B0602020104020603" pitchFamily="34" charset="0"/>
              </a:rPr>
              <a:t>harus</a:t>
            </a:r>
            <a:r>
              <a:rPr lang="en-US" dirty="0">
                <a:latin typeface="Tw Cen MT" panose="020B0602020104020603" pitchFamily="34" charset="0"/>
              </a:rPr>
              <a:t> </a:t>
            </a:r>
            <a:r>
              <a:rPr lang="en-US" dirty="0" err="1">
                <a:latin typeface="Tw Cen MT" panose="020B0602020104020603" pitchFamily="34" charset="0"/>
              </a:rPr>
              <a:t>diterapkan</a:t>
            </a:r>
            <a:r>
              <a:rPr lang="en-US" dirty="0">
                <a:latin typeface="Tw Cen MT" panose="020B0602020104020603" pitchFamily="34" charset="0"/>
              </a:rPr>
              <a:t> </a:t>
            </a:r>
            <a:r>
              <a:rPr lang="en-US" dirty="0" err="1">
                <a:latin typeface="Tw Cen MT" panose="020B0602020104020603" pitchFamily="34" charset="0"/>
              </a:rPr>
              <a:t>adalah</a:t>
            </a:r>
            <a:r>
              <a:rPr lang="en-US" dirty="0">
                <a:latin typeface="Tw Cen MT" panose="020B0602020104020603" pitchFamily="34" charset="0"/>
              </a:rPr>
              <a:t> </a:t>
            </a:r>
            <a:r>
              <a:rPr lang="en-US" dirty="0" err="1">
                <a:latin typeface="Tw Cen MT" panose="020B0602020104020603" pitchFamily="34" charset="0"/>
              </a:rPr>
              <a:t>hukum</a:t>
            </a:r>
            <a:r>
              <a:rPr lang="en-US" dirty="0">
                <a:latin typeface="Tw Cen MT" panose="020B0602020104020603" pitchFamily="34" charset="0"/>
              </a:rPr>
              <a:t> </a:t>
            </a:r>
            <a:r>
              <a:rPr lang="en-US" dirty="0" err="1">
                <a:latin typeface="Tw Cen MT" panose="020B0602020104020603" pitchFamily="34" charset="0"/>
              </a:rPr>
              <a:t>dari</a:t>
            </a:r>
            <a:r>
              <a:rPr lang="en-US" dirty="0">
                <a:latin typeface="Tw Cen MT" panose="020B0602020104020603" pitchFamily="34" charset="0"/>
              </a:rPr>
              <a:t> </a:t>
            </a:r>
            <a:r>
              <a:rPr lang="en-US" dirty="0" err="1">
                <a:latin typeface="Tw Cen MT" panose="020B0602020104020603" pitchFamily="34" charset="0"/>
              </a:rPr>
              <a:t>dunia</a:t>
            </a:r>
            <a:r>
              <a:rPr lang="en-US" dirty="0">
                <a:latin typeface="Tw Cen MT" panose="020B0602020104020603" pitchFamily="34" charset="0"/>
              </a:rPr>
              <a:t> </a:t>
            </a:r>
            <a:r>
              <a:rPr lang="en-US" dirty="0" err="1">
                <a:latin typeface="Tw Cen MT" panose="020B0602020104020603" pitchFamily="34" charset="0"/>
              </a:rPr>
              <a:t>nyata</a:t>
            </a:r>
            <a:r>
              <a:rPr lang="en-US" dirty="0">
                <a:latin typeface="Tw Cen MT" panose="020B0602020104020603"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nodeType="clickEffect">
                                  <p:stCondLst>
                                    <p:cond delay="0"/>
                                  </p:stCondLst>
                                  <p:childTnLst>
                                    <p:set>
                                      <p:cBhvr>
                                        <p:cTn id="6" dur="1" fill="hold">
                                          <p:stCondLst>
                                            <p:cond delay="0"/>
                                          </p:stCondLst>
                                        </p:cTn>
                                        <p:tgtEl>
                                          <p:spTgt spid="11266"/>
                                        </p:tgtEl>
                                        <p:attrNameLst>
                                          <p:attrName>style.visibility</p:attrName>
                                        </p:attrNameLst>
                                      </p:cBhvr>
                                      <p:to>
                                        <p:strVal val="visible"/>
                                      </p:to>
                                    </p:set>
                                    <p:anim calcmode="lin" valueType="num">
                                      <p:cBhvr>
                                        <p:cTn id="7" dur="500" fill="hold"/>
                                        <p:tgtEl>
                                          <p:spTgt spid="11266"/>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11266"/>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11266"/>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11266"/>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3">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3">
                                            <p:txEl>
                                              <p:pRg st="1" end="1"/>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ppt_x</p:attrName>
                                        </p:attrNameLst>
                                      </p:cBhvr>
                                      <p:tavLst>
                                        <p:tav tm="0">
                                          <p:val>
                                            <p:strVal val="#ppt_x-.2"/>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3">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ppt_x</p:attrName>
                                        </p:attrNameLst>
                                      </p:cBhvr>
                                      <p:tavLst>
                                        <p:tav tm="0">
                                          <p:val>
                                            <p:strVal val="#ppt_x-.2"/>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Custom 4">
      <a:majorFont>
        <a:latin typeface="Trebuchet MS"/>
        <a:ea typeface=""/>
        <a:cs typeface=""/>
      </a:majorFont>
      <a:minorFont>
        <a:latin typeface="Tw Cen MT"/>
        <a:ea typeface=""/>
        <a:cs typeface=""/>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1080</TotalTime>
  <Words>1972</Words>
  <Application>Microsoft Office PowerPoint</Application>
  <PresentationFormat>Widescreen</PresentationFormat>
  <Paragraphs>186</Paragraphs>
  <Slides>26</Slides>
  <Notes>19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26</vt:i4>
      </vt:variant>
    </vt:vector>
  </HeadingPairs>
  <TitlesOfParts>
    <vt:vector size="35" baseType="lpstr">
      <vt:lpstr>Arial</vt:lpstr>
      <vt:lpstr>Bodoni MT</vt:lpstr>
      <vt:lpstr>Bookman Old Style</vt:lpstr>
      <vt:lpstr>Calibri</vt:lpstr>
      <vt:lpstr>Constantia</vt:lpstr>
      <vt:lpstr>Tw Cen MT</vt:lpstr>
      <vt:lpstr>Wingdings</vt:lpstr>
      <vt:lpstr>Wingdings 2</vt:lpstr>
      <vt:lpstr>Berlin</vt:lpstr>
      <vt:lpstr>Pertemuan 15  Pengantar Sistem dan Teknologi Informasi</vt:lpstr>
      <vt:lpstr>Sistem Informasi Dalam Bisnis (2)</vt:lpstr>
      <vt:lpstr>Pengertian E- Commerce </vt:lpstr>
      <vt:lpstr>Terdapat 6 (enam) komponen dalam Electronic Commerce Transaction (Kontrak Dagang Elektronik): </vt:lpstr>
      <vt:lpstr>Pengertian E- Commerce </vt:lpstr>
      <vt:lpstr>Kontrak Elektronik (Digital Contract)</vt:lpstr>
      <vt:lpstr>Jenis Kontrak Elektronik</vt:lpstr>
      <vt:lpstr>Electronic Commerce Transaction (Kontrak Dagang Elektronik) dan KUHPerdata</vt:lpstr>
      <vt:lpstr>Aspek-aspek Hukum dari E- Commerce </vt:lpstr>
      <vt:lpstr>Aspek-aspek Hukum dari E- Commerce </vt:lpstr>
      <vt:lpstr>Aspek-aspek Hukum dari E- Commerce </vt:lpstr>
      <vt:lpstr>Aspek-aspek Hukum dari E- Commerce </vt:lpstr>
      <vt:lpstr>Aspek-aspek Hukum dari E- Commerce </vt:lpstr>
      <vt:lpstr>PowerPoint Presentation</vt:lpstr>
      <vt:lpstr>Aspek-aspek Hukum dari E- Commerce </vt:lpstr>
      <vt:lpstr>Aspek-aspek Hukum dari E- Commerce </vt:lpstr>
      <vt:lpstr>Aspek-aspek Hukum dari E- Commerce </vt:lpstr>
      <vt:lpstr>Aspek-aspek Hukum dari E- Commerce </vt:lpstr>
      <vt:lpstr>Perlindungan Hukum Terhadap Konsumen dalam Transaksi E-Commerce </vt:lpstr>
      <vt:lpstr>Perlindungan Hukum Terhadap Konsumen dalam Transaksi E-Commerce </vt:lpstr>
      <vt:lpstr>Perlindungan Hukum Terhadap Konsumen dalam Transaksi E-Commerce </vt:lpstr>
      <vt:lpstr>Perlindungan Hukum Terhadap Konsumen dalam Transaksi E-Commerce </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Pertemuan 1  Teknologi Informasi</dc:title>
  <dc:creator>Asus X200CA</dc:creator>
  <cp:lastModifiedBy>Ukhti Ima</cp:lastModifiedBy>
  <cp:revision>60</cp:revision>
  <dcterms:created xsi:type="dcterms:W3CDTF">2020-10-14T00:48:12Z</dcterms:created>
  <dcterms:modified xsi:type="dcterms:W3CDTF">2023-11-11T05:02:57Z</dcterms:modified>
</cp:coreProperties>
</file>