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Roboto" charset="1" panose="02000000000000000000"/>
      <p:regular r:id="rId13"/>
    </p:embeddedFont>
    <p:embeddedFont>
      <p:font typeface="Roboto Bold" charset="1" panose="02000000000000000000"/>
      <p:regular r:id="rId14"/>
    </p:embeddedFont>
    <p:embeddedFont>
      <p:font typeface="Raleway 1 Ultra-Bold" charset="1" panose="00000000000000000000"/>
      <p:regular r:id="rId15"/>
    </p:embeddedFont>
    <p:embeddedFont>
      <p:font typeface="Raleway 1" charset="1" panose="00000000000000000000"/>
      <p:regular r:id="rId16"/>
    </p:embeddedFont>
    <p:embeddedFont>
      <p:font typeface="Raleway 2 Heavy" charset="1" panose="020B0003030101060003"/>
      <p:regular r:id="rId17"/>
    </p:embeddedFont>
    <p:embeddedFont>
      <p:font typeface="Poppins Semi-Bold" charset="1" panose="00000700000000000000"/>
      <p:regular r:id="rId18"/>
    </p:embeddedFont>
    <p:embeddedFont>
      <p:font typeface="Poppins" charset="1" panose="000005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png" Type="http://schemas.openxmlformats.org/officeDocument/2006/relationships/image"/><Relationship Id="rId15" Target="../media/image14.png" Type="http://schemas.openxmlformats.org/officeDocument/2006/relationships/image"/><Relationship Id="rId16" Target="../media/image15.png" Type="http://schemas.openxmlformats.org/officeDocument/2006/relationships/image"/><Relationship Id="rId17" Target="../media/image16.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png" Type="http://schemas.openxmlformats.org/officeDocument/2006/relationships/image"/><Relationship Id="rId12" Target="../media/image15.png" Type="http://schemas.openxmlformats.org/officeDocument/2006/relationships/image"/><Relationship Id="rId13" Target="../media/image16.png" Type="http://schemas.openxmlformats.org/officeDocument/2006/relationships/image"/><Relationship Id="rId2" Target="../media/image1.jpeg" Type="http://schemas.openxmlformats.org/officeDocument/2006/relationships/image"/><Relationship Id="rId3" Target="../media/image17.jpe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png" Type="http://schemas.openxmlformats.org/officeDocument/2006/relationships/image"/><Relationship Id="rId11" Target="../media/image7.svg" Type="http://schemas.openxmlformats.org/officeDocument/2006/relationships/image"/><Relationship Id="rId12" Target="../media/image10.png" Type="http://schemas.openxmlformats.org/officeDocument/2006/relationships/image"/><Relationship Id="rId13" Target="../media/image11.svg" Type="http://schemas.openxmlformats.org/officeDocument/2006/relationships/image"/><Relationship Id="rId2" Target="../media/image1.jpe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media/image22.jpe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media/image4.png" Type="http://schemas.openxmlformats.org/officeDocument/2006/relationships/image"/><Relationship Id="rId9" Target="../media/image5.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svg" Type="http://schemas.openxmlformats.org/officeDocument/2006/relationships/image"/><Relationship Id="rId11" Target="../media/image27.png" Type="http://schemas.openxmlformats.org/officeDocument/2006/relationships/image"/><Relationship Id="rId12" Target="../media/image28.svg" Type="http://schemas.openxmlformats.org/officeDocument/2006/relationships/image"/><Relationship Id="rId13" Target="../media/image29.png" Type="http://schemas.openxmlformats.org/officeDocument/2006/relationships/image"/><Relationship Id="rId14" Target="../media/image30.svg" Type="http://schemas.openxmlformats.org/officeDocument/2006/relationships/image"/><Relationship Id="rId15" Target="../media/image13.png" Type="http://schemas.openxmlformats.org/officeDocument/2006/relationships/image"/><Relationship Id="rId16" Target="../media/image14.png" Type="http://schemas.openxmlformats.org/officeDocument/2006/relationships/image"/><Relationship Id="rId17" Target="../media/image15.png" Type="http://schemas.openxmlformats.org/officeDocument/2006/relationships/image"/><Relationship Id="rId18" Target="../media/image16.png" Type="http://schemas.openxmlformats.org/officeDocument/2006/relationships/image"/><Relationship Id="rId2" Target="../media/image1.jpeg" Type="http://schemas.openxmlformats.org/officeDocument/2006/relationships/image"/><Relationship Id="rId3" Target="../media/image25.png" Type="http://schemas.openxmlformats.org/officeDocument/2006/relationships/image"/><Relationship Id="rId4" Target="../media/image26.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20.png" Type="http://schemas.openxmlformats.org/officeDocument/2006/relationships/image"/><Relationship Id="rId8" Target="../media/image21.svg" Type="http://schemas.openxmlformats.org/officeDocument/2006/relationships/image"/><Relationship Id="rId9" Target="../media/image1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svg" Type="http://schemas.openxmlformats.org/officeDocument/2006/relationships/image"/><Relationship Id="rId11" Target="../media/image27.png" Type="http://schemas.openxmlformats.org/officeDocument/2006/relationships/image"/><Relationship Id="rId12" Target="../media/image28.svg" Type="http://schemas.openxmlformats.org/officeDocument/2006/relationships/image"/><Relationship Id="rId13" Target="../media/image29.png" Type="http://schemas.openxmlformats.org/officeDocument/2006/relationships/image"/><Relationship Id="rId14" Target="../media/image30.svg" Type="http://schemas.openxmlformats.org/officeDocument/2006/relationships/image"/><Relationship Id="rId15" Target="../media/image13.png" Type="http://schemas.openxmlformats.org/officeDocument/2006/relationships/image"/><Relationship Id="rId16" Target="../media/image14.png" Type="http://schemas.openxmlformats.org/officeDocument/2006/relationships/image"/><Relationship Id="rId17" Target="../media/image15.png" Type="http://schemas.openxmlformats.org/officeDocument/2006/relationships/image"/><Relationship Id="rId18" Target="../media/image16.png" Type="http://schemas.openxmlformats.org/officeDocument/2006/relationships/image"/><Relationship Id="rId2" Target="../media/image1.jpeg" Type="http://schemas.openxmlformats.org/officeDocument/2006/relationships/image"/><Relationship Id="rId3" Target="../media/image25.png" Type="http://schemas.openxmlformats.org/officeDocument/2006/relationships/image"/><Relationship Id="rId4" Target="../media/image26.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20.png" Type="http://schemas.openxmlformats.org/officeDocument/2006/relationships/image"/><Relationship Id="rId8" Target="../media/image21.svg" Type="http://schemas.openxmlformats.org/officeDocument/2006/relationships/image"/><Relationship Id="rId9"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svg" Type="http://schemas.openxmlformats.org/officeDocument/2006/relationships/image"/><Relationship Id="rId11" Target="../media/image27.png" Type="http://schemas.openxmlformats.org/officeDocument/2006/relationships/image"/><Relationship Id="rId12" Target="../media/image28.svg" Type="http://schemas.openxmlformats.org/officeDocument/2006/relationships/image"/><Relationship Id="rId13" Target="../media/image29.png" Type="http://schemas.openxmlformats.org/officeDocument/2006/relationships/image"/><Relationship Id="rId14" Target="../media/image30.svg" Type="http://schemas.openxmlformats.org/officeDocument/2006/relationships/image"/><Relationship Id="rId15" Target="../media/image13.png" Type="http://schemas.openxmlformats.org/officeDocument/2006/relationships/image"/><Relationship Id="rId16" Target="../media/image14.png" Type="http://schemas.openxmlformats.org/officeDocument/2006/relationships/image"/><Relationship Id="rId17" Target="../media/image15.png" Type="http://schemas.openxmlformats.org/officeDocument/2006/relationships/image"/><Relationship Id="rId18" Target="../media/image16.png" Type="http://schemas.openxmlformats.org/officeDocument/2006/relationships/image"/><Relationship Id="rId2" Target="../media/image1.jpeg" Type="http://schemas.openxmlformats.org/officeDocument/2006/relationships/image"/><Relationship Id="rId3" Target="../media/image25.png" Type="http://schemas.openxmlformats.org/officeDocument/2006/relationships/image"/><Relationship Id="rId4" Target="../media/image26.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20.png" Type="http://schemas.openxmlformats.org/officeDocument/2006/relationships/image"/><Relationship Id="rId8" Target="../media/image21.svg" Type="http://schemas.openxmlformats.org/officeDocument/2006/relationships/image"/><Relationship Id="rId9" Target="../media/image1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31.jpeg" Type="http://schemas.openxmlformats.org/officeDocument/2006/relationships/image"/><Relationship Id="rId8" Target="../media/image32.png" Type="http://schemas.openxmlformats.org/officeDocument/2006/relationships/image"/><Relationship Id="rId9" Target="../media/image3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grpSp>
        <p:nvGrpSpPr>
          <p:cNvPr name="Group 3" id="3"/>
          <p:cNvGrpSpPr/>
          <p:nvPr/>
        </p:nvGrpSpPr>
        <p:grpSpPr>
          <a:xfrm rot="3998575">
            <a:off x="8532326" y="4175619"/>
            <a:ext cx="14153336" cy="5506247"/>
            <a:chOff x="0" y="0"/>
            <a:chExt cx="1044616" cy="406400"/>
          </a:xfrm>
        </p:grpSpPr>
        <p:sp>
          <p:nvSpPr>
            <p:cNvPr name="Freeform 4" id="4"/>
            <p:cNvSpPr/>
            <p:nvPr/>
          </p:nvSpPr>
          <p:spPr>
            <a:xfrm flipH="false" flipV="false" rot="0">
              <a:off x="0" y="0"/>
              <a:ext cx="1044616" cy="406400"/>
            </a:xfrm>
            <a:custGeom>
              <a:avLst/>
              <a:gdLst/>
              <a:ahLst/>
              <a:cxnLst/>
              <a:rect r="r" b="b" t="t" l="l"/>
              <a:pathLst>
                <a:path h="406400" w="1044616">
                  <a:moveTo>
                    <a:pt x="841416" y="0"/>
                  </a:moveTo>
                  <a:cubicBezTo>
                    <a:pt x="953641" y="0"/>
                    <a:pt x="1044616" y="90976"/>
                    <a:pt x="1044616" y="203200"/>
                  </a:cubicBezTo>
                  <a:cubicBezTo>
                    <a:pt x="1044616" y="315424"/>
                    <a:pt x="953641" y="406400"/>
                    <a:pt x="841416" y="406400"/>
                  </a:cubicBezTo>
                  <a:lnTo>
                    <a:pt x="203200" y="406400"/>
                  </a:lnTo>
                  <a:cubicBezTo>
                    <a:pt x="90976" y="406400"/>
                    <a:pt x="0" y="315424"/>
                    <a:pt x="0" y="203200"/>
                  </a:cubicBezTo>
                  <a:cubicBezTo>
                    <a:pt x="0" y="90976"/>
                    <a:pt x="90976" y="0"/>
                    <a:pt x="203200" y="0"/>
                  </a:cubicBezTo>
                  <a:close/>
                </a:path>
              </a:pathLst>
            </a:custGeom>
            <a:solidFill>
              <a:srgbClr val="2BCEF3"/>
            </a:solidFill>
          </p:spPr>
        </p:sp>
        <p:sp>
          <p:nvSpPr>
            <p:cNvPr name="TextBox 5" id="5"/>
            <p:cNvSpPr txBox="true"/>
            <p:nvPr/>
          </p:nvSpPr>
          <p:spPr>
            <a:xfrm>
              <a:off x="0" y="19050"/>
              <a:ext cx="1044616" cy="387350"/>
            </a:xfrm>
            <a:prstGeom prst="rect">
              <a:avLst/>
            </a:prstGeom>
          </p:spPr>
          <p:txBody>
            <a:bodyPr anchor="ctr" rtlCol="false" tIns="50800" lIns="50800" bIns="50800" rIns="50800"/>
            <a:lstStyle/>
            <a:p>
              <a:pPr algn="ctr">
                <a:lnSpc>
                  <a:spcPts val="2795"/>
                </a:lnSpc>
              </a:pPr>
            </a:p>
          </p:txBody>
        </p:sp>
      </p:grpSp>
      <p:sp>
        <p:nvSpPr>
          <p:cNvPr name="Freeform 6" id="6"/>
          <p:cNvSpPr/>
          <p:nvPr/>
        </p:nvSpPr>
        <p:spPr>
          <a:xfrm flipH="false" flipV="false" rot="0">
            <a:off x="7633137" y="7629153"/>
            <a:ext cx="4181511" cy="2054167"/>
          </a:xfrm>
          <a:custGeom>
            <a:avLst/>
            <a:gdLst/>
            <a:ahLst/>
            <a:cxnLst/>
            <a:rect r="r" b="b" t="t" l="l"/>
            <a:pathLst>
              <a:path h="2054167" w="4181511">
                <a:moveTo>
                  <a:pt x="0" y="0"/>
                </a:moveTo>
                <a:lnTo>
                  <a:pt x="4181511" y="0"/>
                </a:lnTo>
                <a:lnTo>
                  <a:pt x="4181511" y="2054168"/>
                </a:lnTo>
                <a:lnTo>
                  <a:pt x="0" y="205416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0">
            <a:off x="1192914" y="7407976"/>
            <a:ext cx="4356743" cy="898911"/>
            <a:chOff x="0" y="0"/>
            <a:chExt cx="1106572" cy="228315"/>
          </a:xfrm>
        </p:grpSpPr>
        <p:sp>
          <p:nvSpPr>
            <p:cNvPr name="Freeform 8" id="8"/>
            <p:cNvSpPr/>
            <p:nvPr/>
          </p:nvSpPr>
          <p:spPr>
            <a:xfrm flipH="false" flipV="false" rot="0">
              <a:off x="0" y="0"/>
              <a:ext cx="1106572" cy="228315"/>
            </a:xfrm>
            <a:custGeom>
              <a:avLst/>
              <a:gdLst/>
              <a:ahLst/>
              <a:cxnLst/>
              <a:rect r="r" b="b" t="t" l="l"/>
              <a:pathLst>
                <a:path h="228315" w="1106572">
                  <a:moveTo>
                    <a:pt x="74634" y="0"/>
                  </a:moveTo>
                  <a:lnTo>
                    <a:pt x="1031938" y="0"/>
                  </a:lnTo>
                  <a:cubicBezTo>
                    <a:pt x="1051732" y="0"/>
                    <a:pt x="1070715" y="7863"/>
                    <a:pt x="1084712" y="21860"/>
                  </a:cubicBezTo>
                  <a:cubicBezTo>
                    <a:pt x="1098708" y="35856"/>
                    <a:pt x="1106572" y="54840"/>
                    <a:pt x="1106572" y="74634"/>
                  </a:cubicBezTo>
                  <a:lnTo>
                    <a:pt x="1106572" y="153681"/>
                  </a:lnTo>
                  <a:cubicBezTo>
                    <a:pt x="1106572" y="173475"/>
                    <a:pt x="1098708" y="192459"/>
                    <a:pt x="1084712" y="206455"/>
                  </a:cubicBezTo>
                  <a:cubicBezTo>
                    <a:pt x="1070715" y="220452"/>
                    <a:pt x="1051732" y="228315"/>
                    <a:pt x="1031938" y="228315"/>
                  </a:cubicBezTo>
                  <a:lnTo>
                    <a:pt x="74634" y="228315"/>
                  </a:lnTo>
                  <a:cubicBezTo>
                    <a:pt x="54840" y="228315"/>
                    <a:pt x="35856" y="220452"/>
                    <a:pt x="21860" y="206455"/>
                  </a:cubicBezTo>
                  <a:cubicBezTo>
                    <a:pt x="7863" y="192459"/>
                    <a:pt x="0" y="173475"/>
                    <a:pt x="0" y="153681"/>
                  </a:cubicBezTo>
                  <a:lnTo>
                    <a:pt x="0" y="74634"/>
                  </a:lnTo>
                  <a:cubicBezTo>
                    <a:pt x="0" y="54840"/>
                    <a:pt x="7863" y="35856"/>
                    <a:pt x="21860" y="21860"/>
                  </a:cubicBezTo>
                  <a:cubicBezTo>
                    <a:pt x="35856" y="7863"/>
                    <a:pt x="54840" y="0"/>
                    <a:pt x="74634" y="0"/>
                  </a:cubicBezTo>
                  <a:close/>
                </a:path>
              </a:pathLst>
            </a:custGeom>
            <a:solidFill>
              <a:srgbClr val="16E8D6"/>
            </a:solidFill>
          </p:spPr>
        </p:sp>
        <p:sp>
          <p:nvSpPr>
            <p:cNvPr name="TextBox 9" id="9"/>
            <p:cNvSpPr txBox="true"/>
            <p:nvPr/>
          </p:nvSpPr>
          <p:spPr>
            <a:xfrm>
              <a:off x="0" y="19050"/>
              <a:ext cx="1106572" cy="209265"/>
            </a:xfrm>
            <a:prstGeom prst="rect">
              <a:avLst/>
            </a:prstGeom>
          </p:spPr>
          <p:txBody>
            <a:bodyPr anchor="ctr" rtlCol="false" tIns="50800" lIns="50800" bIns="50800" rIns="50800"/>
            <a:lstStyle/>
            <a:p>
              <a:pPr algn="ctr">
                <a:lnSpc>
                  <a:spcPts val="2795"/>
                </a:lnSpc>
              </a:pPr>
            </a:p>
          </p:txBody>
        </p:sp>
      </p:grpSp>
      <p:sp>
        <p:nvSpPr>
          <p:cNvPr name="Freeform 10" id="10"/>
          <p:cNvSpPr/>
          <p:nvPr/>
        </p:nvSpPr>
        <p:spPr>
          <a:xfrm flipH="false" flipV="false" rot="496562">
            <a:off x="16698449" y="973193"/>
            <a:ext cx="1121701" cy="755746"/>
          </a:xfrm>
          <a:custGeom>
            <a:avLst/>
            <a:gdLst/>
            <a:ahLst/>
            <a:cxnLst/>
            <a:rect r="r" b="b" t="t" l="l"/>
            <a:pathLst>
              <a:path h="755746" w="1121701">
                <a:moveTo>
                  <a:pt x="0" y="0"/>
                </a:moveTo>
                <a:lnTo>
                  <a:pt x="1121702" y="0"/>
                </a:lnTo>
                <a:lnTo>
                  <a:pt x="1121702" y="755746"/>
                </a:lnTo>
                <a:lnTo>
                  <a:pt x="0" y="755746"/>
                </a:lnTo>
                <a:lnTo>
                  <a:pt x="0" y="0"/>
                </a:lnTo>
                <a:close/>
              </a:path>
            </a:pathLst>
          </a:custGeom>
          <a:blipFill>
            <a:blip r:embed="rId5">
              <a:alphaModFix amt="50000"/>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1291684">
            <a:off x="9883846" y="5264698"/>
            <a:ext cx="1167478" cy="1076512"/>
          </a:xfrm>
          <a:custGeom>
            <a:avLst/>
            <a:gdLst/>
            <a:ahLst/>
            <a:cxnLst/>
            <a:rect r="r" b="b" t="t" l="l"/>
            <a:pathLst>
              <a:path h="1076512" w="1167478">
                <a:moveTo>
                  <a:pt x="0" y="0"/>
                </a:moveTo>
                <a:lnTo>
                  <a:pt x="1167478" y="0"/>
                </a:lnTo>
                <a:lnTo>
                  <a:pt x="1167478" y="1076512"/>
                </a:lnTo>
                <a:lnTo>
                  <a:pt x="0" y="1076512"/>
                </a:lnTo>
                <a:lnTo>
                  <a:pt x="0" y="0"/>
                </a:lnTo>
                <a:close/>
              </a:path>
            </a:pathLst>
          </a:custGeom>
          <a:blipFill>
            <a:blip r:embed="rId7">
              <a:alphaModFix amt="50000"/>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467470">
            <a:off x="6305629" y="-181555"/>
            <a:ext cx="1473880" cy="982587"/>
          </a:xfrm>
          <a:custGeom>
            <a:avLst/>
            <a:gdLst/>
            <a:ahLst/>
            <a:cxnLst/>
            <a:rect r="r" b="b" t="t" l="l"/>
            <a:pathLst>
              <a:path h="982587" w="1473880">
                <a:moveTo>
                  <a:pt x="0" y="0"/>
                </a:moveTo>
                <a:lnTo>
                  <a:pt x="1473880" y="0"/>
                </a:lnTo>
                <a:lnTo>
                  <a:pt x="1473880" y="982586"/>
                </a:lnTo>
                <a:lnTo>
                  <a:pt x="0" y="982586"/>
                </a:lnTo>
                <a:lnTo>
                  <a:pt x="0" y="0"/>
                </a:lnTo>
                <a:close/>
              </a:path>
            </a:pathLst>
          </a:custGeom>
          <a:blipFill>
            <a:blip r:embed="rId9">
              <a:alphaModFix amt="50000"/>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1489305" y="6628361"/>
            <a:ext cx="7774039" cy="416569"/>
          </a:xfrm>
          <a:prstGeom prst="rect">
            <a:avLst/>
          </a:prstGeom>
        </p:spPr>
        <p:txBody>
          <a:bodyPr anchor="t" rtlCol="false" tIns="0" lIns="0" bIns="0" rIns="0">
            <a:spAutoFit/>
          </a:bodyPr>
          <a:lstStyle/>
          <a:p>
            <a:pPr algn="l">
              <a:lnSpc>
                <a:spcPts val="3080"/>
              </a:lnSpc>
            </a:pPr>
            <a:r>
              <a:rPr lang="en-US" sz="2800">
                <a:solidFill>
                  <a:srgbClr val="545454"/>
                </a:solidFill>
                <a:latin typeface="Roboto"/>
                <a:ea typeface="Roboto"/>
                <a:cs typeface="Roboto"/>
                <a:sym typeface="Roboto"/>
              </a:rPr>
              <a:t>YUDHI FAJAR SAPUTRA, S.KOM., M.SC</a:t>
            </a:r>
          </a:p>
        </p:txBody>
      </p:sp>
      <p:sp>
        <p:nvSpPr>
          <p:cNvPr name="TextBox 14" id="14"/>
          <p:cNvSpPr txBox="true"/>
          <p:nvPr/>
        </p:nvSpPr>
        <p:spPr>
          <a:xfrm rot="0">
            <a:off x="1608107" y="7677026"/>
            <a:ext cx="3526356" cy="379862"/>
          </a:xfrm>
          <a:prstGeom prst="rect">
            <a:avLst/>
          </a:prstGeom>
        </p:spPr>
        <p:txBody>
          <a:bodyPr anchor="t" rtlCol="false" tIns="0" lIns="0" bIns="0" rIns="0">
            <a:spAutoFit/>
          </a:bodyPr>
          <a:lstStyle/>
          <a:p>
            <a:pPr algn="ctr">
              <a:lnSpc>
                <a:spcPts val="2898"/>
              </a:lnSpc>
            </a:pPr>
            <a:r>
              <a:rPr lang="en-US" sz="2635" b="true">
                <a:solidFill>
                  <a:srgbClr val="122455"/>
                </a:solidFill>
                <a:latin typeface="Roboto Bold"/>
                <a:ea typeface="Roboto Bold"/>
                <a:cs typeface="Roboto Bold"/>
                <a:sym typeface="Roboto Bold"/>
              </a:rPr>
              <a:t>SPADA KEMDIKBUD</a:t>
            </a:r>
          </a:p>
        </p:txBody>
      </p:sp>
      <p:sp>
        <p:nvSpPr>
          <p:cNvPr name="Freeform 15" id="15"/>
          <p:cNvSpPr/>
          <p:nvPr/>
        </p:nvSpPr>
        <p:spPr>
          <a:xfrm flipH="false" flipV="false" rot="0">
            <a:off x="-363458" y="9092938"/>
            <a:ext cx="1435704" cy="803994"/>
          </a:xfrm>
          <a:custGeom>
            <a:avLst/>
            <a:gdLst/>
            <a:ahLst/>
            <a:cxnLst/>
            <a:rect r="r" b="b" t="t" l="l"/>
            <a:pathLst>
              <a:path h="803994" w="1435704">
                <a:moveTo>
                  <a:pt x="0" y="0"/>
                </a:moveTo>
                <a:lnTo>
                  <a:pt x="1435704" y="0"/>
                </a:lnTo>
                <a:lnTo>
                  <a:pt x="1435704" y="803995"/>
                </a:lnTo>
                <a:lnTo>
                  <a:pt x="0" y="80399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6" id="16"/>
          <p:cNvSpPr/>
          <p:nvPr/>
        </p:nvSpPr>
        <p:spPr>
          <a:xfrm flipH="false" flipV="false" rot="0">
            <a:off x="16227920" y="2906109"/>
            <a:ext cx="1435704" cy="803994"/>
          </a:xfrm>
          <a:custGeom>
            <a:avLst/>
            <a:gdLst/>
            <a:ahLst/>
            <a:cxnLst/>
            <a:rect r="r" b="b" t="t" l="l"/>
            <a:pathLst>
              <a:path h="803994" w="1435704">
                <a:moveTo>
                  <a:pt x="0" y="0"/>
                </a:moveTo>
                <a:lnTo>
                  <a:pt x="1435704" y="0"/>
                </a:lnTo>
                <a:lnTo>
                  <a:pt x="1435704" y="803994"/>
                </a:lnTo>
                <a:lnTo>
                  <a:pt x="0" y="80399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7" id="17"/>
          <p:cNvSpPr txBox="true"/>
          <p:nvPr/>
        </p:nvSpPr>
        <p:spPr>
          <a:xfrm rot="0">
            <a:off x="1436547" y="2027738"/>
            <a:ext cx="8226220" cy="3724910"/>
          </a:xfrm>
          <a:prstGeom prst="rect">
            <a:avLst/>
          </a:prstGeom>
        </p:spPr>
        <p:txBody>
          <a:bodyPr anchor="t" rtlCol="false" tIns="0" lIns="0" bIns="0" rIns="0">
            <a:spAutoFit/>
          </a:bodyPr>
          <a:lstStyle/>
          <a:p>
            <a:pPr algn="l">
              <a:lnSpc>
                <a:spcPts val="7039"/>
              </a:lnSpc>
            </a:pPr>
            <a:r>
              <a:rPr lang="en-US" sz="6399" b="true">
                <a:solidFill>
                  <a:srgbClr val="122455"/>
                </a:solidFill>
                <a:latin typeface="Raleway 1 Ultra-Bold"/>
                <a:ea typeface="Raleway 1 Ultra-Bold"/>
                <a:cs typeface="Raleway 1 Ultra-Bold"/>
                <a:sym typeface="Raleway 1 Ultra-Bold"/>
              </a:rPr>
              <a:t>JARINGAN KOMPUTER</a:t>
            </a:r>
          </a:p>
          <a:p>
            <a:pPr algn="l">
              <a:lnSpc>
                <a:spcPts val="1540"/>
              </a:lnSpc>
            </a:pPr>
          </a:p>
          <a:p>
            <a:pPr algn="l">
              <a:lnSpc>
                <a:spcPts val="4620"/>
              </a:lnSpc>
            </a:pPr>
          </a:p>
          <a:p>
            <a:pPr algn="l">
              <a:lnSpc>
                <a:spcPts val="4620"/>
              </a:lnSpc>
            </a:pPr>
            <a:r>
              <a:rPr lang="en-US" sz="4200" b="true">
                <a:solidFill>
                  <a:srgbClr val="122455"/>
                </a:solidFill>
                <a:latin typeface="Raleway 1 Ultra-Bold"/>
                <a:ea typeface="Raleway 1 Ultra-Bold"/>
                <a:cs typeface="Raleway 1 Ultra-Bold"/>
                <a:sym typeface="Raleway 1 Ultra-Bold"/>
              </a:rPr>
              <a:t>PENGANTAR JARINGAN KOMPUTER</a:t>
            </a:r>
          </a:p>
        </p:txBody>
      </p:sp>
      <p:grpSp>
        <p:nvGrpSpPr>
          <p:cNvPr name="Group 18" id="18"/>
          <p:cNvGrpSpPr/>
          <p:nvPr/>
        </p:nvGrpSpPr>
        <p:grpSpPr>
          <a:xfrm rot="0">
            <a:off x="11043444" y="0"/>
            <a:ext cx="7244556" cy="10866835"/>
            <a:chOff x="0" y="0"/>
            <a:chExt cx="6350000" cy="9525000"/>
          </a:xfrm>
        </p:grpSpPr>
        <p:sp>
          <p:nvSpPr>
            <p:cNvPr name="Freeform 19" id="19"/>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13"/>
              <a:stretch>
                <a:fillRect l="-21865" t="-20361" r="-26756" b="-28260"/>
              </a:stretch>
            </a:blipFill>
          </p:spPr>
        </p:sp>
      </p:grpSp>
      <p:grpSp>
        <p:nvGrpSpPr>
          <p:cNvPr name="Group 20" id="20"/>
          <p:cNvGrpSpPr/>
          <p:nvPr/>
        </p:nvGrpSpPr>
        <p:grpSpPr>
          <a:xfrm rot="0">
            <a:off x="259192" y="217038"/>
            <a:ext cx="6035897" cy="1358721"/>
            <a:chOff x="0" y="0"/>
            <a:chExt cx="8047863" cy="1811627"/>
          </a:xfrm>
        </p:grpSpPr>
        <p:sp>
          <p:nvSpPr>
            <p:cNvPr name="Freeform 21" id="21"/>
            <p:cNvSpPr/>
            <p:nvPr/>
          </p:nvSpPr>
          <p:spPr>
            <a:xfrm flipH="false" flipV="false" rot="0">
              <a:off x="1944548" y="123601"/>
              <a:ext cx="1567486" cy="1567486"/>
            </a:xfrm>
            <a:custGeom>
              <a:avLst/>
              <a:gdLst/>
              <a:ahLst/>
              <a:cxnLst/>
              <a:rect r="r" b="b" t="t" l="l"/>
              <a:pathLst>
                <a:path h="1567486" w="1567486">
                  <a:moveTo>
                    <a:pt x="0" y="0"/>
                  </a:moveTo>
                  <a:lnTo>
                    <a:pt x="1567486" y="0"/>
                  </a:lnTo>
                  <a:lnTo>
                    <a:pt x="1567486" y="1567486"/>
                  </a:lnTo>
                  <a:lnTo>
                    <a:pt x="0" y="1567486"/>
                  </a:lnTo>
                  <a:lnTo>
                    <a:pt x="0" y="0"/>
                  </a:lnTo>
                  <a:close/>
                </a:path>
              </a:pathLst>
            </a:custGeom>
            <a:blipFill>
              <a:blip r:embed="rId14"/>
              <a:stretch>
                <a:fillRect l="0" t="0" r="0" b="0"/>
              </a:stretch>
            </a:blipFill>
          </p:spPr>
        </p:sp>
        <p:sp>
          <p:nvSpPr>
            <p:cNvPr name="Freeform 22" id="22"/>
            <p:cNvSpPr/>
            <p:nvPr/>
          </p:nvSpPr>
          <p:spPr>
            <a:xfrm flipH="false" flipV="false" rot="0">
              <a:off x="3637369" y="123601"/>
              <a:ext cx="1567486" cy="1567486"/>
            </a:xfrm>
            <a:custGeom>
              <a:avLst/>
              <a:gdLst/>
              <a:ahLst/>
              <a:cxnLst/>
              <a:rect r="r" b="b" t="t" l="l"/>
              <a:pathLst>
                <a:path h="1567486" w="1567486">
                  <a:moveTo>
                    <a:pt x="0" y="0"/>
                  </a:moveTo>
                  <a:lnTo>
                    <a:pt x="1567486" y="0"/>
                  </a:lnTo>
                  <a:lnTo>
                    <a:pt x="1567486" y="1567486"/>
                  </a:lnTo>
                  <a:lnTo>
                    <a:pt x="0" y="1567486"/>
                  </a:lnTo>
                  <a:lnTo>
                    <a:pt x="0" y="0"/>
                  </a:lnTo>
                  <a:close/>
                </a:path>
              </a:pathLst>
            </a:custGeom>
            <a:blipFill>
              <a:blip r:embed="rId15"/>
              <a:stretch>
                <a:fillRect l="0" t="0" r="0" b="0"/>
              </a:stretch>
            </a:blipFill>
          </p:spPr>
        </p:sp>
        <p:sp>
          <p:nvSpPr>
            <p:cNvPr name="Freeform 23" id="23"/>
            <p:cNvSpPr/>
            <p:nvPr/>
          </p:nvSpPr>
          <p:spPr>
            <a:xfrm flipH="false" flipV="false" rot="0">
              <a:off x="5330191" y="244015"/>
              <a:ext cx="2717672" cy="1447072"/>
            </a:xfrm>
            <a:custGeom>
              <a:avLst/>
              <a:gdLst/>
              <a:ahLst/>
              <a:cxnLst/>
              <a:rect r="r" b="b" t="t" l="l"/>
              <a:pathLst>
                <a:path h="1447072" w="2717672">
                  <a:moveTo>
                    <a:pt x="0" y="0"/>
                  </a:moveTo>
                  <a:lnTo>
                    <a:pt x="2717672" y="0"/>
                  </a:lnTo>
                  <a:lnTo>
                    <a:pt x="2717672" y="1447072"/>
                  </a:lnTo>
                  <a:lnTo>
                    <a:pt x="0" y="1447072"/>
                  </a:lnTo>
                  <a:lnTo>
                    <a:pt x="0" y="0"/>
                  </a:lnTo>
                  <a:close/>
                </a:path>
              </a:pathLst>
            </a:custGeom>
            <a:blipFill>
              <a:blip r:embed="rId16"/>
              <a:stretch>
                <a:fillRect l="0" t="0" r="0" b="0"/>
              </a:stretch>
            </a:blipFill>
          </p:spPr>
        </p:sp>
        <p:sp>
          <p:nvSpPr>
            <p:cNvPr name="Freeform 24" id="24"/>
            <p:cNvSpPr/>
            <p:nvPr/>
          </p:nvSpPr>
          <p:spPr>
            <a:xfrm flipH="false" flipV="false" rot="0">
              <a:off x="0" y="0"/>
              <a:ext cx="1817548" cy="1811627"/>
            </a:xfrm>
            <a:custGeom>
              <a:avLst/>
              <a:gdLst/>
              <a:ahLst/>
              <a:cxnLst/>
              <a:rect r="r" b="b" t="t" l="l"/>
              <a:pathLst>
                <a:path h="1811627" w="1817548">
                  <a:moveTo>
                    <a:pt x="0" y="0"/>
                  </a:moveTo>
                  <a:lnTo>
                    <a:pt x="1817548" y="0"/>
                  </a:lnTo>
                  <a:lnTo>
                    <a:pt x="1817548" y="1811627"/>
                  </a:lnTo>
                  <a:lnTo>
                    <a:pt x="0" y="1811627"/>
                  </a:lnTo>
                  <a:lnTo>
                    <a:pt x="0" y="0"/>
                  </a:lnTo>
                  <a:close/>
                </a:path>
              </a:pathLst>
            </a:custGeom>
            <a:blipFill>
              <a:blip r:embed="rId17"/>
              <a:stretch>
                <a:fillRect l="0" t="0" r="0" b="0"/>
              </a:stretch>
            </a:blip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grpSp>
        <p:nvGrpSpPr>
          <p:cNvPr name="Group 3" id="3"/>
          <p:cNvGrpSpPr/>
          <p:nvPr/>
        </p:nvGrpSpPr>
        <p:grpSpPr>
          <a:xfrm rot="-10800000">
            <a:off x="7154463" y="935628"/>
            <a:ext cx="10405553" cy="3138068"/>
            <a:chOff x="0" y="0"/>
            <a:chExt cx="1347586" cy="406400"/>
          </a:xfrm>
        </p:grpSpPr>
        <p:sp>
          <p:nvSpPr>
            <p:cNvPr name="Freeform 4" id="4"/>
            <p:cNvSpPr/>
            <p:nvPr/>
          </p:nvSpPr>
          <p:spPr>
            <a:xfrm flipH="false" flipV="false" rot="0">
              <a:off x="0" y="0"/>
              <a:ext cx="1347586" cy="406400"/>
            </a:xfrm>
            <a:custGeom>
              <a:avLst/>
              <a:gdLst/>
              <a:ahLst/>
              <a:cxnLst/>
              <a:rect r="r" b="b" t="t" l="l"/>
              <a:pathLst>
                <a:path h="406400" w="1347586">
                  <a:moveTo>
                    <a:pt x="1144386" y="0"/>
                  </a:moveTo>
                  <a:cubicBezTo>
                    <a:pt x="1256610" y="0"/>
                    <a:pt x="1347586" y="90976"/>
                    <a:pt x="1347586" y="203200"/>
                  </a:cubicBezTo>
                  <a:cubicBezTo>
                    <a:pt x="1347586" y="315424"/>
                    <a:pt x="1256610" y="406400"/>
                    <a:pt x="1144386" y="406400"/>
                  </a:cubicBezTo>
                  <a:lnTo>
                    <a:pt x="203200" y="406400"/>
                  </a:lnTo>
                  <a:cubicBezTo>
                    <a:pt x="90976" y="406400"/>
                    <a:pt x="0" y="315424"/>
                    <a:pt x="0" y="203200"/>
                  </a:cubicBezTo>
                  <a:cubicBezTo>
                    <a:pt x="0" y="90976"/>
                    <a:pt x="90976" y="0"/>
                    <a:pt x="203200" y="0"/>
                  </a:cubicBezTo>
                  <a:close/>
                </a:path>
              </a:pathLst>
            </a:custGeom>
            <a:solidFill>
              <a:srgbClr val="122455"/>
            </a:solidFill>
          </p:spPr>
        </p:sp>
        <p:sp>
          <p:nvSpPr>
            <p:cNvPr name="TextBox 5" id="5"/>
            <p:cNvSpPr txBox="true"/>
            <p:nvPr/>
          </p:nvSpPr>
          <p:spPr>
            <a:xfrm>
              <a:off x="0" y="19050"/>
              <a:ext cx="1347586" cy="387350"/>
            </a:xfrm>
            <a:prstGeom prst="rect">
              <a:avLst/>
            </a:prstGeom>
          </p:spPr>
          <p:txBody>
            <a:bodyPr anchor="ctr" rtlCol="false" tIns="50800" lIns="50800" bIns="50800" rIns="50800"/>
            <a:lstStyle/>
            <a:p>
              <a:pPr algn="ctr">
                <a:lnSpc>
                  <a:spcPts val="2795"/>
                </a:lnSpc>
              </a:pPr>
            </a:p>
          </p:txBody>
        </p:sp>
      </p:grpSp>
      <p:grpSp>
        <p:nvGrpSpPr>
          <p:cNvPr name="Group 6" id="6"/>
          <p:cNvGrpSpPr>
            <a:grpSpLocks noChangeAspect="true"/>
          </p:cNvGrpSpPr>
          <p:nvPr/>
        </p:nvGrpSpPr>
        <p:grpSpPr>
          <a:xfrm rot="0">
            <a:off x="-4528897" y="1663059"/>
            <a:ext cx="15035081" cy="8623941"/>
            <a:chOff x="0" y="0"/>
            <a:chExt cx="7981950" cy="4578350"/>
          </a:xfrm>
        </p:grpSpPr>
        <p:sp>
          <p:nvSpPr>
            <p:cNvPr name="Freeform 7" id="7"/>
            <p:cNvSpPr/>
            <p:nvPr/>
          </p:nvSpPr>
          <p:spPr>
            <a:xfrm flipH="false" flipV="false" rot="0">
              <a:off x="765810" y="21590"/>
              <a:ext cx="6451600" cy="4326890"/>
            </a:xfrm>
            <a:custGeom>
              <a:avLst/>
              <a:gdLst/>
              <a:ahLst/>
              <a:cxnLst/>
              <a:rect r="r" b="b" t="t" l="l"/>
              <a:pathLst>
                <a:path h="4326890" w="645160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sp>
        <p:sp>
          <p:nvSpPr>
            <p:cNvPr name="Freeform 8" id="8"/>
            <p:cNvSpPr/>
            <p:nvPr/>
          </p:nvSpPr>
          <p:spPr>
            <a:xfrm flipH="false" flipV="false" rot="0">
              <a:off x="0" y="0"/>
              <a:ext cx="7981950" cy="4542790"/>
            </a:xfrm>
            <a:custGeom>
              <a:avLst/>
              <a:gdLst/>
              <a:ahLst/>
              <a:cxnLst/>
              <a:rect r="r" b="b" t="t" l="l"/>
              <a:pathLst>
                <a:path h="4542790" w="798195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E9E9E9"/>
            </a:solidFill>
          </p:spPr>
        </p:sp>
        <p:sp>
          <p:nvSpPr>
            <p:cNvPr name="Freeform 9" id="9"/>
            <p:cNvSpPr/>
            <p:nvPr/>
          </p:nvSpPr>
          <p:spPr>
            <a:xfrm flipH="false" flipV="false" rot="0">
              <a:off x="3460750" y="4349750"/>
              <a:ext cx="1059180" cy="96520"/>
            </a:xfrm>
            <a:custGeom>
              <a:avLst/>
              <a:gdLst/>
              <a:ahLst/>
              <a:cxnLst/>
              <a:rect r="r" b="b" t="t" l="l"/>
              <a:pathLst>
                <a:path h="96520" w="105918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sp>
        <p:sp>
          <p:nvSpPr>
            <p:cNvPr name="Freeform 10" id="10"/>
            <p:cNvSpPr/>
            <p:nvPr/>
          </p:nvSpPr>
          <p:spPr>
            <a:xfrm flipH="false" flipV="false" rot="0">
              <a:off x="163830" y="4542790"/>
              <a:ext cx="7654290" cy="35560"/>
            </a:xfrm>
            <a:custGeom>
              <a:avLst/>
              <a:gdLst/>
              <a:ahLst/>
              <a:cxnLst/>
              <a:rect r="r" b="b" t="t" l="l"/>
              <a:pathLst>
                <a:path h="35560" w="765429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sp>
        <p:sp>
          <p:nvSpPr>
            <p:cNvPr name="Freeform 11" id="11"/>
            <p:cNvSpPr/>
            <p:nvPr/>
          </p:nvSpPr>
          <p:spPr>
            <a:xfrm flipH="false" flipV="false" rot="0">
              <a:off x="962660" y="276860"/>
              <a:ext cx="6055360" cy="3789680"/>
            </a:xfrm>
            <a:custGeom>
              <a:avLst/>
              <a:gdLst/>
              <a:ahLst/>
              <a:cxnLst/>
              <a:rect r="r" b="b" t="t" l="l"/>
              <a:pathLst>
                <a:path h="3789680" w="6055360">
                  <a:moveTo>
                    <a:pt x="0" y="0"/>
                  </a:moveTo>
                  <a:lnTo>
                    <a:pt x="6055360" y="0"/>
                  </a:lnTo>
                  <a:lnTo>
                    <a:pt x="6055360" y="3789680"/>
                  </a:lnTo>
                  <a:lnTo>
                    <a:pt x="0" y="3789680"/>
                  </a:lnTo>
                  <a:close/>
                </a:path>
              </a:pathLst>
            </a:custGeom>
            <a:blipFill>
              <a:blip r:embed="rId3"/>
              <a:stretch>
                <a:fillRect l="0" t="-3228" r="0" b="-3228"/>
              </a:stretch>
            </a:blipFill>
          </p:spPr>
        </p:sp>
      </p:grpSp>
      <p:sp>
        <p:nvSpPr>
          <p:cNvPr name="Freeform 12" id="12"/>
          <p:cNvSpPr/>
          <p:nvPr/>
        </p:nvSpPr>
        <p:spPr>
          <a:xfrm flipH="false" flipV="false" rot="-1060051">
            <a:off x="6129628" y="448772"/>
            <a:ext cx="1055991" cy="973712"/>
          </a:xfrm>
          <a:custGeom>
            <a:avLst/>
            <a:gdLst/>
            <a:ahLst/>
            <a:cxnLst/>
            <a:rect r="r" b="b" t="t" l="l"/>
            <a:pathLst>
              <a:path h="973712" w="1055991">
                <a:moveTo>
                  <a:pt x="0" y="0"/>
                </a:moveTo>
                <a:lnTo>
                  <a:pt x="1055991" y="0"/>
                </a:lnTo>
                <a:lnTo>
                  <a:pt x="1055991" y="973712"/>
                </a:lnTo>
                <a:lnTo>
                  <a:pt x="0" y="973712"/>
                </a:lnTo>
                <a:lnTo>
                  <a:pt x="0" y="0"/>
                </a:lnTo>
                <a:close/>
              </a:path>
            </a:pathLst>
          </a:custGeom>
          <a:blipFill>
            <a:blip r:embed="rId4">
              <a:alphaModFix amt="50000"/>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433819">
            <a:off x="16609085" y="5495540"/>
            <a:ext cx="1300430" cy="1106991"/>
          </a:xfrm>
          <a:custGeom>
            <a:avLst/>
            <a:gdLst/>
            <a:ahLst/>
            <a:cxnLst/>
            <a:rect r="r" b="b" t="t" l="l"/>
            <a:pathLst>
              <a:path h="1106991" w="1300430">
                <a:moveTo>
                  <a:pt x="0" y="0"/>
                </a:moveTo>
                <a:lnTo>
                  <a:pt x="1300430" y="0"/>
                </a:lnTo>
                <a:lnTo>
                  <a:pt x="1300430" y="1106991"/>
                </a:lnTo>
                <a:lnTo>
                  <a:pt x="0" y="1106991"/>
                </a:lnTo>
                <a:lnTo>
                  <a:pt x="0" y="0"/>
                </a:lnTo>
                <a:close/>
              </a:path>
            </a:pathLst>
          </a:custGeom>
          <a:blipFill>
            <a:blip r:embed="rId6">
              <a:alphaModFix amt="50000"/>
              <a:extLst>
                <a:ext uri="{96DAC541-7B7A-43D3-8B79-37D633B846F1}">
                  <asvg:svgBlip xmlns:asvg="http://schemas.microsoft.com/office/drawing/2016/SVG/main" r:embed="rId7"/>
                </a:ext>
              </a:extLst>
            </a:blip>
            <a:stretch>
              <a:fillRect l="0" t="0" r="0" b="0"/>
            </a:stretch>
          </a:blipFill>
        </p:spPr>
      </p:sp>
      <p:sp>
        <p:nvSpPr>
          <p:cNvPr name="TextBox 14" id="14"/>
          <p:cNvSpPr txBox="true"/>
          <p:nvPr/>
        </p:nvSpPr>
        <p:spPr>
          <a:xfrm rot="0">
            <a:off x="9338185" y="5067300"/>
            <a:ext cx="7883455" cy="2242820"/>
          </a:xfrm>
          <a:prstGeom prst="rect">
            <a:avLst/>
          </a:prstGeom>
        </p:spPr>
        <p:txBody>
          <a:bodyPr anchor="t" rtlCol="false" tIns="0" lIns="0" bIns="0" rIns="0">
            <a:spAutoFit/>
          </a:bodyPr>
          <a:lstStyle/>
          <a:p>
            <a:pPr algn="l">
              <a:lnSpc>
                <a:spcPts val="4480"/>
              </a:lnSpc>
            </a:pPr>
            <a:r>
              <a:rPr lang="en-US" sz="3200" b="true">
                <a:solidFill>
                  <a:srgbClr val="545454"/>
                </a:solidFill>
                <a:latin typeface="Roboto Bold"/>
                <a:ea typeface="Roboto Bold"/>
                <a:cs typeface="Roboto Bold"/>
                <a:sym typeface="Roboto Bold"/>
              </a:rPr>
              <a:t>Jaringan komputer adalah kumpulan komputer dan perangkat lain yang saling terhubung untuk berbagi sumber daya, data dan informasi. </a:t>
            </a:r>
          </a:p>
        </p:txBody>
      </p:sp>
      <p:sp>
        <p:nvSpPr>
          <p:cNvPr name="TextBox 15" id="15"/>
          <p:cNvSpPr txBox="true"/>
          <p:nvPr/>
        </p:nvSpPr>
        <p:spPr>
          <a:xfrm rot="0">
            <a:off x="9505975" y="1516433"/>
            <a:ext cx="8793240" cy="2800519"/>
          </a:xfrm>
          <a:prstGeom prst="rect">
            <a:avLst/>
          </a:prstGeom>
        </p:spPr>
        <p:txBody>
          <a:bodyPr anchor="t" rtlCol="false" tIns="0" lIns="0" bIns="0" rIns="0">
            <a:spAutoFit/>
          </a:bodyPr>
          <a:lstStyle/>
          <a:p>
            <a:pPr algn="l">
              <a:lnSpc>
                <a:spcPts val="7039"/>
              </a:lnSpc>
            </a:pPr>
            <a:r>
              <a:rPr lang="en-US" sz="6399" b="true">
                <a:solidFill>
                  <a:srgbClr val="FFFFFF"/>
                </a:solidFill>
                <a:latin typeface="Raleway 1 Ultra-Bold"/>
                <a:ea typeface="Raleway 1 Ultra-Bold"/>
                <a:cs typeface="Raleway 1 Ultra-Bold"/>
                <a:sym typeface="Raleway 1 Ultra-Bold"/>
              </a:rPr>
              <a:t>DEFINISI JARINGAN KOMPUTER</a:t>
            </a:r>
          </a:p>
          <a:p>
            <a:pPr algn="l">
              <a:lnSpc>
                <a:spcPts val="7839"/>
              </a:lnSpc>
            </a:pPr>
          </a:p>
        </p:txBody>
      </p:sp>
      <p:sp>
        <p:nvSpPr>
          <p:cNvPr name="Freeform 16" id="16"/>
          <p:cNvSpPr/>
          <p:nvPr/>
        </p:nvSpPr>
        <p:spPr>
          <a:xfrm flipH="false" flipV="false" rot="-10800000">
            <a:off x="17581363" y="306948"/>
            <a:ext cx="1435704" cy="803994"/>
          </a:xfrm>
          <a:custGeom>
            <a:avLst/>
            <a:gdLst/>
            <a:ahLst/>
            <a:cxnLst/>
            <a:rect r="r" b="b" t="t" l="l"/>
            <a:pathLst>
              <a:path h="803994" w="1435704">
                <a:moveTo>
                  <a:pt x="0" y="0"/>
                </a:moveTo>
                <a:lnTo>
                  <a:pt x="1435704" y="0"/>
                </a:lnTo>
                <a:lnTo>
                  <a:pt x="1435704" y="803995"/>
                </a:lnTo>
                <a:lnTo>
                  <a:pt x="0" y="80399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7" id="17"/>
          <p:cNvGrpSpPr/>
          <p:nvPr/>
        </p:nvGrpSpPr>
        <p:grpSpPr>
          <a:xfrm rot="0">
            <a:off x="259192" y="217038"/>
            <a:ext cx="6035897" cy="1358721"/>
            <a:chOff x="0" y="0"/>
            <a:chExt cx="8047863" cy="1811627"/>
          </a:xfrm>
        </p:grpSpPr>
        <p:sp>
          <p:nvSpPr>
            <p:cNvPr name="Freeform 18" id="18"/>
            <p:cNvSpPr/>
            <p:nvPr/>
          </p:nvSpPr>
          <p:spPr>
            <a:xfrm flipH="false" flipV="false" rot="0">
              <a:off x="1944548" y="123601"/>
              <a:ext cx="1567486" cy="1567486"/>
            </a:xfrm>
            <a:custGeom>
              <a:avLst/>
              <a:gdLst/>
              <a:ahLst/>
              <a:cxnLst/>
              <a:rect r="r" b="b" t="t" l="l"/>
              <a:pathLst>
                <a:path h="1567486" w="1567486">
                  <a:moveTo>
                    <a:pt x="0" y="0"/>
                  </a:moveTo>
                  <a:lnTo>
                    <a:pt x="1567486" y="0"/>
                  </a:lnTo>
                  <a:lnTo>
                    <a:pt x="1567486" y="1567486"/>
                  </a:lnTo>
                  <a:lnTo>
                    <a:pt x="0" y="1567486"/>
                  </a:lnTo>
                  <a:lnTo>
                    <a:pt x="0" y="0"/>
                  </a:lnTo>
                  <a:close/>
                </a:path>
              </a:pathLst>
            </a:custGeom>
            <a:blipFill>
              <a:blip r:embed="rId10"/>
              <a:stretch>
                <a:fillRect l="0" t="0" r="0" b="0"/>
              </a:stretch>
            </a:blipFill>
          </p:spPr>
        </p:sp>
        <p:sp>
          <p:nvSpPr>
            <p:cNvPr name="Freeform 19" id="19"/>
            <p:cNvSpPr/>
            <p:nvPr/>
          </p:nvSpPr>
          <p:spPr>
            <a:xfrm flipH="false" flipV="false" rot="0">
              <a:off x="3637369" y="123601"/>
              <a:ext cx="1567486" cy="1567486"/>
            </a:xfrm>
            <a:custGeom>
              <a:avLst/>
              <a:gdLst/>
              <a:ahLst/>
              <a:cxnLst/>
              <a:rect r="r" b="b" t="t" l="l"/>
              <a:pathLst>
                <a:path h="1567486" w="1567486">
                  <a:moveTo>
                    <a:pt x="0" y="0"/>
                  </a:moveTo>
                  <a:lnTo>
                    <a:pt x="1567486" y="0"/>
                  </a:lnTo>
                  <a:lnTo>
                    <a:pt x="1567486" y="1567486"/>
                  </a:lnTo>
                  <a:lnTo>
                    <a:pt x="0" y="1567486"/>
                  </a:lnTo>
                  <a:lnTo>
                    <a:pt x="0" y="0"/>
                  </a:lnTo>
                  <a:close/>
                </a:path>
              </a:pathLst>
            </a:custGeom>
            <a:blipFill>
              <a:blip r:embed="rId11"/>
              <a:stretch>
                <a:fillRect l="0" t="0" r="0" b="0"/>
              </a:stretch>
            </a:blipFill>
          </p:spPr>
        </p:sp>
        <p:sp>
          <p:nvSpPr>
            <p:cNvPr name="Freeform 20" id="20"/>
            <p:cNvSpPr/>
            <p:nvPr/>
          </p:nvSpPr>
          <p:spPr>
            <a:xfrm flipH="false" flipV="false" rot="0">
              <a:off x="5330191" y="244015"/>
              <a:ext cx="2717672" cy="1447072"/>
            </a:xfrm>
            <a:custGeom>
              <a:avLst/>
              <a:gdLst/>
              <a:ahLst/>
              <a:cxnLst/>
              <a:rect r="r" b="b" t="t" l="l"/>
              <a:pathLst>
                <a:path h="1447072" w="2717672">
                  <a:moveTo>
                    <a:pt x="0" y="0"/>
                  </a:moveTo>
                  <a:lnTo>
                    <a:pt x="2717672" y="0"/>
                  </a:lnTo>
                  <a:lnTo>
                    <a:pt x="2717672" y="1447072"/>
                  </a:lnTo>
                  <a:lnTo>
                    <a:pt x="0" y="1447072"/>
                  </a:lnTo>
                  <a:lnTo>
                    <a:pt x="0" y="0"/>
                  </a:lnTo>
                  <a:close/>
                </a:path>
              </a:pathLst>
            </a:custGeom>
            <a:blipFill>
              <a:blip r:embed="rId12"/>
              <a:stretch>
                <a:fillRect l="0" t="0" r="0" b="0"/>
              </a:stretch>
            </a:blipFill>
          </p:spPr>
        </p:sp>
        <p:sp>
          <p:nvSpPr>
            <p:cNvPr name="Freeform 21" id="21"/>
            <p:cNvSpPr/>
            <p:nvPr/>
          </p:nvSpPr>
          <p:spPr>
            <a:xfrm flipH="false" flipV="false" rot="0">
              <a:off x="0" y="0"/>
              <a:ext cx="1817548" cy="1811627"/>
            </a:xfrm>
            <a:custGeom>
              <a:avLst/>
              <a:gdLst/>
              <a:ahLst/>
              <a:cxnLst/>
              <a:rect r="r" b="b" t="t" l="l"/>
              <a:pathLst>
                <a:path h="1811627" w="1817548">
                  <a:moveTo>
                    <a:pt x="0" y="0"/>
                  </a:moveTo>
                  <a:lnTo>
                    <a:pt x="1817548" y="0"/>
                  </a:lnTo>
                  <a:lnTo>
                    <a:pt x="1817548" y="1811627"/>
                  </a:lnTo>
                  <a:lnTo>
                    <a:pt x="0" y="1811627"/>
                  </a:lnTo>
                  <a:lnTo>
                    <a:pt x="0" y="0"/>
                  </a:lnTo>
                  <a:close/>
                </a:path>
              </a:pathLst>
            </a:custGeom>
            <a:blipFill>
              <a:blip r:embed="rId13"/>
              <a:stretch>
                <a:fillRect l="0" t="0" r="0" b="0"/>
              </a:stretch>
            </a:blipFill>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grpSp>
        <p:nvGrpSpPr>
          <p:cNvPr name="Group 3" id="3"/>
          <p:cNvGrpSpPr/>
          <p:nvPr/>
        </p:nvGrpSpPr>
        <p:grpSpPr>
          <a:xfrm rot="6204746">
            <a:off x="7315510" y="4348593"/>
            <a:ext cx="14153336" cy="5506247"/>
            <a:chOff x="0" y="0"/>
            <a:chExt cx="1044616" cy="406400"/>
          </a:xfrm>
        </p:grpSpPr>
        <p:sp>
          <p:nvSpPr>
            <p:cNvPr name="Freeform 4" id="4"/>
            <p:cNvSpPr/>
            <p:nvPr/>
          </p:nvSpPr>
          <p:spPr>
            <a:xfrm flipH="false" flipV="false" rot="0">
              <a:off x="0" y="0"/>
              <a:ext cx="1044616" cy="406400"/>
            </a:xfrm>
            <a:custGeom>
              <a:avLst/>
              <a:gdLst/>
              <a:ahLst/>
              <a:cxnLst/>
              <a:rect r="r" b="b" t="t" l="l"/>
              <a:pathLst>
                <a:path h="406400" w="1044616">
                  <a:moveTo>
                    <a:pt x="841416" y="0"/>
                  </a:moveTo>
                  <a:cubicBezTo>
                    <a:pt x="953641" y="0"/>
                    <a:pt x="1044616" y="90976"/>
                    <a:pt x="1044616" y="203200"/>
                  </a:cubicBezTo>
                  <a:cubicBezTo>
                    <a:pt x="1044616" y="315424"/>
                    <a:pt x="953641" y="406400"/>
                    <a:pt x="841416" y="406400"/>
                  </a:cubicBezTo>
                  <a:lnTo>
                    <a:pt x="203200" y="406400"/>
                  </a:lnTo>
                  <a:cubicBezTo>
                    <a:pt x="90976" y="406400"/>
                    <a:pt x="0" y="315424"/>
                    <a:pt x="0" y="203200"/>
                  </a:cubicBezTo>
                  <a:cubicBezTo>
                    <a:pt x="0" y="90976"/>
                    <a:pt x="90976" y="0"/>
                    <a:pt x="203200" y="0"/>
                  </a:cubicBezTo>
                  <a:close/>
                </a:path>
              </a:pathLst>
            </a:custGeom>
            <a:solidFill>
              <a:srgbClr val="2BCEF3"/>
            </a:solidFill>
          </p:spPr>
        </p:sp>
        <p:sp>
          <p:nvSpPr>
            <p:cNvPr name="TextBox 5" id="5"/>
            <p:cNvSpPr txBox="true"/>
            <p:nvPr/>
          </p:nvSpPr>
          <p:spPr>
            <a:xfrm>
              <a:off x="0" y="19050"/>
              <a:ext cx="1044616" cy="387350"/>
            </a:xfrm>
            <a:prstGeom prst="rect">
              <a:avLst/>
            </a:prstGeom>
          </p:spPr>
          <p:txBody>
            <a:bodyPr anchor="ctr" rtlCol="false" tIns="50800" lIns="50800" bIns="50800" rIns="50800"/>
            <a:lstStyle/>
            <a:p>
              <a:pPr algn="ctr">
                <a:lnSpc>
                  <a:spcPts val="2795"/>
                </a:lnSpc>
              </a:pPr>
            </a:p>
          </p:txBody>
        </p:sp>
      </p:grpSp>
      <p:sp>
        <p:nvSpPr>
          <p:cNvPr name="Freeform 6" id="6"/>
          <p:cNvSpPr/>
          <p:nvPr/>
        </p:nvSpPr>
        <p:spPr>
          <a:xfrm flipH="false" flipV="false" rot="0">
            <a:off x="4851734" y="6435625"/>
            <a:ext cx="5132375" cy="5132375"/>
          </a:xfrm>
          <a:custGeom>
            <a:avLst/>
            <a:gdLst/>
            <a:ahLst/>
            <a:cxnLst/>
            <a:rect r="r" b="b" t="t" l="l"/>
            <a:pathLst>
              <a:path h="5132375" w="5132375">
                <a:moveTo>
                  <a:pt x="0" y="0"/>
                </a:moveTo>
                <a:lnTo>
                  <a:pt x="5132375" y="0"/>
                </a:lnTo>
                <a:lnTo>
                  <a:pt x="5132375" y="5132375"/>
                </a:lnTo>
                <a:lnTo>
                  <a:pt x="0" y="51323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0">
            <a:off x="9144000" y="1028700"/>
            <a:ext cx="8115300" cy="9673389"/>
            <a:chOff x="0" y="0"/>
            <a:chExt cx="1294655" cy="1543221"/>
          </a:xfrm>
        </p:grpSpPr>
        <p:sp>
          <p:nvSpPr>
            <p:cNvPr name="Freeform 8" id="8"/>
            <p:cNvSpPr/>
            <p:nvPr/>
          </p:nvSpPr>
          <p:spPr>
            <a:xfrm flipH="false" flipV="false" rot="0">
              <a:off x="0" y="0"/>
              <a:ext cx="1294655" cy="1543221"/>
            </a:xfrm>
            <a:custGeom>
              <a:avLst/>
              <a:gdLst/>
              <a:ahLst/>
              <a:cxnLst/>
              <a:rect r="r" b="b" t="t" l="l"/>
              <a:pathLst>
                <a:path h="1543221" w="1294655">
                  <a:moveTo>
                    <a:pt x="95399" y="0"/>
                  </a:moveTo>
                  <a:lnTo>
                    <a:pt x="1199256" y="0"/>
                  </a:lnTo>
                  <a:cubicBezTo>
                    <a:pt x="1251944" y="0"/>
                    <a:pt x="1294655" y="42712"/>
                    <a:pt x="1294655" y="95399"/>
                  </a:cubicBezTo>
                  <a:lnTo>
                    <a:pt x="1294655" y="1447822"/>
                  </a:lnTo>
                  <a:cubicBezTo>
                    <a:pt x="1294655" y="1500510"/>
                    <a:pt x="1251944" y="1543221"/>
                    <a:pt x="1199256" y="1543221"/>
                  </a:cubicBezTo>
                  <a:lnTo>
                    <a:pt x="95399" y="1543221"/>
                  </a:lnTo>
                  <a:cubicBezTo>
                    <a:pt x="42712" y="1543221"/>
                    <a:pt x="0" y="1500510"/>
                    <a:pt x="0" y="1447822"/>
                  </a:cubicBezTo>
                  <a:lnTo>
                    <a:pt x="0" y="95399"/>
                  </a:lnTo>
                  <a:cubicBezTo>
                    <a:pt x="0" y="42712"/>
                    <a:pt x="42712" y="0"/>
                    <a:pt x="95399" y="0"/>
                  </a:cubicBezTo>
                  <a:close/>
                </a:path>
              </a:pathLst>
            </a:custGeom>
            <a:solidFill>
              <a:srgbClr val="122455"/>
            </a:solidFill>
          </p:spPr>
        </p:sp>
        <p:sp>
          <p:nvSpPr>
            <p:cNvPr name="TextBox 9" id="9"/>
            <p:cNvSpPr txBox="true"/>
            <p:nvPr/>
          </p:nvSpPr>
          <p:spPr>
            <a:xfrm>
              <a:off x="0" y="19050"/>
              <a:ext cx="1294655" cy="1524171"/>
            </a:xfrm>
            <a:prstGeom prst="rect">
              <a:avLst/>
            </a:prstGeom>
          </p:spPr>
          <p:txBody>
            <a:bodyPr anchor="ctr" rtlCol="false" tIns="50800" lIns="50800" bIns="50800" rIns="50800"/>
            <a:lstStyle/>
            <a:p>
              <a:pPr algn="ctr">
                <a:lnSpc>
                  <a:spcPts val="2795"/>
                </a:lnSpc>
              </a:pPr>
            </a:p>
          </p:txBody>
        </p:sp>
      </p:grpSp>
      <p:grpSp>
        <p:nvGrpSpPr>
          <p:cNvPr name="Group 10" id="10"/>
          <p:cNvGrpSpPr/>
          <p:nvPr/>
        </p:nvGrpSpPr>
        <p:grpSpPr>
          <a:xfrm rot="0">
            <a:off x="769040" y="5466651"/>
            <a:ext cx="7583299" cy="3791649"/>
            <a:chOff x="0" y="0"/>
            <a:chExt cx="6350000" cy="3175000"/>
          </a:xfrm>
        </p:grpSpPr>
        <p:sp>
          <p:nvSpPr>
            <p:cNvPr name="Freeform 11" id="11"/>
            <p:cNvSpPr/>
            <p:nvPr/>
          </p:nvSpPr>
          <p:spPr>
            <a:xfrm flipH="false" flipV="false" rot="0">
              <a:off x="0" y="0"/>
              <a:ext cx="6350000" cy="3175000"/>
            </a:xfrm>
            <a:custGeom>
              <a:avLst/>
              <a:gdLst/>
              <a:ahLst/>
              <a:cxnLst/>
              <a:rect r="r" b="b" t="t" l="l"/>
              <a:pathLst>
                <a:path h="3175000" w="6350000">
                  <a:moveTo>
                    <a:pt x="0" y="2286000"/>
                  </a:moveTo>
                  <a:lnTo>
                    <a:pt x="0" y="889000"/>
                  </a:lnTo>
                  <a:cubicBezTo>
                    <a:pt x="0" y="397510"/>
                    <a:pt x="397510" y="0"/>
                    <a:pt x="889000" y="0"/>
                  </a:cubicBezTo>
                  <a:lnTo>
                    <a:pt x="5461000" y="0"/>
                  </a:lnTo>
                  <a:cubicBezTo>
                    <a:pt x="5952490" y="0"/>
                    <a:pt x="6350000" y="397510"/>
                    <a:pt x="6350000" y="889000"/>
                  </a:cubicBezTo>
                  <a:lnTo>
                    <a:pt x="6350000" y="2286000"/>
                  </a:lnTo>
                  <a:cubicBezTo>
                    <a:pt x="6350000" y="2777490"/>
                    <a:pt x="5952490" y="3175000"/>
                    <a:pt x="5461000" y="3175000"/>
                  </a:cubicBezTo>
                  <a:lnTo>
                    <a:pt x="889000" y="3175000"/>
                  </a:lnTo>
                  <a:cubicBezTo>
                    <a:pt x="397510" y="3175000"/>
                    <a:pt x="0" y="2777490"/>
                    <a:pt x="0" y="2286000"/>
                  </a:cubicBezTo>
                  <a:close/>
                </a:path>
              </a:pathLst>
            </a:custGeom>
            <a:blipFill>
              <a:blip r:embed="rId5"/>
              <a:stretch>
                <a:fillRect l="0" t="-16625" r="0" b="-16625"/>
              </a:stretch>
            </a:blipFill>
          </p:spPr>
        </p:sp>
      </p:grpSp>
      <p:sp>
        <p:nvSpPr>
          <p:cNvPr name="TextBox 12" id="12"/>
          <p:cNvSpPr txBox="true"/>
          <p:nvPr/>
        </p:nvSpPr>
        <p:spPr>
          <a:xfrm rot="0">
            <a:off x="1028700" y="1834640"/>
            <a:ext cx="7838392" cy="2024083"/>
          </a:xfrm>
          <a:prstGeom prst="rect">
            <a:avLst/>
          </a:prstGeom>
        </p:spPr>
        <p:txBody>
          <a:bodyPr anchor="t" rtlCol="false" tIns="0" lIns="0" bIns="0" rIns="0">
            <a:spAutoFit/>
          </a:bodyPr>
          <a:lstStyle/>
          <a:p>
            <a:pPr algn="l">
              <a:lnSpc>
                <a:spcPts val="7839"/>
              </a:lnSpc>
            </a:pPr>
            <a:r>
              <a:rPr lang="en-US" sz="7126" b="true">
                <a:solidFill>
                  <a:srgbClr val="122455"/>
                </a:solidFill>
                <a:latin typeface="Raleway 1 Ultra-Bold"/>
                <a:ea typeface="Raleway 1 Ultra-Bold"/>
                <a:cs typeface="Raleway 1 Ultra-Bold"/>
                <a:sym typeface="Raleway 1 Ultra-Bold"/>
              </a:rPr>
              <a:t>Manfaat Jaringan Komputer</a:t>
            </a:r>
          </a:p>
        </p:txBody>
      </p:sp>
      <p:sp>
        <p:nvSpPr>
          <p:cNvPr name="TextBox 13" id="13"/>
          <p:cNvSpPr txBox="true"/>
          <p:nvPr/>
        </p:nvSpPr>
        <p:spPr>
          <a:xfrm rot="0">
            <a:off x="1028700" y="4061447"/>
            <a:ext cx="7323639" cy="887953"/>
          </a:xfrm>
          <a:prstGeom prst="rect">
            <a:avLst/>
          </a:prstGeom>
        </p:spPr>
        <p:txBody>
          <a:bodyPr anchor="t" rtlCol="false" tIns="0" lIns="0" bIns="0" rIns="0">
            <a:spAutoFit/>
          </a:bodyPr>
          <a:lstStyle/>
          <a:p>
            <a:pPr algn="l">
              <a:lnSpc>
                <a:spcPts val="3557"/>
              </a:lnSpc>
            </a:pPr>
            <a:r>
              <a:rPr lang="en-US" sz="2541">
                <a:solidFill>
                  <a:srgbClr val="545454"/>
                </a:solidFill>
                <a:latin typeface="Roboto"/>
                <a:ea typeface="Roboto"/>
                <a:cs typeface="Roboto"/>
                <a:sym typeface="Roboto"/>
              </a:rPr>
              <a:t>jaringan komputer sangat bermanfaat untuk mendukung efisiensi, produktivitas, dan keamanan</a:t>
            </a:r>
          </a:p>
        </p:txBody>
      </p:sp>
      <p:sp>
        <p:nvSpPr>
          <p:cNvPr name="TextBox 14" id="14"/>
          <p:cNvSpPr txBox="true"/>
          <p:nvPr/>
        </p:nvSpPr>
        <p:spPr>
          <a:xfrm rot="0">
            <a:off x="11164967" y="3008420"/>
            <a:ext cx="5346352" cy="729203"/>
          </a:xfrm>
          <a:prstGeom prst="rect">
            <a:avLst/>
          </a:prstGeom>
        </p:spPr>
        <p:txBody>
          <a:bodyPr anchor="t" rtlCol="false" tIns="0" lIns="0" bIns="0" rIns="0">
            <a:spAutoFit/>
          </a:bodyPr>
          <a:lstStyle/>
          <a:p>
            <a:pPr algn="l">
              <a:lnSpc>
                <a:spcPts val="2857"/>
              </a:lnSpc>
            </a:pPr>
            <a:r>
              <a:rPr lang="en-US" sz="2041">
                <a:solidFill>
                  <a:srgbClr val="FFFFFF"/>
                </a:solidFill>
                <a:latin typeface="Roboto"/>
                <a:ea typeface="Roboto"/>
                <a:cs typeface="Roboto"/>
                <a:sym typeface="Roboto"/>
              </a:rPr>
              <a:t>berbagi perangkat keras (printer dan scanner) dan perangkat lunak (aplikasi dan file) </a:t>
            </a:r>
          </a:p>
        </p:txBody>
      </p:sp>
      <p:sp>
        <p:nvSpPr>
          <p:cNvPr name="TextBox 15" id="15"/>
          <p:cNvSpPr txBox="true"/>
          <p:nvPr/>
        </p:nvSpPr>
        <p:spPr>
          <a:xfrm rot="0">
            <a:off x="11164967" y="4548875"/>
            <a:ext cx="5346352" cy="729203"/>
          </a:xfrm>
          <a:prstGeom prst="rect">
            <a:avLst/>
          </a:prstGeom>
        </p:spPr>
        <p:txBody>
          <a:bodyPr anchor="t" rtlCol="false" tIns="0" lIns="0" bIns="0" rIns="0">
            <a:spAutoFit/>
          </a:bodyPr>
          <a:lstStyle/>
          <a:p>
            <a:pPr algn="l">
              <a:lnSpc>
                <a:spcPts val="2857"/>
              </a:lnSpc>
            </a:pPr>
            <a:r>
              <a:rPr lang="en-US" sz="2041">
                <a:solidFill>
                  <a:srgbClr val="FFFFFF"/>
                </a:solidFill>
                <a:latin typeface="Roboto"/>
                <a:ea typeface="Roboto"/>
                <a:cs typeface="Roboto"/>
                <a:sym typeface="Roboto"/>
              </a:rPr>
              <a:t>email, pesan instan, video konferensi, sosial media dan aplikasi kolaborasi</a:t>
            </a:r>
          </a:p>
        </p:txBody>
      </p:sp>
      <p:sp>
        <p:nvSpPr>
          <p:cNvPr name="TextBox 16" id="16"/>
          <p:cNvSpPr txBox="true"/>
          <p:nvPr/>
        </p:nvSpPr>
        <p:spPr>
          <a:xfrm rot="0">
            <a:off x="11164967" y="2587692"/>
            <a:ext cx="3227211" cy="433293"/>
          </a:xfrm>
          <a:prstGeom prst="rect">
            <a:avLst/>
          </a:prstGeom>
        </p:spPr>
        <p:txBody>
          <a:bodyPr anchor="t" rtlCol="false" tIns="0" lIns="0" bIns="0" rIns="0">
            <a:spAutoFit/>
          </a:bodyPr>
          <a:lstStyle/>
          <a:p>
            <a:pPr algn="l">
              <a:lnSpc>
                <a:spcPts val="3417"/>
              </a:lnSpc>
            </a:pPr>
            <a:r>
              <a:rPr lang="en-US" sz="2441" b="true">
                <a:solidFill>
                  <a:srgbClr val="FFFFFF"/>
                </a:solidFill>
                <a:latin typeface="Roboto Bold"/>
                <a:ea typeface="Roboto Bold"/>
                <a:cs typeface="Roboto Bold"/>
                <a:sym typeface="Roboto Bold"/>
              </a:rPr>
              <a:t>Berbagi Sumber Daya</a:t>
            </a:r>
          </a:p>
        </p:txBody>
      </p:sp>
      <p:sp>
        <p:nvSpPr>
          <p:cNvPr name="TextBox 17" id="17"/>
          <p:cNvSpPr txBox="true"/>
          <p:nvPr/>
        </p:nvSpPr>
        <p:spPr>
          <a:xfrm rot="0">
            <a:off x="11164967" y="4128147"/>
            <a:ext cx="4009264" cy="433293"/>
          </a:xfrm>
          <a:prstGeom prst="rect">
            <a:avLst/>
          </a:prstGeom>
        </p:spPr>
        <p:txBody>
          <a:bodyPr anchor="t" rtlCol="false" tIns="0" lIns="0" bIns="0" rIns="0">
            <a:spAutoFit/>
          </a:bodyPr>
          <a:lstStyle/>
          <a:p>
            <a:pPr algn="l">
              <a:lnSpc>
                <a:spcPts val="3417"/>
              </a:lnSpc>
            </a:pPr>
            <a:r>
              <a:rPr lang="en-US" sz="2441" b="true">
                <a:solidFill>
                  <a:srgbClr val="FFFFFF"/>
                </a:solidFill>
                <a:latin typeface="Roboto Bold"/>
                <a:ea typeface="Roboto Bold"/>
                <a:cs typeface="Roboto Bold"/>
                <a:sym typeface="Roboto Bold"/>
              </a:rPr>
              <a:t>Meningkatkan Komunikasi</a:t>
            </a:r>
          </a:p>
        </p:txBody>
      </p:sp>
      <p:sp>
        <p:nvSpPr>
          <p:cNvPr name="TextBox 18" id="18"/>
          <p:cNvSpPr txBox="true"/>
          <p:nvPr/>
        </p:nvSpPr>
        <p:spPr>
          <a:xfrm rot="0">
            <a:off x="9847546" y="1891790"/>
            <a:ext cx="6887612" cy="375092"/>
          </a:xfrm>
          <a:prstGeom prst="rect">
            <a:avLst/>
          </a:prstGeom>
        </p:spPr>
        <p:txBody>
          <a:bodyPr anchor="t" rtlCol="false" tIns="0" lIns="0" bIns="0" rIns="0">
            <a:spAutoFit/>
          </a:bodyPr>
          <a:lstStyle/>
          <a:p>
            <a:pPr algn="l">
              <a:lnSpc>
                <a:spcPts val="2788"/>
              </a:lnSpc>
            </a:pPr>
            <a:r>
              <a:rPr lang="en-US" sz="2534">
                <a:solidFill>
                  <a:srgbClr val="FFFFFF"/>
                </a:solidFill>
                <a:latin typeface="Raleway 1"/>
                <a:ea typeface="Raleway 1"/>
                <a:cs typeface="Raleway 1"/>
                <a:sym typeface="Raleway 1"/>
              </a:rPr>
              <a:t>Beberapa manfaat utamajaringan komputer:</a:t>
            </a:r>
          </a:p>
        </p:txBody>
      </p:sp>
      <p:grpSp>
        <p:nvGrpSpPr>
          <p:cNvPr name="Group 19" id="19"/>
          <p:cNvGrpSpPr/>
          <p:nvPr/>
        </p:nvGrpSpPr>
        <p:grpSpPr>
          <a:xfrm rot="0">
            <a:off x="9847546" y="2724957"/>
            <a:ext cx="1001401" cy="1001401"/>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E8D6"/>
            </a:solidFill>
          </p:spPr>
        </p:sp>
        <p:sp>
          <p:nvSpPr>
            <p:cNvPr name="TextBox 21" id="21"/>
            <p:cNvSpPr txBox="true"/>
            <p:nvPr/>
          </p:nvSpPr>
          <p:spPr>
            <a:xfrm>
              <a:off x="76200" y="-9525"/>
              <a:ext cx="660400" cy="746125"/>
            </a:xfrm>
            <a:prstGeom prst="rect">
              <a:avLst/>
            </a:prstGeom>
          </p:spPr>
          <p:txBody>
            <a:bodyPr anchor="ctr" rtlCol="false" tIns="50800" lIns="50800" bIns="50800" rIns="50800"/>
            <a:lstStyle/>
            <a:p>
              <a:pPr algn="ctr">
                <a:lnSpc>
                  <a:spcPts val="2923"/>
                </a:lnSpc>
              </a:pPr>
            </a:p>
          </p:txBody>
        </p:sp>
      </p:grpSp>
      <p:grpSp>
        <p:nvGrpSpPr>
          <p:cNvPr name="Group 22" id="22"/>
          <p:cNvGrpSpPr/>
          <p:nvPr/>
        </p:nvGrpSpPr>
        <p:grpSpPr>
          <a:xfrm rot="0">
            <a:off x="9847546" y="4265413"/>
            <a:ext cx="1001401" cy="1001401"/>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E8D6"/>
            </a:solidFill>
          </p:spPr>
        </p:sp>
        <p:sp>
          <p:nvSpPr>
            <p:cNvPr name="TextBox 24" id="24"/>
            <p:cNvSpPr txBox="true"/>
            <p:nvPr/>
          </p:nvSpPr>
          <p:spPr>
            <a:xfrm>
              <a:off x="76200" y="-9525"/>
              <a:ext cx="660400" cy="746125"/>
            </a:xfrm>
            <a:prstGeom prst="rect">
              <a:avLst/>
            </a:prstGeom>
          </p:spPr>
          <p:txBody>
            <a:bodyPr anchor="ctr" rtlCol="false" tIns="50800" lIns="50800" bIns="50800" rIns="50800"/>
            <a:lstStyle/>
            <a:p>
              <a:pPr algn="ctr">
                <a:lnSpc>
                  <a:spcPts val="2923"/>
                </a:lnSpc>
              </a:pPr>
            </a:p>
          </p:txBody>
        </p:sp>
      </p:grpSp>
      <p:sp>
        <p:nvSpPr>
          <p:cNvPr name="TextBox 25" id="25"/>
          <p:cNvSpPr txBox="true"/>
          <p:nvPr/>
        </p:nvSpPr>
        <p:spPr>
          <a:xfrm rot="0">
            <a:off x="9847546" y="2875070"/>
            <a:ext cx="1001401" cy="615452"/>
          </a:xfrm>
          <a:prstGeom prst="rect">
            <a:avLst/>
          </a:prstGeom>
        </p:spPr>
        <p:txBody>
          <a:bodyPr anchor="t" rtlCol="false" tIns="0" lIns="0" bIns="0" rIns="0">
            <a:spAutoFit/>
          </a:bodyPr>
          <a:lstStyle/>
          <a:p>
            <a:pPr algn="ctr">
              <a:lnSpc>
                <a:spcPts val="4927"/>
              </a:lnSpc>
            </a:pPr>
            <a:r>
              <a:rPr lang="en-US" sz="3519" b="true">
                <a:solidFill>
                  <a:srgbClr val="122455"/>
                </a:solidFill>
                <a:latin typeface="Roboto Bold"/>
                <a:ea typeface="Roboto Bold"/>
                <a:cs typeface="Roboto Bold"/>
                <a:sym typeface="Roboto Bold"/>
              </a:rPr>
              <a:t>01</a:t>
            </a:r>
          </a:p>
        </p:txBody>
      </p:sp>
      <p:sp>
        <p:nvSpPr>
          <p:cNvPr name="TextBox 26" id="26"/>
          <p:cNvSpPr txBox="true"/>
          <p:nvPr/>
        </p:nvSpPr>
        <p:spPr>
          <a:xfrm rot="0">
            <a:off x="9847546" y="4415525"/>
            <a:ext cx="1001401" cy="615452"/>
          </a:xfrm>
          <a:prstGeom prst="rect">
            <a:avLst/>
          </a:prstGeom>
        </p:spPr>
        <p:txBody>
          <a:bodyPr anchor="t" rtlCol="false" tIns="0" lIns="0" bIns="0" rIns="0">
            <a:spAutoFit/>
          </a:bodyPr>
          <a:lstStyle/>
          <a:p>
            <a:pPr algn="ctr">
              <a:lnSpc>
                <a:spcPts val="4927"/>
              </a:lnSpc>
            </a:pPr>
            <a:r>
              <a:rPr lang="en-US" sz="3519" b="true">
                <a:solidFill>
                  <a:srgbClr val="122455"/>
                </a:solidFill>
                <a:latin typeface="Roboto Bold"/>
                <a:ea typeface="Roboto Bold"/>
                <a:cs typeface="Roboto Bold"/>
                <a:sym typeface="Roboto Bold"/>
              </a:rPr>
              <a:t>02</a:t>
            </a:r>
          </a:p>
        </p:txBody>
      </p:sp>
      <p:sp>
        <p:nvSpPr>
          <p:cNvPr name="TextBox 27" id="27"/>
          <p:cNvSpPr txBox="true"/>
          <p:nvPr/>
        </p:nvSpPr>
        <p:spPr>
          <a:xfrm rot="0">
            <a:off x="11164967" y="6089331"/>
            <a:ext cx="5346352" cy="729203"/>
          </a:xfrm>
          <a:prstGeom prst="rect">
            <a:avLst/>
          </a:prstGeom>
        </p:spPr>
        <p:txBody>
          <a:bodyPr anchor="t" rtlCol="false" tIns="0" lIns="0" bIns="0" rIns="0">
            <a:spAutoFit/>
          </a:bodyPr>
          <a:lstStyle/>
          <a:p>
            <a:pPr algn="l">
              <a:lnSpc>
                <a:spcPts val="2857"/>
              </a:lnSpc>
            </a:pPr>
            <a:r>
              <a:rPr lang="en-US" sz="2041">
                <a:solidFill>
                  <a:srgbClr val="FFFFFF"/>
                </a:solidFill>
                <a:latin typeface="Roboto"/>
                <a:ea typeface="Roboto"/>
                <a:cs typeface="Roboto"/>
                <a:sym typeface="Roboto"/>
              </a:rPr>
              <a:t>Data dapat disimpan secara terpusat di server, contoh data siakad, google drive dan lainnya</a:t>
            </a:r>
          </a:p>
        </p:txBody>
      </p:sp>
      <p:sp>
        <p:nvSpPr>
          <p:cNvPr name="TextBox 28" id="28"/>
          <p:cNvSpPr txBox="true"/>
          <p:nvPr/>
        </p:nvSpPr>
        <p:spPr>
          <a:xfrm rot="0">
            <a:off x="11164967" y="5668603"/>
            <a:ext cx="4174698" cy="433293"/>
          </a:xfrm>
          <a:prstGeom prst="rect">
            <a:avLst/>
          </a:prstGeom>
        </p:spPr>
        <p:txBody>
          <a:bodyPr anchor="t" rtlCol="false" tIns="0" lIns="0" bIns="0" rIns="0">
            <a:spAutoFit/>
          </a:bodyPr>
          <a:lstStyle/>
          <a:p>
            <a:pPr algn="l">
              <a:lnSpc>
                <a:spcPts val="3417"/>
              </a:lnSpc>
            </a:pPr>
            <a:r>
              <a:rPr lang="en-US" sz="2441" b="true">
                <a:solidFill>
                  <a:srgbClr val="FFFFFF"/>
                </a:solidFill>
                <a:latin typeface="Roboto Bold"/>
                <a:ea typeface="Roboto Bold"/>
                <a:cs typeface="Roboto Bold"/>
                <a:sym typeface="Roboto Bold"/>
              </a:rPr>
              <a:t>Pengelolaan Data Terpusat</a:t>
            </a:r>
          </a:p>
        </p:txBody>
      </p:sp>
      <p:grpSp>
        <p:nvGrpSpPr>
          <p:cNvPr name="Group 29" id="29"/>
          <p:cNvGrpSpPr/>
          <p:nvPr/>
        </p:nvGrpSpPr>
        <p:grpSpPr>
          <a:xfrm rot="0">
            <a:off x="9847546" y="5805869"/>
            <a:ext cx="1001401" cy="1001401"/>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E8D6"/>
            </a:solidFill>
          </p:spPr>
        </p:sp>
        <p:sp>
          <p:nvSpPr>
            <p:cNvPr name="TextBox 31" id="31"/>
            <p:cNvSpPr txBox="true"/>
            <p:nvPr/>
          </p:nvSpPr>
          <p:spPr>
            <a:xfrm>
              <a:off x="76200" y="-9525"/>
              <a:ext cx="660400" cy="746125"/>
            </a:xfrm>
            <a:prstGeom prst="rect">
              <a:avLst/>
            </a:prstGeom>
          </p:spPr>
          <p:txBody>
            <a:bodyPr anchor="ctr" rtlCol="false" tIns="50800" lIns="50800" bIns="50800" rIns="50800"/>
            <a:lstStyle/>
            <a:p>
              <a:pPr algn="ctr">
                <a:lnSpc>
                  <a:spcPts val="2923"/>
                </a:lnSpc>
              </a:pPr>
            </a:p>
          </p:txBody>
        </p:sp>
      </p:grpSp>
      <p:sp>
        <p:nvSpPr>
          <p:cNvPr name="TextBox 32" id="32"/>
          <p:cNvSpPr txBox="true"/>
          <p:nvPr/>
        </p:nvSpPr>
        <p:spPr>
          <a:xfrm rot="0">
            <a:off x="9847546" y="5955981"/>
            <a:ext cx="1001401" cy="615452"/>
          </a:xfrm>
          <a:prstGeom prst="rect">
            <a:avLst/>
          </a:prstGeom>
        </p:spPr>
        <p:txBody>
          <a:bodyPr anchor="t" rtlCol="false" tIns="0" lIns="0" bIns="0" rIns="0">
            <a:spAutoFit/>
          </a:bodyPr>
          <a:lstStyle/>
          <a:p>
            <a:pPr algn="ctr">
              <a:lnSpc>
                <a:spcPts val="4927"/>
              </a:lnSpc>
            </a:pPr>
            <a:r>
              <a:rPr lang="en-US" sz="3519" b="true">
                <a:solidFill>
                  <a:srgbClr val="122455"/>
                </a:solidFill>
                <a:latin typeface="Roboto Bold"/>
                <a:ea typeface="Roboto Bold"/>
                <a:cs typeface="Roboto Bold"/>
                <a:sym typeface="Roboto Bold"/>
              </a:rPr>
              <a:t>03</a:t>
            </a:r>
          </a:p>
        </p:txBody>
      </p:sp>
      <p:sp>
        <p:nvSpPr>
          <p:cNvPr name="TextBox 33" id="33"/>
          <p:cNvSpPr txBox="true"/>
          <p:nvPr/>
        </p:nvSpPr>
        <p:spPr>
          <a:xfrm rot="0">
            <a:off x="11164967" y="7629787"/>
            <a:ext cx="5346352" cy="729203"/>
          </a:xfrm>
          <a:prstGeom prst="rect">
            <a:avLst/>
          </a:prstGeom>
        </p:spPr>
        <p:txBody>
          <a:bodyPr anchor="t" rtlCol="false" tIns="0" lIns="0" bIns="0" rIns="0">
            <a:spAutoFit/>
          </a:bodyPr>
          <a:lstStyle/>
          <a:p>
            <a:pPr algn="l">
              <a:lnSpc>
                <a:spcPts val="2857"/>
              </a:lnSpc>
            </a:pPr>
            <a:r>
              <a:rPr lang="en-US" sz="2041">
                <a:solidFill>
                  <a:srgbClr val="FFFFFF"/>
                </a:solidFill>
                <a:latin typeface="Roboto"/>
                <a:ea typeface="Roboto"/>
                <a:cs typeface="Roboto"/>
                <a:sym typeface="Roboto"/>
              </a:rPr>
              <a:t>meningkatkan mobilitas dan akses dari jarak jauh  dalam bekerja</a:t>
            </a:r>
          </a:p>
        </p:txBody>
      </p:sp>
      <p:sp>
        <p:nvSpPr>
          <p:cNvPr name="TextBox 34" id="34"/>
          <p:cNvSpPr txBox="true"/>
          <p:nvPr/>
        </p:nvSpPr>
        <p:spPr>
          <a:xfrm rot="0">
            <a:off x="11164967" y="7209059"/>
            <a:ext cx="4840133" cy="433293"/>
          </a:xfrm>
          <a:prstGeom prst="rect">
            <a:avLst/>
          </a:prstGeom>
        </p:spPr>
        <p:txBody>
          <a:bodyPr anchor="t" rtlCol="false" tIns="0" lIns="0" bIns="0" rIns="0">
            <a:spAutoFit/>
          </a:bodyPr>
          <a:lstStyle/>
          <a:p>
            <a:pPr algn="l">
              <a:lnSpc>
                <a:spcPts val="3417"/>
              </a:lnSpc>
            </a:pPr>
            <a:r>
              <a:rPr lang="en-US" sz="2441" b="true">
                <a:solidFill>
                  <a:srgbClr val="FFFFFF"/>
                </a:solidFill>
                <a:latin typeface="Roboto Bold"/>
                <a:ea typeface="Roboto Bold"/>
                <a:cs typeface="Roboto Bold"/>
                <a:sym typeface="Roboto Bold"/>
              </a:rPr>
              <a:t>Mobilitas dan Akses Jarak Jauh</a:t>
            </a:r>
          </a:p>
        </p:txBody>
      </p:sp>
      <p:grpSp>
        <p:nvGrpSpPr>
          <p:cNvPr name="Group 35" id="35"/>
          <p:cNvGrpSpPr/>
          <p:nvPr/>
        </p:nvGrpSpPr>
        <p:grpSpPr>
          <a:xfrm rot="0">
            <a:off x="9847546" y="7346325"/>
            <a:ext cx="1001401" cy="1001401"/>
            <a:chOff x="0" y="0"/>
            <a:chExt cx="812800" cy="812800"/>
          </a:xfrm>
        </p:grpSpPr>
        <p:sp>
          <p:nvSpPr>
            <p:cNvPr name="Freeform 36" id="3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E8D6"/>
            </a:solidFill>
          </p:spPr>
        </p:sp>
        <p:sp>
          <p:nvSpPr>
            <p:cNvPr name="TextBox 37" id="37"/>
            <p:cNvSpPr txBox="true"/>
            <p:nvPr/>
          </p:nvSpPr>
          <p:spPr>
            <a:xfrm>
              <a:off x="76200" y="-9525"/>
              <a:ext cx="660400" cy="746125"/>
            </a:xfrm>
            <a:prstGeom prst="rect">
              <a:avLst/>
            </a:prstGeom>
          </p:spPr>
          <p:txBody>
            <a:bodyPr anchor="ctr" rtlCol="false" tIns="50800" lIns="50800" bIns="50800" rIns="50800"/>
            <a:lstStyle/>
            <a:p>
              <a:pPr algn="ctr">
                <a:lnSpc>
                  <a:spcPts val="2923"/>
                </a:lnSpc>
              </a:pPr>
            </a:p>
          </p:txBody>
        </p:sp>
      </p:grpSp>
      <p:sp>
        <p:nvSpPr>
          <p:cNvPr name="TextBox 38" id="38"/>
          <p:cNvSpPr txBox="true"/>
          <p:nvPr/>
        </p:nvSpPr>
        <p:spPr>
          <a:xfrm rot="0">
            <a:off x="9847546" y="7496437"/>
            <a:ext cx="1001401" cy="615452"/>
          </a:xfrm>
          <a:prstGeom prst="rect">
            <a:avLst/>
          </a:prstGeom>
        </p:spPr>
        <p:txBody>
          <a:bodyPr anchor="t" rtlCol="false" tIns="0" lIns="0" bIns="0" rIns="0">
            <a:spAutoFit/>
          </a:bodyPr>
          <a:lstStyle/>
          <a:p>
            <a:pPr algn="ctr">
              <a:lnSpc>
                <a:spcPts val="4927"/>
              </a:lnSpc>
            </a:pPr>
            <a:r>
              <a:rPr lang="en-US" sz="3519" b="true">
                <a:solidFill>
                  <a:srgbClr val="122455"/>
                </a:solidFill>
                <a:latin typeface="Roboto Bold"/>
                <a:ea typeface="Roboto Bold"/>
                <a:cs typeface="Roboto Bold"/>
                <a:sym typeface="Roboto Bold"/>
              </a:rPr>
              <a:t>04</a:t>
            </a:r>
          </a:p>
        </p:txBody>
      </p:sp>
      <p:sp>
        <p:nvSpPr>
          <p:cNvPr name="Freeform 39" id="39"/>
          <p:cNvSpPr/>
          <p:nvPr/>
        </p:nvSpPr>
        <p:spPr>
          <a:xfrm flipH="false" flipV="false" rot="-10800000">
            <a:off x="580098" y="9531152"/>
            <a:ext cx="552682" cy="385495"/>
          </a:xfrm>
          <a:custGeom>
            <a:avLst/>
            <a:gdLst/>
            <a:ahLst/>
            <a:cxnLst/>
            <a:rect r="r" b="b" t="t" l="l"/>
            <a:pathLst>
              <a:path h="385495" w="552682">
                <a:moveTo>
                  <a:pt x="0" y="0"/>
                </a:moveTo>
                <a:lnTo>
                  <a:pt x="552681" y="0"/>
                </a:lnTo>
                <a:lnTo>
                  <a:pt x="552681" y="385495"/>
                </a:lnTo>
                <a:lnTo>
                  <a:pt x="0" y="38549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40" id="40"/>
          <p:cNvSpPr/>
          <p:nvPr/>
        </p:nvSpPr>
        <p:spPr>
          <a:xfrm flipH="false" flipV="false" rot="849206">
            <a:off x="7332600" y="859430"/>
            <a:ext cx="1557366" cy="1049275"/>
          </a:xfrm>
          <a:custGeom>
            <a:avLst/>
            <a:gdLst/>
            <a:ahLst/>
            <a:cxnLst/>
            <a:rect r="r" b="b" t="t" l="l"/>
            <a:pathLst>
              <a:path h="1049275" w="1557366">
                <a:moveTo>
                  <a:pt x="0" y="0"/>
                </a:moveTo>
                <a:lnTo>
                  <a:pt x="1557366" y="0"/>
                </a:lnTo>
                <a:lnTo>
                  <a:pt x="1557366" y="1049275"/>
                </a:lnTo>
                <a:lnTo>
                  <a:pt x="0" y="1049275"/>
                </a:lnTo>
                <a:lnTo>
                  <a:pt x="0" y="0"/>
                </a:lnTo>
                <a:close/>
              </a:path>
            </a:pathLst>
          </a:custGeom>
          <a:blipFill>
            <a:blip r:embed="rId8">
              <a:alphaModFix amt="50000"/>
              <a:extLst>
                <a:ext uri="{96DAC541-7B7A-43D3-8B79-37D633B846F1}">
                  <asvg:svgBlip xmlns:asvg="http://schemas.microsoft.com/office/drawing/2016/SVG/main" r:embed="rId9"/>
                </a:ext>
              </a:extLst>
            </a:blip>
            <a:stretch>
              <a:fillRect l="0" t="0" r="0" b="0"/>
            </a:stretch>
          </a:blipFill>
        </p:spPr>
      </p:sp>
      <p:sp>
        <p:nvSpPr>
          <p:cNvPr name="Freeform 41" id="41"/>
          <p:cNvSpPr/>
          <p:nvPr/>
        </p:nvSpPr>
        <p:spPr>
          <a:xfrm flipH="false" flipV="false" rot="-1060051">
            <a:off x="313566" y="5343148"/>
            <a:ext cx="1167478" cy="1076512"/>
          </a:xfrm>
          <a:custGeom>
            <a:avLst/>
            <a:gdLst/>
            <a:ahLst/>
            <a:cxnLst/>
            <a:rect r="r" b="b" t="t" l="l"/>
            <a:pathLst>
              <a:path h="1076512" w="1167478">
                <a:moveTo>
                  <a:pt x="0" y="0"/>
                </a:moveTo>
                <a:lnTo>
                  <a:pt x="1167477" y="0"/>
                </a:lnTo>
                <a:lnTo>
                  <a:pt x="1167477" y="1076512"/>
                </a:lnTo>
                <a:lnTo>
                  <a:pt x="0" y="1076512"/>
                </a:lnTo>
                <a:lnTo>
                  <a:pt x="0" y="0"/>
                </a:lnTo>
                <a:close/>
              </a:path>
            </a:pathLst>
          </a:custGeom>
          <a:blipFill>
            <a:blip r:embed="rId10">
              <a:alphaModFix amt="50000"/>
              <a:extLst>
                <a:ext uri="{96DAC541-7B7A-43D3-8B79-37D633B846F1}">
                  <asvg:svgBlip xmlns:asvg="http://schemas.microsoft.com/office/drawing/2016/SVG/main" r:embed="rId11"/>
                </a:ext>
              </a:extLst>
            </a:blip>
            <a:stretch>
              <a:fillRect l="0" t="0" r="0" b="0"/>
            </a:stretch>
          </a:blipFill>
        </p:spPr>
      </p:sp>
      <p:sp>
        <p:nvSpPr>
          <p:cNvPr name="Freeform 42" id="42"/>
          <p:cNvSpPr/>
          <p:nvPr/>
        </p:nvSpPr>
        <p:spPr>
          <a:xfrm flipH="false" flipV="false" rot="0">
            <a:off x="4851734" y="-381706"/>
            <a:ext cx="1435704" cy="803994"/>
          </a:xfrm>
          <a:custGeom>
            <a:avLst/>
            <a:gdLst/>
            <a:ahLst/>
            <a:cxnLst/>
            <a:rect r="r" b="b" t="t" l="l"/>
            <a:pathLst>
              <a:path h="803994" w="1435704">
                <a:moveTo>
                  <a:pt x="0" y="0"/>
                </a:moveTo>
                <a:lnTo>
                  <a:pt x="1435704" y="0"/>
                </a:lnTo>
                <a:lnTo>
                  <a:pt x="1435704" y="803995"/>
                </a:lnTo>
                <a:lnTo>
                  <a:pt x="0" y="80399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43" id="43"/>
          <p:cNvSpPr/>
          <p:nvPr/>
        </p:nvSpPr>
        <p:spPr>
          <a:xfrm flipH="false" flipV="false" rot="-5400000">
            <a:off x="17570148" y="8449403"/>
            <a:ext cx="1435704" cy="803994"/>
          </a:xfrm>
          <a:custGeom>
            <a:avLst/>
            <a:gdLst/>
            <a:ahLst/>
            <a:cxnLst/>
            <a:rect r="r" b="b" t="t" l="l"/>
            <a:pathLst>
              <a:path h="803994" w="1435704">
                <a:moveTo>
                  <a:pt x="0" y="0"/>
                </a:moveTo>
                <a:lnTo>
                  <a:pt x="1435704" y="0"/>
                </a:lnTo>
                <a:lnTo>
                  <a:pt x="1435704" y="803994"/>
                </a:lnTo>
                <a:lnTo>
                  <a:pt x="0" y="80399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grpSp>
        <p:nvGrpSpPr>
          <p:cNvPr name="Group 3" id="3"/>
          <p:cNvGrpSpPr/>
          <p:nvPr/>
        </p:nvGrpSpPr>
        <p:grpSpPr>
          <a:xfrm rot="-5400000">
            <a:off x="-3701178" y="-2293392"/>
            <a:ext cx="16295701" cy="11092414"/>
            <a:chOff x="0" y="0"/>
            <a:chExt cx="1202738" cy="818699"/>
          </a:xfrm>
        </p:grpSpPr>
        <p:sp>
          <p:nvSpPr>
            <p:cNvPr name="Freeform 4" id="4"/>
            <p:cNvSpPr/>
            <p:nvPr/>
          </p:nvSpPr>
          <p:spPr>
            <a:xfrm flipH="false" flipV="false" rot="0">
              <a:off x="0" y="0"/>
              <a:ext cx="1202738" cy="818699"/>
            </a:xfrm>
            <a:custGeom>
              <a:avLst/>
              <a:gdLst/>
              <a:ahLst/>
              <a:cxnLst/>
              <a:rect r="r" b="b" t="t" l="l"/>
              <a:pathLst>
                <a:path h="818699" w="1202738">
                  <a:moveTo>
                    <a:pt x="999538" y="0"/>
                  </a:moveTo>
                  <a:cubicBezTo>
                    <a:pt x="1111762" y="0"/>
                    <a:pt x="1202738" y="183272"/>
                    <a:pt x="1202738" y="409349"/>
                  </a:cubicBezTo>
                  <a:cubicBezTo>
                    <a:pt x="1202738" y="635427"/>
                    <a:pt x="1111762" y="818699"/>
                    <a:pt x="999538" y="818699"/>
                  </a:cubicBezTo>
                  <a:lnTo>
                    <a:pt x="203200" y="818699"/>
                  </a:lnTo>
                  <a:cubicBezTo>
                    <a:pt x="90976" y="818699"/>
                    <a:pt x="0" y="635427"/>
                    <a:pt x="0" y="409349"/>
                  </a:cubicBezTo>
                  <a:cubicBezTo>
                    <a:pt x="0" y="183272"/>
                    <a:pt x="90976" y="0"/>
                    <a:pt x="203200" y="0"/>
                  </a:cubicBezTo>
                  <a:close/>
                </a:path>
              </a:pathLst>
            </a:custGeom>
            <a:solidFill>
              <a:srgbClr val="122455"/>
            </a:solidFill>
          </p:spPr>
        </p:sp>
        <p:sp>
          <p:nvSpPr>
            <p:cNvPr name="TextBox 5" id="5"/>
            <p:cNvSpPr txBox="true"/>
            <p:nvPr/>
          </p:nvSpPr>
          <p:spPr>
            <a:xfrm>
              <a:off x="0" y="19050"/>
              <a:ext cx="1202738" cy="799649"/>
            </a:xfrm>
            <a:prstGeom prst="rect">
              <a:avLst/>
            </a:prstGeom>
          </p:spPr>
          <p:txBody>
            <a:bodyPr anchor="ctr" rtlCol="false" tIns="50800" lIns="50800" bIns="50800" rIns="50800"/>
            <a:lstStyle/>
            <a:p>
              <a:pPr algn="ctr">
                <a:lnSpc>
                  <a:spcPts val="2795"/>
                </a:lnSpc>
              </a:pPr>
            </a:p>
          </p:txBody>
        </p:sp>
      </p:grpSp>
      <p:sp>
        <p:nvSpPr>
          <p:cNvPr name="TextBox 6" id="6"/>
          <p:cNvSpPr txBox="true"/>
          <p:nvPr/>
        </p:nvSpPr>
        <p:spPr>
          <a:xfrm rot="0">
            <a:off x="1028700" y="2292342"/>
            <a:ext cx="8368032" cy="2044065"/>
          </a:xfrm>
          <a:prstGeom prst="rect">
            <a:avLst/>
          </a:prstGeom>
        </p:spPr>
        <p:txBody>
          <a:bodyPr anchor="t" rtlCol="false" tIns="0" lIns="0" bIns="0" rIns="0">
            <a:spAutoFit/>
          </a:bodyPr>
          <a:lstStyle/>
          <a:p>
            <a:pPr algn="l">
              <a:lnSpc>
                <a:spcPts val="7920"/>
              </a:lnSpc>
            </a:pPr>
            <a:r>
              <a:rPr lang="en-US" sz="7200" b="true">
                <a:solidFill>
                  <a:srgbClr val="FFFFFF"/>
                </a:solidFill>
                <a:latin typeface="Raleway 1 Ultra-Bold"/>
                <a:ea typeface="Raleway 1 Ultra-Bold"/>
                <a:cs typeface="Raleway 1 Ultra-Bold"/>
                <a:sym typeface="Raleway 1 Ultra-Bold"/>
              </a:rPr>
              <a:t>Profesi terkait jaringan komputer</a:t>
            </a:r>
          </a:p>
        </p:txBody>
      </p:sp>
      <p:sp>
        <p:nvSpPr>
          <p:cNvPr name="TextBox 7" id="7"/>
          <p:cNvSpPr txBox="true"/>
          <p:nvPr/>
        </p:nvSpPr>
        <p:spPr>
          <a:xfrm rot="0">
            <a:off x="1028700" y="5746107"/>
            <a:ext cx="7806692" cy="887953"/>
          </a:xfrm>
          <a:prstGeom prst="rect">
            <a:avLst/>
          </a:prstGeom>
        </p:spPr>
        <p:txBody>
          <a:bodyPr anchor="t" rtlCol="false" tIns="0" lIns="0" bIns="0" rIns="0">
            <a:spAutoFit/>
          </a:bodyPr>
          <a:lstStyle/>
          <a:p>
            <a:pPr algn="l">
              <a:lnSpc>
                <a:spcPts val="3557"/>
              </a:lnSpc>
            </a:pPr>
            <a:r>
              <a:rPr lang="en-US" sz="2541">
                <a:solidFill>
                  <a:srgbClr val="FFFFFF"/>
                </a:solidFill>
                <a:latin typeface="Roboto"/>
                <a:ea typeface="Roboto"/>
                <a:cs typeface="Roboto"/>
                <a:sym typeface="Roboto"/>
              </a:rPr>
              <a:t>yang mencakup peran teknis dan manajerial di bidang IT, infrastruktur jaringan, keamanan, serta administrasi</a:t>
            </a:r>
          </a:p>
        </p:txBody>
      </p:sp>
      <p:sp>
        <p:nvSpPr>
          <p:cNvPr name="TextBox 8" id="8"/>
          <p:cNvSpPr txBox="true"/>
          <p:nvPr/>
        </p:nvSpPr>
        <p:spPr>
          <a:xfrm rot="0">
            <a:off x="12827716" y="2087162"/>
            <a:ext cx="3935576" cy="2510478"/>
          </a:xfrm>
          <a:prstGeom prst="rect">
            <a:avLst/>
          </a:prstGeom>
        </p:spPr>
        <p:txBody>
          <a:bodyPr anchor="t" rtlCol="false" tIns="0" lIns="0" bIns="0" rIns="0">
            <a:spAutoFit/>
          </a:bodyPr>
          <a:lstStyle/>
          <a:p>
            <a:pPr algn="l">
              <a:lnSpc>
                <a:spcPts val="2843"/>
              </a:lnSpc>
            </a:pPr>
            <a:r>
              <a:rPr lang="en-US" sz="2031">
                <a:solidFill>
                  <a:srgbClr val="545454"/>
                </a:solidFill>
                <a:latin typeface="Roboto"/>
                <a:ea typeface="Roboto"/>
                <a:cs typeface="Roboto"/>
                <a:sym typeface="Roboto"/>
              </a:rPr>
              <a:t>Mengelola, memelihara, dan memastikan jaringan komputer berjalan dengan lancar. Tugas ini termasuk konfigurasi jaringan, pemantauan lalu lintas, serta troubleshooting ketika terjadi masalah</a:t>
            </a:r>
          </a:p>
        </p:txBody>
      </p:sp>
      <p:sp>
        <p:nvSpPr>
          <p:cNvPr name="TextBox 9" id="9"/>
          <p:cNvSpPr txBox="true"/>
          <p:nvPr/>
        </p:nvSpPr>
        <p:spPr>
          <a:xfrm rot="0">
            <a:off x="12827716" y="6264491"/>
            <a:ext cx="3935576" cy="2868324"/>
          </a:xfrm>
          <a:prstGeom prst="rect">
            <a:avLst/>
          </a:prstGeom>
        </p:spPr>
        <p:txBody>
          <a:bodyPr anchor="t" rtlCol="false" tIns="0" lIns="0" bIns="0" rIns="0">
            <a:spAutoFit/>
          </a:bodyPr>
          <a:lstStyle/>
          <a:p>
            <a:pPr algn="l">
              <a:lnSpc>
                <a:spcPts val="2843"/>
              </a:lnSpc>
            </a:pPr>
            <a:r>
              <a:rPr lang="en-US" sz="2031">
                <a:solidFill>
                  <a:srgbClr val="545454"/>
                </a:solidFill>
                <a:latin typeface="Roboto"/>
                <a:ea typeface="Roboto"/>
                <a:cs typeface="Roboto"/>
                <a:sym typeface="Roboto"/>
              </a:rPr>
              <a:t>Mendesain, mengimplementasikan, dan mengelola jaringan komputer. Seorang network engineer bertanggung jawab atas instalasi jaringan, perangkat keras, dan pengembangan untuk menjaga kinerja jaringan yang optimal</a:t>
            </a:r>
          </a:p>
        </p:txBody>
      </p:sp>
      <p:sp>
        <p:nvSpPr>
          <p:cNvPr name="TextBox 10" id="10"/>
          <p:cNvSpPr txBox="true"/>
          <p:nvPr/>
        </p:nvSpPr>
        <p:spPr>
          <a:xfrm rot="0">
            <a:off x="10820229" y="1114425"/>
            <a:ext cx="2462806" cy="1421600"/>
          </a:xfrm>
          <a:prstGeom prst="rect">
            <a:avLst/>
          </a:prstGeom>
        </p:spPr>
        <p:txBody>
          <a:bodyPr anchor="t" rtlCol="false" tIns="0" lIns="0" bIns="0" rIns="0">
            <a:spAutoFit/>
          </a:bodyPr>
          <a:lstStyle/>
          <a:p>
            <a:pPr algn="l">
              <a:lnSpc>
                <a:spcPts val="10930"/>
              </a:lnSpc>
            </a:pPr>
            <a:r>
              <a:rPr lang="en-US" sz="9936">
                <a:solidFill>
                  <a:srgbClr val="122455"/>
                </a:solidFill>
                <a:latin typeface="Roboto"/>
                <a:ea typeface="Roboto"/>
                <a:cs typeface="Roboto"/>
                <a:sym typeface="Roboto"/>
              </a:rPr>
              <a:t>01.</a:t>
            </a:r>
          </a:p>
        </p:txBody>
      </p:sp>
      <p:sp>
        <p:nvSpPr>
          <p:cNvPr name="TextBox 11" id="11"/>
          <p:cNvSpPr txBox="true"/>
          <p:nvPr/>
        </p:nvSpPr>
        <p:spPr>
          <a:xfrm rot="0">
            <a:off x="10820229" y="5229225"/>
            <a:ext cx="2462806" cy="1421600"/>
          </a:xfrm>
          <a:prstGeom prst="rect">
            <a:avLst/>
          </a:prstGeom>
        </p:spPr>
        <p:txBody>
          <a:bodyPr anchor="t" rtlCol="false" tIns="0" lIns="0" bIns="0" rIns="0">
            <a:spAutoFit/>
          </a:bodyPr>
          <a:lstStyle/>
          <a:p>
            <a:pPr algn="l">
              <a:lnSpc>
                <a:spcPts val="10930"/>
              </a:lnSpc>
            </a:pPr>
            <a:r>
              <a:rPr lang="en-US" sz="9936">
                <a:solidFill>
                  <a:srgbClr val="122455"/>
                </a:solidFill>
                <a:latin typeface="Roboto"/>
                <a:ea typeface="Roboto"/>
                <a:cs typeface="Roboto"/>
                <a:sym typeface="Roboto"/>
              </a:rPr>
              <a:t>02.</a:t>
            </a:r>
          </a:p>
        </p:txBody>
      </p:sp>
      <p:sp>
        <p:nvSpPr>
          <p:cNvPr name="TextBox 12" id="12"/>
          <p:cNvSpPr txBox="true"/>
          <p:nvPr/>
        </p:nvSpPr>
        <p:spPr>
          <a:xfrm rot="0">
            <a:off x="12827716" y="1221291"/>
            <a:ext cx="3935576" cy="962660"/>
          </a:xfrm>
          <a:prstGeom prst="rect">
            <a:avLst/>
          </a:prstGeom>
        </p:spPr>
        <p:txBody>
          <a:bodyPr anchor="t" rtlCol="false" tIns="0" lIns="0" bIns="0" rIns="0">
            <a:spAutoFit/>
          </a:bodyPr>
          <a:lstStyle/>
          <a:p>
            <a:pPr algn="l">
              <a:lnSpc>
                <a:spcPts val="2530"/>
              </a:lnSpc>
            </a:pPr>
            <a:r>
              <a:rPr lang="en-US" sz="2300" b="true">
                <a:solidFill>
                  <a:srgbClr val="122455"/>
                </a:solidFill>
                <a:latin typeface="Raleway 1 Ultra-Bold"/>
                <a:ea typeface="Raleway 1 Ultra-Bold"/>
                <a:cs typeface="Raleway 1 Ultra-Bold"/>
                <a:sym typeface="Raleway 1 Ultra-Bold"/>
              </a:rPr>
              <a:t>Network Administrator (Administrator Jaringan)</a:t>
            </a:r>
          </a:p>
          <a:p>
            <a:pPr algn="l">
              <a:lnSpc>
                <a:spcPts val="2530"/>
              </a:lnSpc>
            </a:pPr>
          </a:p>
        </p:txBody>
      </p:sp>
      <p:sp>
        <p:nvSpPr>
          <p:cNvPr name="TextBox 13" id="13"/>
          <p:cNvSpPr txBox="true"/>
          <p:nvPr/>
        </p:nvSpPr>
        <p:spPr>
          <a:xfrm rot="0">
            <a:off x="12827716" y="5368506"/>
            <a:ext cx="4679234" cy="962660"/>
          </a:xfrm>
          <a:prstGeom prst="rect">
            <a:avLst/>
          </a:prstGeom>
        </p:spPr>
        <p:txBody>
          <a:bodyPr anchor="t" rtlCol="false" tIns="0" lIns="0" bIns="0" rIns="0">
            <a:spAutoFit/>
          </a:bodyPr>
          <a:lstStyle/>
          <a:p>
            <a:pPr algn="l">
              <a:lnSpc>
                <a:spcPts val="2530"/>
              </a:lnSpc>
            </a:pPr>
            <a:r>
              <a:rPr lang="en-US" sz="2300" b="true">
                <a:solidFill>
                  <a:srgbClr val="122455"/>
                </a:solidFill>
                <a:latin typeface="Raleway 1 Ultra-Bold"/>
                <a:ea typeface="Raleway 1 Ultra-Bold"/>
                <a:cs typeface="Raleway 1 Ultra-Bold"/>
                <a:sym typeface="Raleway 1 Ultra-Bold"/>
              </a:rPr>
              <a:t>Network Engineer (Perancang Jaringan)</a:t>
            </a:r>
          </a:p>
          <a:p>
            <a:pPr algn="l">
              <a:lnSpc>
                <a:spcPts val="2530"/>
              </a:lnSpc>
            </a:pPr>
          </a:p>
        </p:txBody>
      </p:sp>
      <p:sp>
        <p:nvSpPr>
          <p:cNvPr name="TextBox 14" id="14"/>
          <p:cNvSpPr txBox="true"/>
          <p:nvPr/>
        </p:nvSpPr>
        <p:spPr>
          <a:xfrm rot="0">
            <a:off x="1132779" y="7776743"/>
            <a:ext cx="3089337" cy="339950"/>
          </a:xfrm>
          <a:prstGeom prst="rect">
            <a:avLst/>
          </a:prstGeom>
        </p:spPr>
        <p:txBody>
          <a:bodyPr anchor="t" rtlCol="false" tIns="0" lIns="0" bIns="0" rIns="0">
            <a:spAutoFit/>
          </a:bodyPr>
          <a:lstStyle/>
          <a:p>
            <a:pPr algn="ctr">
              <a:lnSpc>
                <a:spcPts val="2539"/>
              </a:lnSpc>
            </a:pPr>
            <a:r>
              <a:rPr lang="en-US" sz="2308" b="true">
                <a:solidFill>
                  <a:srgbClr val="122455"/>
                </a:solidFill>
                <a:latin typeface="Roboto Bold"/>
                <a:ea typeface="Roboto Bold"/>
                <a:cs typeface="Roboto Bold"/>
                <a:sym typeface="Roboto Bold"/>
              </a:rPr>
              <a:t>Daftar Sekarang</a:t>
            </a:r>
          </a:p>
        </p:txBody>
      </p:sp>
      <p:sp>
        <p:nvSpPr>
          <p:cNvPr name="Freeform 15" id="15"/>
          <p:cNvSpPr/>
          <p:nvPr/>
        </p:nvSpPr>
        <p:spPr>
          <a:xfrm flipH="false" flipV="false" rot="-10800000">
            <a:off x="580098" y="9497913"/>
            <a:ext cx="552682" cy="385495"/>
          </a:xfrm>
          <a:custGeom>
            <a:avLst/>
            <a:gdLst/>
            <a:ahLst/>
            <a:cxnLst/>
            <a:rect r="r" b="b" t="t" l="l"/>
            <a:pathLst>
              <a:path h="385495" w="552682">
                <a:moveTo>
                  <a:pt x="0" y="0"/>
                </a:moveTo>
                <a:lnTo>
                  <a:pt x="552681" y="0"/>
                </a:lnTo>
                <a:lnTo>
                  <a:pt x="552681" y="385495"/>
                </a:lnTo>
                <a:lnTo>
                  <a:pt x="0" y="38549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6" id="16"/>
          <p:cNvSpPr txBox="true"/>
          <p:nvPr/>
        </p:nvSpPr>
        <p:spPr>
          <a:xfrm rot="0">
            <a:off x="1257145" y="9469338"/>
            <a:ext cx="719445" cy="522556"/>
          </a:xfrm>
          <a:prstGeom prst="rect">
            <a:avLst/>
          </a:prstGeom>
        </p:spPr>
        <p:txBody>
          <a:bodyPr anchor="t" rtlCol="false" tIns="0" lIns="0" bIns="0" rIns="0">
            <a:spAutoFit/>
          </a:bodyPr>
          <a:lstStyle/>
          <a:p>
            <a:pPr algn="l">
              <a:lnSpc>
                <a:spcPts val="4272"/>
              </a:lnSpc>
            </a:pPr>
            <a:r>
              <a:rPr lang="en-US" sz="3051">
                <a:solidFill>
                  <a:srgbClr val="2BCEF3"/>
                </a:solidFill>
                <a:latin typeface="Roboto"/>
                <a:ea typeface="Roboto"/>
                <a:cs typeface="Roboto"/>
                <a:sym typeface="Roboto"/>
              </a:rPr>
              <a:t>02.</a:t>
            </a:r>
          </a:p>
        </p:txBody>
      </p:sp>
      <p:sp>
        <p:nvSpPr>
          <p:cNvPr name="Freeform 17" id="17"/>
          <p:cNvSpPr/>
          <p:nvPr/>
        </p:nvSpPr>
        <p:spPr>
          <a:xfrm flipH="false" flipV="false" rot="284207">
            <a:off x="16675561" y="545185"/>
            <a:ext cx="1167478" cy="1076512"/>
          </a:xfrm>
          <a:custGeom>
            <a:avLst/>
            <a:gdLst/>
            <a:ahLst/>
            <a:cxnLst/>
            <a:rect r="r" b="b" t="t" l="l"/>
            <a:pathLst>
              <a:path h="1076512" w="1167478">
                <a:moveTo>
                  <a:pt x="0" y="0"/>
                </a:moveTo>
                <a:lnTo>
                  <a:pt x="1167478" y="0"/>
                </a:lnTo>
                <a:lnTo>
                  <a:pt x="1167478" y="1076511"/>
                </a:lnTo>
                <a:lnTo>
                  <a:pt x="0" y="1076511"/>
                </a:lnTo>
                <a:lnTo>
                  <a:pt x="0" y="0"/>
                </a:lnTo>
                <a:close/>
              </a:path>
            </a:pathLst>
          </a:custGeom>
          <a:blipFill>
            <a:blip r:embed="rId5">
              <a:alphaModFix amt="50000"/>
              <a:extLst>
                <a:ext uri="{96DAC541-7B7A-43D3-8B79-37D633B846F1}">
                  <asvg:svgBlip xmlns:asvg="http://schemas.microsoft.com/office/drawing/2016/SVG/main" r:embed="rId6"/>
                </a:ext>
              </a:extLst>
            </a:blip>
            <a:stretch>
              <a:fillRect l="0" t="0" r="0" b="0"/>
            </a:stretch>
          </a:blipFill>
        </p:spPr>
      </p:sp>
      <p:sp>
        <p:nvSpPr>
          <p:cNvPr name="Freeform 18" id="18"/>
          <p:cNvSpPr/>
          <p:nvPr/>
        </p:nvSpPr>
        <p:spPr>
          <a:xfrm flipH="false" flipV="false" rot="0">
            <a:off x="5347332" y="8750203"/>
            <a:ext cx="6976120" cy="6976120"/>
          </a:xfrm>
          <a:custGeom>
            <a:avLst/>
            <a:gdLst/>
            <a:ahLst/>
            <a:cxnLst/>
            <a:rect r="r" b="b" t="t" l="l"/>
            <a:pathLst>
              <a:path h="6976120" w="6976120">
                <a:moveTo>
                  <a:pt x="0" y="0"/>
                </a:moveTo>
                <a:lnTo>
                  <a:pt x="6976120" y="0"/>
                </a:lnTo>
                <a:lnTo>
                  <a:pt x="6976120" y="6976120"/>
                </a:lnTo>
                <a:lnTo>
                  <a:pt x="0" y="697612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9" id="19"/>
          <p:cNvSpPr/>
          <p:nvPr/>
        </p:nvSpPr>
        <p:spPr>
          <a:xfrm flipH="false" flipV="false" rot="0">
            <a:off x="9275028" y="-282501"/>
            <a:ext cx="1435704" cy="803994"/>
          </a:xfrm>
          <a:custGeom>
            <a:avLst/>
            <a:gdLst/>
            <a:ahLst/>
            <a:cxnLst/>
            <a:rect r="r" b="b" t="t" l="l"/>
            <a:pathLst>
              <a:path h="803994" w="1435704">
                <a:moveTo>
                  <a:pt x="0" y="0"/>
                </a:moveTo>
                <a:lnTo>
                  <a:pt x="1435704" y="0"/>
                </a:lnTo>
                <a:lnTo>
                  <a:pt x="1435704" y="803994"/>
                </a:lnTo>
                <a:lnTo>
                  <a:pt x="0" y="80399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0" id="20"/>
          <p:cNvSpPr/>
          <p:nvPr/>
        </p:nvSpPr>
        <p:spPr>
          <a:xfrm flipH="true" flipV="false" rot="722013">
            <a:off x="5483328" y="-175280"/>
            <a:ext cx="3123806" cy="1534570"/>
          </a:xfrm>
          <a:custGeom>
            <a:avLst/>
            <a:gdLst/>
            <a:ahLst/>
            <a:cxnLst/>
            <a:rect r="r" b="b" t="t" l="l"/>
            <a:pathLst>
              <a:path h="1534570" w="3123806">
                <a:moveTo>
                  <a:pt x="3123806" y="0"/>
                </a:moveTo>
                <a:lnTo>
                  <a:pt x="0" y="0"/>
                </a:lnTo>
                <a:lnTo>
                  <a:pt x="0" y="1534570"/>
                </a:lnTo>
                <a:lnTo>
                  <a:pt x="3123806" y="1534570"/>
                </a:lnTo>
                <a:lnTo>
                  <a:pt x="3123806"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1" id="21"/>
          <p:cNvSpPr/>
          <p:nvPr/>
        </p:nvSpPr>
        <p:spPr>
          <a:xfrm flipH="false" flipV="false" rot="798414">
            <a:off x="5019098" y="7803676"/>
            <a:ext cx="1224802" cy="816535"/>
          </a:xfrm>
          <a:custGeom>
            <a:avLst/>
            <a:gdLst/>
            <a:ahLst/>
            <a:cxnLst/>
            <a:rect r="r" b="b" t="t" l="l"/>
            <a:pathLst>
              <a:path h="816535" w="1224802">
                <a:moveTo>
                  <a:pt x="0" y="0"/>
                </a:moveTo>
                <a:lnTo>
                  <a:pt x="1224802" y="0"/>
                </a:lnTo>
                <a:lnTo>
                  <a:pt x="1224802" y="816534"/>
                </a:lnTo>
                <a:lnTo>
                  <a:pt x="0" y="816534"/>
                </a:lnTo>
                <a:lnTo>
                  <a:pt x="0" y="0"/>
                </a:lnTo>
                <a:close/>
              </a:path>
            </a:pathLst>
          </a:custGeom>
          <a:blipFill>
            <a:blip r:embed="rId13">
              <a:alphaModFix amt="50000"/>
              <a:extLst>
                <a:ext uri="{96DAC541-7B7A-43D3-8B79-37D633B846F1}">
                  <asvg:svgBlip xmlns:asvg="http://schemas.microsoft.com/office/drawing/2016/SVG/main" r:embed="rId14"/>
                </a:ext>
              </a:extLst>
            </a:blip>
            <a:stretch>
              <a:fillRect l="0" t="0" r="0" b="0"/>
            </a:stretch>
          </a:blipFill>
        </p:spPr>
      </p:sp>
      <p:grpSp>
        <p:nvGrpSpPr>
          <p:cNvPr name="Group 22" id="22"/>
          <p:cNvGrpSpPr/>
          <p:nvPr/>
        </p:nvGrpSpPr>
        <p:grpSpPr>
          <a:xfrm rot="0">
            <a:off x="259192" y="217038"/>
            <a:ext cx="6035897" cy="1358721"/>
            <a:chOff x="0" y="0"/>
            <a:chExt cx="8047863" cy="1811627"/>
          </a:xfrm>
        </p:grpSpPr>
        <p:sp>
          <p:nvSpPr>
            <p:cNvPr name="Freeform 23" id="23"/>
            <p:cNvSpPr/>
            <p:nvPr/>
          </p:nvSpPr>
          <p:spPr>
            <a:xfrm flipH="false" flipV="false" rot="0">
              <a:off x="1944548" y="123601"/>
              <a:ext cx="1567486" cy="1567486"/>
            </a:xfrm>
            <a:custGeom>
              <a:avLst/>
              <a:gdLst/>
              <a:ahLst/>
              <a:cxnLst/>
              <a:rect r="r" b="b" t="t" l="l"/>
              <a:pathLst>
                <a:path h="1567486" w="1567486">
                  <a:moveTo>
                    <a:pt x="0" y="0"/>
                  </a:moveTo>
                  <a:lnTo>
                    <a:pt x="1567486" y="0"/>
                  </a:lnTo>
                  <a:lnTo>
                    <a:pt x="1567486" y="1567486"/>
                  </a:lnTo>
                  <a:lnTo>
                    <a:pt x="0" y="1567486"/>
                  </a:lnTo>
                  <a:lnTo>
                    <a:pt x="0" y="0"/>
                  </a:lnTo>
                  <a:close/>
                </a:path>
              </a:pathLst>
            </a:custGeom>
            <a:blipFill>
              <a:blip r:embed="rId15"/>
              <a:stretch>
                <a:fillRect l="0" t="0" r="0" b="0"/>
              </a:stretch>
            </a:blipFill>
          </p:spPr>
        </p:sp>
        <p:sp>
          <p:nvSpPr>
            <p:cNvPr name="Freeform 24" id="24"/>
            <p:cNvSpPr/>
            <p:nvPr/>
          </p:nvSpPr>
          <p:spPr>
            <a:xfrm flipH="false" flipV="false" rot="0">
              <a:off x="3637369" y="123601"/>
              <a:ext cx="1567486" cy="1567486"/>
            </a:xfrm>
            <a:custGeom>
              <a:avLst/>
              <a:gdLst/>
              <a:ahLst/>
              <a:cxnLst/>
              <a:rect r="r" b="b" t="t" l="l"/>
              <a:pathLst>
                <a:path h="1567486" w="1567486">
                  <a:moveTo>
                    <a:pt x="0" y="0"/>
                  </a:moveTo>
                  <a:lnTo>
                    <a:pt x="1567486" y="0"/>
                  </a:lnTo>
                  <a:lnTo>
                    <a:pt x="1567486" y="1567486"/>
                  </a:lnTo>
                  <a:lnTo>
                    <a:pt x="0" y="1567486"/>
                  </a:lnTo>
                  <a:lnTo>
                    <a:pt x="0" y="0"/>
                  </a:lnTo>
                  <a:close/>
                </a:path>
              </a:pathLst>
            </a:custGeom>
            <a:blipFill>
              <a:blip r:embed="rId16"/>
              <a:stretch>
                <a:fillRect l="0" t="0" r="0" b="0"/>
              </a:stretch>
            </a:blipFill>
          </p:spPr>
        </p:sp>
        <p:sp>
          <p:nvSpPr>
            <p:cNvPr name="Freeform 25" id="25"/>
            <p:cNvSpPr/>
            <p:nvPr/>
          </p:nvSpPr>
          <p:spPr>
            <a:xfrm flipH="false" flipV="false" rot="0">
              <a:off x="5330191" y="244015"/>
              <a:ext cx="2717672" cy="1447072"/>
            </a:xfrm>
            <a:custGeom>
              <a:avLst/>
              <a:gdLst/>
              <a:ahLst/>
              <a:cxnLst/>
              <a:rect r="r" b="b" t="t" l="l"/>
              <a:pathLst>
                <a:path h="1447072" w="2717672">
                  <a:moveTo>
                    <a:pt x="0" y="0"/>
                  </a:moveTo>
                  <a:lnTo>
                    <a:pt x="2717672" y="0"/>
                  </a:lnTo>
                  <a:lnTo>
                    <a:pt x="2717672" y="1447072"/>
                  </a:lnTo>
                  <a:lnTo>
                    <a:pt x="0" y="1447072"/>
                  </a:lnTo>
                  <a:lnTo>
                    <a:pt x="0" y="0"/>
                  </a:lnTo>
                  <a:close/>
                </a:path>
              </a:pathLst>
            </a:custGeom>
            <a:blipFill>
              <a:blip r:embed="rId17"/>
              <a:stretch>
                <a:fillRect l="0" t="0" r="0" b="0"/>
              </a:stretch>
            </a:blipFill>
          </p:spPr>
        </p:sp>
        <p:sp>
          <p:nvSpPr>
            <p:cNvPr name="Freeform 26" id="26"/>
            <p:cNvSpPr/>
            <p:nvPr/>
          </p:nvSpPr>
          <p:spPr>
            <a:xfrm flipH="false" flipV="false" rot="0">
              <a:off x="0" y="0"/>
              <a:ext cx="1817548" cy="1811627"/>
            </a:xfrm>
            <a:custGeom>
              <a:avLst/>
              <a:gdLst/>
              <a:ahLst/>
              <a:cxnLst/>
              <a:rect r="r" b="b" t="t" l="l"/>
              <a:pathLst>
                <a:path h="1811627" w="1817548">
                  <a:moveTo>
                    <a:pt x="0" y="0"/>
                  </a:moveTo>
                  <a:lnTo>
                    <a:pt x="1817548" y="0"/>
                  </a:lnTo>
                  <a:lnTo>
                    <a:pt x="1817548" y="1811627"/>
                  </a:lnTo>
                  <a:lnTo>
                    <a:pt x="0" y="1811627"/>
                  </a:lnTo>
                  <a:lnTo>
                    <a:pt x="0" y="0"/>
                  </a:lnTo>
                  <a:close/>
                </a:path>
              </a:pathLst>
            </a:custGeom>
            <a:blipFill>
              <a:blip r:embed="rId18"/>
              <a:stretch>
                <a:fillRect l="0" t="0" r="0" b="0"/>
              </a:stretch>
            </a:blip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grpSp>
        <p:nvGrpSpPr>
          <p:cNvPr name="Group 3" id="3"/>
          <p:cNvGrpSpPr/>
          <p:nvPr/>
        </p:nvGrpSpPr>
        <p:grpSpPr>
          <a:xfrm rot="-5400000">
            <a:off x="-3701178" y="-2293392"/>
            <a:ext cx="16295701" cy="11092414"/>
            <a:chOff x="0" y="0"/>
            <a:chExt cx="1202738" cy="818699"/>
          </a:xfrm>
        </p:grpSpPr>
        <p:sp>
          <p:nvSpPr>
            <p:cNvPr name="Freeform 4" id="4"/>
            <p:cNvSpPr/>
            <p:nvPr/>
          </p:nvSpPr>
          <p:spPr>
            <a:xfrm flipH="false" flipV="false" rot="0">
              <a:off x="0" y="0"/>
              <a:ext cx="1202738" cy="818699"/>
            </a:xfrm>
            <a:custGeom>
              <a:avLst/>
              <a:gdLst/>
              <a:ahLst/>
              <a:cxnLst/>
              <a:rect r="r" b="b" t="t" l="l"/>
              <a:pathLst>
                <a:path h="818699" w="1202738">
                  <a:moveTo>
                    <a:pt x="999538" y="0"/>
                  </a:moveTo>
                  <a:cubicBezTo>
                    <a:pt x="1111762" y="0"/>
                    <a:pt x="1202738" y="183272"/>
                    <a:pt x="1202738" y="409349"/>
                  </a:cubicBezTo>
                  <a:cubicBezTo>
                    <a:pt x="1202738" y="635427"/>
                    <a:pt x="1111762" y="818699"/>
                    <a:pt x="999538" y="818699"/>
                  </a:cubicBezTo>
                  <a:lnTo>
                    <a:pt x="203200" y="818699"/>
                  </a:lnTo>
                  <a:cubicBezTo>
                    <a:pt x="90976" y="818699"/>
                    <a:pt x="0" y="635427"/>
                    <a:pt x="0" y="409349"/>
                  </a:cubicBezTo>
                  <a:cubicBezTo>
                    <a:pt x="0" y="183272"/>
                    <a:pt x="90976" y="0"/>
                    <a:pt x="203200" y="0"/>
                  </a:cubicBezTo>
                  <a:close/>
                </a:path>
              </a:pathLst>
            </a:custGeom>
            <a:solidFill>
              <a:srgbClr val="122455"/>
            </a:solidFill>
          </p:spPr>
        </p:sp>
        <p:sp>
          <p:nvSpPr>
            <p:cNvPr name="TextBox 5" id="5"/>
            <p:cNvSpPr txBox="true"/>
            <p:nvPr/>
          </p:nvSpPr>
          <p:spPr>
            <a:xfrm>
              <a:off x="0" y="19050"/>
              <a:ext cx="1202738" cy="799649"/>
            </a:xfrm>
            <a:prstGeom prst="rect">
              <a:avLst/>
            </a:prstGeom>
          </p:spPr>
          <p:txBody>
            <a:bodyPr anchor="ctr" rtlCol="false" tIns="50800" lIns="50800" bIns="50800" rIns="50800"/>
            <a:lstStyle/>
            <a:p>
              <a:pPr algn="ctr">
                <a:lnSpc>
                  <a:spcPts val="2795"/>
                </a:lnSpc>
              </a:pPr>
            </a:p>
          </p:txBody>
        </p:sp>
      </p:grpSp>
      <p:sp>
        <p:nvSpPr>
          <p:cNvPr name="TextBox 6" id="6"/>
          <p:cNvSpPr txBox="true"/>
          <p:nvPr/>
        </p:nvSpPr>
        <p:spPr>
          <a:xfrm rot="0">
            <a:off x="1028700" y="2292342"/>
            <a:ext cx="8368032" cy="2044065"/>
          </a:xfrm>
          <a:prstGeom prst="rect">
            <a:avLst/>
          </a:prstGeom>
        </p:spPr>
        <p:txBody>
          <a:bodyPr anchor="t" rtlCol="false" tIns="0" lIns="0" bIns="0" rIns="0">
            <a:spAutoFit/>
          </a:bodyPr>
          <a:lstStyle/>
          <a:p>
            <a:pPr algn="l">
              <a:lnSpc>
                <a:spcPts val="7920"/>
              </a:lnSpc>
            </a:pPr>
            <a:r>
              <a:rPr lang="en-US" sz="7200" b="true">
                <a:solidFill>
                  <a:srgbClr val="FFFFFF"/>
                </a:solidFill>
                <a:latin typeface="Raleway 1 Ultra-Bold"/>
                <a:ea typeface="Raleway 1 Ultra-Bold"/>
                <a:cs typeface="Raleway 1 Ultra-Bold"/>
                <a:sym typeface="Raleway 1 Ultra-Bold"/>
              </a:rPr>
              <a:t>Profesi terkait jaringan komputer</a:t>
            </a:r>
          </a:p>
        </p:txBody>
      </p:sp>
      <p:sp>
        <p:nvSpPr>
          <p:cNvPr name="TextBox 7" id="7"/>
          <p:cNvSpPr txBox="true"/>
          <p:nvPr/>
        </p:nvSpPr>
        <p:spPr>
          <a:xfrm rot="0">
            <a:off x="1028700" y="5746107"/>
            <a:ext cx="7806692" cy="887953"/>
          </a:xfrm>
          <a:prstGeom prst="rect">
            <a:avLst/>
          </a:prstGeom>
        </p:spPr>
        <p:txBody>
          <a:bodyPr anchor="t" rtlCol="false" tIns="0" lIns="0" bIns="0" rIns="0">
            <a:spAutoFit/>
          </a:bodyPr>
          <a:lstStyle/>
          <a:p>
            <a:pPr algn="l">
              <a:lnSpc>
                <a:spcPts val="3557"/>
              </a:lnSpc>
            </a:pPr>
            <a:r>
              <a:rPr lang="en-US" sz="2541">
                <a:solidFill>
                  <a:srgbClr val="FFFFFF"/>
                </a:solidFill>
                <a:latin typeface="Roboto"/>
                <a:ea typeface="Roboto"/>
                <a:cs typeface="Roboto"/>
                <a:sym typeface="Roboto"/>
              </a:rPr>
              <a:t>yang mencakup peran teknis dan manajerial di bidang IT, infrastruktur jaringan, keamanan, serta administrasi</a:t>
            </a:r>
          </a:p>
        </p:txBody>
      </p:sp>
      <p:sp>
        <p:nvSpPr>
          <p:cNvPr name="TextBox 8" id="8"/>
          <p:cNvSpPr txBox="true"/>
          <p:nvPr/>
        </p:nvSpPr>
        <p:spPr>
          <a:xfrm rot="0">
            <a:off x="12827716" y="2087162"/>
            <a:ext cx="3935576" cy="2868324"/>
          </a:xfrm>
          <a:prstGeom prst="rect">
            <a:avLst/>
          </a:prstGeom>
        </p:spPr>
        <p:txBody>
          <a:bodyPr anchor="t" rtlCol="false" tIns="0" lIns="0" bIns="0" rIns="0">
            <a:spAutoFit/>
          </a:bodyPr>
          <a:lstStyle/>
          <a:p>
            <a:pPr algn="l">
              <a:lnSpc>
                <a:spcPts val="2843"/>
              </a:lnSpc>
            </a:pPr>
            <a:r>
              <a:rPr lang="en-US" sz="2031">
                <a:solidFill>
                  <a:srgbClr val="545454"/>
                </a:solidFill>
                <a:latin typeface="Roboto"/>
                <a:ea typeface="Roboto"/>
                <a:cs typeface="Roboto"/>
                <a:sym typeface="Roboto"/>
              </a:rPr>
              <a:t>Mendesain dan merencanakan arsitektur jaringan komputer, baik lokal (LAN), metropolitan (MAN), atau luas (WAN), maka dari itu profesi ini terkait menganai analisis kebutuhan bisnis dan merancang solusi jaringan yang efektif dan aman</a:t>
            </a:r>
          </a:p>
        </p:txBody>
      </p:sp>
      <p:sp>
        <p:nvSpPr>
          <p:cNvPr name="TextBox 9" id="9"/>
          <p:cNvSpPr txBox="true"/>
          <p:nvPr/>
        </p:nvSpPr>
        <p:spPr>
          <a:xfrm rot="0">
            <a:off x="12827716" y="6264491"/>
            <a:ext cx="3935576" cy="2510478"/>
          </a:xfrm>
          <a:prstGeom prst="rect">
            <a:avLst/>
          </a:prstGeom>
        </p:spPr>
        <p:txBody>
          <a:bodyPr anchor="t" rtlCol="false" tIns="0" lIns="0" bIns="0" rIns="0">
            <a:spAutoFit/>
          </a:bodyPr>
          <a:lstStyle/>
          <a:p>
            <a:pPr algn="l">
              <a:lnSpc>
                <a:spcPts val="2843"/>
              </a:lnSpc>
            </a:pPr>
            <a:r>
              <a:rPr lang="en-US" sz="2031">
                <a:solidFill>
                  <a:srgbClr val="545454"/>
                </a:solidFill>
                <a:latin typeface="Roboto"/>
                <a:ea typeface="Roboto"/>
                <a:cs typeface="Roboto"/>
                <a:sym typeface="Roboto"/>
              </a:rPr>
              <a:t>Menjaga jaringan dari serangan atau akses yang tidak sah, termasuk pengaturan firewall, IDS/IPS (Intrusion Detection/Prevention Systems), VPN, dan melakukan audit keamanan rutin</a:t>
            </a:r>
          </a:p>
        </p:txBody>
      </p:sp>
      <p:sp>
        <p:nvSpPr>
          <p:cNvPr name="TextBox 10" id="10"/>
          <p:cNvSpPr txBox="true"/>
          <p:nvPr/>
        </p:nvSpPr>
        <p:spPr>
          <a:xfrm rot="0">
            <a:off x="10820229" y="1114425"/>
            <a:ext cx="2462806" cy="1421600"/>
          </a:xfrm>
          <a:prstGeom prst="rect">
            <a:avLst/>
          </a:prstGeom>
        </p:spPr>
        <p:txBody>
          <a:bodyPr anchor="t" rtlCol="false" tIns="0" lIns="0" bIns="0" rIns="0">
            <a:spAutoFit/>
          </a:bodyPr>
          <a:lstStyle/>
          <a:p>
            <a:pPr algn="l">
              <a:lnSpc>
                <a:spcPts val="10930"/>
              </a:lnSpc>
            </a:pPr>
            <a:r>
              <a:rPr lang="en-US" sz="9936">
                <a:solidFill>
                  <a:srgbClr val="122455"/>
                </a:solidFill>
                <a:latin typeface="Roboto"/>
                <a:ea typeface="Roboto"/>
                <a:cs typeface="Roboto"/>
                <a:sym typeface="Roboto"/>
              </a:rPr>
              <a:t>03.</a:t>
            </a:r>
          </a:p>
        </p:txBody>
      </p:sp>
      <p:sp>
        <p:nvSpPr>
          <p:cNvPr name="TextBox 11" id="11"/>
          <p:cNvSpPr txBox="true"/>
          <p:nvPr/>
        </p:nvSpPr>
        <p:spPr>
          <a:xfrm rot="0">
            <a:off x="10820229" y="5229225"/>
            <a:ext cx="2462806" cy="1421600"/>
          </a:xfrm>
          <a:prstGeom prst="rect">
            <a:avLst/>
          </a:prstGeom>
        </p:spPr>
        <p:txBody>
          <a:bodyPr anchor="t" rtlCol="false" tIns="0" lIns="0" bIns="0" rIns="0">
            <a:spAutoFit/>
          </a:bodyPr>
          <a:lstStyle/>
          <a:p>
            <a:pPr algn="l">
              <a:lnSpc>
                <a:spcPts val="10930"/>
              </a:lnSpc>
            </a:pPr>
            <a:r>
              <a:rPr lang="en-US" sz="9936">
                <a:solidFill>
                  <a:srgbClr val="122455"/>
                </a:solidFill>
                <a:latin typeface="Roboto"/>
                <a:ea typeface="Roboto"/>
                <a:cs typeface="Roboto"/>
                <a:sym typeface="Roboto"/>
              </a:rPr>
              <a:t>04.</a:t>
            </a:r>
          </a:p>
        </p:txBody>
      </p:sp>
      <p:sp>
        <p:nvSpPr>
          <p:cNvPr name="TextBox 12" id="12"/>
          <p:cNvSpPr txBox="true"/>
          <p:nvPr/>
        </p:nvSpPr>
        <p:spPr>
          <a:xfrm rot="0">
            <a:off x="12827716" y="1221291"/>
            <a:ext cx="3935576" cy="648335"/>
          </a:xfrm>
          <a:prstGeom prst="rect">
            <a:avLst/>
          </a:prstGeom>
        </p:spPr>
        <p:txBody>
          <a:bodyPr anchor="t" rtlCol="false" tIns="0" lIns="0" bIns="0" rIns="0">
            <a:spAutoFit/>
          </a:bodyPr>
          <a:lstStyle/>
          <a:p>
            <a:pPr algn="l">
              <a:lnSpc>
                <a:spcPts val="2530"/>
              </a:lnSpc>
            </a:pPr>
            <a:r>
              <a:rPr lang="en-US" sz="2300" b="true">
                <a:solidFill>
                  <a:srgbClr val="122455"/>
                </a:solidFill>
                <a:latin typeface="Raleway 1 Ultra-Bold"/>
                <a:ea typeface="Raleway 1 Ultra-Bold"/>
                <a:cs typeface="Raleway 1 Ultra-Bold"/>
                <a:sym typeface="Raleway 1 Ultra-Bold"/>
              </a:rPr>
              <a:t>Network Architect (Arsitek Jaringan)</a:t>
            </a:r>
          </a:p>
        </p:txBody>
      </p:sp>
      <p:sp>
        <p:nvSpPr>
          <p:cNvPr name="TextBox 13" id="13"/>
          <p:cNvSpPr txBox="true"/>
          <p:nvPr/>
        </p:nvSpPr>
        <p:spPr>
          <a:xfrm rot="0">
            <a:off x="12799141" y="5368506"/>
            <a:ext cx="4679234" cy="962660"/>
          </a:xfrm>
          <a:prstGeom prst="rect">
            <a:avLst/>
          </a:prstGeom>
        </p:spPr>
        <p:txBody>
          <a:bodyPr anchor="t" rtlCol="false" tIns="0" lIns="0" bIns="0" rIns="0">
            <a:spAutoFit/>
          </a:bodyPr>
          <a:lstStyle/>
          <a:p>
            <a:pPr algn="l">
              <a:lnSpc>
                <a:spcPts val="2530"/>
              </a:lnSpc>
            </a:pPr>
            <a:r>
              <a:rPr lang="en-US" sz="2300" b="true">
                <a:solidFill>
                  <a:srgbClr val="122455"/>
                </a:solidFill>
                <a:latin typeface="Raleway 1 Ultra-Bold"/>
                <a:ea typeface="Raleway 1 Ultra-Bold"/>
                <a:cs typeface="Raleway 1 Ultra-Bold"/>
                <a:sym typeface="Raleway 1 Ultra-Bold"/>
              </a:rPr>
              <a:t>Network Security (Keamanan Jaringan)</a:t>
            </a:r>
          </a:p>
          <a:p>
            <a:pPr algn="l">
              <a:lnSpc>
                <a:spcPts val="2530"/>
              </a:lnSpc>
            </a:pPr>
          </a:p>
        </p:txBody>
      </p:sp>
      <p:sp>
        <p:nvSpPr>
          <p:cNvPr name="TextBox 14" id="14"/>
          <p:cNvSpPr txBox="true"/>
          <p:nvPr/>
        </p:nvSpPr>
        <p:spPr>
          <a:xfrm rot="0">
            <a:off x="1132779" y="7776743"/>
            <a:ext cx="3089337" cy="339950"/>
          </a:xfrm>
          <a:prstGeom prst="rect">
            <a:avLst/>
          </a:prstGeom>
        </p:spPr>
        <p:txBody>
          <a:bodyPr anchor="t" rtlCol="false" tIns="0" lIns="0" bIns="0" rIns="0">
            <a:spAutoFit/>
          </a:bodyPr>
          <a:lstStyle/>
          <a:p>
            <a:pPr algn="ctr">
              <a:lnSpc>
                <a:spcPts val="2539"/>
              </a:lnSpc>
            </a:pPr>
            <a:r>
              <a:rPr lang="en-US" sz="2308" b="true">
                <a:solidFill>
                  <a:srgbClr val="122455"/>
                </a:solidFill>
                <a:latin typeface="Roboto Bold"/>
                <a:ea typeface="Roboto Bold"/>
                <a:cs typeface="Roboto Bold"/>
                <a:sym typeface="Roboto Bold"/>
              </a:rPr>
              <a:t>Daftar Sekarang</a:t>
            </a:r>
          </a:p>
        </p:txBody>
      </p:sp>
      <p:sp>
        <p:nvSpPr>
          <p:cNvPr name="Freeform 15" id="15"/>
          <p:cNvSpPr/>
          <p:nvPr/>
        </p:nvSpPr>
        <p:spPr>
          <a:xfrm flipH="false" flipV="false" rot="-10800000">
            <a:off x="580098" y="9497913"/>
            <a:ext cx="552682" cy="385495"/>
          </a:xfrm>
          <a:custGeom>
            <a:avLst/>
            <a:gdLst/>
            <a:ahLst/>
            <a:cxnLst/>
            <a:rect r="r" b="b" t="t" l="l"/>
            <a:pathLst>
              <a:path h="385495" w="552682">
                <a:moveTo>
                  <a:pt x="0" y="0"/>
                </a:moveTo>
                <a:lnTo>
                  <a:pt x="552681" y="0"/>
                </a:lnTo>
                <a:lnTo>
                  <a:pt x="552681" y="385495"/>
                </a:lnTo>
                <a:lnTo>
                  <a:pt x="0" y="38549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6" id="16"/>
          <p:cNvSpPr txBox="true"/>
          <p:nvPr/>
        </p:nvSpPr>
        <p:spPr>
          <a:xfrm rot="0">
            <a:off x="1257145" y="9469338"/>
            <a:ext cx="719445" cy="522556"/>
          </a:xfrm>
          <a:prstGeom prst="rect">
            <a:avLst/>
          </a:prstGeom>
        </p:spPr>
        <p:txBody>
          <a:bodyPr anchor="t" rtlCol="false" tIns="0" lIns="0" bIns="0" rIns="0">
            <a:spAutoFit/>
          </a:bodyPr>
          <a:lstStyle/>
          <a:p>
            <a:pPr algn="l">
              <a:lnSpc>
                <a:spcPts val="4272"/>
              </a:lnSpc>
            </a:pPr>
            <a:r>
              <a:rPr lang="en-US" sz="3051">
                <a:solidFill>
                  <a:srgbClr val="2BCEF3"/>
                </a:solidFill>
                <a:latin typeface="Roboto"/>
                <a:ea typeface="Roboto"/>
                <a:cs typeface="Roboto"/>
                <a:sym typeface="Roboto"/>
              </a:rPr>
              <a:t>02.</a:t>
            </a:r>
          </a:p>
        </p:txBody>
      </p:sp>
      <p:sp>
        <p:nvSpPr>
          <p:cNvPr name="Freeform 17" id="17"/>
          <p:cNvSpPr/>
          <p:nvPr/>
        </p:nvSpPr>
        <p:spPr>
          <a:xfrm flipH="false" flipV="false" rot="284207">
            <a:off x="16675561" y="545185"/>
            <a:ext cx="1167478" cy="1076512"/>
          </a:xfrm>
          <a:custGeom>
            <a:avLst/>
            <a:gdLst/>
            <a:ahLst/>
            <a:cxnLst/>
            <a:rect r="r" b="b" t="t" l="l"/>
            <a:pathLst>
              <a:path h="1076512" w="1167478">
                <a:moveTo>
                  <a:pt x="0" y="0"/>
                </a:moveTo>
                <a:lnTo>
                  <a:pt x="1167478" y="0"/>
                </a:lnTo>
                <a:lnTo>
                  <a:pt x="1167478" y="1076511"/>
                </a:lnTo>
                <a:lnTo>
                  <a:pt x="0" y="1076511"/>
                </a:lnTo>
                <a:lnTo>
                  <a:pt x="0" y="0"/>
                </a:lnTo>
                <a:close/>
              </a:path>
            </a:pathLst>
          </a:custGeom>
          <a:blipFill>
            <a:blip r:embed="rId5">
              <a:alphaModFix amt="50000"/>
              <a:extLst>
                <a:ext uri="{96DAC541-7B7A-43D3-8B79-37D633B846F1}">
                  <asvg:svgBlip xmlns:asvg="http://schemas.microsoft.com/office/drawing/2016/SVG/main" r:embed="rId6"/>
                </a:ext>
              </a:extLst>
            </a:blip>
            <a:stretch>
              <a:fillRect l="0" t="0" r="0" b="0"/>
            </a:stretch>
          </a:blipFill>
        </p:spPr>
      </p:sp>
      <p:sp>
        <p:nvSpPr>
          <p:cNvPr name="Freeform 18" id="18"/>
          <p:cNvSpPr/>
          <p:nvPr/>
        </p:nvSpPr>
        <p:spPr>
          <a:xfrm flipH="false" flipV="false" rot="0">
            <a:off x="5347332" y="8750203"/>
            <a:ext cx="6976120" cy="6976120"/>
          </a:xfrm>
          <a:custGeom>
            <a:avLst/>
            <a:gdLst/>
            <a:ahLst/>
            <a:cxnLst/>
            <a:rect r="r" b="b" t="t" l="l"/>
            <a:pathLst>
              <a:path h="6976120" w="6976120">
                <a:moveTo>
                  <a:pt x="0" y="0"/>
                </a:moveTo>
                <a:lnTo>
                  <a:pt x="6976120" y="0"/>
                </a:lnTo>
                <a:lnTo>
                  <a:pt x="6976120" y="6976120"/>
                </a:lnTo>
                <a:lnTo>
                  <a:pt x="0" y="697612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9" id="19"/>
          <p:cNvSpPr/>
          <p:nvPr/>
        </p:nvSpPr>
        <p:spPr>
          <a:xfrm flipH="false" flipV="false" rot="0">
            <a:off x="9275028" y="-282501"/>
            <a:ext cx="1435704" cy="803994"/>
          </a:xfrm>
          <a:custGeom>
            <a:avLst/>
            <a:gdLst/>
            <a:ahLst/>
            <a:cxnLst/>
            <a:rect r="r" b="b" t="t" l="l"/>
            <a:pathLst>
              <a:path h="803994" w="1435704">
                <a:moveTo>
                  <a:pt x="0" y="0"/>
                </a:moveTo>
                <a:lnTo>
                  <a:pt x="1435704" y="0"/>
                </a:lnTo>
                <a:lnTo>
                  <a:pt x="1435704" y="803994"/>
                </a:lnTo>
                <a:lnTo>
                  <a:pt x="0" y="80399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0" id="20"/>
          <p:cNvSpPr/>
          <p:nvPr/>
        </p:nvSpPr>
        <p:spPr>
          <a:xfrm flipH="true" flipV="false" rot="722013">
            <a:off x="5483328" y="-175280"/>
            <a:ext cx="3123806" cy="1534570"/>
          </a:xfrm>
          <a:custGeom>
            <a:avLst/>
            <a:gdLst/>
            <a:ahLst/>
            <a:cxnLst/>
            <a:rect r="r" b="b" t="t" l="l"/>
            <a:pathLst>
              <a:path h="1534570" w="3123806">
                <a:moveTo>
                  <a:pt x="3123806" y="0"/>
                </a:moveTo>
                <a:lnTo>
                  <a:pt x="0" y="0"/>
                </a:lnTo>
                <a:lnTo>
                  <a:pt x="0" y="1534570"/>
                </a:lnTo>
                <a:lnTo>
                  <a:pt x="3123806" y="1534570"/>
                </a:lnTo>
                <a:lnTo>
                  <a:pt x="3123806"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1" id="21"/>
          <p:cNvSpPr/>
          <p:nvPr/>
        </p:nvSpPr>
        <p:spPr>
          <a:xfrm flipH="false" flipV="false" rot="798414">
            <a:off x="5019098" y="7803676"/>
            <a:ext cx="1224802" cy="816535"/>
          </a:xfrm>
          <a:custGeom>
            <a:avLst/>
            <a:gdLst/>
            <a:ahLst/>
            <a:cxnLst/>
            <a:rect r="r" b="b" t="t" l="l"/>
            <a:pathLst>
              <a:path h="816535" w="1224802">
                <a:moveTo>
                  <a:pt x="0" y="0"/>
                </a:moveTo>
                <a:lnTo>
                  <a:pt x="1224802" y="0"/>
                </a:lnTo>
                <a:lnTo>
                  <a:pt x="1224802" y="816534"/>
                </a:lnTo>
                <a:lnTo>
                  <a:pt x="0" y="816534"/>
                </a:lnTo>
                <a:lnTo>
                  <a:pt x="0" y="0"/>
                </a:lnTo>
                <a:close/>
              </a:path>
            </a:pathLst>
          </a:custGeom>
          <a:blipFill>
            <a:blip r:embed="rId13">
              <a:alphaModFix amt="50000"/>
              <a:extLst>
                <a:ext uri="{96DAC541-7B7A-43D3-8B79-37D633B846F1}">
                  <asvg:svgBlip xmlns:asvg="http://schemas.microsoft.com/office/drawing/2016/SVG/main" r:embed="rId14"/>
                </a:ext>
              </a:extLst>
            </a:blip>
            <a:stretch>
              <a:fillRect l="0" t="0" r="0" b="0"/>
            </a:stretch>
          </a:blipFill>
        </p:spPr>
      </p:sp>
      <p:grpSp>
        <p:nvGrpSpPr>
          <p:cNvPr name="Group 22" id="22"/>
          <p:cNvGrpSpPr/>
          <p:nvPr/>
        </p:nvGrpSpPr>
        <p:grpSpPr>
          <a:xfrm rot="0">
            <a:off x="259192" y="217038"/>
            <a:ext cx="6035897" cy="1358721"/>
            <a:chOff x="0" y="0"/>
            <a:chExt cx="8047863" cy="1811627"/>
          </a:xfrm>
        </p:grpSpPr>
        <p:sp>
          <p:nvSpPr>
            <p:cNvPr name="Freeform 23" id="23"/>
            <p:cNvSpPr/>
            <p:nvPr/>
          </p:nvSpPr>
          <p:spPr>
            <a:xfrm flipH="false" flipV="false" rot="0">
              <a:off x="1944548" y="123601"/>
              <a:ext cx="1567486" cy="1567486"/>
            </a:xfrm>
            <a:custGeom>
              <a:avLst/>
              <a:gdLst/>
              <a:ahLst/>
              <a:cxnLst/>
              <a:rect r="r" b="b" t="t" l="l"/>
              <a:pathLst>
                <a:path h="1567486" w="1567486">
                  <a:moveTo>
                    <a:pt x="0" y="0"/>
                  </a:moveTo>
                  <a:lnTo>
                    <a:pt x="1567486" y="0"/>
                  </a:lnTo>
                  <a:lnTo>
                    <a:pt x="1567486" y="1567486"/>
                  </a:lnTo>
                  <a:lnTo>
                    <a:pt x="0" y="1567486"/>
                  </a:lnTo>
                  <a:lnTo>
                    <a:pt x="0" y="0"/>
                  </a:lnTo>
                  <a:close/>
                </a:path>
              </a:pathLst>
            </a:custGeom>
            <a:blipFill>
              <a:blip r:embed="rId15"/>
              <a:stretch>
                <a:fillRect l="0" t="0" r="0" b="0"/>
              </a:stretch>
            </a:blipFill>
          </p:spPr>
        </p:sp>
        <p:sp>
          <p:nvSpPr>
            <p:cNvPr name="Freeform 24" id="24"/>
            <p:cNvSpPr/>
            <p:nvPr/>
          </p:nvSpPr>
          <p:spPr>
            <a:xfrm flipH="false" flipV="false" rot="0">
              <a:off x="3637369" y="123601"/>
              <a:ext cx="1567486" cy="1567486"/>
            </a:xfrm>
            <a:custGeom>
              <a:avLst/>
              <a:gdLst/>
              <a:ahLst/>
              <a:cxnLst/>
              <a:rect r="r" b="b" t="t" l="l"/>
              <a:pathLst>
                <a:path h="1567486" w="1567486">
                  <a:moveTo>
                    <a:pt x="0" y="0"/>
                  </a:moveTo>
                  <a:lnTo>
                    <a:pt x="1567486" y="0"/>
                  </a:lnTo>
                  <a:lnTo>
                    <a:pt x="1567486" y="1567486"/>
                  </a:lnTo>
                  <a:lnTo>
                    <a:pt x="0" y="1567486"/>
                  </a:lnTo>
                  <a:lnTo>
                    <a:pt x="0" y="0"/>
                  </a:lnTo>
                  <a:close/>
                </a:path>
              </a:pathLst>
            </a:custGeom>
            <a:blipFill>
              <a:blip r:embed="rId16"/>
              <a:stretch>
                <a:fillRect l="0" t="0" r="0" b="0"/>
              </a:stretch>
            </a:blipFill>
          </p:spPr>
        </p:sp>
        <p:sp>
          <p:nvSpPr>
            <p:cNvPr name="Freeform 25" id="25"/>
            <p:cNvSpPr/>
            <p:nvPr/>
          </p:nvSpPr>
          <p:spPr>
            <a:xfrm flipH="false" flipV="false" rot="0">
              <a:off x="5330191" y="244015"/>
              <a:ext cx="2717672" cy="1447072"/>
            </a:xfrm>
            <a:custGeom>
              <a:avLst/>
              <a:gdLst/>
              <a:ahLst/>
              <a:cxnLst/>
              <a:rect r="r" b="b" t="t" l="l"/>
              <a:pathLst>
                <a:path h="1447072" w="2717672">
                  <a:moveTo>
                    <a:pt x="0" y="0"/>
                  </a:moveTo>
                  <a:lnTo>
                    <a:pt x="2717672" y="0"/>
                  </a:lnTo>
                  <a:lnTo>
                    <a:pt x="2717672" y="1447072"/>
                  </a:lnTo>
                  <a:lnTo>
                    <a:pt x="0" y="1447072"/>
                  </a:lnTo>
                  <a:lnTo>
                    <a:pt x="0" y="0"/>
                  </a:lnTo>
                  <a:close/>
                </a:path>
              </a:pathLst>
            </a:custGeom>
            <a:blipFill>
              <a:blip r:embed="rId17"/>
              <a:stretch>
                <a:fillRect l="0" t="0" r="0" b="0"/>
              </a:stretch>
            </a:blipFill>
          </p:spPr>
        </p:sp>
        <p:sp>
          <p:nvSpPr>
            <p:cNvPr name="Freeform 26" id="26"/>
            <p:cNvSpPr/>
            <p:nvPr/>
          </p:nvSpPr>
          <p:spPr>
            <a:xfrm flipH="false" flipV="false" rot="0">
              <a:off x="0" y="0"/>
              <a:ext cx="1817548" cy="1811627"/>
            </a:xfrm>
            <a:custGeom>
              <a:avLst/>
              <a:gdLst/>
              <a:ahLst/>
              <a:cxnLst/>
              <a:rect r="r" b="b" t="t" l="l"/>
              <a:pathLst>
                <a:path h="1811627" w="1817548">
                  <a:moveTo>
                    <a:pt x="0" y="0"/>
                  </a:moveTo>
                  <a:lnTo>
                    <a:pt x="1817548" y="0"/>
                  </a:lnTo>
                  <a:lnTo>
                    <a:pt x="1817548" y="1811627"/>
                  </a:lnTo>
                  <a:lnTo>
                    <a:pt x="0" y="1811627"/>
                  </a:lnTo>
                  <a:lnTo>
                    <a:pt x="0" y="0"/>
                  </a:lnTo>
                  <a:close/>
                </a:path>
              </a:pathLst>
            </a:custGeom>
            <a:blipFill>
              <a:blip r:embed="rId18"/>
              <a:stretch>
                <a:fillRect l="0" t="0" r="0" b="0"/>
              </a:stretch>
            </a:blipFill>
          </p:spPr>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grpSp>
        <p:nvGrpSpPr>
          <p:cNvPr name="Group 3" id="3"/>
          <p:cNvGrpSpPr/>
          <p:nvPr/>
        </p:nvGrpSpPr>
        <p:grpSpPr>
          <a:xfrm rot="-5400000">
            <a:off x="-3701178" y="-2293392"/>
            <a:ext cx="16295701" cy="11092414"/>
            <a:chOff x="0" y="0"/>
            <a:chExt cx="1202738" cy="818699"/>
          </a:xfrm>
        </p:grpSpPr>
        <p:sp>
          <p:nvSpPr>
            <p:cNvPr name="Freeform 4" id="4"/>
            <p:cNvSpPr/>
            <p:nvPr/>
          </p:nvSpPr>
          <p:spPr>
            <a:xfrm flipH="false" flipV="false" rot="0">
              <a:off x="0" y="0"/>
              <a:ext cx="1202738" cy="818699"/>
            </a:xfrm>
            <a:custGeom>
              <a:avLst/>
              <a:gdLst/>
              <a:ahLst/>
              <a:cxnLst/>
              <a:rect r="r" b="b" t="t" l="l"/>
              <a:pathLst>
                <a:path h="818699" w="1202738">
                  <a:moveTo>
                    <a:pt x="999538" y="0"/>
                  </a:moveTo>
                  <a:cubicBezTo>
                    <a:pt x="1111762" y="0"/>
                    <a:pt x="1202738" y="183272"/>
                    <a:pt x="1202738" y="409349"/>
                  </a:cubicBezTo>
                  <a:cubicBezTo>
                    <a:pt x="1202738" y="635427"/>
                    <a:pt x="1111762" y="818699"/>
                    <a:pt x="999538" y="818699"/>
                  </a:cubicBezTo>
                  <a:lnTo>
                    <a:pt x="203200" y="818699"/>
                  </a:lnTo>
                  <a:cubicBezTo>
                    <a:pt x="90976" y="818699"/>
                    <a:pt x="0" y="635427"/>
                    <a:pt x="0" y="409349"/>
                  </a:cubicBezTo>
                  <a:cubicBezTo>
                    <a:pt x="0" y="183272"/>
                    <a:pt x="90976" y="0"/>
                    <a:pt x="203200" y="0"/>
                  </a:cubicBezTo>
                  <a:close/>
                </a:path>
              </a:pathLst>
            </a:custGeom>
            <a:solidFill>
              <a:srgbClr val="122455"/>
            </a:solidFill>
          </p:spPr>
        </p:sp>
        <p:sp>
          <p:nvSpPr>
            <p:cNvPr name="TextBox 5" id="5"/>
            <p:cNvSpPr txBox="true"/>
            <p:nvPr/>
          </p:nvSpPr>
          <p:spPr>
            <a:xfrm>
              <a:off x="0" y="19050"/>
              <a:ext cx="1202738" cy="799649"/>
            </a:xfrm>
            <a:prstGeom prst="rect">
              <a:avLst/>
            </a:prstGeom>
          </p:spPr>
          <p:txBody>
            <a:bodyPr anchor="ctr" rtlCol="false" tIns="50800" lIns="50800" bIns="50800" rIns="50800"/>
            <a:lstStyle/>
            <a:p>
              <a:pPr algn="ctr">
                <a:lnSpc>
                  <a:spcPts val="2795"/>
                </a:lnSpc>
              </a:pPr>
            </a:p>
          </p:txBody>
        </p:sp>
      </p:grpSp>
      <p:sp>
        <p:nvSpPr>
          <p:cNvPr name="TextBox 6" id="6"/>
          <p:cNvSpPr txBox="true"/>
          <p:nvPr/>
        </p:nvSpPr>
        <p:spPr>
          <a:xfrm rot="0">
            <a:off x="1028700" y="2292342"/>
            <a:ext cx="8368032" cy="2044065"/>
          </a:xfrm>
          <a:prstGeom prst="rect">
            <a:avLst/>
          </a:prstGeom>
        </p:spPr>
        <p:txBody>
          <a:bodyPr anchor="t" rtlCol="false" tIns="0" lIns="0" bIns="0" rIns="0">
            <a:spAutoFit/>
          </a:bodyPr>
          <a:lstStyle/>
          <a:p>
            <a:pPr algn="l">
              <a:lnSpc>
                <a:spcPts val="7920"/>
              </a:lnSpc>
            </a:pPr>
            <a:r>
              <a:rPr lang="en-US" sz="7200" b="true">
                <a:solidFill>
                  <a:srgbClr val="FFFFFF"/>
                </a:solidFill>
                <a:latin typeface="Raleway 1 Ultra-Bold"/>
                <a:ea typeface="Raleway 1 Ultra-Bold"/>
                <a:cs typeface="Raleway 1 Ultra-Bold"/>
                <a:sym typeface="Raleway 1 Ultra-Bold"/>
              </a:rPr>
              <a:t>Profesi terkait jaringan komputer</a:t>
            </a:r>
          </a:p>
        </p:txBody>
      </p:sp>
      <p:sp>
        <p:nvSpPr>
          <p:cNvPr name="TextBox 7" id="7"/>
          <p:cNvSpPr txBox="true"/>
          <p:nvPr/>
        </p:nvSpPr>
        <p:spPr>
          <a:xfrm rot="0">
            <a:off x="1028700" y="5746107"/>
            <a:ext cx="7806692" cy="887953"/>
          </a:xfrm>
          <a:prstGeom prst="rect">
            <a:avLst/>
          </a:prstGeom>
        </p:spPr>
        <p:txBody>
          <a:bodyPr anchor="t" rtlCol="false" tIns="0" lIns="0" bIns="0" rIns="0">
            <a:spAutoFit/>
          </a:bodyPr>
          <a:lstStyle/>
          <a:p>
            <a:pPr algn="l">
              <a:lnSpc>
                <a:spcPts val="3557"/>
              </a:lnSpc>
            </a:pPr>
            <a:r>
              <a:rPr lang="en-US" sz="2541">
                <a:solidFill>
                  <a:srgbClr val="FFFFFF"/>
                </a:solidFill>
                <a:latin typeface="Roboto"/>
                <a:ea typeface="Roboto"/>
                <a:cs typeface="Roboto"/>
                <a:sym typeface="Roboto"/>
              </a:rPr>
              <a:t>yang mencakup peran teknis dan manajerial di bidang IT, infrastruktur jaringan, keamanan, serta administrasi</a:t>
            </a:r>
          </a:p>
        </p:txBody>
      </p:sp>
      <p:sp>
        <p:nvSpPr>
          <p:cNvPr name="TextBox 8" id="8"/>
          <p:cNvSpPr txBox="true"/>
          <p:nvPr/>
        </p:nvSpPr>
        <p:spPr>
          <a:xfrm rot="0">
            <a:off x="12827716" y="2087162"/>
            <a:ext cx="3935576" cy="1436940"/>
          </a:xfrm>
          <a:prstGeom prst="rect">
            <a:avLst/>
          </a:prstGeom>
        </p:spPr>
        <p:txBody>
          <a:bodyPr anchor="t" rtlCol="false" tIns="0" lIns="0" bIns="0" rIns="0">
            <a:spAutoFit/>
          </a:bodyPr>
          <a:lstStyle/>
          <a:p>
            <a:pPr algn="l">
              <a:lnSpc>
                <a:spcPts val="2843"/>
              </a:lnSpc>
            </a:pPr>
            <a:r>
              <a:rPr lang="en-US" sz="2031">
                <a:solidFill>
                  <a:srgbClr val="545454"/>
                </a:solidFill>
                <a:latin typeface="Roboto"/>
                <a:ea typeface="Roboto"/>
                <a:cs typeface="Roboto"/>
                <a:sym typeface="Roboto"/>
              </a:rPr>
              <a:t>Mengelola server dan infrastruktur jaringan yang digunakan untuk mendukung aplikasi dan layanan perusahaan. </a:t>
            </a:r>
          </a:p>
        </p:txBody>
      </p:sp>
      <p:sp>
        <p:nvSpPr>
          <p:cNvPr name="TextBox 9" id="9"/>
          <p:cNvSpPr txBox="true"/>
          <p:nvPr/>
        </p:nvSpPr>
        <p:spPr>
          <a:xfrm rot="0">
            <a:off x="12827716" y="6264491"/>
            <a:ext cx="3935576" cy="2152632"/>
          </a:xfrm>
          <a:prstGeom prst="rect">
            <a:avLst/>
          </a:prstGeom>
        </p:spPr>
        <p:txBody>
          <a:bodyPr anchor="t" rtlCol="false" tIns="0" lIns="0" bIns="0" rIns="0">
            <a:spAutoFit/>
          </a:bodyPr>
          <a:lstStyle/>
          <a:p>
            <a:pPr algn="l">
              <a:lnSpc>
                <a:spcPts val="2843"/>
              </a:lnSpc>
            </a:pPr>
            <a:r>
              <a:rPr lang="en-US" sz="2031">
                <a:solidFill>
                  <a:srgbClr val="545454"/>
                </a:solidFill>
                <a:latin typeface="Roboto"/>
                <a:ea typeface="Roboto"/>
                <a:cs typeface="Roboto"/>
                <a:sym typeface="Roboto"/>
              </a:rPr>
              <a:t>Memberikan dukungan teknis bagi pengguna jaringan komputer, membantu troubleshooting jaringan, konfigurasi perangkat keras, dan memandu pengguna dalam pemecahan masalah dasar</a:t>
            </a:r>
          </a:p>
        </p:txBody>
      </p:sp>
      <p:sp>
        <p:nvSpPr>
          <p:cNvPr name="TextBox 10" id="10"/>
          <p:cNvSpPr txBox="true"/>
          <p:nvPr/>
        </p:nvSpPr>
        <p:spPr>
          <a:xfrm rot="0">
            <a:off x="10820229" y="1114425"/>
            <a:ext cx="2462806" cy="1421600"/>
          </a:xfrm>
          <a:prstGeom prst="rect">
            <a:avLst/>
          </a:prstGeom>
        </p:spPr>
        <p:txBody>
          <a:bodyPr anchor="t" rtlCol="false" tIns="0" lIns="0" bIns="0" rIns="0">
            <a:spAutoFit/>
          </a:bodyPr>
          <a:lstStyle/>
          <a:p>
            <a:pPr algn="l">
              <a:lnSpc>
                <a:spcPts val="10930"/>
              </a:lnSpc>
            </a:pPr>
            <a:r>
              <a:rPr lang="en-US" sz="9936">
                <a:solidFill>
                  <a:srgbClr val="122455"/>
                </a:solidFill>
                <a:latin typeface="Roboto"/>
                <a:ea typeface="Roboto"/>
                <a:cs typeface="Roboto"/>
                <a:sym typeface="Roboto"/>
              </a:rPr>
              <a:t>05.</a:t>
            </a:r>
          </a:p>
        </p:txBody>
      </p:sp>
      <p:sp>
        <p:nvSpPr>
          <p:cNvPr name="TextBox 11" id="11"/>
          <p:cNvSpPr txBox="true"/>
          <p:nvPr/>
        </p:nvSpPr>
        <p:spPr>
          <a:xfrm rot="0">
            <a:off x="10820229" y="5229225"/>
            <a:ext cx="2462806" cy="1421600"/>
          </a:xfrm>
          <a:prstGeom prst="rect">
            <a:avLst/>
          </a:prstGeom>
        </p:spPr>
        <p:txBody>
          <a:bodyPr anchor="t" rtlCol="false" tIns="0" lIns="0" bIns="0" rIns="0">
            <a:spAutoFit/>
          </a:bodyPr>
          <a:lstStyle/>
          <a:p>
            <a:pPr algn="l">
              <a:lnSpc>
                <a:spcPts val="10930"/>
              </a:lnSpc>
            </a:pPr>
            <a:r>
              <a:rPr lang="en-US" sz="9936">
                <a:solidFill>
                  <a:srgbClr val="122455"/>
                </a:solidFill>
                <a:latin typeface="Roboto"/>
                <a:ea typeface="Roboto"/>
                <a:cs typeface="Roboto"/>
                <a:sym typeface="Roboto"/>
              </a:rPr>
              <a:t>06.</a:t>
            </a:r>
          </a:p>
        </p:txBody>
      </p:sp>
      <p:sp>
        <p:nvSpPr>
          <p:cNvPr name="TextBox 12" id="12"/>
          <p:cNvSpPr txBox="true"/>
          <p:nvPr/>
        </p:nvSpPr>
        <p:spPr>
          <a:xfrm rot="0">
            <a:off x="12827716" y="1221291"/>
            <a:ext cx="3935576" cy="648335"/>
          </a:xfrm>
          <a:prstGeom prst="rect">
            <a:avLst/>
          </a:prstGeom>
        </p:spPr>
        <p:txBody>
          <a:bodyPr anchor="t" rtlCol="false" tIns="0" lIns="0" bIns="0" rIns="0">
            <a:spAutoFit/>
          </a:bodyPr>
          <a:lstStyle/>
          <a:p>
            <a:pPr algn="l">
              <a:lnSpc>
                <a:spcPts val="2530"/>
              </a:lnSpc>
            </a:pPr>
            <a:r>
              <a:rPr lang="en-US" sz="2300" b="true">
                <a:solidFill>
                  <a:srgbClr val="122455"/>
                </a:solidFill>
                <a:latin typeface="Raleway 1 Ultra-Bold"/>
                <a:ea typeface="Raleway 1 Ultra-Bold"/>
                <a:cs typeface="Raleway 1 Ultra-Bold"/>
                <a:sym typeface="Raleway 1 Ultra-Bold"/>
              </a:rPr>
              <a:t>System Administrator (Administrator Sistem)</a:t>
            </a:r>
          </a:p>
        </p:txBody>
      </p:sp>
      <p:sp>
        <p:nvSpPr>
          <p:cNvPr name="TextBox 13" id="13"/>
          <p:cNvSpPr txBox="true"/>
          <p:nvPr/>
        </p:nvSpPr>
        <p:spPr>
          <a:xfrm rot="0">
            <a:off x="12799141" y="5368506"/>
            <a:ext cx="4679234" cy="648335"/>
          </a:xfrm>
          <a:prstGeom prst="rect">
            <a:avLst/>
          </a:prstGeom>
        </p:spPr>
        <p:txBody>
          <a:bodyPr anchor="t" rtlCol="false" tIns="0" lIns="0" bIns="0" rIns="0">
            <a:spAutoFit/>
          </a:bodyPr>
          <a:lstStyle/>
          <a:p>
            <a:pPr algn="l">
              <a:lnSpc>
                <a:spcPts val="2530"/>
              </a:lnSpc>
            </a:pPr>
            <a:r>
              <a:rPr lang="en-US" sz="2300" b="true">
                <a:solidFill>
                  <a:srgbClr val="122455"/>
                </a:solidFill>
                <a:latin typeface="Raleway 1 Ultra-Bold"/>
                <a:ea typeface="Raleway 1 Ultra-Bold"/>
                <a:cs typeface="Raleway 1 Ultra-Bold"/>
                <a:sym typeface="Raleway 1 Ultra-Bold"/>
              </a:rPr>
              <a:t>IT Support</a:t>
            </a:r>
          </a:p>
          <a:p>
            <a:pPr algn="l">
              <a:lnSpc>
                <a:spcPts val="2530"/>
              </a:lnSpc>
            </a:pPr>
          </a:p>
        </p:txBody>
      </p:sp>
      <p:sp>
        <p:nvSpPr>
          <p:cNvPr name="TextBox 14" id="14"/>
          <p:cNvSpPr txBox="true"/>
          <p:nvPr/>
        </p:nvSpPr>
        <p:spPr>
          <a:xfrm rot="0">
            <a:off x="1132779" y="7776743"/>
            <a:ext cx="3089337" cy="339950"/>
          </a:xfrm>
          <a:prstGeom prst="rect">
            <a:avLst/>
          </a:prstGeom>
        </p:spPr>
        <p:txBody>
          <a:bodyPr anchor="t" rtlCol="false" tIns="0" lIns="0" bIns="0" rIns="0">
            <a:spAutoFit/>
          </a:bodyPr>
          <a:lstStyle/>
          <a:p>
            <a:pPr algn="ctr">
              <a:lnSpc>
                <a:spcPts val="2539"/>
              </a:lnSpc>
            </a:pPr>
            <a:r>
              <a:rPr lang="en-US" sz="2308" b="true">
                <a:solidFill>
                  <a:srgbClr val="122455"/>
                </a:solidFill>
                <a:latin typeface="Roboto Bold"/>
                <a:ea typeface="Roboto Bold"/>
                <a:cs typeface="Roboto Bold"/>
                <a:sym typeface="Roboto Bold"/>
              </a:rPr>
              <a:t>Daftar Sekarang</a:t>
            </a:r>
          </a:p>
        </p:txBody>
      </p:sp>
      <p:sp>
        <p:nvSpPr>
          <p:cNvPr name="Freeform 15" id="15"/>
          <p:cNvSpPr/>
          <p:nvPr/>
        </p:nvSpPr>
        <p:spPr>
          <a:xfrm flipH="false" flipV="false" rot="-10800000">
            <a:off x="580098" y="9497913"/>
            <a:ext cx="552682" cy="385495"/>
          </a:xfrm>
          <a:custGeom>
            <a:avLst/>
            <a:gdLst/>
            <a:ahLst/>
            <a:cxnLst/>
            <a:rect r="r" b="b" t="t" l="l"/>
            <a:pathLst>
              <a:path h="385495" w="552682">
                <a:moveTo>
                  <a:pt x="0" y="0"/>
                </a:moveTo>
                <a:lnTo>
                  <a:pt x="552681" y="0"/>
                </a:lnTo>
                <a:lnTo>
                  <a:pt x="552681" y="385495"/>
                </a:lnTo>
                <a:lnTo>
                  <a:pt x="0" y="38549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6" id="16"/>
          <p:cNvSpPr txBox="true"/>
          <p:nvPr/>
        </p:nvSpPr>
        <p:spPr>
          <a:xfrm rot="0">
            <a:off x="1257145" y="9469338"/>
            <a:ext cx="719445" cy="522556"/>
          </a:xfrm>
          <a:prstGeom prst="rect">
            <a:avLst/>
          </a:prstGeom>
        </p:spPr>
        <p:txBody>
          <a:bodyPr anchor="t" rtlCol="false" tIns="0" lIns="0" bIns="0" rIns="0">
            <a:spAutoFit/>
          </a:bodyPr>
          <a:lstStyle/>
          <a:p>
            <a:pPr algn="l">
              <a:lnSpc>
                <a:spcPts val="4272"/>
              </a:lnSpc>
            </a:pPr>
            <a:r>
              <a:rPr lang="en-US" sz="3051">
                <a:solidFill>
                  <a:srgbClr val="2BCEF3"/>
                </a:solidFill>
                <a:latin typeface="Roboto"/>
                <a:ea typeface="Roboto"/>
                <a:cs typeface="Roboto"/>
                <a:sym typeface="Roboto"/>
              </a:rPr>
              <a:t>02.</a:t>
            </a:r>
          </a:p>
        </p:txBody>
      </p:sp>
      <p:sp>
        <p:nvSpPr>
          <p:cNvPr name="Freeform 17" id="17"/>
          <p:cNvSpPr/>
          <p:nvPr/>
        </p:nvSpPr>
        <p:spPr>
          <a:xfrm flipH="false" flipV="false" rot="284207">
            <a:off x="16675561" y="545185"/>
            <a:ext cx="1167478" cy="1076512"/>
          </a:xfrm>
          <a:custGeom>
            <a:avLst/>
            <a:gdLst/>
            <a:ahLst/>
            <a:cxnLst/>
            <a:rect r="r" b="b" t="t" l="l"/>
            <a:pathLst>
              <a:path h="1076512" w="1167478">
                <a:moveTo>
                  <a:pt x="0" y="0"/>
                </a:moveTo>
                <a:lnTo>
                  <a:pt x="1167478" y="0"/>
                </a:lnTo>
                <a:lnTo>
                  <a:pt x="1167478" y="1076511"/>
                </a:lnTo>
                <a:lnTo>
                  <a:pt x="0" y="1076511"/>
                </a:lnTo>
                <a:lnTo>
                  <a:pt x="0" y="0"/>
                </a:lnTo>
                <a:close/>
              </a:path>
            </a:pathLst>
          </a:custGeom>
          <a:blipFill>
            <a:blip r:embed="rId5">
              <a:alphaModFix amt="50000"/>
              <a:extLst>
                <a:ext uri="{96DAC541-7B7A-43D3-8B79-37D633B846F1}">
                  <asvg:svgBlip xmlns:asvg="http://schemas.microsoft.com/office/drawing/2016/SVG/main" r:embed="rId6"/>
                </a:ext>
              </a:extLst>
            </a:blip>
            <a:stretch>
              <a:fillRect l="0" t="0" r="0" b="0"/>
            </a:stretch>
          </a:blipFill>
        </p:spPr>
      </p:sp>
      <p:sp>
        <p:nvSpPr>
          <p:cNvPr name="Freeform 18" id="18"/>
          <p:cNvSpPr/>
          <p:nvPr/>
        </p:nvSpPr>
        <p:spPr>
          <a:xfrm flipH="false" flipV="false" rot="0">
            <a:off x="5347332" y="8750203"/>
            <a:ext cx="6976120" cy="6976120"/>
          </a:xfrm>
          <a:custGeom>
            <a:avLst/>
            <a:gdLst/>
            <a:ahLst/>
            <a:cxnLst/>
            <a:rect r="r" b="b" t="t" l="l"/>
            <a:pathLst>
              <a:path h="6976120" w="6976120">
                <a:moveTo>
                  <a:pt x="0" y="0"/>
                </a:moveTo>
                <a:lnTo>
                  <a:pt x="6976120" y="0"/>
                </a:lnTo>
                <a:lnTo>
                  <a:pt x="6976120" y="6976120"/>
                </a:lnTo>
                <a:lnTo>
                  <a:pt x="0" y="697612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9" id="19"/>
          <p:cNvSpPr/>
          <p:nvPr/>
        </p:nvSpPr>
        <p:spPr>
          <a:xfrm flipH="false" flipV="false" rot="0">
            <a:off x="9275028" y="-282501"/>
            <a:ext cx="1435704" cy="803994"/>
          </a:xfrm>
          <a:custGeom>
            <a:avLst/>
            <a:gdLst/>
            <a:ahLst/>
            <a:cxnLst/>
            <a:rect r="r" b="b" t="t" l="l"/>
            <a:pathLst>
              <a:path h="803994" w="1435704">
                <a:moveTo>
                  <a:pt x="0" y="0"/>
                </a:moveTo>
                <a:lnTo>
                  <a:pt x="1435704" y="0"/>
                </a:lnTo>
                <a:lnTo>
                  <a:pt x="1435704" y="803994"/>
                </a:lnTo>
                <a:lnTo>
                  <a:pt x="0" y="80399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0" id="20"/>
          <p:cNvSpPr/>
          <p:nvPr/>
        </p:nvSpPr>
        <p:spPr>
          <a:xfrm flipH="true" flipV="false" rot="722013">
            <a:off x="5483328" y="-175280"/>
            <a:ext cx="3123806" cy="1534570"/>
          </a:xfrm>
          <a:custGeom>
            <a:avLst/>
            <a:gdLst/>
            <a:ahLst/>
            <a:cxnLst/>
            <a:rect r="r" b="b" t="t" l="l"/>
            <a:pathLst>
              <a:path h="1534570" w="3123806">
                <a:moveTo>
                  <a:pt x="3123806" y="0"/>
                </a:moveTo>
                <a:lnTo>
                  <a:pt x="0" y="0"/>
                </a:lnTo>
                <a:lnTo>
                  <a:pt x="0" y="1534570"/>
                </a:lnTo>
                <a:lnTo>
                  <a:pt x="3123806" y="1534570"/>
                </a:lnTo>
                <a:lnTo>
                  <a:pt x="3123806"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1" id="21"/>
          <p:cNvSpPr/>
          <p:nvPr/>
        </p:nvSpPr>
        <p:spPr>
          <a:xfrm flipH="false" flipV="false" rot="798414">
            <a:off x="5019098" y="7803676"/>
            <a:ext cx="1224802" cy="816535"/>
          </a:xfrm>
          <a:custGeom>
            <a:avLst/>
            <a:gdLst/>
            <a:ahLst/>
            <a:cxnLst/>
            <a:rect r="r" b="b" t="t" l="l"/>
            <a:pathLst>
              <a:path h="816535" w="1224802">
                <a:moveTo>
                  <a:pt x="0" y="0"/>
                </a:moveTo>
                <a:lnTo>
                  <a:pt x="1224802" y="0"/>
                </a:lnTo>
                <a:lnTo>
                  <a:pt x="1224802" y="816534"/>
                </a:lnTo>
                <a:lnTo>
                  <a:pt x="0" y="816534"/>
                </a:lnTo>
                <a:lnTo>
                  <a:pt x="0" y="0"/>
                </a:lnTo>
                <a:close/>
              </a:path>
            </a:pathLst>
          </a:custGeom>
          <a:blipFill>
            <a:blip r:embed="rId13">
              <a:alphaModFix amt="50000"/>
              <a:extLst>
                <a:ext uri="{96DAC541-7B7A-43D3-8B79-37D633B846F1}">
                  <asvg:svgBlip xmlns:asvg="http://schemas.microsoft.com/office/drawing/2016/SVG/main" r:embed="rId14"/>
                </a:ext>
              </a:extLst>
            </a:blip>
            <a:stretch>
              <a:fillRect l="0" t="0" r="0" b="0"/>
            </a:stretch>
          </a:blipFill>
        </p:spPr>
      </p:sp>
      <p:grpSp>
        <p:nvGrpSpPr>
          <p:cNvPr name="Group 22" id="22"/>
          <p:cNvGrpSpPr/>
          <p:nvPr/>
        </p:nvGrpSpPr>
        <p:grpSpPr>
          <a:xfrm rot="0">
            <a:off x="259192" y="217038"/>
            <a:ext cx="6035897" cy="1358721"/>
            <a:chOff x="0" y="0"/>
            <a:chExt cx="8047863" cy="1811627"/>
          </a:xfrm>
        </p:grpSpPr>
        <p:sp>
          <p:nvSpPr>
            <p:cNvPr name="Freeform 23" id="23"/>
            <p:cNvSpPr/>
            <p:nvPr/>
          </p:nvSpPr>
          <p:spPr>
            <a:xfrm flipH="false" flipV="false" rot="0">
              <a:off x="1944548" y="123601"/>
              <a:ext cx="1567486" cy="1567486"/>
            </a:xfrm>
            <a:custGeom>
              <a:avLst/>
              <a:gdLst/>
              <a:ahLst/>
              <a:cxnLst/>
              <a:rect r="r" b="b" t="t" l="l"/>
              <a:pathLst>
                <a:path h="1567486" w="1567486">
                  <a:moveTo>
                    <a:pt x="0" y="0"/>
                  </a:moveTo>
                  <a:lnTo>
                    <a:pt x="1567486" y="0"/>
                  </a:lnTo>
                  <a:lnTo>
                    <a:pt x="1567486" y="1567486"/>
                  </a:lnTo>
                  <a:lnTo>
                    <a:pt x="0" y="1567486"/>
                  </a:lnTo>
                  <a:lnTo>
                    <a:pt x="0" y="0"/>
                  </a:lnTo>
                  <a:close/>
                </a:path>
              </a:pathLst>
            </a:custGeom>
            <a:blipFill>
              <a:blip r:embed="rId15"/>
              <a:stretch>
                <a:fillRect l="0" t="0" r="0" b="0"/>
              </a:stretch>
            </a:blipFill>
          </p:spPr>
        </p:sp>
        <p:sp>
          <p:nvSpPr>
            <p:cNvPr name="Freeform 24" id="24"/>
            <p:cNvSpPr/>
            <p:nvPr/>
          </p:nvSpPr>
          <p:spPr>
            <a:xfrm flipH="false" flipV="false" rot="0">
              <a:off x="3637369" y="123601"/>
              <a:ext cx="1567486" cy="1567486"/>
            </a:xfrm>
            <a:custGeom>
              <a:avLst/>
              <a:gdLst/>
              <a:ahLst/>
              <a:cxnLst/>
              <a:rect r="r" b="b" t="t" l="l"/>
              <a:pathLst>
                <a:path h="1567486" w="1567486">
                  <a:moveTo>
                    <a:pt x="0" y="0"/>
                  </a:moveTo>
                  <a:lnTo>
                    <a:pt x="1567486" y="0"/>
                  </a:lnTo>
                  <a:lnTo>
                    <a:pt x="1567486" y="1567486"/>
                  </a:lnTo>
                  <a:lnTo>
                    <a:pt x="0" y="1567486"/>
                  </a:lnTo>
                  <a:lnTo>
                    <a:pt x="0" y="0"/>
                  </a:lnTo>
                  <a:close/>
                </a:path>
              </a:pathLst>
            </a:custGeom>
            <a:blipFill>
              <a:blip r:embed="rId16"/>
              <a:stretch>
                <a:fillRect l="0" t="0" r="0" b="0"/>
              </a:stretch>
            </a:blipFill>
          </p:spPr>
        </p:sp>
        <p:sp>
          <p:nvSpPr>
            <p:cNvPr name="Freeform 25" id="25"/>
            <p:cNvSpPr/>
            <p:nvPr/>
          </p:nvSpPr>
          <p:spPr>
            <a:xfrm flipH="false" flipV="false" rot="0">
              <a:off x="5330191" y="244015"/>
              <a:ext cx="2717672" cy="1447072"/>
            </a:xfrm>
            <a:custGeom>
              <a:avLst/>
              <a:gdLst/>
              <a:ahLst/>
              <a:cxnLst/>
              <a:rect r="r" b="b" t="t" l="l"/>
              <a:pathLst>
                <a:path h="1447072" w="2717672">
                  <a:moveTo>
                    <a:pt x="0" y="0"/>
                  </a:moveTo>
                  <a:lnTo>
                    <a:pt x="2717672" y="0"/>
                  </a:lnTo>
                  <a:lnTo>
                    <a:pt x="2717672" y="1447072"/>
                  </a:lnTo>
                  <a:lnTo>
                    <a:pt x="0" y="1447072"/>
                  </a:lnTo>
                  <a:lnTo>
                    <a:pt x="0" y="0"/>
                  </a:lnTo>
                  <a:close/>
                </a:path>
              </a:pathLst>
            </a:custGeom>
            <a:blipFill>
              <a:blip r:embed="rId17"/>
              <a:stretch>
                <a:fillRect l="0" t="0" r="0" b="0"/>
              </a:stretch>
            </a:blipFill>
          </p:spPr>
        </p:sp>
        <p:sp>
          <p:nvSpPr>
            <p:cNvPr name="Freeform 26" id="26"/>
            <p:cNvSpPr/>
            <p:nvPr/>
          </p:nvSpPr>
          <p:spPr>
            <a:xfrm flipH="false" flipV="false" rot="0">
              <a:off x="0" y="0"/>
              <a:ext cx="1817548" cy="1811627"/>
            </a:xfrm>
            <a:custGeom>
              <a:avLst/>
              <a:gdLst/>
              <a:ahLst/>
              <a:cxnLst/>
              <a:rect r="r" b="b" t="t" l="l"/>
              <a:pathLst>
                <a:path h="1811627" w="1817548">
                  <a:moveTo>
                    <a:pt x="0" y="0"/>
                  </a:moveTo>
                  <a:lnTo>
                    <a:pt x="1817548" y="0"/>
                  </a:lnTo>
                  <a:lnTo>
                    <a:pt x="1817548" y="1811627"/>
                  </a:lnTo>
                  <a:lnTo>
                    <a:pt x="0" y="1811627"/>
                  </a:lnTo>
                  <a:lnTo>
                    <a:pt x="0" y="0"/>
                  </a:lnTo>
                  <a:close/>
                </a:path>
              </a:pathLst>
            </a:custGeom>
            <a:blipFill>
              <a:blip r:embed="rId18"/>
              <a:stretch>
                <a:fillRect l="0" t="0" r="0" b="0"/>
              </a:stretch>
            </a:blipFill>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grpSp>
        <p:nvGrpSpPr>
          <p:cNvPr name="Group 3" id="3"/>
          <p:cNvGrpSpPr/>
          <p:nvPr/>
        </p:nvGrpSpPr>
        <p:grpSpPr>
          <a:xfrm rot="-4126767">
            <a:off x="-4118775" y="4193783"/>
            <a:ext cx="14431212" cy="5999056"/>
            <a:chOff x="0" y="0"/>
            <a:chExt cx="977628" cy="406400"/>
          </a:xfrm>
        </p:grpSpPr>
        <p:sp>
          <p:nvSpPr>
            <p:cNvPr name="Freeform 4" id="4"/>
            <p:cNvSpPr/>
            <p:nvPr/>
          </p:nvSpPr>
          <p:spPr>
            <a:xfrm flipH="false" flipV="false" rot="0">
              <a:off x="0" y="0"/>
              <a:ext cx="977628" cy="406400"/>
            </a:xfrm>
            <a:custGeom>
              <a:avLst/>
              <a:gdLst/>
              <a:ahLst/>
              <a:cxnLst/>
              <a:rect r="r" b="b" t="t" l="l"/>
              <a:pathLst>
                <a:path h="406400" w="977628">
                  <a:moveTo>
                    <a:pt x="774428" y="0"/>
                  </a:moveTo>
                  <a:cubicBezTo>
                    <a:pt x="886652" y="0"/>
                    <a:pt x="977628" y="90976"/>
                    <a:pt x="977628" y="203200"/>
                  </a:cubicBezTo>
                  <a:cubicBezTo>
                    <a:pt x="977628" y="315424"/>
                    <a:pt x="886652" y="406400"/>
                    <a:pt x="774428" y="406400"/>
                  </a:cubicBezTo>
                  <a:lnTo>
                    <a:pt x="203200" y="406400"/>
                  </a:lnTo>
                  <a:cubicBezTo>
                    <a:pt x="90976" y="406400"/>
                    <a:pt x="0" y="315424"/>
                    <a:pt x="0" y="203200"/>
                  </a:cubicBezTo>
                  <a:cubicBezTo>
                    <a:pt x="0" y="90976"/>
                    <a:pt x="90976" y="0"/>
                    <a:pt x="203200" y="0"/>
                  </a:cubicBezTo>
                  <a:close/>
                </a:path>
              </a:pathLst>
            </a:custGeom>
            <a:solidFill>
              <a:srgbClr val="2BCEF3"/>
            </a:solidFill>
          </p:spPr>
        </p:sp>
        <p:sp>
          <p:nvSpPr>
            <p:cNvPr name="TextBox 5" id="5"/>
            <p:cNvSpPr txBox="true"/>
            <p:nvPr/>
          </p:nvSpPr>
          <p:spPr>
            <a:xfrm>
              <a:off x="0" y="19050"/>
              <a:ext cx="977628" cy="387350"/>
            </a:xfrm>
            <a:prstGeom prst="rect">
              <a:avLst/>
            </a:prstGeom>
          </p:spPr>
          <p:txBody>
            <a:bodyPr anchor="ctr" rtlCol="false" tIns="50800" lIns="50800" bIns="50800" rIns="50800"/>
            <a:lstStyle/>
            <a:p>
              <a:pPr algn="ctr">
                <a:lnSpc>
                  <a:spcPts val="2795"/>
                </a:lnSpc>
              </a:pPr>
            </a:p>
          </p:txBody>
        </p:sp>
      </p:grpSp>
      <p:sp>
        <p:nvSpPr>
          <p:cNvPr name="Freeform 6" id="6"/>
          <p:cNvSpPr/>
          <p:nvPr/>
        </p:nvSpPr>
        <p:spPr>
          <a:xfrm flipH="false" flipV="false" rot="0">
            <a:off x="15622236" y="4970788"/>
            <a:ext cx="5895118" cy="5895118"/>
          </a:xfrm>
          <a:custGeom>
            <a:avLst/>
            <a:gdLst/>
            <a:ahLst/>
            <a:cxnLst/>
            <a:rect r="r" b="b" t="t" l="l"/>
            <a:pathLst>
              <a:path h="5895118" w="5895118">
                <a:moveTo>
                  <a:pt x="0" y="0"/>
                </a:moveTo>
                <a:lnTo>
                  <a:pt x="5895118" y="0"/>
                </a:lnTo>
                <a:lnTo>
                  <a:pt x="5895118" y="5895118"/>
                </a:lnTo>
                <a:lnTo>
                  <a:pt x="0" y="589511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4126767">
            <a:off x="13614282" y="-3303429"/>
            <a:ext cx="14431212" cy="5999056"/>
            <a:chOff x="0" y="0"/>
            <a:chExt cx="977628" cy="406400"/>
          </a:xfrm>
        </p:grpSpPr>
        <p:sp>
          <p:nvSpPr>
            <p:cNvPr name="Freeform 8" id="8"/>
            <p:cNvSpPr/>
            <p:nvPr/>
          </p:nvSpPr>
          <p:spPr>
            <a:xfrm flipH="false" flipV="false" rot="0">
              <a:off x="0" y="0"/>
              <a:ext cx="977628" cy="406400"/>
            </a:xfrm>
            <a:custGeom>
              <a:avLst/>
              <a:gdLst/>
              <a:ahLst/>
              <a:cxnLst/>
              <a:rect r="r" b="b" t="t" l="l"/>
              <a:pathLst>
                <a:path h="406400" w="977628">
                  <a:moveTo>
                    <a:pt x="774428" y="0"/>
                  </a:moveTo>
                  <a:cubicBezTo>
                    <a:pt x="886652" y="0"/>
                    <a:pt x="977628" y="90976"/>
                    <a:pt x="977628" y="203200"/>
                  </a:cubicBezTo>
                  <a:cubicBezTo>
                    <a:pt x="977628" y="315424"/>
                    <a:pt x="886652" y="406400"/>
                    <a:pt x="774428" y="406400"/>
                  </a:cubicBezTo>
                  <a:lnTo>
                    <a:pt x="203200" y="406400"/>
                  </a:lnTo>
                  <a:cubicBezTo>
                    <a:pt x="90976" y="406400"/>
                    <a:pt x="0" y="315424"/>
                    <a:pt x="0" y="203200"/>
                  </a:cubicBezTo>
                  <a:cubicBezTo>
                    <a:pt x="0" y="90976"/>
                    <a:pt x="90976" y="0"/>
                    <a:pt x="203200" y="0"/>
                  </a:cubicBezTo>
                  <a:close/>
                </a:path>
              </a:pathLst>
            </a:custGeom>
            <a:solidFill>
              <a:srgbClr val="2BCEF3"/>
            </a:solidFill>
          </p:spPr>
        </p:sp>
        <p:sp>
          <p:nvSpPr>
            <p:cNvPr name="TextBox 9" id="9"/>
            <p:cNvSpPr txBox="true"/>
            <p:nvPr/>
          </p:nvSpPr>
          <p:spPr>
            <a:xfrm>
              <a:off x="0" y="19050"/>
              <a:ext cx="977628" cy="387350"/>
            </a:xfrm>
            <a:prstGeom prst="rect">
              <a:avLst/>
            </a:prstGeom>
          </p:spPr>
          <p:txBody>
            <a:bodyPr anchor="ctr" rtlCol="false" tIns="50800" lIns="50800" bIns="50800" rIns="50800"/>
            <a:lstStyle/>
            <a:p>
              <a:pPr algn="ctr">
                <a:lnSpc>
                  <a:spcPts val="2795"/>
                </a:lnSpc>
              </a:pPr>
            </a:p>
          </p:txBody>
        </p:sp>
      </p:grpSp>
      <p:grpSp>
        <p:nvGrpSpPr>
          <p:cNvPr name="Group 10" id="10"/>
          <p:cNvGrpSpPr/>
          <p:nvPr/>
        </p:nvGrpSpPr>
        <p:grpSpPr>
          <a:xfrm rot="0">
            <a:off x="7793493" y="6763216"/>
            <a:ext cx="9764422" cy="2928078"/>
            <a:chOff x="0" y="0"/>
            <a:chExt cx="2571700" cy="771181"/>
          </a:xfrm>
        </p:grpSpPr>
        <p:sp>
          <p:nvSpPr>
            <p:cNvPr name="Freeform 11" id="11"/>
            <p:cNvSpPr/>
            <p:nvPr/>
          </p:nvSpPr>
          <p:spPr>
            <a:xfrm flipH="false" flipV="false" rot="0">
              <a:off x="0" y="0"/>
              <a:ext cx="2571700" cy="771181"/>
            </a:xfrm>
            <a:custGeom>
              <a:avLst/>
              <a:gdLst/>
              <a:ahLst/>
              <a:cxnLst/>
              <a:rect r="r" b="b" t="t" l="l"/>
              <a:pathLst>
                <a:path h="771181" w="2571700">
                  <a:moveTo>
                    <a:pt x="39644" y="0"/>
                  </a:moveTo>
                  <a:lnTo>
                    <a:pt x="2532056" y="0"/>
                  </a:lnTo>
                  <a:cubicBezTo>
                    <a:pt x="2553951" y="0"/>
                    <a:pt x="2571700" y="17749"/>
                    <a:pt x="2571700" y="39644"/>
                  </a:cubicBezTo>
                  <a:lnTo>
                    <a:pt x="2571700" y="731538"/>
                  </a:lnTo>
                  <a:cubicBezTo>
                    <a:pt x="2571700" y="753432"/>
                    <a:pt x="2553951" y="771181"/>
                    <a:pt x="2532056" y="771181"/>
                  </a:cubicBezTo>
                  <a:lnTo>
                    <a:pt x="39644" y="771181"/>
                  </a:lnTo>
                  <a:cubicBezTo>
                    <a:pt x="17749" y="771181"/>
                    <a:pt x="0" y="753432"/>
                    <a:pt x="0" y="731538"/>
                  </a:cubicBezTo>
                  <a:lnTo>
                    <a:pt x="0" y="39644"/>
                  </a:lnTo>
                  <a:cubicBezTo>
                    <a:pt x="0" y="17749"/>
                    <a:pt x="17749" y="0"/>
                    <a:pt x="39644" y="0"/>
                  </a:cubicBezTo>
                  <a:close/>
                </a:path>
              </a:pathLst>
            </a:custGeom>
            <a:solidFill>
              <a:srgbClr val="122455"/>
            </a:solidFill>
          </p:spPr>
        </p:sp>
        <p:sp>
          <p:nvSpPr>
            <p:cNvPr name="TextBox 12" id="12"/>
            <p:cNvSpPr txBox="true"/>
            <p:nvPr/>
          </p:nvSpPr>
          <p:spPr>
            <a:xfrm>
              <a:off x="0" y="19050"/>
              <a:ext cx="2571700" cy="752131"/>
            </a:xfrm>
            <a:prstGeom prst="rect">
              <a:avLst/>
            </a:prstGeom>
          </p:spPr>
          <p:txBody>
            <a:bodyPr anchor="ctr" rtlCol="false" tIns="50800" lIns="50800" bIns="50800" rIns="50800"/>
            <a:lstStyle/>
            <a:p>
              <a:pPr algn="ctr">
                <a:lnSpc>
                  <a:spcPts val="2795"/>
                </a:lnSpc>
              </a:pPr>
            </a:p>
          </p:txBody>
        </p:sp>
      </p:grpSp>
      <p:sp>
        <p:nvSpPr>
          <p:cNvPr name="TextBox 13" id="13"/>
          <p:cNvSpPr txBox="true"/>
          <p:nvPr/>
        </p:nvSpPr>
        <p:spPr>
          <a:xfrm rot="0">
            <a:off x="8504726" y="1210990"/>
            <a:ext cx="8115300" cy="4189299"/>
          </a:xfrm>
          <a:prstGeom prst="rect">
            <a:avLst/>
          </a:prstGeom>
        </p:spPr>
        <p:txBody>
          <a:bodyPr anchor="t" rtlCol="false" tIns="0" lIns="0" bIns="0" rIns="0">
            <a:spAutoFit/>
          </a:bodyPr>
          <a:lstStyle/>
          <a:p>
            <a:pPr algn="l">
              <a:lnSpc>
                <a:spcPts val="16058"/>
              </a:lnSpc>
            </a:pPr>
            <a:r>
              <a:rPr lang="en-US" sz="16058" b="true">
                <a:solidFill>
                  <a:srgbClr val="122455"/>
                </a:solidFill>
                <a:latin typeface="Raleway 1 Ultra-Bold"/>
                <a:ea typeface="Raleway 1 Ultra-Bold"/>
                <a:cs typeface="Raleway 1 Ultra-Bold"/>
                <a:sym typeface="Raleway 1 Ultra-Bold"/>
              </a:rPr>
              <a:t>Terima Kasih.</a:t>
            </a:r>
          </a:p>
        </p:txBody>
      </p:sp>
      <p:sp>
        <p:nvSpPr>
          <p:cNvPr name="Freeform 14" id="14"/>
          <p:cNvSpPr/>
          <p:nvPr/>
        </p:nvSpPr>
        <p:spPr>
          <a:xfrm flipH="false" flipV="false" rot="0">
            <a:off x="14704141" y="-303901"/>
            <a:ext cx="1435704" cy="803994"/>
          </a:xfrm>
          <a:custGeom>
            <a:avLst/>
            <a:gdLst/>
            <a:ahLst/>
            <a:cxnLst/>
            <a:rect r="r" b="b" t="t" l="l"/>
            <a:pathLst>
              <a:path h="803994" w="1435704">
                <a:moveTo>
                  <a:pt x="0" y="0"/>
                </a:moveTo>
                <a:lnTo>
                  <a:pt x="1435704" y="0"/>
                </a:lnTo>
                <a:lnTo>
                  <a:pt x="1435704" y="803994"/>
                </a:lnTo>
                <a:lnTo>
                  <a:pt x="0" y="8039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310848" y="-303901"/>
            <a:ext cx="1435704" cy="803994"/>
          </a:xfrm>
          <a:custGeom>
            <a:avLst/>
            <a:gdLst/>
            <a:ahLst/>
            <a:cxnLst/>
            <a:rect r="r" b="b" t="t" l="l"/>
            <a:pathLst>
              <a:path h="803994" w="1435704">
                <a:moveTo>
                  <a:pt x="0" y="0"/>
                </a:moveTo>
                <a:lnTo>
                  <a:pt x="1435704" y="0"/>
                </a:lnTo>
                <a:lnTo>
                  <a:pt x="1435704" y="803994"/>
                </a:lnTo>
                <a:lnTo>
                  <a:pt x="0" y="8039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6" id="16"/>
          <p:cNvGrpSpPr/>
          <p:nvPr/>
        </p:nvGrpSpPr>
        <p:grpSpPr>
          <a:xfrm rot="0">
            <a:off x="0" y="2823066"/>
            <a:ext cx="5253533" cy="7880300"/>
            <a:chOff x="0" y="0"/>
            <a:chExt cx="6350000" cy="9525000"/>
          </a:xfrm>
        </p:grpSpPr>
        <p:sp>
          <p:nvSpPr>
            <p:cNvPr name="Freeform 17" id="17"/>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7"/>
              <a:stretch>
                <a:fillRect l="-25000" t="0" r="-25000" b="0"/>
              </a:stretch>
            </a:blipFill>
          </p:spPr>
        </p:sp>
      </p:grpSp>
      <p:sp>
        <p:nvSpPr>
          <p:cNvPr name="TextBox 18" id="18"/>
          <p:cNvSpPr txBox="true"/>
          <p:nvPr/>
        </p:nvSpPr>
        <p:spPr>
          <a:xfrm rot="0">
            <a:off x="8776749" y="5419339"/>
            <a:ext cx="6068891" cy="662940"/>
          </a:xfrm>
          <a:prstGeom prst="rect">
            <a:avLst/>
          </a:prstGeom>
        </p:spPr>
        <p:txBody>
          <a:bodyPr anchor="t" rtlCol="false" tIns="0" lIns="0" bIns="0" rIns="0">
            <a:spAutoFit/>
          </a:bodyPr>
          <a:lstStyle/>
          <a:p>
            <a:pPr algn="l">
              <a:lnSpc>
                <a:spcPts val="5130"/>
              </a:lnSpc>
            </a:pPr>
            <a:r>
              <a:rPr lang="en-US" sz="4500" b="true">
                <a:solidFill>
                  <a:srgbClr val="2B2B2B"/>
                </a:solidFill>
                <a:latin typeface="Raleway 2 Heavy"/>
                <a:ea typeface="Raleway 2 Heavy"/>
                <a:cs typeface="Raleway 2 Heavy"/>
                <a:sym typeface="Raleway 2 Heavy"/>
              </a:rPr>
              <a:t>Hello, Programmer !</a:t>
            </a:r>
          </a:p>
        </p:txBody>
      </p:sp>
      <p:grpSp>
        <p:nvGrpSpPr>
          <p:cNvPr name="Group 19" id="19"/>
          <p:cNvGrpSpPr/>
          <p:nvPr/>
        </p:nvGrpSpPr>
        <p:grpSpPr>
          <a:xfrm rot="0">
            <a:off x="8776749" y="8072801"/>
            <a:ext cx="750524" cy="750524"/>
            <a:chOff x="0" y="0"/>
            <a:chExt cx="1000699" cy="1000699"/>
          </a:xfrm>
        </p:grpSpPr>
        <p:grpSp>
          <p:nvGrpSpPr>
            <p:cNvPr name="Group 20" id="20"/>
            <p:cNvGrpSpPr/>
            <p:nvPr/>
          </p:nvGrpSpPr>
          <p:grpSpPr>
            <a:xfrm rot="0">
              <a:off x="0" y="0"/>
              <a:ext cx="1000699" cy="1000699"/>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16E8D6"/>
              </a:solidFill>
            </p:spPr>
          </p:sp>
          <p:sp>
            <p:nvSpPr>
              <p:cNvPr name="TextBox 22" id="22"/>
              <p:cNvSpPr txBox="true"/>
              <p:nvPr/>
            </p:nvSpPr>
            <p:spPr>
              <a:xfrm>
                <a:off x="0" y="-47625"/>
                <a:ext cx="812800" cy="860425"/>
              </a:xfrm>
              <a:prstGeom prst="rect">
                <a:avLst/>
              </a:prstGeom>
            </p:spPr>
            <p:txBody>
              <a:bodyPr anchor="ctr" rtlCol="false" tIns="50800" lIns="50800" bIns="50800" rIns="50800"/>
              <a:lstStyle/>
              <a:p>
                <a:pPr algn="ctr">
                  <a:lnSpc>
                    <a:spcPts val="2239"/>
                  </a:lnSpc>
                </a:pPr>
              </a:p>
            </p:txBody>
          </p:sp>
        </p:grpSp>
        <p:sp>
          <p:nvSpPr>
            <p:cNvPr name="Freeform 23" id="23"/>
            <p:cNvSpPr/>
            <p:nvPr/>
          </p:nvSpPr>
          <p:spPr>
            <a:xfrm flipH="false" flipV="false" rot="0">
              <a:off x="250175" y="250175"/>
              <a:ext cx="500350" cy="500350"/>
            </a:xfrm>
            <a:custGeom>
              <a:avLst/>
              <a:gdLst/>
              <a:ahLst/>
              <a:cxnLst/>
              <a:rect r="r" b="b" t="t" l="l"/>
              <a:pathLst>
                <a:path h="500350" w="500350">
                  <a:moveTo>
                    <a:pt x="0" y="0"/>
                  </a:moveTo>
                  <a:lnTo>
                    <a:pt x="500349" y="0"/>
                  </a:lnTo>
                  <a:lnTo>
                    <a:pt x="500349" y="500349"/>
                  </a:lnTo>
                  <a:lnTo>
                    <a:pt x="0" y="50034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grpSp>
        <p:nvGrpSpPr>
          <p:cNvPr name="Group 24" id="24"/>
          <p:cNvGrpSpPr/>
          <p:nvPr/>
        </p:nvGrpSpPr>
        <p:grpSpPr>
          <a:xfrm rot="0">
            <a:off x="9817278" y="8118033"/>
            <a:ext cx="5028362" cy="660060"/>
            <a:chOff x="0" y="0"/>
            <a:chExt cx="6704482" cy="880080"/>
          </a:xfrm>
        </p:grpSpPr>
        <p:sp>
          <p:nvSpPr>
            <p:cNvPr name="TextBox 25" id="25"/>
            <p:cNvSpPr txBox="true"/>
            <p:nvPr/>
          </p:nvSpPr>
          <p:spPr>
            <a:xfrm rot="0">
              <a:off x="0" y="-38100"/>
              <a:ext cx="6704482" cy="483447"/>
            </a:xfrm>
            <a:prstGeom prst="rect">
              <a:avLst/>
            </a:prstGeom>
          </p:spPr>
          <p:txBody>
            <a:bodyPr anchor="t" rtlCol="false" tIns="0" lIns="0" bIns="0" rIns="0">
              <a:spAutoFit/>
            </a:bodyPr>
            <a:lstStyle/>
            <a:p>
              <a:pPr algn="l">
                <a:lnSpc>
                  <a:spcPts val="2859"/>
                </a:lnSpc>
              </a:pPr>
              <a:r>
                <a:rPr lang="en-US" sz="2199" b="true">
                  <a:solidFill>
                    <a:srgbClr val="FFFFFF"/>
                  </a:solidFill>
                  <a:latin typeface="Poppins Semi-Bold"/>
                  <a:ea typeface="Poppins Semi-Bold"/>
                  <a:cs typeface="Poppins Semi-Bold"/>
                  <a:sym typeface="Poppins Semi-Bold"/>
                </a:rPr>
                <a:t>Yudhi Fajar Saputra, S.Kom., M.Sc</a:t>
              </a:r>
            </a:p>
          </p:txBody>
        </p:sp>
        <p:sp>
          <p:nvSpPr>
            <p:cNvPr name="TextBox 26" id="26"/>
            <p:cNvSpPr txBox="true"/>
            <p:nvPr/>
          </p:nvSpPr>
          <p:spPr>
            <a:xfrm rot="0">
              <a:off x="0" y="518341"/>
              <a:ext cx="5092164" cy="361738"/>
            </a:xfrm>
            <a:prstGeom prst="rect">
              <a:avLst/>
            </a:prstGeom>
          </p:spPr>
          <p:txBody>
            <a:bodyPr anchor="t" rtlCol="false" tIns="0" lIns="0" bIns="0" rIns="0">
              <a:spAutoFit/>
            </a:bodyPr>
            <a:lstStyle/>
            <a:p>
              <a:pPr algn="l">
                <a:lnSpc>
                  <a:spcPts val="2239"/>
                </a:lnSpc>
              </a:pPr>
              <a:r>
                <a:rPr lang="en-US" sz="1599">
                  <a:solidFill>
                    <a:srgbClr val="FFFFFF"/>
                  </a:solidFill>
                  <a:latin typeface="Poppins"/>
                  <a:ea typeface="Poppins"/>
                  <a:cs typeface="Poppins"/>
                  <a:sym typeface="Poppins"/>
                </a:rPr>
                <a:t>Pengajar MK JARINGAN KOMPUTER</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DAGRIDapgTQ</dc:identifier>
  <dcterms:modified xsi:type="dcterms:W3CDTF">2011-08-01T06:04:30Z</dcterms:modified>
  <cp:revision>1</cp:revision>
  <dc:title>PENGANTAR JARKOM 2</dc:title>
</cp:coreProperties>
</file>