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77" d="100"/>
          <a:sy n="77" d="100"/>
        </p:scale>
        <p:origin x="-378" y="19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8AD0446D-7E54-4B87-887B-4BAE3A2250AA}" type="datetimeFigureOut">
              <a:rPr lang="en-US" smtClean="0"/>
              <a:t>7/21/2020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107299D8-F2F8-43D4-92F4-4C85D6B91551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690230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0446D-7E54-4B87-887B-4BAE3A2250AA}" type="datetimeFigureOut">
              <a:rPr lang="en-US" smtClean="0"/>
              <a:t>7/21/2020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299D8-F2F8-43D4-92F4-4C85D6B915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2231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0446D-7E54-4B87-887B-4BAE3A2250AA}" type="datetimeFigureOut">
              <a:rPr lang="en-US" smtClean="0"/>
              <a:t>7/21/2020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299D8-F2F8-43D4-92F4-4C85D6B915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55506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0446D-7E54-4B87-887B-4BAE3A2250AA}" type="datetimeFigureOut">
              <a:rPr lang="en-US" smtClean="0"/>
              <a:t>7/21/2020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299D8-F2F8-43D4-92F4-4C85D6B915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45731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AD0446D-7E54-4B87-887B-4BAE3A2250AA}" type="datetimeFigureOut">
              <a:rPr lang="en-US" smtClean="0"/>
              <a:t>7/21/2020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107299D8-F2F8-43D4-92F4-4C85D6B91551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49157885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0446D-7E54-4B87-887B-4BAE3A2250AA}" type="datetimeFigureOut">
              <a:rPr lang="en-US" smtClean="0"/>
              <a:t>7/21/2020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299D8-F2F8-43D4-92F4-4C85D6B915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5066963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0446D-7E54-4B87-887B-4BAE3A2250AA}" type="datetimeFigureOut">
              <a:rPr lang="en-US" smtClean="0"/>
              <a:t>7/21/2020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299D8-F2F8-43D4-92F4-4C85D6B915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6882277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0446D-7E54-4B87-887B-4BAE3A2250AA}" type="datetimeFigureOut">
              <a:rPr lang="en-US" smtClean="0"/>
              <a:t>7/21/2020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299D8-F2F8-43D4-92F4-4C85D6B915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6176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0446D-7E54-4B87-887B-4BAE3A2250AA}" type="datetimeFigureOut">
              <a:rPr lang="en-US" smtClean="0"/>
              <a:t>7/21/2020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299D8-F2F8-43D4-92F4-4C85D6B915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58729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8AD0446D-7E54-4B87-887B-4BAE3A2250AA}" type="datetimeFigureOut">
              <a:rPr lang="en-US" smtClean="0"/>
              <a:t>7/21/2020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107299D8-F2F8-43D4-92F4-4C85D6B91551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129047577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8AD0446D-7E54-4B87-887B-4BAE3A2250AA}" type="datetimeFigureOut">
              <a:rPr lang="en-US" smtClean="0"/>
              <a:t>7/21/2020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107299D8-F2F8-43D4-92F4-4C85D6B915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2873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8AD0446D-7E54-4B87-887B-4BAE3A2250AA}" type="datetimeFigureOut">
              <a:rPr lang="en-US" smtClean="0"/>
              <a:t>7/21/2020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107299D8-F2F8-43D4-92F4-4C85D6B91551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610285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90335" y="1421027"/>
            <a:ext cx="6437870" cy="3954162"/>
          </a:xfrm>
        </p:spPr>
        <p:txBody>
          <a:bodyPr>
            <a:noAutofit/>
          </a:bodyPr>
          <a:lstStyle/>
          <a:p>
            <a:r>
              <a:rPr lang="fi-FI" sz="6000" b="1" dirty="0"/>
              <a:t>Rencana Pelaksanaan Pembelajaran </a:t>
            </a:r>
            <a:r>
              <a:rPr lang="en-US" sz="6000" b="1" dirty="0"/>
              <a:t/>
            </a:r>
            <a:br>
              <a:rPr lang="en-US" sz="6000" b="1" dirty="0"/>
            </a:br>
            <a:r>
              <a:rPr lang="en-US" sz="6000" b="1" dirty="0" smtClean="0"/>
              <a:t>(RPP)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34112264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68252"/>
          </a:xfrm>
        </p:spPr>
        <p:txBody>
          <a:bodyPr>
            <a:normAutofit/>
          </a:bodyPr>
          <a:lstStyle/>
          <a:p>
            <a:pPr algn="ctr"/>
            <a:r>
              <a:rPr lang="en-US" sz="4000" dirty="0" err="1" smtClean="0"/>
              <a:t>Materi</a:t>
            </a:r>
            <a:r>
              <a:rPr lang="en-US" sz="4000" dirty="0" smtClean="0"/>
              <a:t> </a:t>
            </a:r>
            <a:r>
              <a:rPr lang="en-US" sz="4000" dirty="0" err="1" smtClean="0"/>
              <a:t>Pokok</a:t>
            </a:r>
            <a:r>
              <a:rPr lang="en-US" sz="4000" dirty="0" smtClean="0"/>
              <a:t> </a:t>
            </a:r>
            <a:r>
              <a:rPr lang="en-US" sz="4000" dirty="0" err="1" smtClean="0"/>
              <a:t>dan</a:t>
            </a:r>
            <a:r>
              <a:rPr lang="en-US" sz="4000" dirty="0" smtClean="0"/>
              <a:t> </a:t>
            </a:r>
            <a:r>
              <a:rPr lang="en-US" sz="4000" dirty="0" err="1" smtClean="0"/>
              <a:t>materi</a:t>
            </a:r>
            <a:r>
              <a:rPr lang="en-US" sz="4000" dirty="0" smtClean="0"/>
              <a:t> </a:t>
            </a:r>
            <a:r>
              <a:rPr lang="en-US" sz="4000" dirty="0" err="1" smtClean="0"/>
              <a:t>pembelajaran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33378"/>
            <a:ext cx="10515600" cy="4943585"/>
          </a:xfrm>
        </p:spPr>
        <p:txBody>
          <a:bodyPr/>
          <a:lstStyle/>
          <a:p>
            <a:r>
              <a:rPr lang="en-US" dirty="0" err="1"/>
              <a:t>Materi</a:t>
            </a:r>
            <a:r>
              <a:rPr lang="en-US" dirty="0"/>
              <a:t> </a:t>
            </a:r>
            <a:r>
              <a:rPr lang="en-US" dirty="0" err="1"/>
              <a:t>pokok</a:t>
            </a:r>
            <a:r>
              <a:rPr lang="en-US" dirty="0"/>
              <a:t> 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materi</a:t>
            </a:r>
            <a:r>
              <a:rPr lang="en-US" dirty="0"/>
              <a:t> inti </a:t>
            </a:r>
            <a:r>
              <a:rPr lang="en-US" dirty="0" err="1"/>
              <a:t>sesuai</a:t>
            </a:r>
            <a:r>
              <a:rPr lang="en-US" dirty="0"/>
              <a:t> </a:t>
            </a:r>
            <a:r>
              <a:rPr lang="en-US" dirty="0" err="1"/>
              <a:t>isi</a:t>
            </a:r>
            <a:r>
              <a:rPr lang="en-US" dirty="0"/>
              <a:t> </a:t>
            </a:r>
            <a:r>
              <a:rPr lang="en-US" dirty="0" err="1"/>
              <a:t>materi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KD</a:t>
            </a:r>
          </a:p>
          <a:p>
            <a:r>
              <a:rPr lang="en-US" dirty="0" err="1"/>
              <a:t>Materi</a:t>
            </a:r>
            <a:r>
              <a:rPr lang="en-US" dirty="0"/>
              <a:t> </a:t>
            </a:r>
            <a:r>
              <a:rPr lang="en-US" dirty="0" err="1"/>
              <a:t>Pembelajaran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bagian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materi</a:t>
            </a:r>
            <a:r>
              <a:rPr lang="en-US" dirty="0"/>
              <a:t> inti yang </a:t>
            </a:r>
            <a:r>
              <a:rPr lang="en-US" dirty="0" err="1"/>
              <a:t>khusus</a:t>
            </a:r>
            <a:r>
              <a:rPr lang="en-US" dirty="0"/>
              <a:t> </a:t>
            </a:r>
            <a:r>
              <a:rPr lang="en-US" dirty="0" err="1"/>
              <a:t>diajarkan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1 </a:t>
            </a:r>
            <a:r>
              <a:rPr lang="en-US" dirty="0" err="1"/>
              <a:t>pertemuan</a:t>
            </a:r>
            <a:r>
              <a:rPr lang="en-US" dirty="0"/>
              <a:t> </a:t>
            </a:r>
            <a:r>
              <a:rPr lang="en-US" dirty="0" err="1"/>
              <a:t>pembelajaran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(</a:t>
            </a:r>
            <a:r>
              <a:rPr lang="en-US" b="1" dirty="0" err="1"/>
              <a:t>materi</a:t>
            </a:r>
            <a:r>
              <a:rPr lang="en-US" b="1" dirty="0"/>
              <a:t> </a:t>
            </a:r>
            <a:r>
              <a:rPr lang="en-US" b="1" dirty="0" err="1"/>
              <a:t>pembelajaran</a:t>
            </a:r>
            <a:r>
              <a:rPr lang="en-US" b="1" dirty="0"/>
              <a:t>=sub </a:t>
            </a:r>
            <a:r>
              <a:rPr lang="en-US" b="1" dirty="0" err="1"/>
              <a:t>bagian</a:t>
            </a:r>
            <a:r>
              <a:rPr lang="en-US" b="1" dirty="0"/>
              <a:t> </a:t>
            </a:r>
            <a:r>
              <a:rPr lang="en-US" b="1" dirty="0" err="1"/>
              <a:t>materi</a:t>
            </a:r>
            <a:r>
              <a:rPr lang="en-US" b="1" dirty="0"/>
              <a:t> inti</a:t>
            </a:r>
            <a:r>
              <a:rPr lang="en-US" dirty="0" smtClean="0"/>
              <a:t>)</a:t>
            </a:r>
          </a:p>
          <a:p>
            <a:r>
              <a:rPr lang="en-US" b="1" dirty="0" err="1"/>
              <a:t>Contoh</a:t>
            </a:r>
            <a:r>
              <a:rPr lang="en-US" b="1" dirty="0"/>
              <a:t>: </a:t>
            </a:r>
            <a:r>
              <a:rPr lang="en-US" b="1" dirty="0" err="1"/>
              <a:t>materi</a:t>
            </a:r>
            <a:r>
              <a:rPr lang="en-US" b="1" dirty="0"/>
              <a:t> </a:t>
            </a:r>
            <a:r>
              <a:rPr lang="en-US" b="1" dirty="0" err="1"/>
              <a:t>pokok</a:t>
            </a:r>
            <a:r>
              <a:rPr lang="en-US" b="1" dirty="0"/>
              <a:t> </a:t>
            </a:r>
            <a:r>
              <a:rPr lang="en-US" b="1" dirty="0" err="1"/>
              <a:t>dan</a:t>
            </a:r>
            <a:r>
              <a:rPr lang="en-US" b="1" dirty="0"/>
              <a:t> </a:t>
            </a:r>
            <a:r>
              <a:rPr lang="en-US" b="1" dirty="0" err="1"/>
              <a:t>materi</a:t>
            </a:r>
            <a:r>
              <a:rPr lang="en-US" b="1" dirty="0"/>
              <a:t> </a:t>
            </a:r>
            <a:r>
              <a:rPr lang="en-US" b="1" dirty="0" err="1"/>
              <a:t>pembelajaran</a:t>
            </a:r>
            <a:r>
              <a:rPr lang="en-US" b="1" dirty="0"/>
              <a:t> </a:t>
            </a:r>
            <a:r>
              <a:rPr lang="en-US" b="1" dirty="0" err="1"/>
              <a:t>dari</a:t>
            </a:r>
            <a:r>
              <a:rPr lang="en-US" b="1" dirty="0"/>
              <a:t> </a:t>
            </a:r>
            <a:r>
              <a:rPr lang="en-US" b="1" dirty="0" err="1"/>
              <a:t>muatan</a:t>
            </a:r>
            <a:r>
              <a:rPr lang="en-US" b="1" dirty="0"/>
              <a:t> </a:t>
            </a:r>
            <a:r>
              <a:rPr lang="en-US" b="1" dirty="0" err="1"/>
              <a:t>masing-masing</a:t>
            </a:r>
            <a:r>
              <a:rPr lang="en-US" b="1" dirty="0"/>
              <a:t> </a:t>
            </a:r>
            <a:r>
              <a:rPr lang="en-US" b="1" dirty="0" err="1" smtClean="0"/>
              <a:t>matapelajaran</a:t>
            </a:r>
            <a:r>
              <a:rPr lang="en-US" b="1" dirty="0" smtClean="0"/>
              <a:t> </a:t>
            </a:r>
            <a:r>
              <a:rPr lang="en-US" b="1" dirty="0" err="1" smtClean="0"/>
              <a:t>SBdP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1129561" y="4517006"/>
            <a:ext cx="22418009" cy="4456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3135247"/>
              </p:ext>
            </p:extLst>
          </p:nvPr>
        </p:nvGraphicFramePr>
        <p:xfrm>
          <a:off x="2399764" y="3318177"/>
          <a:ext cx="6080760" cy="310858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99135"/>
                <a:gridCol w="1169670"/>
                <a:gridCol w="1170305"/>
                <a:gridCol w="3041650"/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solidFill>
                            <a:schemeClr val="tx2"/>
                          </a:solidFill>
                          <a:effectLst/>
                        </a:rPr>
                        <a:t>Kelas</a:t>
                      </a:r>
                      <a:endParaRPr lang="en-US" sz="11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solidFill>
                            <a:schemeClr val="tx2"/>
                          </a:solidFill>
                          <a:effectLst/>
                        </a:rPr>
                        <a:t>Tema</a:t>
                      </a:r>
                      <a:endParaRPr lang="en-US" sz="11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solidFill>
                            <a:schemeClr val="tx2"/>
                          </a:solidFill>
                          <a:effectLst/>
                        </a:rPr>
                        <a:t>Subtema</a:t>
                      </a:r>
                      <a:endParaRPr lang="en-US" sz="11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solidFill>
                            <a:schemeClr val="tx2"/>
                          </a:solidFill>
                          <a:effectLst/>
                        </a:rPr>
                        <a:t>Kompetensi</a:t>
                      </a:r>
                      <a:r>
                        <a:rPr lang="en-US" sz="1400" dirty="0">
                          <a:solidFill>
                            <a:schemeClr val="tx2"/>
                          </a:solidFill>
                          <a:effectLst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tx2"/>
                          </a:solidFill>
                          <a:effectLst/>
                        </a:rPr>
                        <a:t>dasar</a:t>
                      </a:r>
                      <a:endParaRPr lang="en-US" sz="11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2"/>
                          </a:solidFill>
                          <a:effectLst/>
                        </a:rPr>
                        <a:t>3</a:t>
                      </a:r>
                      <a:endParaRPr lang="en-US" sz="11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2"/>
                          </a:solidFill>
                          <a:effectLst/>
                        </a:rPr>
                        <a:t>7.  Perkembangan teknologi</a:t>
                      </a:r>
                      <a:endParaRPr lang="en-US" sz="110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2"/>
                          </a:solidFill>
                          <a:effectLst/>
                        </a:rPr>
                        <a:t>2.Perkembangan Teknologi Produksi Sandang </a:t>
                      </a:r>
                      <a:endParaRPr lang="en-US" sz="110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2"/>
                          </a:solidFill>
                          <a:effectLst/>
                        </a:rPr>
                        <a:t>4.3  Memperagakan dinamika gerak tari</a:t>
                      </a:r>
                      <a:endParaRPr lang="en-US" sz="110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2"/>
                          </a:solidFill>
                          <a:effectLst/>
                        </a:rPr>
                        <a:t>6</a:t>
                      </a:r>
                      <a:endParaRPr lang="en-US" sz="11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2"/>
                          </a:solidFill>
                          <a:effectLst/>
                        </a:rPr>
                        <a:t>2. Persatuan dan Perbedaan</a:t>
                      </a:r>
                      <a:endParaRPr lang="en-US" sz="110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2"/>
                          </a:solidFill>
                          <a:effectLst/>
                        </a:rPr>
                        <a:t>1. Rukun dalam Perbedaan</a:t>
                      </a:r>
                      <a:endParaRPr lang="en-US" sz="110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2"/>
                          </a:solidFill>
                          <a:effectLst/>
                        </a:rPr>
                        <a:t>4.3 Menampilkan tari kreasi daerah.</a:t>
                      </a:r>
                      <a:endParaRPr lang="en-US" sz="110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2"/>
                          </a:solidFill>
                          <a:effectLst/>
                        </a:rPr>
                        <a:t>6</a:t>
                      </a:r>
                      <a:endParaRPr lang="en-US" sz="11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2"/>
                          </a:solidFill>
                          <a:effectLst/>
                        </a:rPr>
                        <a:t>5. Wirausaha</a:t>
                      </a:r>
                      <a:endParaRPr lang="en-US" sz="110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2"/>
                          </a:solidFill>
                          <a:effectLst/>
                        </a:rPr>
                        <a:t>2. Usaha di sekitarku</a:t>
                      </a:r>
                      <a:endParaRPr lang="en-US" sz="110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2"/>
                          </a:solidFill>
                          <a:effectLst/>
                        </a:rPr>
                        <a:t>4.1 Membuat reklame.</a:t>
                      </a:r>
                      <a:endParaRPr lang="en-US" sz="110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2"/>
                          </a:solidFill>
                          <a:effectLst/>
                        </a:rPr>
                        <a:t>6</a:t>
                      </a:r>
                      <a:endParaRPr lang="en-US" sz="11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2"/>
                          </a:solidFill>
                          <a:effectLst/>
                        </a:rPr>
                        <a:t>3. Tokoh dan Penemuan</a:t>
                      </a:r>
                      <a:endParaRPr lang="en-US" sz="110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2"/>
                          </a:solidFill>
                          <a:effectLst/>
                        </a:rPr>
                        <a:t>1. Penemu yang mengubah dunia</a:t>
                      </a:r>
                      <a:endParaRPr lang="en-US" sz="110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2"/>
                          </a:solidFill>
                          <a:effectLst/>
                        </a:rPr>
                        <a:t>4.2 Memainkan interval nada melalui lagu dan alat musik</a:t>
                      </a:r>
                      <a:endParaRPr lang="en-US" sz="110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2"/>
                          </a:solidFill>
                          <a:effectLst/>
                        </a:rPr>
                        <a:t>6</a:t>
                      </a:r>
                      <a:endParaRPr lang="en-US" sz="11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2"/>
                          </a:solidFill>
                          <a:effectLst/>
                        </a:rPr>
                        <a:t>1. Selamatkan makhluk hidup</a:t>
                      </a:r>
                      <a:endParaRPr lang="en-US" sz="110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2"/>
                          </a:solidFill>
                          <a:effectLst/>
                        </a:rPr>
                        <a:t>3. Ayo selamatkan hewan dan Tumbuhan</a:t>
                      </a:r>
                      <a:endParaRPr lang="en-US" sz="110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2"/>
                          </a:solidFill>
                          <a:effectLst/>
                        </a:rPr>
                        <a:t>4.4 </a:t>
                      </a:r>
                      <a:r>
                        <a:rPr lang="en-US" sz="1100" dirty="0" err="1">
                          <a:solidFill>
                            <a:schemeClr val="tx2"/>
                          </a:solidFill>
                          <a:effectLst/>
                        </a:rPr>
                        <a:t>Membuat</a:t>
                      </a:r>
                      <a:r>
                        <a:rPr lang="en-US" sz="1100" dirty="0">
                          <a:solidFill>
                            <a:schemeClr val="tx2"/>
                          </a:solidFill>
                          <a:effectLst/>
                        </a:rPr>
                        <a:t> </a:t>
                      </a:r>
                      <a:r>
                        <a:rPr lang="en-US" sz="1100" dirty="0" err="1">
                          <a:solidFill>
                            <a:schemeClr val="tx2"/>
                          </a:solidFill>
                          <a:effectLst/>
                        </a:rPr>
                        <a:t>patung</a:t>
                      </a:r>
                      <a:r>
                        <a:rPr lang="en-US" sz="1100" dirty="0">
                          <a:solidFill>
                            <a:schemeClr val="tx2"/>
                          </a:solidFill>
                          <a:effectLst/>
                        </a:rPr>
                        <a:t>.</a:t>
                      </a:r>
                      <a:endParaRPr lang="en-US" sz="11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32354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872257"/>
          </a:xfrm>
        </p:spPr>
        <p:txBody>
          <a:bodyPr>
            <a:normAutofit/>
          </a:bodyPr>
          <a:lstStyle/>
          <a:p>
            <a:pPr algn="ctr"/>
            <a:r>
              <a:rPr lang="en-US" sz="3600" dirty="0" err="1" smtClean="0"/>
              <a:t>Metode</a:t>
            </a:r>
            <a:r>
              <a:rPr lang="en-US" sz="3600" dirty="0" smtClean="0"/>
              <a:t>, Model, </a:t>
            </a:r>
            <a:r>
              <a:rPr lang="en-US" sz="3600" dirty="0" err="1" smtClean="0"/>
              <a:t>dan</a:t>
            </a:r>
            <a:r>
              <a:rPr lang="en-US" sz="3600" dirty="0" smtClean="0"/>
              <a:t> </a:t>
            </a:r>
            <a:r>
              <a:rPr lang="en-US" sz="3600" dirty="0" err="1" smtClean="0"/>
              <a:t>Pendekatan</a:t>
            </a:r>
            <a:r>
              <a:rPr lang="en-US" sz="3600" dirty="0" smtClean="0"/>
              <a:t> </a:t>
            </a:r>
            <a:r>
              <a:rPr lang="en-US" sz="3600" dirty="0" err="1" smtClean="0"/>
              <a:t>Pembelajaran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1678" y="1254643"/>
            <a:ext cx="10178322" cy="4624950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chemeClr val="tx2"/>
                </a:solidFill>
              </a:rPr>
              <a:t>Metode</a:t>
            </a:r>
            <a:r>
              <a:rPr lang="en-US" dirty="0">
                <a:solidFill>
                  <a:schemeClr val="tx2"/>
                </a:solidFill>
              </a:rPr>
              <a:t>, Model, </a:t>
            </a:r>
            <a:r>
              <a:rPr lang="en-US" dirty="0" err="1">
                <a:solidFill>
                  <a:schemeClr val="tx2"/>
                </a:solidFill>
              </a:rPr>
              <a:t>dan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pendekatan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pembelajaran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merupakan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strategi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pembelajaran</a:t>
            </a:r>
            <a:r>
              <a:rPr lang="en-US" dirty="0">
                <a:solidFill>
                  <a:schemeClr val="tx2"/>
                </a:solidFill>
              </a:rPr>
              <a:t> yang </a:t>
            </a:r>
            <a:r>
              <a:rPr lang="en-US" dirty="0" err="1">
                <a:solidFill>
                  <a:schemeClr val="tx2"/>
                </a:solidFill>
              </a:rPr>
              <a:t>akan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diterapkan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pada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pertemuan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pembelajaran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tersebut</a:t>
            </a:r>
            <a:r>
              <a:rPr lang="en-US" dirty="0">
                <a:solidFill>
                  <a:schemeClr val="tx2"/>
                </a:solidFill>
              </a:rPr>
              <a:t>.</a:t>
            </a:r>
          </a:p>
          <a:p>
            <a:r>
              <a:rPr lang="en-US" dirty="0" err="1">
                <a:solidFill>
                  <a:schemeClr val="tx2"/>
                </a:solidFill>
              </a:rPr>
              <a:t>Pada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bagian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ini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belum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wajib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mencantumkan</a:t>
            </a:r>
            <a:r>
              <a:rPr lang="en-US" dirty="0">
                <a:solidFill>
                  <a:schemeClr val="tx2"/>
                </a:solidFill>
              </a:rPr>
              <a:t> model </a:t>
            </a:r>
            <a:r>
              <a:rPr lang="en-US" dirty="0" err="1">
                <a:solidFill>
                  <a:schemeClr val="tx2"/>
                </a:solidFill>
              </a:rPr>
              <a:t>dan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metode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pembelajaran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karena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belum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mempelajari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tentang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strategi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pembelajaran</a:t>
            </a:r>
            <a:r>
              <a:rPr lang="en-US" dirty="0">
                <a:solidFill>
                  <a:schemeClr val="tx2"/>
                </a:solidFill>
              </a:rPr>
              <a:t>, yang </a:t>
            </a:r>
            <a:r>
              <a:rPr lang="en-US" dirty="0" err="1">
                <a:solidFill>
                  <a:schemeClr val="tx2"/>
                </a:solidFill>
              </a:rPr>
              <a:t>harus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ada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adalah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Pendekatan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pembelajaran</a:t>
            </a:r>
            <a:r>
              <a:rPr lang="en-US" dirty="0">
                <a:solidFill>
                  <a:schemeClr val="tx2"/>
                </a:solidFill>
              </a:rPr>
              <a:t> yang </a:t>
            </a:r>
            <a:r>
              <a:rPr lang="en-US" dirty="0" err="1">
                <a:solidFill>
                  <a:schemeClr val="tx2"/>
                </a:solidFill>
              </a:rPr>
              <a:t>menggunakan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pendekatan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saintifik</a:t>
            </a:r>
            <a:r>
              <a:rPr lang="en-US" dirty="0">
                <a:solidFill>
                  <a:schemeClr val="tx2"/>
                </a:solidFill>
              </a:rPr>
              <a:t>/</a:t>
            </a:r>
            <a:r>
              <a:rPr lang="en-US" dirty="0" err="1">
                <a:solidFill>
                  <a:schemeClr val="tx2"/>
                </a:solidFill>
              </a:rPr>
              <a:t>ilmiah</a:t>
            </a:r>
            <a:r>
              <a:rPr lang="en-US" dirty="0">
                <a:solidFill>
                  <a:schemeClr val="tx2"/>
                </a:solidFill>
              </a:rPr>
              <a:t> (5)</a:t>
            </a:r>
          </a:p>
          <a:p>
            <a:r>
              <a:rPr lang="en-US" dirty="0">
                <a:solidFill>
                  <a:schemeClr val="tx2"/>
                </a:solidFill>
              </a:rPr>
              <a:t> </a:t>
            </a:r>
            <a:r>
              <a:rPr lang="en-US" dirty="0" err="1" smtClean="0">
                <a:solidFill>
                  <a:schemeClr val="tx2"/>
                </a:solidFill>
              </a:rPr>
              <a:t>Contoh</a:t>
            </a:r>
            <a:r>
              <a:rPr lang="en-US" dirty="0" smtClean="0">
                <a:solidFill>
                  <a:schemeClr val="tx2"/>
                </a:solidFill>
              </a:rPr>
              <a:t>:</a:t>
            </a:r>
          </a:p>
          <a:p>
            <a:pPr marL="0" lvl="0" indent="0">
              <a:buNone/>
            </a:pPr>
            <a:r>
              <a:rPr lang="fi-FI" b="1" dirty="0" smtClean="0">
                <a:solidFill>
                  <a:schemeClr val="tx2"/>
                </a:solidFill>
              </a:rPr>
              <a:t>Metode</a:t>
            </a:r>
            <a:r>
              <a:rPr lang="fi-FI" b="1" dirty="0">
                <a:solidFill>
                  <a:schemeClr val="tx2"/>
                </a:solidFill>
              </a:rPr>
              <a:t>, Model, dan Pendekatan Pembelajaran</a:t>
            </a:r>
            <a:endParaRPr lang="en-US" b="1" dirty="0">
              <a:solidFill>
                <a:schemeClr val="tx2"/>
              </a:solidFill>
            </a:endParaRPr>
          </a:p>
          <a:p>
            <a:pPr marL="0" lvl="0" indent="0">
              <a:buNone/>
            </a:pPr>
            <a:r>
              <a:rPr lang="en-US" dirty="0" smtClean="0">
                <a:solidFill>
                  <a:schemeClr val="tx2"/>
                </a:solidFill>
              </a:rPr>
              <a:t>	</a:t>
            </a:r>
            <a:r>
              <a:rPr lang="id-ID" dirty="0" smtClean="0">
                <a:solidFill>
                  <a:schemeClr val="tx2"/>
                </a:solidFill>
              </a:rPr>
              <a:t>Pendekatan</a:t>
            </a:r>
            <a:r>
              <a:rPr lang="id-ID" dirty="0">
                <a:solidFill>
                  <a:schemeClr val="tx2"/>
                </a:solidFill>
              </a:rPr>
              <a:t>	</a:t>
            </a:r>
            <a:r>
              <a:rPr lang="en-GB" dirty="0">
                <a:solidFill>
                  <a:schemeClr val="tx2"/>
                </a:solidFill>
              </a:rPr>
              <a:t>	</a:t>
            </a:r>
            <a:r>
              <a:rPr lang="id-ID" dirty="0" smtClean="0">
                <a:solidFill>
                  <a:schemeClr val="tx2"/>
                </a:solidFill>
              </a:rPr>
              <a:t>: </a:t>
            </a:r>
            <a:r>
              <a:rPr lang="id-ID" dirty="0">
                <a:solidFill>
                  <a:schemeClr val="tx2"/>
                </a:solidFill>
              </a:rPr>
              <a:t>Saintifik</a:t>
            </a:r>
            <a:r>
              <a:rPr lang="en-US" dirty="0">
                <a:solidFill>
                  <a:schemeClr val="tx2"/>
                </a:solidFill>
              </a:rPr>
              <a:t>/</a:t>
            </a:r>
            <a:r>
              <a:rPr lang="en-US" dirty="0" err="1">
                <a:solidFill>
                  <a:schemeClr val="tx2"/>
                </a:solidFill>
              </a:rPr>
              <a:t>ilmiah</a:t>
            </a:r>
            <a:endParaRPr lang="en-US" dirty="0">
              <a:solidFill>
                <a:schemeClr val="tx2"/>
              </a:solidFill>
            </a:endParaRPr>
          </a:p>
          <a:p>
            <a:pPr marL="0" lvl="0" indent="0">
              <a:buNone/>
            </a:pPr>
            <a:r>
              <a:rPr lang="en-GB" dirty="0" smtClean="0">
                <a:solidFill>
                  <a:schemeClr val="tx2"/>
                </a:solidFill>
              </a:rPr>
              <a:t>	Model </a:t>
            </a:r>
            <a:r>
              <a:rPr lang="en-GB" dirty="0" err="1">
                <a:solidFill>
                  <a:schemeClr val="tx2"/>
                </a:solidFill>
              </a:rPr>
              <a:t>Pembelajaran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smtClean="0">
                <a:solidFill>
                  <a:schemeClr val="tx2"/>
                </a:solidFill>
              </a:rPr>
              <a:t>	:</a:t>
            </a:r>
            <a:r>
              <a:rPr lang="id-ID" i="1" dirty="0">
                <a:solidFill>
                  <a:schemeClr val="tx2"/>
                </a:solidFill>
              </a:rPr>
              <a:t>Discovery Learning</a:t>
            </a:r>
            <a:endParaRPr lang="en-US" dirty="0">
              <a:solidFill>
                <a:schemeClr val="tx2"/>
              </a:solidFill>
            </a:endParaRPr>
          </a:p>
          <a:p>
            <a:pPr marL="0" lvl="0" indent="0">
              <a:buNone/>
            </a:pPr>
            <a:r>
              <a:rPr lang="en-US" dirty="0" smtClean="0">
                <a:solidFill>
                  <a:schemeClr val="tx2"/>
                </a:solidFill>
              </a:rPr>
              <a:t>	</a:t>
            </a:r>
            <a:r>
              <a:rPr lang="id-ID" dirty="0" smtClean="0">
                <a:solidFill>
                  <a:schemeClr val="tx2"/>
                </a:solidFill>
              </a:rPr>
              <a:t>Metode</a:t>
            </a:r>
            <a:r>
              <a:rPr lang="id-ID" dirty="0">
                <a:solidFill>
                  <a:schemeClr val="tx2"/>
                </a:solidFill>
              </a:rPr>
              <a:t>	</a:t>
            </a:r>
            <a:r>
              <a:rPr lang="en-GB" dirty="0">
                <a:solidFill>
                  <a:schemeClr val="tx2"/>
                </a:solidFill>
              </a:rPr>
              <a:t>		</a:t>
            </a:r>
            <a:r>
              <a:rPr lang="id-ID" dirty="0">
                <a:solidFill>
                  <a:schemeClr val="tx2"/>
                </a:solidFill>
              </a:rPr>
              <a:t>:</a:t>
            </a:r>
            <a:r>
              <a:rPr lang="en-GB" dirty="0">
                <a:solidFill>
                  <a:schemeClr val="tx2"/>
                </a:solidFill>
              </a:rPr>
              <a:t>Tanya </a:t>
            </a:r>
            <a:r>
              <a:rPr lang="en-GB" dirty="0" err="1">
                <a:solidFill>
                  <a:schemeClr val="tx2"/>
                </a:solidFill>
              </a:rPr>
              <a:t>jawab</a:t>
            </a:r>
            <a:r>
              <a:rPr lang="en-GB" dirty="0">
                <a:solidFill>
                  <a:schemeClr val="tx2"/>
                </a:solidFill>
              </a:rPr>
              <a:t>, </a:t>
            </a:r>
            <a:r>
              <a:rPr lang="id-ID" dirty="0">
                <a:solidFill>
                  <a:schemeClr val="tx2"/>
                </a:solidFill>
              </a:rPr>
              <a:t>ceramah, </a:t>
            </a:r>
            <a:r>
              <a:rPr lang="en-GB" dirty="0">
                <a:solidFill>
                  <a:schemeClr val="tx2"/>
                </a:solidFill>
              </a:rPr>
              <a:t>d</a:t>
            </a:r>
            <a:r>
              <a:rPr lang="id-ID" dirty="0">
                <a:solidFill>
                  <a:schemeClr val="tx2"/>
                </a:solidFill>
              </a:rPr>
              <a:t>iskusi, </a:t>
            </a:r>
            <a:r>
              <a:rPr lang="en-GB" dirty="0" err="1">
                <a:solidFill>
                  <a:schemeClr val="tx2"/>
                </a:solidFill>
              </a:rPr>
              <a:t>percobaan</a:t>
            </a:r>
            <a:r>
              <a:rPr lang="en-GB" dirty="0">
                <a:solidFill>
                  <a:schemeClr val="tx2"/>
                </a:solidFill>
              </a:rPr>
              <a:t>, </a:t>
            </a:r>
            <a:r>
              <a:rPr lang="en-GB" dirty="0" smtClean="0">
                <a:solidFill>
                  <a:schemeClr val="tx2"/>
                </a:solidFill>
              </a:rPr>
              <a:t>						</a:t>
            </a:r>
            <a:r>
              <a:rPr lang="id-ID" dirty="0" smtClean="0">
                <a:solidFill>
                  <a:schemeClr val="tx2"/>
                </a:solidFill>
              </a:rPr>
              <a:t>penugasan </a:t>
            </a:r>
            <a:r>
              <a:rPr lang="id-ID" dirty="0">
                <a:solidFill>
                  <a:schemeClr val="tx2"/>
                </a:solidFill>
              </a:rPr>
              <a:t>dan lati</a:t>
            </a:r>
            <a:r>
              <a:rPr lang="en-GB" dirty="0">
                <a:solidFill>
                  <a:schemeClr val="tx2"/>
                </a:solidFill>
              </a:rPr>
              <a:t>h</a:t>
            </a:r>
            <a:r>
              <a:rPr lang="id-ID" dirty="0">
                <a:solidFill>
                  <a:schemeClr val="tx2"/>
                </a:solidFill>
              </a:rPr>
              <a:t>an</a:t>
            </a:r>
            <a:r>
              <a:rPr lang="en-GB" dirty="0">
                <a:solidFill>
                  <a:schemeClr val="tx2"/>
                </a:solidFill>
              </a:rPr>
              <a:t>.</a:t>
            </a:r>
            <a:endParaRPr lang="en-US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9655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Pengertian</a:t>
            </a:r>
            <a:r>
              <a:rPr lang="en-US" dirty="0" smtClean="0"/>
              <a:t> RPP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1678" y="1297173"/>
            <a:ext cx="10178322" cy="4582420"/>
          </a:xfrm>
        </p:spPr>
        <p:txBody>
          <a:bodyPr>
            <a:normAutofit/>
          </a:bodyPr>
          <a:lstStyle/>
          <a:p>
            <a:r>
              <a:rPr lang="fi-FI" sz="2400" dirty="0"/>
              <a:t>Rencana Pelaksanaan Pembelajaran (RPP) merupakan perangkat pembelajaran terkecil secara cakupannya karena berisi perencanaan pembelajaran untuk 1x tatap muka atau 1 materi pembelajaran yang harus dipersiapkan oleh guru sebelum mengajar</a:t>
            </a:r>
            <a:endParaRPr lang="en-US" sz="2400" b="1" dirty="0"/>
          </a:p>
          <a:p>
            <a:r>
              <a:rPr lang="en-US" sz="2400" dirty="0" smtClean="0"/>
              <a:t>RPP </a:t>
            </a:r>
            <a:r>
              <a:rPr lang="en-US" sz="2400" dirty="0" err="1" smtClean="0"/>
              <a:t>berisi</a:t>
            </a:r>
            <a:r>
              <a:rPr lang="en-US" sz="2400" dirty="0" smtClean="0"/>
              <a:t> </a:t>
            </a:r>
            <a:r>
              <a:rPr lang="en-US" sz="2400" dirty="0" err="1" smtClean="0"/>
              <a:t>komponen-komponen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kegiatan-kegiatan</a:t>
            </a:r>
            <a:r>
              <a:rPr lang="en-US" sz="2400" dirty="0" smtClean="0"/>
              <a:t> </a:t>
            </a:r>
            <a:r>
              <a:rPr lang="en-US" sz="2400" dirty="0" err="1" smtClean="0"/>
              <a:t>pembelajaran</a:t>
            </a:r>
            <a:r>
              <a:rPr lang="en-US" sz="2400" dirty="0" smtClean="0"/>
              <a:t> yang </a:t>
            </a:r>
            <a:r>
              <a:rPr lang="en-US" sz="2400" dirty="0" err="1" smtClean="0"/>
              <a:t>dirancang</a:t>
            </a:r>
            <a:r>
              <a:rPr lang="en-US" sz="2400" dirty="0" smtClean="0"/>
              <a:t> </a:t>
            </a:r>
            <a:r>
              <a:rPr lang="en-US" sz="2400" dirty="0" err="1" smtClean="0"/>
              <a:t>oleh</a:t>
            </a:r>
            <a:r>
              <a:rPr lang="en-US" sz="2400" dirty="0" smtClean="0"/>
              <a:t> guru </a:t>
            </a:r>
            <a:r>
              <a:rPr lang="en-US" sz="2400" dirty="0" err="1" smtClean="0"/>
              <a:t>untuk</a:t>
            </a:r>
            <a:r>
              <a:rPr lang="en-US" sz="2400" dirty="0" smtClean="0"/>
              <a:t> 1x </a:t>
            </a:r>
            <a:r>
              <a:rPr lang="en-US" sz="2400" dirty="0" err="1" smtClean="0"/>
              <a:t>pembelajaran</a:t>
            </a:r>
            <a:endParaRPr lang="en-US" sz="2400" dirty="0" smtClean="0"/>
          </a:p>
          <a:p>
            <a:r>
              <a:rPr lang="fi-FI" sz="2400" dirty="0"/>
              <a:t>Pembuatan RPP harus berdasarkan Prota, Promes, dan Silabus yang sebelumnya harus sudah disiapkan oleh guru.</a:t>
            </a:r>
            <a:endParaRPr lang="en-US" sz="2400" dirty="0"/>
          </a:p>
          <a:p>
            <a:r>
              <a:rPr lang="en-US" sz="2400" dirty="0" smtClean="0"/>
              <a:t>RPP </a:t>
            </a:r>
            <a:r>
              <a:rPr lang="en-US" sz="2400" dirty="0" err="1" smtClean="0"/>
              <a:t>merupakan</a:t>
            </a:r>
            <a:r>
              <a:rPr lang="en-US" sz="2400" dirty="0" smtClean="0"/>
              <a:t> </a:t>
            </a:r>
            <a:r>
              <a:rPr lang="en-US" sz="2400" dirty="0" err="1" smtClean="0"/>
              <a:t>dokumen</a:t>
            </a:r>
            <a:r>
              <a:rPr lang="en-US" sz="2400" dirty="0" smtClean="0"/>
              <a:t> </a:t>
            </a:r>
            <a:r>
              <a:rPr lang="en-US" sz="2400" dirty="0" err="1" smtClean="0"/>
              <a:t>pembelajaran</a:t>
            </a:r>
            <a:r>
              <a:rPr lang="en-US" sz="2400" dirty="0" smtClean="0"/>
              <a:t> </a:t>
            </a:r>
            <a:r>
              <a:rPr lang="en-US" sz="2400" dirty="0" err="1" smtClean="0"/>
              <a:t>sebagai</a:t>
            </a:r>
            <a:r>
              <a:rPr lang="en-US" sz="2400" dirty="0" smtClean="0"/>
              <a:t> </a:t>
            </a:r>
            <a:r>
              <a:rPr lang="en-US" sz="2400" dirty="0" err="1" smtClean="0"/>
              <a:t>acuan</a:t>
            </a:r>
            <a:r>
              <a:rPr lang="en-US" sz="2400" dirty="0"/>
              <a:t> </a:t>
            </a:r>
            <a:r>
              <a:rPr lang="en-US" sz="2400" dirty="0" smtClean="0"/>
              <a:t>guru </a:t>
            </a:r>
            <a:r>
              <a:rPr lang="en-US" sz="2400" dirty="0" err="1" smtClean="0"/>
              <a:t>melakukan</a:t>
            </a:r>
            <a:r>
              <a:rPr lang="en-US" sz="2400" dirty="0" smtClean="0"/>
              <a:t> </a:t>
            </a:r>
            <a:r>
              <a:rPr lang="en-US" sz="2400" dirty="0" err="1" smtClean="0"/>
              <a:t>pembelajaran</a:t>
            </a:r>
            <a:r>
              <a:rPr lang="en-US" sz="2400" dirty="0" smtClean="0"/>
              <a:t> </a:t>
            </a:r>
            <a:r>
              <a:rPr lang="en-US" sz="2400" dirty="0" err="1" smtClean="0"/>
              <a:t>karena</a:t>
            </a:r>
            <a:r>
              <a:rPr lang="en-US" sz="2400" dirty="0" smtClean="0"/>
              <a:t> </a:t>
            </a:r>
            <a:r>
              <a:rPr lang="en-US" sz="2400" dirty="0" err="1" smtClean="0"/>
              <a:t>berisi</a:t>
            </a:r>
            <a:r>
              <a:rPr lang="en-US" sz="2400" dirty="0" smtClean="0"/>
              <a:t> </a:t>
            </a:r>
            <a:r>
              <a:rPr lang="en-US" sz="2400" dirty="0" err="1" smtClean="0"/>
              <a:t>langkah-langkah</a:t>
            </a:r>
            <a:r>
              <a:rPr lang="en-US" sz="2400" dirty="0" smtClean="0"/>
              <a:t> </a:t>
            </a:r>
            <a:r>
              <a:rPr lang="en-US" sz="2400" dirty="0" err="1" smtClean="0"/>
              <a:t>kegiatan</a:t>
            </a:r>
            <a:r>
              <a:rPr lang="en-US" sz="2400" dirty="0" smtClean="0"/>
              <a:t> </a:t>
            </a:r>
            <a:r>
              <a:rPr lang="en-US" sz="2400" dirty="0" err="1" smtClean="0"/>
              <a:t>pembelajaran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26030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702136"/>
          </a:xfrm>
        </p:spPr>
        <p:txBody>
          <a:bodyPr>
            <a:normAutofit/>
          </a:bodyPr>
          <a:lstStyle/>
          <a:p>
            <a:pPr algn="ctr"/>
            <a:r>
              <a:rPr lang="en-US" sz="4400" dirty="0" err="1" smtClean="0"/>
              <a:t>Sistematika</a:t>
            </a:r>
            <a:r>
              <a:rPr lang="en-US" sz="4400" dirty="0" smtClean="0"/>
              <a:t> RPP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97172"/>
            <a:ext cx="10515600" cy="4912242"/>
          </a:xfrm>
        </p:spPr>
        <p:txBody>
          <a:bodyPr>
            <a:normAutofit lnSpcReduction="10000"/>
          </a:bodyPr>
          <a:lstStyle/>
          <a:p>
            <a:r>
              <a:rPr lang="en-US" dirty="0" err="1" smtClean="0"/>
              <a:t>Identitas</a:t>
            </a:r>
            <a:r>
              <a:rPr lang="en-US" dirty="0" smtClean="0"/>
              <a:t>: </a:t>
            </a:r>
            <a:r>
              <a:rPr lang="fi-FI" dirty="0"/>
              <a:t>Satuan Pendidikan (SDN...), Kelas/semester, Tema, Sub Tema, Pembelajaran ke..., Alokasi Waktu </a:t>
            </a:r>
            <a:endParaRPr lang="fi-FI" dirty="0" smtClean="0"/>
          </a:p>
          <a:p>
            <a:pPr lvl="0"/>
            <a:r>
              <a:rPr lang="fi-FI" dirty="0"/>
              <a:t>Kompetensi Inti: mencantumkan semua KI dari KI 1-4</a:t>
            </a:r>
            <a:endParaRPr lang="en-US" dirty="0"/>
          </a:p>
          <a:p>
            <a:pPr lvl="0"/>
            <a:r>
              <a:rPr lang="fi-FI" dirty="0"/>
              <a:t>Kompetensi Dasar dan Indikator, mencantumkan KD dan mengembangkan Indikator yang akan digunakan</a:t>
            </a:r>
            <a:endParaRPr lang="en-US" dirty="0"/>
          </a:p>
          <a:p>
            <a:pPr lvl="0"/>
            <a:r>
              <a:rPr lang="fi-FI" dirty="0"/>
              <a:t>Nilai-nilai Karakter</a:t>
            </a:r>
            <a:endParaRPr lang="en-US" dirty="0"/>
          </a:p>
          <a:p>
            <a:pPr lvl="0"/>
            <a:r>
              <a:rPr lang="fi-FI" dirty="0"/>
              <a:t>Tujuan Pembelajaran</a:t>
            </a:r>
            <a:endParaRPr lang="en-US" dirty="0"/>
          </a:p>
          <a:p>
            <a:pPr lvl="0"/>
            <a:r>
              <a:rPr lang="fi-FI" dirty="0"/>
              <a:t>Materi Pokok dan Materi Pembelajaran</a:t>
            </a:r>
            <a:endParaRPr lang="en-US" dirty="0"/>
          </a:p>
          <a:p>
            <a:pPr lvl="0"/>
            <a:r>
              <a:rPr lang="fi-FI" dirty="0"/>
              <a:t>Metode, Model, dan Pendekatan Pembelajaran</a:t>
            </a:r>
            <a:endParaRPr lang="en-US" dirty="0"/>
          </a:p>
          <a:p>
            <a:pPr lvl="0"/>
            <a:r>
              <a:rPr lang="fi-FI" dirty="0"/>
              <a:t>Langkah-langkah Kegiatan Pembelajaran</a:t>
            </a:r>
            <a:endParaRPr lang="en-US" dirty="0"/>
          </a:p>
          <a:p>
            <a:pPr lvl="0"/>
            <a:r>
              <a:rPr lang="fi-FI" dirty="0"/>
              <a:t>Media, Alat, dan Sumber Belajar</a:t>
            </a:r>
            <a:endParaRPr lang="en-US" dirty="0"/>
          </a:p>
          <a:p>
            <a:r>
              <a:rPr lang="fi-FI" dirty="0"/>
              <a:t>Penilaian Pembelajaran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3221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978582"/>
          </a:xfrm>
        </p:spPr>
        <p:txBody>
          <a:bodyPr/>
          <a:lstStyle/>
          <a:p>
            <a:pPr algn="ctr"/>
            <a:r>
              <a:rPr lang="en-US" dirty="0" err="1" smtClean="0"/>
              <a:t>IdEntitas</a:t>
            </a:r>
            <a:r>
              <a:rPr lang="en-US" dirty="0" smtClean="0"/>
              <a:t> RPP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1678" y="1360967"/>
            <a:ext cx="10178322" cy="4518625"/>
          </a:xfrm>
        </p:spPr>
        <p:txBody>
          <a:bodyPr>
            <a:normAutofit/>
          </a:bodyPr>
          <a:lstStyle/>
          <a:p>
            <a:r>
              <a:rPr lang="en-US" dirty="0" err="1" smtClean="0"/>
              <a:t>Identitas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bagian</a:t>
            </a:r>
            <a:r>
              <a:rPr lang="en-US" dirty="0" smtClean="0"/>
              <a:t> </a:t>
            </a:r>
            <a:r>
              <a:rPr lang="en-US" dirty="0" err="1" smtClean="0"/>
              <a:t>awal</a:t>
            </a:r>
            <a:r>
              <a:rPr lang="en-US" dirty="0" smtClean="0"/>
              <a:t> di RPP yang </a:t>
            </a:r>
            <a:r>
              <a:rPr lang="en-US" dirty="0" err="1" smtClean="0"/>
              <a:t>menunjukkan</a:t>
            </a:r>
            <a:r>
              <a:rPr lang="en-US" dirty="0" smtClean="0"/>
              <a:t> RPP </a:t>
            </a:r>
            <a:r>
              <a:rPr lang="en-US" dirty="0" err="1" smtClean="0"/>
              <a:t>tersebut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Institusi</a:t>
            </a:r>
            <a:r>
              <a:rPr lang="en-US" dirty="0" smtClean="0"/>
              <a:t>/</a:t>
            </a:r>
            <a:r>
              <a:rPr lang="en-US" dirty="0" err="1" smtClean="0"/>
              <a:t>Sekolah</a:t>
            </a:r>
            <a:r>
              <a:rPr lang="en-US" dirty="0" smtClean="0"/>
              <a:t> </a:t>
            </a:r>
            <a:r>
              <a:rPr lang="en-US" dirty="0" err="1" smtClean="0"/>
              <a:t>apa</a:t>
            </a:r>
            <a:r>
              <a:rPr lang="en-US" dirty="0" smtClean="0"/>
              <a:t>, </a:t>
            </a:r>
            <a:r>
              <a:rPr lang="en-US" dirty="0" err="1" smtClean="0"/>
              <a:t>Kelas</a:t>
            </a:r>
            <a:r>
              <a:rPr lang="en-US" dirty="0" smtClean="0"/>
              <a:t>/semester </a:t>
            </a:r>
            <a:r>
              <a:rPr lang="en-US" dirty="0" err="1" smtClean="0"/>
              <a:t>berapa</a:t>
            </a:r>
            <a:r>
              <a:rPr lang="en-US" dirty="0" smtClean="0"/>
              <a:t>, </a:t>
            </a:r>
            <a:r>
              <a:rPr lang="en-US" dirty="0" err="1" smtClean="0"/>
              <a:t>Tema</a:t>
            </a:r>
            <a:r>
              <a:rPr lang="en-US" dirty="0" smtClean="0"/>
              <a:t>, Sub </a:t>
            </a:r>
            <a:r>
              <a:rPr lang="en-US" dirty="0" err="1" smtClean="0"/>
              <a:t>Tema</a:t>
            </a:r>
            <a:r>
              <a:rPr lang="en-US" dirty="0" smtClean="0"/>
              <a:t>, </a:t>
            </a:r>
            <a:r>
              <a:rPr lang="en-US" dirty="0" err="1" smtClean="0"/>
              <a:t>Pembelajaran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berapa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Alokasi</a:t>
            </a:r>
            <a:r>
              <a:rPr lang="en-US" dirty="0" smtClean="0"/>
              <a:t> </a:t>
            </a:r>
            <a:r>
              <a:rPr lang="en-US" dirty="0" err="1" smtClean="0"/>
              <a:t>Waktu</a:t>
            </a:r>
            <a:r>
              <a:rPr lang="en-US" dirty="0" smtClean="0"/>
              <a:t> yang </a:t>
            </a:r>
            <a:r>
              <a:rPr lang="en-US" dirty="0" err="1" smtClean="0"/>
              <a:t>dibutuhkan</a:t>
            </a:r>
            <a:endParaRPr lang="en-US" dirty="0" smtClean="0"/>
          </a:p>
          <a:p>
            <a:r>
              <a:rPr lang="fi-FI" b="1" dirty="0"/>
              <a:t>Satuan Pendidikan 	:   	…………………………….</a:t>
            </a:r>
            <a:endParaRPr lang="en-US" dirty="0"/>
          </a:p>
          <a:p>
            <a:r>
              <a:rPr lang="fi-FI" b="1" dirty="0"/>
              <a:t>Kelas / Semester 	:	.............................................</a:t>
            </a:r>
            <a:endParaRPr lang="en-US" dirty="0"/>
          </a:p>
          <a:p>
            <a:r>
              <a:rPr lang="fi-FI" b="1" dirty="0"/>
              <a:t>Tema ...	</a:t>
            </a:r>
            <a:r>
              <a:rPr lang="fi-FI" b="1" dirty="0" smtClean="0"/>
              <a:t>	:	............................................</a:t>
            </a:r>
            <a:endParaRPr lang="en-US" dirty="0"/>
          </a:p>
          <a:p>
            <a:r>
              <a:rPr lang="fi-FI" b="1" dirty="0"/>
              <a:t>Sub Tema ....	</a:t>
            </a:r>
            <a:r>
              <a:rPr lang="fi-FI" b="1" dirty="0" smtClean="0"/>
              <a:t>	:</a:t>
            </a:r>
            <a:r>
              <a:rPr lang="fi-FI" b="1" dirty="0"/>
              <a:t>	............................................ </a:t>
            </a:r>
            <a:endParaRPr lang="en-US" dirty="0"/>
          </a:p>
          <a:p>
            <a:r>
              <a:rPr lang="fi-FI" b="1" dirty="0"/>
              <a:t>Pembelajaran Ke	</a:t>
            </a:r>
            <a:r>
              <a:rPr lang="fi-FI" b="1" dirty="0" smtClean="0"/>
              <a:t>:</a:t>
            </a:r>
            <a:r>
              <a:rPr lang="fi-FI" b="1" dirty="0"/>
              <a:t>	............................................</a:t>
            </a:r>
            <a:endParaRPr lang="en-US" dirty="0"/>
          </a:p>
          <a:p>
            <a:r>
              <a:rPr lang="fi-FI" b="1" dirty="0"/>
              <a:t>Alokasi Waktu	</a:t>
            </a:r>
            <a:r>
              <a:rPr lang="fi-FI" b="1" dirty="0" smtClean="0"/>
              <a:t>:</a:t>
            </a:r>
            <a:r>
              <a:rPr lang="fi-FI" b="1" dirty="0"/>
              <a:t>	1 x Pertemuan (6 x 35 menit)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1794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978582"/>
          </a:xfrm>
        </p:spPr>
        <p:txBody>
          <a:bodyPr/>
          <a:lstStyle/>
          <a:p>
            <a:pPr algn="ctr"/>
            <a:r>
              <a:rPr lang="en-US" dirty="0" err="1" smtClean="0"/>
              <a:t>Kompetensi</a:t>
            </a:r>
            <a:r>
              <a:rPr lang="en-US" dirty="0" smtClean="0"/>
              <a:t> Inti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1678" y="1360967"/>
            <a:ext cx="10178322" cy="4518625"/>
          </a:xfrm>
        </p:spPr>
        <p:txBody>
          <a:bodyPr>
            <a:normAutofit/>
          </a:bodyPr>
          <a:lstStyle/>
          <a:p>
            <a:r>
              <a:rPr lang="en-US" sz="2800" dirty="0" err="1" smtClean="0"/>
              <a:t>Mencantumkan</a:t>
            </a:r>
            <a:r>
              <a:rPr lang="en-US" sz="2800" dirty="0" smtClean="0"/>
              <a:t> </a:t>
            </a:r>
            <a:r>
              <a:rPr lang="en-US" sz="2800" dirty="0" err="1" smtClean="0"/>
              <a:t>Kompetensi</a:t>
            </a:r>
            <a:r>
              <a:rPr lang="en-US" sz="2800" dirty="0" smtClean="0"/>
              <a:t> Inti </a:t>
            </a:r>
            <a:r>
              <a:rPr lang="en-US" sz="2800" dirty="0" err="1" smtClean="0"/>
              <a:t>dari</a:t>
            </a:r>
            <a:r>
              <a:rPr lang="en-US" sz="2800" dirty="0" smtClean="0"/>
              <a:t> </a:t>
            </a:r>
            <a:r>
              <a:rPr lang="en-US" sz="2800" dirty="0" err="1" smtClean="0"/>
              <a:t>kelas</a:t>
            </a:r>
            <a:r>
              <a:rPr lang="en-US" sz="2800" dirty="0" smtClean="0"/>
              <a:t> </a:t>
            </a:r>
            <a:r>
              <a:rPr lang="en-US" sz="2800" dirty="0" err="1" smtClean="0"/>
              <a:t>tersebut</a:t>
            </a:r>
            <a:endParaRPr lang="en-US" sz="2800" dirty="0" smtClean="0"/>
          </a:p>
          <a:p>
            <a:r>
              <a:rPr lang="en-US" sz="2800" dirty="0" err="1" smtClean="0"/>
              <a:t>Kompetensi</a:t>
            </a:r>
            <a:r>
              <a:rPr lang="en-US" sz="2800" dirty="0" smtClean="0"/>
              <a:t> Inti:</a:t>
            </a:r>
          </a:p>
          <a:p>
            <a:pPr marL="0" indent="0">
              <a:buNone/>
            </a:pPr>
            <a:r>
              <a:rPr lang="en-US" sz="2800" dirty="0"/>
              <a:t>	</a:t>
            </a:r>
            <a:r>
              <a:rPr lang="en-US" sz="2800" dirty="0" smtClean="0"/>
              <a:t>1…..</a:t>
            </a:r>
          </a:p>
          <a:p>
            <a:pPr marL="0" indent="0">
              <a:buNone/>
            </a:pPr>
            <a:r>
              <a:rPr lang="en-US" sz="2800" dirty="0"/>
              <a:t>	</a:t>
            </a:r>
            <a:r>
              <a:rPr lang="en-US" sz="2800" dirty="0" smtClean="0"/>
              <a:t>2…..</a:t>
            </a:r>
          </a:p>
          <a:p>
            <a:pPr marL="0" indent="0">
              <a:buNone/>
            </a:pPr>
            <a:r>
              <a:rPr lang="en-US" sz="2800" dirty="0"/>
              <a:t>	</a:t>
            </a:r>
            <a:r>
              <a:rPr lang="en-US" sz="2800" dirty="0" smtClean="0"/>
              <a:t>3…..</a:t>
            </a:r>
          </a:p>
          <a:p>
            <a:pPr marL="0" indent="0">
              <a:buNone/>
            </a:pPr>
            <a:r>
              <a:rPr lang="en-US" sz="2800" dirty="0"/>
              <a:t>	</a:t>
            </a:r>
            <a:r>
              <a:rPr lang="en-US" sz="2800" dirty="0" smtClean="0"/>
              <a:t>4…..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118233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34334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400" dirty="0" err="1" smtClean="0"/>
              <a:t>Kompetensi</a:t>
            </a:r>
            <a:r>
              <a:rPr lang="en-US" sz="4400" dirty="0" smtClean="0"/>
              <a:t> </a:t>
            </a:r>
            <a:r>
              <a:rPr lang="en-US" sz="4400" dirty="0" err="1" smtClean="0"/>
              <a:t>Dasar</a:t>
            </a:r>
            <a:r>
              <a:rPr lang="en-US" sz="4400" dirty="0" smtClean="0"/>
              <a:t> </a:t>
            </a:r>
            <a:r>
              <a:rPr lang="en-US" sz="4400" dirty="0" err="1" smtClean="0"/>
              <a:t>dan</a:t>
            </a:r>
            <a:r>
              <a:rPr lang="en-US" sz="4400" dirty="0" smtClean="0"/>
              <a:t> </a:t>
            </a:r>
            <a:r>
              <a:rPr lang="en-US" sz="4400" dirty="0" err="1" smtClean="0"/>
              <a:t>Indikator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90848"/>
            <a:ext cx="10515600" cy="4986116"/>
          </a:xfrm>
        </p:spPr>
        <p:txBody>
          <a:bodyPr>
            <a:normAutofit fontScale="92500" lnSpcReduction="10000"/>
          </a:bodyPr>
          <a:lstStyle/>
          <a:p>
            <a:r>
              <a:rPr lang="en-US" dirty="0" err="1"/>
              <a:t>Pengembangan</a:t>
            </a:r>
            <a:r>
              <a:rPr lang="en-US" dirty="0"/>
              <a:t> </a:t>
            </a:r>
            <a:r>
              <a:rPr lang="en-US" dirty="0" err="1"/>
              <a:t>Indikator</a:t>
            </a:r>
            <a:r>
              <a:rPr lang="en-US" dirty="0"/>
              <a:t> </a:t>
            </a:r>
            <a:r>
              <a:rPr lang="en-US" dirty="0" err="1"/>
              <a:t>berdasarkan</a:t>
            </a:r>
            <a:r>
              <a:rPr lang="en-US" dirty="0"/>
              <a:t> </a:t>
            </a:r>
            <a:r>
              <a:rPr lang="en-US" dirty="0" err="1"/>
              <a:t>Kompetensi</a:t>
            </a:r>
            <a:r>
              <a:rPr lang="en-US" dirty="0"/>
              <a:t> </a:t>
            </a:r>
            <a:r>
              <a:rPr lang="en-US" dirty="0" err="1"/>
              <a:t>Dasar</a:t>
            </a:r>
            <a:r>
              <a:rPr lang="en-US" dirty="0"/>
              <a:t> yang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pembelajaran</a:t>
            </a:r>
            <a:r>
              <a:rPr lang="en-US" dirty="0"/>
              <a:t>. </a:t>
            </a:r>
            <a:r>
              <a:rPr lang="en-US" b="1" dirty="0" err="1"/>
              <a:t>Indikator</a:t>
            </a:r>
            <a:r>
              <a:rPr lang="en-US" dirty="0"/>
              <a:t> </a:t>
            </a:r>
            <a:r>
              <a:rPr lang="en-US" dirty="0" err="1"/>
              <a:t>diambil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hasil</a:t>
            </a:r>
            <a:r>
              <a:rPr lang="en-US" dirty="0"/>
              <a:t> </a:t>
            </a:r>
            <a:r>
              <a:rPr lang="en-US" dirty="0" err="1"/>
              <a:t>pengembangan</a:t>
            </a:r>
            <a:r>
              <a:rPr lang="en-US" dirty="0"/>
              <a:t> </a:t>
            </a:r>
            <a:r>
              <a:rPr lang="en-US" dirty="0" err="1"/>
              <a:t>Indikator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b="1" dirty="0" err="1"/>
              <a:t>Silabus</a:t>
            </a:r>
            <a:r>
              <a:rPr lang="en-US" b="1" dirty="0"/>
              <a:t> (</a:t>
            </a:r>
            <a:r>
              <a:rPr lang="en-US" b="1" dirty="0" err="1"/>
              <a:t>dapat</a:t>
            </a:r>
            <a:r>
              <a:rPr lang="en-US" b="1" dirty="0"/>
              <a:t> </a:t>
            </a:r>
            <a:r>
              <a:rPr lang="en-US" b="1" dirty="0" err="1"/>
              <a:t>mengambil</a:t>
            </a:r>
            <a:r>
              <a:rPr lang="en-US" b="1" dirty="0"/>
              <a:t> minimal 1 </a:t>
            </a:r>
            <a:r>
              <a:rPr lang="en-US" b="1" dirty="0" err="1"/>
              <a:t>indikator</a:t>
            </a:r>
            <a:r>
              <a:rPr lang="en-US" b="1" dirty="0"/>
              <a:t> </a:t>
            </a:r>
            <a:r>
              <a:rPr lang="en-US" b="1" dirty="0" err="1"/>
              <a:t>dari</a:t>
            </a:r>
            <a:r>
              <a:rPr lang="en-US" b="1" dirty="0"/>
              <a:t> </a:t>
            </a:r>
            <a:r>
              <a:rPr lang="en-US" b="1" dirty="0" err="1"/>
              <a:t>masing-masing</a:t>
            </a:r>
            <a:r>
              <a:rPr lang="en-US" b="1" dirty="0"/>
              <a:t> KD </a:t>
            </a:r>
            <a:r>
              <a:rPr lang="en-US" b="1" dirty="0" err="1"/>
              <a:t>dari</a:t>
            </a:r>
            <a:r>
              <a:rPr lang="en-US" b="1" dirty="0"/>
              <a:t> </a:t>
            </a:r>
            <a:r>
              <a:rPr lang="en-US" b="1" dirty="0" err="1"/>
              <a:t>masing-masing</a:t>
            </a:r>
            <a:r>
              <a:rPr lang="en-US" b="1" dirty="0"/>
              <a:t> Mata </a:t>
            </a:r>
            <a:r>
              <a:rPr lang="en-US" b="1" dirty="0" err="1"/>
              <a:t>Pelajaran</a:t>
            </a:r>
            <a:r>
              <a:rPr lang="en-US" b="1" dirty="0"/>
              <a:t>)</a:t>
            </a:r>
            <a:endParaRPr lang="en-US" dirty="0"/>
          </a:p>
          <a:p>
            <a:r>
              <a:rPr lang="en-US" dirty="0" err="1" smtClean="0"/>
              <a:t>Kompetensi</a:t>
            </a:r>
            <a:r>
              <a:rPr lang="en-US" dirty="0" smtClean="0"/>
              <a:t> </a:t>
            </a:r>
            <a:r>
              <a:rPr lang="en-US" dirty="0" err="1" smtClean="0"/>
              <a:t>Dasar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Indikator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IPA: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3.1…… (KD)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3.1.2…… (</a:t>
            </a:r>
            <a:r>
              <a:rPr lang="en-US" dirty="0" err="1" smtClean="0"/>
              <a:t>Indikator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 smtClean="0"/>
              <a:t>PPKn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1.2……….(KD)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1.2.1……..(</a:t>
            </a:r>
            <a:r>
              <a:rPr lang="en-US" dirty="0" err="1" smtClean="0"/>
              <a:t>Indikator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r>
              <a:rPr lang="en-US" dirty="0" smtClean="0"/>
              <a:t>	Bahasa Indonesia: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3.4 ……….(KD)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3.4.3 …….(</a:t>
            </a:r>
            <a:r>
              <a:rPr lang="en-US" dirty="0" err="1" smtClean="0"/>
              <a:t>Indikator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3325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000" b="1" dirty="0" err="1"/>
              <a:t>Nilai-nilai</a:t>
            </a:r>
            <a:r>
              <a:rPr lang="en-US" sz="4000" b="1" dirty="0"/>
              <a:t> </a:t>
            </a:r>
            <a:r>
              <a:rPr lang="en-US" sz="4000" b="1" dirty="0" err="1"/>
              <a:t>karakter</a:t>
            </a:r>
            <a:r>
              <a:rPr lang="en-US" sz="4000" b="1" dirty="0"/>
              <a:t> </a:t>
            </a:r>
            <a:r>
              <a:rPr lang="en-US" sz="4000" b="1" dirty="0" err="1"/>
              <a:t>sesuai</a:t>
            </a:r>
            <a:r>
              <a:rPr lang="en-US" sz="4000" b="1" dirty="0"/>
              <a:t> </a:t>
            </a:r>
            <a:r>
              <a:rPr lang="en-US" sz="4000" b="1" dirty="0" err="1"/>
              <a:t>dengan</a:t>
            </a:r>
            <a:r>
              <a:rPr lang="en-US" sz="4000" b="1" dirty="0"/>
              <a:t> </a:t>
            </a:r>
            <a:r>
              <a:rPr lang="en-US" sz="4000" b="1" dirty="0" err="1"/>
              <a:t>Pengembangan</a:t>
            </a:r>
            <a:r>
              <a:rPr lang="en-US" sz="4000" b="1" dirty="0"/>
              <a:t> </a:t>
            </a:r>
            <a:r>
              <a:rPr lang="en-US" sz="4000" b="1" dirty="0" err="1"/>
              <a:t>Pendidikan</a:t>
            </a:r>
            <a:r>
              <a:rPr lang="en-US" sz="4000" b="1" dirty="0"/>
              <a:t> </a:t>
            </a:r>
            <a:r>
              <a:rPr lang="en-US" sz="4000" b="1" dirty="0" err="1"/>
              <a:t>Karakter</a:t>
            </a:r>
            <a:r>
              <a:rPr lang="en-US" sz="4000" b="1" dirty="0"/>
              <a:t> </a:t>
            </a:r>
            <a:r>
              <a:rPr lang="en-US" sz="4000" b="1" dirty="0" err="1"/>
              <a:t>dari</a:t>
            </a:r>
            <a:r>
              <a:rPr lang="en-US" sz="4000" b="1" dirty="0"/>
              <a:t> </a:t>
            </a:r>
            <a:r>
              <a:rPr lang="en-US" sz="4000" b="1" dirty="0" err="1"/>
              <a:t>Pemerintah</a:t>
            </a:r>
            <a:r>
              <a:rPr lang="en-US" b="1" dirty="0"/>
              <a:t/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1678" y="1874517"/>
            <a:ext cx="10178322" cy="4005075"/>
          </a:xfrm>
        </p:spPr>
        <p:txBody>
          <a:bodyPr>
            <a:normAutofit/>
          </a:bodyPr>
          <a:lstStyle/>
          <a:p>
            <a:pPr lvl="0"/>
            <a:r>
              <a:rPr lang="en-US" b="1" dirty="0" err="1"/>
              <a:t>Nilai-nilai</a:t>
            </a:r>
            <a:r>
              <a:rPr lang="en-US" b="1" dirty="0"/>
              <a:t> </a:t>
            </a:r>
            <a:r>
              <a:rPr lang="en-US" b="1" dirty="0" err="1"/>
              <a:t>Pendidikan</a:t>
            </a:r>
            <a:r>
              <a:rPr lang="en-US" b="1" dirty="0"/>
              <a:t> </a:t>
            </a:r>
            <a:r>
              <a:rPr lang="en-US" b="1" dirty="0" err="1"/>
              <a:t>Karakter</a:t>
            </a:r>
            <a:r>
              <a:rPr lang="en-US" b="1" dirty="0"/>
              <a:t> (PPK=</a:t>
            </a:r>
            <a:r>
              <a:rPr lang="en-US" b="1" dirty="0" err="1"/>
              <a:t>karakter</a:t>
            </a:r>
            <a:r>
              <a:rPr lang="en-US" b="1" dirty="0"/>
              <a:t> yang </a:t>
            </a:r>
            <a:r>
              <a:rPr lang="en-US" b="1" dirty="0" err="1"/>
              <a:t>ditetapkan</a:t>
            </a:r>
            <a:r>
              <a:rPr lang="en-US" b="1" dirty="0"/>
              <a:t> </a:t>
            </a:r>
            <a:r>
              <a:rPr lang="en-US" b="1" dirty="0" err="1"/>
              <a:t>pemerintah</a:t>
            </a:r>
            <a:r>
              <a:rPr lang="en-US" b="1" dirty="0"/>
              <a:t> </a:t>
            </a:r>
            <a:r>
              <a:rPr lang="en-US" b="1" dirty="0" err="1"/>
              <a:t>untuk</a:t>
            </a:r>
            <a:r>
              <a:rPr lang="en-US" b="1" dirty="0"/>
              <a:t> </a:t>
            </a:r>
            <a:r>
              <a:rPr lang="en-US" b="1" dirty="0" err="1"/>
              <a:t>wajib</a:t>
            </a:r>
            <a:r>
              <a:rPr lang="en-US" b="1" dirty="0"/>
              <a:t> </a:t>
            </a:r>
            <a:r>
              <a:rPr lang="en-US" b="1" dirty="0" err="1"/>
              <a:t>dikembangkan</a:t>
            </a:r>
            <a:r>
              <a:rPr lang="en-US" b="1" dirty="0"/>
              <a:t> </a:t>
            </a:r>
            <a:r>
              <a:rPr lang="en-US" b="1" dirty="0" err="1"/>
              <a:t>dalam</a:t>
            </a:r>
            <a:r>
              <a:rPr lang="en-US" b="1" dirty="0"/>
              <a:t> </a:t>
            </a:r>
            <a:r>
              <a:rPr lang="en-US" b="1" dirty="0" err="1"/>
              <a:t>pembelajaran</a:t>
            </a:r>
            <a:r>
              <a:rPr lang="en-US" b="1" dirty="0"/>
              <a:t> </a:t>
            </a:r>
            <a:r>
              <a:rPr lang="en-US" b="1" dirty="0" err="1"/>
              <a:t>Tematik</a:t>
            </a:r>
            <a:r>
              <a:rPr lang="en-US" b="1" dirty="0"/>
              <a:t> K-13)</a:t>
            </a:r>
          </a:p>
          <a:p>
            <a:pPr lvl="0"/>
            <a:r>
              <a:rPr lang="en-US" dirty="0"/>
              <a:t>	</a:t>
            </a:r>
            <a:r>
              <a:rPr lang="en-US" dirty="0" err="1"/>
              <a:t>Religius</a:t>
            </a:r>
            <a:r>
              <a:rPr lang="en-US" dirty="0"/>
              <a:t>		: </a:t>
            </a:r>
            <a:r>
              <a:rPr lang="en-US" dirty="0" err="1"/>
              <a:t>Berdoa</a:t>
            </a:r>
            <a:r>
              <a:rPr lang="en-US" dirty="0"/>
              <a:t>, </a:t>
            </a:r>
            <a:r>
              <a:rPr lang="en-US" dirty="0" err="1"/>
              <a:t>bersyukur</a:t>
            </a:r>
            <a:endParaRPr lang="en-US" dirty="0"/>
          </a:p>
          <a:p>
            <a:pPr lvl="0"/>
            <a:r>
              <a:rPr lang="en-US" dirty="0"/>
              <a:t>	</a:t>
            </a:r>
            <a:r>
              <a:rPr lang="en-US" dirty="0" err="1"/>
              <a:t>Nasionalis</a:t>
            </a:r>
            <a:r>
              <a:rPr lang="en-US" dirty="0"/>
              <a:t>	</a:t>
            </a:r>
            <a:r>
              <a:rPr lang="en-US" dirty="0" smtClean="0"/>
              <a:t>: </a:t>
            </a:r>
            <a:r>
              <a:rPr lang="en-US" dirty="0" err="1"/>
              <a:t>Cinta</a:t>
            </a:r>
            <a:r>
              <a:rPr lang="en-US" dirty="0"/>
              <a:t> </a:t>
            </a:r>
            <a:r>
              <a:rPr lang="en-US" dirty="0" err="1"/>
              <a:t>tanah</a:t>
            </a:r>
            <a:r>
              <a:rPr lang="en-US" dirty="0"/>
              <a:t> air</a:t>
            </a:r>
          </a:p>
          <a:p>
            <a:pPr lvl="0"/>
            <a:r>
              <a:rPr lang="en-US" dirty="0"/>
              <a:t>	</a:t>
            </a:r>
            <a:r>
              <a:rPr lang="en-US" dirty="0" err="1"/>
              <a:t>Mandiri</a:t>
            </a:r>
            <a:r>
              <a:rPr lang="en-US" dirty="0"/>
              <a:t>		: </a:t>
            </a:r>
            <a:r>
              <a:rPr lang="en-US" dirty="0" err="1"/>
              <a:t>Kemandirian</a:t>
            </a:r>
            <a:endParaRPr lang="en-US" dirty="0"/>
          </a:p>
          <a:p>
            <a:pPr lvl="0"/>
            <a:r>
              <a:rPr lang="en-US" dirty="0"/>
              <a:t>	Gotong-royong	: </a:t>
            </a:r>
            <a:r>
              <a:rPr lang="en-US" dirty="0" err="1"/>
              <a:t>Kerjasama</a:t>
            </a:r>
            <a:endParaRPr lang="en-US" dirty="0"/>
          </a:p>
          <a:p>
            <a:pPr lvl="0"/>
            <a:r>
              <a:rPr lang="en-US" dirty="0"/>
              <a:t>	</a:t>
            </a:r>
            <a:r>
              <a:rPr lang="en-US" dirty="0" err="1"/>
              <a:t>Integritas</a:t>
            </a:r>
            <a:r>
              <a:rPr lang="en-US" dirty="0"/>
              <a:t>	</a:t>
            </a:r>
            <a:r>
              <a:rPr lang="en-US" dirty="0" smtClean="0"/>
              <a:t>: </a:t>
            </a:r>
            <a:r>
              <a:rPr lang="en-US" dirty="0" err="1"/>
              <a:t>Tanggung</a:t>
            </a:r>
            <a:r>
              <a:rPr lang="en-US" dirty="0"/>
              <a:t> </a:t>
            </a:r>
            <a:r>
              <a:rPr lang="en-US" dirty="0" err="1"/>
              <a:t>jawab</a:t>
            </a:r>
            <a:r>
              <a:rPr lang="en-US" dirty="0"/>
              <a:t>, rasa </a:t>
            </a:r>
            <a:r>
              <a:rPr lang="en-US" dirty="0" err="1"/>
              <a:t>ingin</a:t>
            </a:r>
            <a:r>
              <a:rPr lang="en-US" dirty="0"/>
              <a:t> </a:t>
            </a:r>
            <a:r>
              <a:rPr lang="en-US" dirty="0" err="1"/>
              <a:t>tahu</a:t>
            </a:r>
            <a:r>
              <a:rPr lang="en-US" dirty="0"/>
              <a:t>, </a:t>
            </a:r>
            <a:r>
              <a:rPr lang="en-US" dirty="0" err="1"/>
              <a:t>teliti</a:t>
            </a:r>
            <a:r>
              <a:rPr lang="en-US" dirty="0"/>
              <a:t>, </a:t>
            </a:r>
            <a:r>
              <a:rPr lang="en-US" dirty="0" err="1"/>
              <a:t>tertib</a:t>
            </a:r>
            <a:r>
              <a:rPr lang="en-US" dirty="0"/>
              <a:t>, </a:t>
            </a:r>
            <a:r>
              <a:rPr lang="en-US" dirty="0" smtClean="0"/>
              <a:t>						</a:t>
            </a:r>
            <a:r>
              <a:rPr lang="en-US" dirty="0" err="1" smtClean="0"/>
              <a:t>disiplin</a:t>
            </a:r>
            <a:r>
              <a:rPr lang="en-US" dirty="0"/>
              <a:t>, </a:t>
            </a:r>
            <a:r>
              <a:rPr lang="en-US" dirty="0" err="1" smtClean="0"/>
              <a:t>kerja</a:t>
            </a:r>
            <a:r>
              <a:rPr lang="en-US" dirty="0" smtClean="0"/>
              <a:t> </a:t>
            </a:r>
            <a:r>
              <a:rPr lang="en-US" dirty="0" err="1"/>
              <a:t>keras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3575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83190"/>
          </a:xfrm>
        </p:spPr>
        <p:txBody>
          <a:bodyPr>
            <a:normAutofit/>
          </a:bodyPr>
          <a:lstStyle/>
          <a:p>
            <a:pPr algn="ctr"/>
            <a:r>
              <a:rPr lang="en-US" sz="4000" dirty="0" err="1" smtClean="0"/>
              <a:t>Tujuan</a:t>
            </a:r>
            <a:r>
              <a:rPr lang="en-US" sz="4000" dirty="0" smtClean="0"/>
              <a:t> </a:t>
            </a:r>
            <a:r>
              <a:rPr lang="en-US" sz="4000" dirty="0" err="1" smtClean="0"/>
              <a:t>Pembelajaran</a:t>
            </a:r>
            <a:r>
              <a:rPr lang="en-US" sz="4000" dirty="0" smtClean="0"/>
              <a:t> (TP)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60968"/>
            <a:ext cx="10515600" cy="4815995"/>
          </a:xfrm>
        </p:spPr>
        <p:txBody>
          <a:bodyPr>
            <a:normAutofit fontScale="77500" lnSpcReduction="20000"/>
          </a:bodyPr>
          <a:lstStyle/>
          <a:p>
            <a:r>
              <a:rPr lang="en-US" b="1" dirty="0" err="1"/>
              <a:t>Tujuan</a:t>
            </a:r>
            <a:r>
              <a:rPr lang="en-US" b="1" dirty="0"/>
              <a:t> </a:t>
            </a:r>
            <a:r>
              <a:rPr lang="en-US" b="1" dirty="0" err="1"/>
              <a:t>Pembelajaran</a:t>
            </a:r>
            <a:r>
              <a:rPr lang="en-US" b="1" dirty="0"/>
              <a:t>(TP)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kompetensi</a:t>
            </a:r>
            <a:r>
              <a:rPr lang="en-US" dirty="0"/>
              <a:t> yang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dikuasai</a:t>
            </a:r>
            <a:r>
              <a:rPr lang="en-US" dirty="0"/>
              <a:t> </a:t>
            </a:r>
            <a:r>
              <a:rPr lang="en-US" dirty="0" err="1"/>
              <a:t>siswa</a:t>
            </a:r>
            <a:r>
              <a:rPr lang="en-US" dirty="0"/>
              <a:t> </a:t>
            </a:r>
            <a:r>
              <a:rPr lang="en-US" dirty="0" err="1"/>
              <a:t>setelah</a:t>
            </a:r>
            <a:r>
              <a:rPr lang="en-US" dirty="0"/>
              <a:t> </a:t>
            </a:r>
            <a:r>
              <a:rPr lang="en-US" dirty="0" err="1"/>
              <a:t>pelaksanaan</a:t>
            </a:r>
            <a:r>
              <a:rPr lang="en-US" dirty="0"/>
              <a:t> </a:t>
            </a:r>
            <a:r>
              <a:rPr lang="en-US" dirty="0" err="1"/>
              <a:t>pembelajaran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skenario</a:t>
            </a:r>
            <a:r>
              <a:rPr lang="en-US" dirty="0"/>
              <a:t> </a:t>
            </a:r>
            <a:r>
              <a:rPr lang="en-US" dirty="0" err="1"/>
              <a:t>kegiatan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ukuran</a:t>
            </a:r>
            <a:r>
              <a:rPr lang="en-US" dirty="0"/>
              <a:t> yang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ditetapkan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guru</a:t>
            </a:r>
          </a:p>
          <a:p>
            <a:r>
              <a:rPr lang="en-US" dirty="0" err="1"/>
              <a:t>Pembuatan</a:t>
            </a:r>
            <a:r>
              <a:rPr lang="en-US" dirty="0"/>
              <a:t> </a:t>
            </a:r>
            <a:r>
              <a:rPr lang="en-US" b="1" dirty="0" err="1"/>
              <a:t>Tujuan</a:t>
            </a:r>
            <a:r>
              <a:rPr lang="en-US" b="1" dirty="0"/>
              <a:t> </a:t>
            </a:r>
            <a:r>
              <a:rPr lang="en-US" b="1" dirty="0" err="1"/>
              <a:t>Pembelajaran</a:t>
            </a:r>
            <a:r>
              <a:rPr lang="en-US" dirty="0"/>
              <a:t> </a:t>
            </a:r>
            <a:r>
              <a:rPr lang="en-US" dirty="0" err="1"/>
              <a:t>terdiri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b="1" dirty="0"/>
              <a:t>4</a:t>
            </a:r>
            <a:r>
              <a:rPr lang="en-US" dirty="0"/>
              <a:t> </a:t>
            </a:r>
            <a:r>
              <a:rPr lang="en-US" dirty="0" err="1"/>
              <a:t>komponen</a:t>
            </a:r>
            <a:r>
              <a:rPr lang="en-US" dirty="0"/>
              <a:t>, </a:t>
            </a:r>
            <a:r>
              <a:rPr lang="en-US" dirty="0" err="1"/>
              <a:t>yaitu</a:t>
            </a:r>
            <a:r>
              <a:rPr lang="en-US" dirty="0"/>
              <a:t>:</a:t>
            </a:r>
          </a:p>
          <a:p>
            <a:r>
              <a:rPr lang="en-US" b="1" dirty="0"/>
              <a:t>A</a:t>
            </a:r>
            <a:r>
              <a:rPr lang="en-US" dirty="0"/>
              <a:t>: </a:t>
            </a:r>
            <a:r>
              <a:rPr lang="en-US" dirty="0" err="1"/>
              <a:t>merupakan</a:t>
            </a:r>
            <a:r>
              <a:rPr lang="en-US" dirty="0"/>
              <a:t> “</a:t>
            </a:r>
            <a:r>
              <a:rPr lang="en-US" b="1" dirty="0" err="1"/>
              <a:t>Audiens</a:t>
            </a:r>
            <a:r>
              <a:rPr lang="en-US" dirty="0"/>
              <a:t>” </a:t>
            </a:r>
            <a:r>
              <a:rPr lang="en-US" dirty="0" err="1"/>
              <a:t>yaitu</a:t>
            </a:r>
            <a:r>
              <a:rPr lang="en-US" dirty="0"/>
              <a:t> </a:t>
            </a:r>
            <a:r>
              <a:rPr lang="en-US" dirty="0" err="1"/>
              <a:t>siswa</a:t>
            </a:r>
            <a:r>
              <a:rPr lang="en-US" dirty="0"/>
              <a:t> yang </a:t>
            </a:r>
            <a:r>
              <a:rPr lang="en-US" dirty="0" err="1"/>
              <a:t>mengikuti</a:t>
            </a:r>
            <a:r>
              <a:rPr lang="en-US" dirty="0"/>
              <a:t> </a:t>
            </a:r>
            <a:r>
              <a:rPr lang="en-US" dirty="0" err="1"/>
              <a:t>pembelajaran</a:t>
            </a:r>
            <a:r>
              <a:rPr lang="en-US" dirty="0"/>
              <a:t> (</a:t>
            </a:r>
            <a:r>
              <a:rPr lang="en-US" dirty="0" err="1"/>
              <a:t>dicontoh</a:t>
            </a:r>
            <a:r>
              <a:rPr lang="en-US" dirty="0"/>
              <a:t> </a:t>
            </a:r>
            <a:r>
              <a:rPr lang="en-US" dirty="0" err="1"/>
              <a:t>ditandai</a:t>
            </a:r>
            <a:r>
              <a:rPr lang="en-US" dirty="0"/>
              <a:t> </a:t>
            </a:r>
            <a:r>
              <a:rPr lang="en-US" dirty="0" err="1"/>
              <a:t>warna</a:t>
            </a:r>
            <a:r>
              <a:rPr lang="en-US" dirty="0"/>
              <a:t> </a:t>
            </a:r>
            <a:r>
              <a:rPr lang="en-US" dirty="0" err="1"/>
              <a:t>merah</a:t>
            </a:r>
            <a:r>
              <a:rPr lang="en-US" dirty="0"/>
              <a:t>)</a:t>
            </a:r>
          </a:p>
          <a:p>
            <a:r>
              <a:rPr lang="en-US" b="1" dirty="0"/>
              <a:t>B</a:t>
            </a:r>
            <a:r>
              <a:rPr lang="en-US" dirty="0"/>
              <a:t>: </a:t>
            </a:r>
            <a:r>
              <a:rPr lang="en-US" dirty="0" err="1"/>
              <a:t>merupakan</a:t>
            </a:r>
            <a:r>
              <a:rPr lang="en-US" dirty="0"/>
              <a:t> “</a:t>
            </a:r>
            <a:r>
              <a:rPr lang="en-US" b="1" dirty="0"/>
              <a:t>Behaviors</a:t>
            </a:r>
            <a:r>
              <a:rPr lang="en-US" dirty="0"/>
              <a:t>” </a:t>
            </a:r>
            <a:r>
              <a:rPr lang="en-US" b="1" dirty="0" err="1"/>
              <a:t>kompetensi</a:t>
            </a:r>
            <a:r>
              <a:rPr lang="en-US" b="1" dirty="0"/>
              <a:t> </a:t>
            </a:r>
            <a:r>
              <a:rPr lang="en-US" b="1" dirty="0" err="1"/>
              <a:t>perilaku</a:t>
            </a:r>
            <a:r>
              <a:rPr lang="en-US" b="1" dirty="0"/>
              <a:t> </a:t>
            </a:r>
            <a:r>
              <a:rPr lang="en-US" b="1" dirty="0" err="1"/>
              <a:t>belajar</a:t>
            </a:r>
            <a:r>
              <a:rPr lang="en-US" b="1" dirty="0"/>
              <a:t> </a:t>
            </a:r>
            <a:r>
              <a:rPr lang="en-US" b="1" dirty="0" err="1"/>
              <a:t>siswa</a:t>
            </a:r>
            <a:r>
              <a:rPr lang="en-US" dirty="0"/>
              <a:t> yang  </a:t>
            </a:r>
            <a:r>
              <a:rPr lang="en-US" b="1" dirty="0" err="1"/>
              <a:t>harus</a:t>
            </a:r>
            <a:r>
              <a:rPr lang="en-US" b="1" dirty="0"/>
              <a:t> </a:t>
            </a:r>
            <a:r>
              <a:rPr lang="en-US" b="1" dirty="0" err="1"/>
              <a:t>dikuasai</a:t>
            </a:r>
            <a:r>
              <a:rPr lang="en-US" dirty="0"/>
              <a:t> </a:t>
            </a:r>
            <a:r>
              <a:rPr lang="en-US" dirty="0" err="1"/>
              <a:t>sesuai</a:t>
            </a:r>
            <a:r>
              <a:rPr lang="en-US" dirty="0"/>
              <a:t> </a:t>
            </a:r>
            <a:r>
              <a:rPr lang="en-US" b="1" dirty="0"/>
              <a:t>KKO </a:t>
            </a:r>
            <a:r>
              <a:rPr lang="en-US" dirty="0"/>
              <a:t>(Kata </a:t>
            </a:r>
            <a:r>
              <a:rPr lang="en-US" dirty="0" err="1"/>
              <a:t>Kerja</a:t>
            </a:r>
            <a:r>
              <a:rPr lang="en-US" dirty="0"/>
              <a:t> </a:t>
            </a:r>
            <a:r>
              <a:rPr lang="en-US" dirty="0" err="1"/>
              <a:t>Operasional</a:t>
            </a:r>
            <a:r>
              <a:rPr lang="en-US" dirty="0"/>
              <a:t>) yang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direncanakan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b="1" dirty="0" err="1"/>
              <a:t>Indikator</a:t>
            </a:r>
            <a:endParaRPr lang="en-US" dirty="0"/>
          </a:p>
          <a:p>
            <a:r>
              <a:rPr lang="en-US" b="1" dirty="0" err="1"/>
              <a:t>Indikator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b="1" dirty="0" err="1"/>
              <a:t>Tujuan</a:t>
            </a:r>
            <a:r>
              <a:rPr lang="en-US" b="1" dirty="0"/>
              <a:t> </a:t>
            </a:r>
            <a:r>
              <a:rPr lang="en-US" b="1" dirty="0" err="1"/>
              <a:t>Pembelajaran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bagian</a:t>
            </a:r>
            <a:r>
              <a:rPr lang="en-US" dirty="0"/>
              <a:t> </a:t>
            </a:r>
            <a:r>
              <a:rPr lang="en-US" b="1" dirty="0"/>
              <a:t>Behaviors (B) </a:t>
            </a:r>
            <a:r>
              <a:rPr lang="en-US" dirty="0"/>
              <a:t>(</a:t>
            </a:r>
            <a:r>
              <a:rPr lang="en-US" dirty="0" err="1"/>
              <a:t>ditandai</a:t>
            </a:r>
            <a:r>
              <a:rPr lang="en-US" dirty="0"/>
              <a:t> </a:t>
            </a:r>
            <a:r>
              <a:rPr lang="en-US" dirty="0" err="1"/>
              <a:t>warna</a:t>
            </a:r>
            <a:r>
              <a:rPr lang="en-US" dirty="0"/>
              <a:t> </a:t>
            </a:r>
            <a:r>
              <a:rPr lang="en-US" dirty="0" err="1"/>
              <a:t>kuning</a:t>
            </a:r>
            <a:r>
              <a:rPr lang="en-US" dirty="0"/>
              <a:t>)</a:t>
            </a:r>
          </a:p>
          <a:p>
            <a:r>
              <a:rPr lang="en-US" b="1" dirty="0"/>
              <a:t>C: “Condition”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b="1" dirty="0" err="1"/>
              <a:t>skenario</a:t>
            </a:r>
            <a:r>
              <a:rPr lang="en-US" b="1" dirty="0"/>
              <a:t> </a:t>
            </a:r>
            <a:r>
              <a:rPr lang="en-US" b="1" dirty="0" err="1"/>
              <a:t>kegiatan</a:t>
            </a:r>
            <a:r>
              <a:rPr lang="en-US" b="1" dirty="0"/>
              <a:t> </a:t>
            </a:r>
            <a:r>
              <a:rPr lang="en-US" b="1" dirty="0" err="1"/>
              <a:t>belajar</a:t>
            </a:r>
            <a:r>
              <a:rPr lang="en-US" dirty="0"/>
              <a:t> yang </a:t>
            </a:r>
            <a:r>
              <a:rPr lang="en-US" dirty="0" err="1"/>
              <a:t>siswa</a:t>
            </a:r>
            <a:r>
              <a:rPr lang="en-US" dirty="0"/>
              <a:t> </a:t>
            </a:r>
            <a:r>
              <a:rPr lang="en-US" dirty="0" err="1"/>
              <a:t>lakukan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mencapai</a:t>
            </a:r>
            <a:r>
              <a:rPr lang="en-US" dirty="0"/>
              <a:t> </a:t>
            </a:r>
            <a:r>
              <a:rPr lang="en-US" b="1" dirty="0" err="1"/>
              <a:t>penguasaan</a:t>
            </a:r>
            <a:r>
              <a:rPr lang="en-US" b="1" dirty="0"/>
              <a:t> </a:t>
            </a:r>
            <a:r>
              <a:rPr lang="en-US" b="1" dirty="0" err="1"/>
              <a:t>kompetensi</a:t>
            </a:r>
            <a:r>
              <a:rPr lang="en-US" b="1" dirty="0"/>
              <a:t> </a:t>
            </a:r>
            <a:r>
              <a:rPr lang="en-US" b="1" dirty="0" err="1"/>
              <a:t>siswa</a:t>
            </a:r>
            <a:r>
              <a:rPr lang="en-US" dirty="0"/>
              <a:t> </a:t>
            </a:r>
            <a:r>
              <a:rPr lang="en-US" dirty="0" err="1"/>
              <a:t>sesuai</a:t>
            </a:r>
            <a:r>
              <a:rPr lang="en-US" dirty="0"/>
              <a:t> KKO</a:t>
            </a:r>
          </a:p>
          <a:p>
            <a:r>
              <a:rPr lang="en-US" b="1" dirty="0"/>
              <a:t>Condition </a:t>
            </a:r>
            <a:r>
              <a:rPr lang="en-US" b="1" dirty="0" err="1"/>
              <a:t>ini</a:t>
            </a:r>
            <a:r>
              <a:rPr lang="en-US" b="1" dirty="0"/>
              <a:t> </a:t>
            </a:r>
            <a:r>
              <a:rPr lang="en-US" b="1" dirty="0" err="1"/>
              <a:t>berupa</a:t>
            </a:r>
            <a:r>
              <a:rPr lang="en-US" b="1" dirty="0"/>
              <a:t> </a:t>
            </a:r>
            <a:r>
              <a:rPr lang="en-US" b="1" dirty="0" err="1"/>
              <a:t>kegiatan</a:t>
            </a:r>
            <a:r>
              <a:rPr lang="en-US" b="1" dirty="0"/>
              <a:t> </a:t>
            </a:r>
            <a:r>
              <a:rPr lang="en-US" b="1" dirty="0" err="1"/>
              <a:t>belajar</a:t>
            </a:r>
            <a:r>
              <a:rPr lang="en-US" b="1" dirty="0"/>
              <a:t> </a:t>
            </a:r>
            <a:r>
              <a:rPr lang="en-US" b="1" dirty="0" err="1"/>
              <a:t>siswa</a:t>
            </a:r>
            <a:r>
              <a:rPr lang="en-US" b="1" dirty="0"/>
              <a:t> yang </a:t>
            </a:r>
            <a:r>
              <a:rPr lang="en-US" b="1" dirty="0" err="1"/>
              <a:t>harus</a:t>
            </a:r>
            <a:r>
              <a:rPr lang="en-US" b="1" dirty="0"/>
              <a:t> </a:t>
            </a:r>
            <a:r>
              <a:rPr lang="en-US" b="1" dirty="0" err="1"/>
              <a:t>nampak</a:t>
            </a:r>
            <a:r>
              <a:rPr lang="en-US" b="1" dirty="0"/>
              <a:t> </a:t>
            </a:r>
            <a:r>
              <a:rPr lang="en-US" b="1" dirty="0" err="1"/>
              <a:t>atau</a:t>
            </a:r>
            <a:r>
              <a:rPr lang="en-US" b="1" dirty="0"/>
              <a:t> </a:t>
            </a:r>
            <a:r>
              <a:rPr lang="en-US" b="1" dirty="0" err="1"/>
              <a:t>teraplikasikan</a:t>
            </a:r>
            <a:r>
              <a:rPr lang="en-US" b="1" dirty="0"/>
              <a:t> </a:t>
            </a:r>
            <a:r>
              <a:rPr lang="en-US" b="1" dirty="0" err="1"/>
              <a:t>pada</a:t>
            </a:r>
            <a:r>
              <a:rPr lang="en-US" b="1" dirty="0"/>
              <a:t> </a:t>
            </a:r>
            <a:r>
              <a:rPr lang="en-US" b="1" dirty="0" err="1"/>
              <a:t>pembelajaran</a:t>
            </a:r>
            <a:r>
              <a:rPr lang="en-US" b="1" dirty="0"/>
              <a:t> di </a:t>
            </a:r>
            <a:r>
              <a:rPr lang="en-US" b="1" dirty="0" err="1"/>
              <a:t>kegiatan</a:t>
            </a:r>
            <a:r>
              <a:rPr lang="en-US" b="1" dirty="0"/>
              <a:t> Inti</a:t>
            </a:r>
            <a:endParaRPr lang="en-US" dirty="0"/>
          </a:p>
          <a:p>
            <a:r>
              <a:rPr lang="en-US" dirty="0" err="1"/>
              <a:t>Kegiatan</a:t>
            </a:r>
            <a:r>
              <a:rPr lang="en-US" dirty="0"/>
              <a:t> </a:t>
            </a:r>
            <a:r>
              <a:rPr lang="en-US" dirty="0" err="1"/>
              <a:t>belajar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sesuai</a:t>
            </a:r>
            <a:r>
              <a:rPr lang="en-US" dirty="0"/>
              <a:t> </a:t>
            </a:r>
            <a:r>
              <a:rPr lang="en-US" dirty="0" err="1"/>
              <a:t>denga</a:t>
            </a:r>
            <a:r>
              <a:rPr lang="en-US" dirty="0"/>
              <a:t> yang </a:t>
            </a:r>
            <a:r>
              <a:rPr lang="en-US" dirty="0" err="1"/>
              <a:t>dierncanakan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silabus</a:t>
            </a:r>
            <a:r>
              <a:rPr lang="en-US" dirty="0"/>
              <a:t>, </a:t>
            </a:r>
            <a:r>
              <a:rPr lang="en-US" dirty="0" err="1"/>
              <a:t>misal</a:t>
            </a:r>
            <a:r>
              <a:rPr lang="en-US" dirty="0"/>
              <a:t>: “</a:t>
            </a:r>
            <a:r>
              <a:rPr lang="en-US" dirty="0" err="1"/>
              <a:t>mendengarkan</a:t>
            </a:r>
            <a:r>
              <a:rPr lang="en-US" dirty="0"/>
              <a:t> </a:t>
            </a:r>
            <a:r>
              <a:rPr lang="en-US" dirty="0" err="1"/>
              <a:t>lagu</a:t>
            </a:r>
            <a:r>
              <a:rPr lang="en-US" dirty="0"/>
              <a:t>, </a:t>
            </a:r>
            <a:r>
              <a:rPr lang="en-US" dirty="0" err="1"/>
              <a:t>mendengarkan</a:t>
            </a:r>
            <a:r>
              <a:rPr lang="en-US" dirty="0"/>
              <a:t> </a:t>
            </a:r>
            <a:r>
              <a:rPr lang="en-US" dirty="0" err="1"/>
              <a:t>penjelasan</a:t>
            </a:r>
            <a:r>
              <a:rPr lang="en-US" dirty="0"/>
              <a:t> guru, </a:t>
            </a:r>
            <a:r>
              <a:rPr lang="en-US" dirty="0" err="1"/>
              <a:t>berdiskusi</a:t>
            </a:r>
            <a:r>
              <a:rPr lang="en-US" dirty="0"/>
              <a:t>, </a:t>
            </a:r>
            <a:r>
              <a:rPr lang="en-US" dirty="0" err="1"/>
              <a:t>membaca</a:t>
            </a:r>
            <a:r>
              <a:rPr lang="en-US" dirty="0"/>
              <a:t>, </a:t>
            </a:r>
            <a:r>
              <a:rPr lang="en-US" dirty="0" err="1"/>
              <a:t>praktikum</a:t>
            </a:r>
            <a:r>
              <a:rPr lang="en-US" dirty="0"/>
              <a:t> </a:t>
            </a:r>
            <a:r>
              <a:rPr lang="en-US" dirty="0" err="1"/>
              <a:t>dll</a:t>
            </a:r>
            <a:r>
              <a:rPr lang="en-US" dirty="0"/>
              <a:t>” (</a:t>
            </a:r>
            <a:r>
              <a:rPr lang="en-US" dirty="0" err="1"/>
              <a:t>ditandai</a:t>
            </a:r>
            <a:r>
              <a:rPr lang="en-US" dirty="0"/>
              <a:t> </a:t>
            </a:r>
            <a:r>
              <a:rPr lang="en-US" dirty="0" err="1"/>
              <a:t>warna</a:t>
            </a:r>
            <a:r>
              <a:rPr lang="en-US" dirty="0"/>
              <a:t> </a:t>
            </a:r>
            <a:r>
              <a:rPr lang="en-US" dirty="0" err="1"/>
              <a:t>hitam</a:t>
            </a:r>
            <a:r>
              <a:rPr lang="en-US" dirty="0"/>
              <a:t>)</a:t>
            </a:r>
          </a:p>
          <a:p>
            <a:r>
              <a:rPr lang="en-US" b="1" dirty="0"/>
              <a:t>D</a:t>
            </a:r>
            <a:r>
              <a:rPr lang="en-US" dirty="0"/>
              <a:t>: “</a:t>
            </a:r>
            <a:r>
              <a:rPr lang="en-US" b="1" dirty="0"/>
              <a:t>Degree</a:t>
            </a:r>
            <a:r>
              <a:rPr lang="en-US" dirty="0"/>
              <a:t>”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ukuran</a:t>
            </a:r>
            <a:r>
              <a:rPr lang="en-US" dirty="0"/>
              <a:t> minimal </a:t>
            </a:r>
            <a:r>
              <a:rPr lang="en-US" dirty="0" err="1"/>
              <a:t>kompetensi</a:t>
            </a:r>
            <a:r>
              <a:rPr lang="en-US" dirty="0"/>
              <a:t> yang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dikuasai</a:t>
            </a:r>
            <a:r>
              <a:rPr lang="en-US" dirty="0"/>
              <a:t> </a:t>
            </a:r>
            <a:r>
              <a:rPr lang="en-US" dirty="0" err="1"/>
              <a:t>siswa</a:t>
            </a:r>
            <a:r>
              <a:rPr lang="en-US" dirty="0"/>
              <a:t> </a:t>
            </a:r>
            <a:r>
              <a:rPr lang="en-US" dirty="0" err="1"/>
              <a:t>setelah</a:t>
            </a:r>
            <a:r>
              <a:rPr lang="en-US" dirty="0"/>
              <a:t> </a:t>
            </a:r>
            <a:r>
              <a:rPr lang="en-US" dirty="0" err="1"/>
              <a:t>pembelajaran</a:t>
            </a:r>
            <a:endParaRPr lang="en-US" dirty="0"/>
          </a:p>
          <a:p>
            <a:r>
              <a:rPr lang="en-US" dirty="0"/>
              <a:t>Degree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dinyatakan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ukuran</a:t>
            </a:r>
            <a:r>
              <a:rPr lang="en-US" dirty="0"/>
              <a:t> “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baik</a:t>
            </a:r>
            <a:r>
              <a:rPr lang="en-US" dirty="0"/>
              <a:t>”, “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jelas</a:t>
            </a:r>
            <a:r>
              <a:rPr lang="en-US" dirty="0"/>
              <a:t>”, “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rinci</a:t>
            </a:r>
            <a:r>
              <a:rPr lang="en-US" dirty="0"/>
              <a:t>”, “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lancar</a:t>
            </a:r>
            <a:r>
              <a:rPr lang="en-US" dirty="0"/>
              <a:t>”, “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sistematis</a:t>
            </a:r>
            <a:r>
              <a:rPr lang="en-US" dirty="0"/>
              <a:t>” </a:t>
            </a:r>
            <a:r>
              <a:rPr lang="en-US" dirty="0" err="1"/>
              <a:t>dll</a:t>
            </a:r>
            <a:r>
              <a:rPr lang="en-US" dirty="0"/>
              <a:t> (</a:t>
            </a:r>
            <a:r>
              <a:rPr lang="en-US" dirty="0" err="1"/>
              <a:t>ditandai</a:t>
            </a:r>
            <a:r>
              <a:rPr lang="en-US" dirty="0"/>
              <a:t> </a:t>
            </a:r>
            <a:r>
              <a:rPr lang="en-US" dirty="0" err="1"/>
              <a:t>warna</a:t>
            </a:r>
            <a:r>
              <a:rPr lang="en-US" dirty="0"/>
              <a:t> </a:t>
            </a:r>
            <a:r>
              <a:rPr lang="en-US" dirty="0" err="1"/>
              <a:t>biru</a:t>
            </a:r>
            <a:r>
              <a:rPr lang="en-US" dirty="0"/>
              <a:t>)</a:t>
            </a:r>
          </a:p>
          <a:p>
            <a:r>
              <a:rPr lang="en-US" dirty="0" err="1"/>
              <a:t>Pembuatan</a:t>
            </a:r>
            <a:r>
              <a:rPr lang="en-US" dirty="0"/>
              <a:t> TP </a:t>
            </a:r>
            <a:r>
              <a:rPr lang="en-US" dirty="0" err="1"/>
              <a:t>sesuai</a:t>
            </a:r>
            <a:r>
              <a:rPr lang="en-US" dirty="0"/>
              <a:t> </a:t>
            </a:r>
            <a:r>
              <a:rPr lang="en-US" dirty="0" err="1"/>
              <a:t>indikator</a:t>
            </a:r>
            <a:r>
              <a:rPr lang="en-US" dirty="0"/>
              <a:t> yang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pembelajaran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3191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Contoh</a:t>
            </a:r>
            <a:r>
              <a:rPr lang="en-US" dirty="0" smtClean="0"/>
              <a:t> </a:t>
            </a:r>
            <a:r>
              <a:rPr lang="en-US" dirty="0" err="1" smtClean="0"/>
              <a:t>Tujuan</a:t>
            </a:r>
            <a:r>
              <a:rPr lang="en-US" dirty="0" smtClean="0"/>
              <a:t> </a:t>
            </a:r>
            <a:r>
              <a:rPr lang="en-US" dirty="0" err="1" smtClean="0"/>
              <a:t>Pembelajaran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1678" y="1297173"/>
            <a:ext cx="10178322" cy="4582420"/>
          </a:xfrm>
        </p:spPr>
        <p:txBody>
          <a:bodyPr>
            <a:normAutofit fontScale="92500" lnSpcReduction="10000"/>
          </a:bodyPr>
          <a:lstStyle/>
          <a:p>
            <a:pPr marL="228600" lvl="2">
              <a:spcBef>
                <a:spcPts val="1000"/>
              </a:spcBef>
            </a:pPr>
            <a:r>
              <a:rPr lang="en-GB" sz="2800" dirty="0" err="1"/>
              <a:t>Menjelaskan</a:t>
            </a:r>
            <a:r>
              <a:rPr lang="en-GB" sz="2800" dirty="0"/>
              <a:t> </a:t>
            </a:r>
            <a:r>
              <a:rPr lang="en-GB" sz="2800" dirty="0" err="1"/>
              <a:t>isi</a:t>
            </a:r>
            <a:r>
              <a:rPr lang="en-GB" sz="2800" dirty="0"/>
              <a:t> </a:t>
            </a:r>
            <a:r>
              <a:rPr lang="en-GB" sz="2800" dirty="0" err="1"/>
              <a:t>teks</a:t>
            </a:r>
            <a:r>
              <a:rPr lang="en-GB" sz="2800" dirty="0"/>
              <a:t> </a:t>
            </a:r>
            <a:r>
              <a:rPr lang="en-GB" sz="2800" dirty="0" err="1"/>
              <a:t>eksplanasi</a:t>
            </a:r>
            <a:r>
              <a:rPr lang="en-GB" sz="2800" dirty="0"/>
              <a:t> </a:t>
            </a:r>
            <a:r>
              <a:rPr lang="en-GB" sz="2800" dirty="0" err="1"/>
              <a:t>ilmiah</a:t>
            </a:r>
            <a:r>
              <a:rPr lang="en-GB" sz="2800" dirty="0"/>
              <a:t> </a:t>
            </a:r>
            <a:r>
              <a:rPr lang="en-GB" sz="2800" dirty="0" err="1"/>
              <a:t>tentang</a:t>
            </a:r>
            <a:r>
              <a:rPr lang="en-GB" sz="2800" dirty="0"/>
              <a:t> </a:t>
            </a:r>
            <a:r>
              <a:rPr lang="en-GB" sz="2800" dirty="0" err="1"/>
              <a:t>perubahan</a:t>
            </a:r>
            <a:r>
              <a:rPr lang="en-GB" sz="2800" dirty="0"/>
              <a:t> </a:t>
            </a:r>
            <a:r>
              <a:rPr lang="en-GB" sz="2800" dirty="0" err="1"/>
              <a:t>energi</a:t>
            </a:r>
            <a:r>
              <a:rPr lang="en-GB" sz="2800" dirty="0"/>
              <a:t> </a:t>
            </a:r>
            <a:r>
              <a:rPr lang="en-GB" sz="2800" dirty="0" err="1"/>
              <a:t>listrik</a:t>
            </a:r>
            <a:r>
              <a:rPr lang="en-GB" sz="2800" dirty="0"/>
              <a:t>(</a:t>
            </a:r>
            <a:r>
              <a:rPr lang="en-GB" sz="2800" dirty="0" err="1"/>
              <a:t>Indikator</a:t>
            </a:r>
            <a:r>
              <a:rPr lang="en-GB" sz="2800" dirty="0"/>
              <a:t>)</a:t>
            </a:r>
            <a:endParaRPr lang="en-US" sz="2800" dirty="0"/>
          </a:p>
          <a:p>
            <a:r>
              <a:rPr lang="en-US" sz="2800" dirty="0" err="1" smtClean="0"/>
              <a:t>Setelah</a:t>
            </a:r>
            <a:r>
              <a:rPr lang="en-US" sz="2800" dirty="0" smtClean="0"/>
              <a:t> </a:t>
            </a:r>
            <a:r>
              <a:rPr lang="en-US" sz="2800" dirty="0" err="1"/>
              <a:t>membaca</a:t>
            </a:r>
            <a:r>
              <a:rPr lang="id-ID" sz="2800" dirty="0"/>
              <a:t> (C)</a:t>
            </a:r>
            <a:r>
              <a:rPr lang="en-US" sz="2800" dirty="0">
                <a:solidFill>
                  <a:srgbClr val="FF0000"/>
                </a:solidFill>
              </a:rPr>
              <a:t>, </a:t>
            </a:r>
            <a:r>
              <a:rPr lang="en-US" sz="2800" dirty="0" err="1">
                <a:solidFill>
                  <a:srgbClr val="FF0000"/>
                </a:solidFill>
              </a:rPr>
              <a:t>siswa</a:t>
            </a:r>
            <a:r>
              <a:rPr lang="id-ID" sz="2800" dirty="0">
                <a:solidFill>
                  <a:srgbClr val="FF0000"/>
                </a:solidFill>
              </a:rPr>
              <a:t> (A)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/>
              <a:t>mampu</a:t>
            </a:r>
            <a:r>
              <a:rPr lang="en-US" sz="2800" dirty="0"/>
              <a:t> </a:t>
            </a:r>
            <a:r>
              <a:rPr lang="en-US" sz="2800" dirty="0" err="1">
                <a:solidFill>
                  <a:srgbClr val="00B050"/>
                </a:solidFill>
              </a:rPr>
              <a:t>menjelaskan</a:t>
            </a:r>
            <a:r>
              <a:rPr lang="en-US" sz="2800" dirty="0">
                <a:solidFill>
                  <a:srgbClr val="00B050"/>
                </a:solidFill>
              </a:rPr>
              <a:t> </a:t>
            </a:r>
            <a:r>
              <a:rPr lang="en-US" sz="2800" dirty="0" err="1">
                <a:solidFill>
                  <a:srgbClr val="00B050"/>
                </a:solidFill>
              </a:rPr>
              <a:t>isi</a:t>
            </a:r>
            <a:r>
              <a:rPr lang="en-US" sz="2800" dirty="0">
                <a:solidFill>
                  <a:srgbClr val="00B050"/>
                </a:solidFill>
              </a:rPr>
              <a:t> </a:t>
            </a:r>
            <a:r>
              <a:rPr lang="en-US" sz="2800" dirty="0" err="1">
                <a:solidFill>
                  <a:srgbClr val="00B050"/>
                </a:solidFill>
              </a:rPr>
              <a:t>teks</a:t>
            </a:r>
            <a:r>
              <a:rPr lang="en-US" sz="2800" dirty="0">
                <a:solidFill>
                  <a:srgbClr val="00B050"/>
                </a:solidFill>
              </a:rPr>
              <a:t> </a:t>
            </a:r>
            <a:r>
              <a:rPr lang="en-US" sz="2800" dirty="0" err="1">
                <a:solidFill>
                  <a:srgbClr val="00B050"/>
                </a:solidFill>
              </a:rPr>
              <a:t>eksplanasi</a:t>
            </a:r>
            <a:r>
              <a:rPr lang="en-US" sz="2800" dirty="0">
                <a:solidFill>
                  <a:srgbClr val="00B050"/>
                </a:solidFill>
              </a:rPr>
              <a:t> </a:t>
            </a:r>
            <a:r>
              <a:rPr lang="en-US" sz="2800" dirty="0" err="1">
                <a:solidFill>
                  <a:srgbClr val="00B050"/>
                </a:solidFill>
              </a:rPr>
              <a:t>ilmiah</a:t>
            </a:r>
            <a:r>
              <a:rPr lang="en-US" sz="2800" dirty="0">
                <a:solidFill>
                  <a:srgbClr val="00B050"/>
                </a:solidFill>
              </a:rPr>
              <a:t> </a:t>
            </a:r>
            <a:r>
              <a:rPr lang="en-US" sz="2800" dirty="0" err="1">
                <a:solidFill>
                  <a:srgbClr val="00B050"/>
                </a:solidFill>
              </a:rPr>
              <a:t>tentang</a:t>
            </a:r>
            <a:r>
              <a:rPr lang="en-US" sz="2800" dirty="0">
                <a:solidFill>
                  <a:srgbClr val="00B050"/>
                </a:solidFill>
              </a:rPr>
              <a:t>  </a:t>
            </a:r>
            <a:r>
              <a:rPr lang="en-US" sz="2800" dirty="0" err="1">
                <a:solidFill>
                  <a:srgbClr val="00B050"/>
                </a:solidFill>
              </a:rPr>
              <a:t>perubahan</a:t>
            </a:r>
            <a:r>
              <a:rPr lang="en-US" sz="2800" dirty="0">
                <a:solidFill>
                  <a:srgbClr val="00B050"/>
                </a:solidFill>
              </a:rPr>
              <a:t> </a:t>
            </a:r>
            <a:r>
              <a:rPr lang="en-US" sz="2800" dirty="0" err="1">
                <a:solidFill>
                  <a:srgbClr val="00B050"/>
                </a:solidFill>
              </a:rPr>
              <a:t>energi</a:t>
            </a:r>
            <a:r>
              <a:rPr lang="en-US" sz="2800" dirty="0">
                <a:solidFill>
                  <a:srgbClr val="00B050"/>
                </a:solidFill>
              </a:rPr>
              <a:t> </a:t>
            </a:r>
            <a:r>
              <a:rPr lang="en-US" sz="2800" dirty="0" err="1">
                <a:solidFill>
                  <a:srgbClr val="00B050"/>
                </a:solidFill>
              </a:rPr>
              <a:t>listrik</a:t>
            </a:r>
            <a:r>
              <a:rPr lang="id-ID" sz="2800" dirty="0">
                <a:solidFill>
                  <a:srgbClr val="00B050"/>
                </a:solidFill>
              </a:rPr>
              <a:t> (B) </a:t>
            </a:r>
            <a:r>
              <a:rPr lang="en-US" sz="2800" b="1" dirty="0" err="1">
                <a:solidFill>
                  <a:srgbClr val="0070C0"/>
                </a:solidFill>
              </a:rPr>
              <a:t>dengan</a:t>
            </a:r>
            <a:r>
              <a:rPr lang="en-US" sz="2800" b="1" dirty="0">
                <a:solidFill>
                  <a:srgbClr val="0070C0"/>
                </a:solidFill>
              </a:rPr>
              <a:t> rasa </a:t>
            </a:r>
            <a:r>
              <a:rPr lang="en-US" sz="2800" b="1" dirty="0" err="1">
                <a:solidFill>
                  <a:srgbClr val="0070C0"/>
                </a:solidFill>
              </a:rPr>
              <a:t>ingin</a:t>
            </a:r>
            <a:r>
              <a:rPr lang="en-US" sz="2800" b="1" dirty="0">
                <a:solidFill>
                  <a:srgbClr val="0070C0"/>
                </a:solidFill>
              </a:rPr>
              <a:t> </a:t>
            </a:r>
            <a:r>
              <a:rPr lang="en-US" sz="2800" b="1" dirty="0" err="1">
                <a:solidFill>
                  <a:srgbClr val="0070C0"/>
                </a:solidFill>
              </a:rPr>
              <a:t>tahu</a:t>
            </a:r>
            <a:r>
              <a:rPr lang="en-US" sz="2800" b="1" dirty="0">
                <a:solidFill>
                  <a:srgbClr val="0070C0"/>
                </a:solidFill>
              </a:rPr>
              <a:t> yang </a:t>
            </a:r>
            <a:r>
              <a:rPr lang="en-US" sz="2800" b="1" dirty="0" err="1" smtClean="0">
                <a:solidFill>
                  <a:srgbClr val="0070C0"/>
                </a:solidFill>
              </a:rPr>
              <a:t>tinggi</a:t>
            </a:r>
            <a:r>
              <a:rPr lang="en-US" sz="2800" b="1" dirty="0" smtClean="0">
                <a:solidFill>
                  <a:srgbClr val="0070C0"/>
                </a:solidFill>
              </a:rPr>
              <a:t>/</a:t>
            </a:r>
            <a:r>
              <a:rPr lang="en-US" sz="2800" b="1" dirty="0" err="1" smtClean="0">
                <a:solidFill>
                  <a:srgbClr val="0070C0"/>
                </a:solidFill>
              </a:rPr>
              <a:t>dengan</a:t>
            </a:r>
            <a:r>
              <a:rPr lang="en-US" sz="2800" b="1" dirty="0" smtClean="0">
                <a:solidFill>
                  <a:srgbClr val="0070C0"/>
                </a:solidFill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</a:rPr>
              <a:t>benar</a:t>
            </a:r>
            <a:r>
              <a:rPr lang="id-ID" sz="2800" b="1" dirty="0" smtClean="0">
                <a:solidFill>
                  <a:srgbClr val="0070C0"/>
                </a:solidFill>
              </a:rPr>
              <a:t> </a:t>
            </a:r>
            <a:r>
              <a:rPr lang="id-ID" sz="2800" b="1" dirty="0">
                <a:solidFill>
                  <a:srgbClr val="0070C0"/>
                </a:solidFill>
              </a:rPr>
              <a:t>(D</a:t>
            </a:r>
            <a:r>
              <a:rPr lang="id-ID" sz="2800" b="1" dirty="0" smtClean="0">
                <a:solidFill>
                  <a:srgbClr val="0070C0"/>
                </a:solidFill>
              </a:rPr>
              <a:t>)</a:t>
            </a:r>
            <a:r>
              <a:rPr lang="en-US" sz="2800" b="1" dirty="0" smtClean="0">
                <a:solidFill>
                  <a:srgbClr val="0070C0"/>
                </a:solidFill>
              </a:rPr>
              <a:t> (TP)</a:t>
            </a:r>
          </a:p>
          <a:p>
            <a:pPr marL="228600" lvl="2"/>
            <a:r>
              <a:rPr lang="en-GB" sz="2800" dirty="0" err="1"/>
              <a:t>M</a:t>
            </a:r>
            <a:r>
              <a:rPr lang="en-GB" sz="2800" dirty="0" err="1" smtClean="0"/>
              <a:t>enjelaskan</a:t>
            </a:r>
            <a:r>
              <a:rPr lang="en-GB" sz="2800" dirty="0" smtClean="0"/>
              <a:t> </a:t>
            </a:r>
            <a:r>
              <a:rPr lang="en-GB" sz="2800" dirty="0" err="1"/>
              <a:t>pengaruh</a:t>
            </a:r>
            <a:r>
              <a:rPr lang="en-GB" sz="2800" dirty="0"/>
              <a:t> </a:t>
            </a:r>
            <a:r>
              <a:rPr lang="en-GB" sz="2800" dirty="0" err="1"/>
              <a:t>listrik</a:t>
            </a:r>
            <a:r>
              <a:rPr lang="en-GB" sz="2800" dirty="0"/>
              <a:t> </a:t>
            </a:r>
            <a:r>
              <a:rPr lang="en-GB" sz="2800" dirty="0" err="1"/>
              <a:t>terhadap</a:t>
            </a:r>
            <a:r>
              <a:rPr lang="en-GB" sz="2800" dirty="0"/>
              <a:t> </a:t>
            </a:r>
            <a:r>
              <a:rPr lang="en-GB" sz="2800" dirty="0" err="1"/>
              <a:t>kehidupan</a:t>
            </a:r>
            <a:r>
              <a:rPr lang="en-GB" sz="2800" dirty="0"/>
              <a:t> </a:t>
            </a:r>
            <a:r>
              <a:rPr lang="en-GB" sz="2800" dirty="0" err="1"/>
              <a:t>masyarakat</a:t>
            </a:r>
            <a:r>
              <a:rPr lang="en-GB" sz="2800" dirty="0"/>
              <a:t> di </a:t>
            </a:r>
            <a:r>
              <a:rPr lang="en-GB" sz="2800" dirty="0" err="1"/>
              <a:t>lingkungan</a:t>
            </a:r>
            <a:r>
              <a:rPr lang="en-GB" sz="2800" dirty="0"/>
              <a:t> </a:t>
            </a:r>
            <a:r>
              <a:rPr lang="en-GB" sz="2800" dirty="0" err="1"/>
              <a:t>sekitar</a:t>
            </a:r>
            <a:r>
              <a:rPr lang="en-GB" sz="2800" dirty="0"/>
              <a:t>.(</a:t>
            </a:r>
            <a:r>
              <a:rPr lang="en-GB" sz="2800" dirty="0" err="1"/>
              <a:t>Indikator</a:t>
            </a:r>
            <a:r>
              <a:rPr lang="en-GB" sz="2800" dirty="0"/>
              <a:t>)</a:t>
            </a:r>
            <a:endParaRPr lang="en-US" sz="2800" dirty="0"/>
          </a:p>
          <a:p>
            <a:r>
              <a:rPr lang="en-US" sz="2800" dirty="0" err="1"/>
              <a:t>Setelah</a:t>
            </a:r>
            <a:r>
              <a:rPr lang="en-US" sz="2800" dirty="0"/>
              <a:t> </a:t>
            </a:r>
            <a:r>
              <a:rPr lang="en-US" sz="2800" dirty="0" err="1"/>
              <a:t>diskusi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observasi</a:t>
            </a:r>
            <a:r>
              <a:rPr lang="en-US" sz="2800" dirty="0"/>
              <a:t>(C), </a:t>
            </a:r>
            <a:r>
              <a:rPr lang="en-US" sz="2800" dirty="0" err="1">
                <a:solidFill>
                  <a:srgbClr val="FF0000"/>
                </a:solidFill>
              </a:rPr>
              <a:t>siswa</a:t>
            </a:r>
            <a:r>
              <a:rPr lang="en-US" sz="2800" dirty="0">
                <a:solidFill>
                  <a:srgbClr val="FF0000"/>
                </a:solidFill>
              </a:rPr>
              <a:t>(A)</a:t>
            </a:r>
            <a:r>
              <a:rPr lang="en-US" sz="2800" dirty="0"/>
              <a:t> </a:t>
            </a:r>
            <a:r>
              <a:rPr lang="en-US" sz="2800" dirty="0" err="1"/>
              <a:t>mampu</a:t>
            </a:r>
            <a:r>
              <a:rPr lang="en-US" sz="2800" dirty="0"/>
              <a:t> </a:t>
            </a:r>
            <a:r>
              <a:rPr lang="en-US" sz="2800" dirty="0" err="1">
                <a:solidFill>
                  <a:srgbClr val="00B050"/>
                </a:solidFill>
              </a:rPr>
              <a:t>menjelaskan</a:t>
            </a:r>
            <a:r>
              <a:rPr lang="en-US" sz="2800" dirty="0">
                <a:solidFill>
                  <a:srgbClr val="00B050"/>
                </a:solidFill>
              </a:rPr>
              <a:t> </a:t>
            </a:r>
            <a:r>
              <a:rPr lang="en-US" sz="2800" dirty="0" err="1">
                <a:solidFill>
                  <a:srgbClr val="00B050"/>
                </a:solidFill>
              </a:rPr>
              <a:t>kegunaan</a:t>
            </a:r>
            <a:r>
              <a:rPr lang="en-US" sz="2800" dirty="0">
                <a:solidFill>
                  <a:srgbClr val="00B050"/>
                </a:solidFill>
              </a:rPr>
              <a:t> </a:t>
            </a:r>
            <a:r>
              <a:rPr lang="en-US" sz="2800" dirty="0" err="1">
                <a:solidFill>
                  <a:srgbClr val="00B050"/>
                </a:solidFill>
              </a:rPr>
              <a:t>listrik</a:t>
            </a:r>
            <a:r>
              <a:rPr lang="en-US" sz="2800" dirty="0">
                <a:solidFill>
                  <a:srgbClr val="00B050"/>
                </a:solidFill>
              </a:rPr>
              <a:t> </a:t>
            </a:r>
            <a:r>
              <a:rPr lang="en-US" sz="2800" dirty="0" err="1">
                <a:solidFill>
                  <a:srgbClr val="00B050"/>
                </a:solidFill>
              </a:rPr>
              <a:t>terhadap</a:t>
            </a:r>
            <a:r>
              <a:rPr lang="en-US" sz="2800" dirty="0">
                <a:solidFill>
                  <a:srgbClr val="00B050"/>
                </a:solidFill>
              </a:rPr>
              <a:t> </a:t>
            </a:r>
            <a:r>
              <a:rPr lang="en-US" sz="2800" dirty="0" err="1">
                <a:solidFill>
                  <a:srgbClr val="00B050"/>
                </a:solidFill>
              </a:rPr>
              <a:t>kehidupan</a:t>
            </a:r>
            <a:r>
              <a:rPr lang="en-US" sz="2800" dirty="0">
                <a:solidFill>
                  <a:srgbClr val="00B050"/>
                </a:solidFill>
              </a:rPr>
              <a:t> </a:t>
            </a:r>
            <a:r>
              <a:rPr lang="en-US" sz="2800" dirty="0" err="1">
                <a:solidFill>
                  <a:srgbClr val="00B050"/>
                </a:solidFill>
              </a:rPr>
              <a:t>masyarakat</a:t>
            </a:r>
            <a:r>
              <a:rPr lang="en-US" sz="2800" dirty="0">
                <a:solidFill>
                  <a:srgbClr val="00B050"/>
                </a:solidFill>
              </a:rPr>
              <a:t> di </a:t>
            </a:r>
            <a:r>
              <a:rPr lang="en-US" sz="2800" dirty="0" err="1">
                <a:solidFill>
                  <a:srgbClr val="00B050"/>
                </a:solidFill>
              </a:rPr>
              <a:t>lingkungan</a:t>
            </a:r>
            <a:r>
              <a:rPr lang="en-US" sz="2800" dirty="0">
                <a:solidFill>
                  <a:srgbClr val="00B050"/>
                </a:solidFill>
              </a:rPr>
              <a:t> </a:t>
            </a:r>
            <a:r>
              <a:rPr lang="en-US" sz="2800" dirty="0" err="1">
                <a:solidFill>
                  <a:srgbClr val="00B050"/>
                </a:solidFill>
              </a:rPr>
              <a:t>sekitar</a:t>
            </a:r>
            <a:r>
              <a:rPr lang="en-US" sz="2800" dirty="0">
                <a:solidFill>
                  <a:srgbClr val="00B050"/>
                </a:solidFill>
              </a:rPr>
              <a:t>(B)</a:t>
            </a:r>
            <a:r>
              <a:rPr lang="en-US" sz="2800" dirty="0"/>
              <a:t> </a:t>
            </a:r>
            <a:r>
              <a:rPr lang="en-US" sz="2800" b="1" dirty="0" err="1">
                <a:solidFill>
                  <a:srgbClr val="0070C0"/>
                </a:solidFill>
              </a:rPr>
              <a:t>dengan</a:t>
            </a:r>
            <a:r>
              <a:rPr lang="en-US" sz="2800" b="1" dirty="0">
                <a:solidFill>
                  <a:srgbClr val="0070C0"/>
                </a:solidFill>
              </a:rPr>
              <a:t> </a:t>
            </a:r>
            <a:r>
              <a:rPr lang="en-US" sz="2800" b="1" dirty="0" err="1">
                <a:solidFill>
                  <a:srgbClr val="0070C0"/>
                </a:solidFill>
              </a:rPr>
              <a:t>penuh</a:t>
            </a:r>
            <a:r>
              <a:rPr lang="en-US" sz="2800" b="1" dirty="0">
                <a:solidFill>
                  <a:srgbClr val="0070C0"/>
                </a:solidFill>
              </a:rPr>
              <a:t> </a:t>
            </a:r>
            <a:r>
              <a:rPr lang="en-US" sz="2800" b="1" dirty="0" err="1">
                <a:solidFill>
                  <a:srgbClr val="0070C0"/>
                </a:solidFill>
              </a:rPr>
              <a:t>penghargaan</a:t>
            </a:r>
            <a:r>
              <a:rPr lang="en-US" sz="2800" b="1" dirty="0">
                <a:solidFill>
                  <a:srgbClr val="0070C0"/>
                </a:solidFill>
              </a:rPr>
              <a:t>(D</a:t>
            </a:r>
            <a:r>
              <a:rPr lang="en-US" b="1" dirty="0" smtClean="0"/>
              <a:t>) (TP)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7771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dge">
  <a:themeElements>
    <a:clrScheme name="Custom 1">
      <a:dk1>
        <a:srgbClr val="FF6699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Badge">
      <a:majorFont>
        <a:latin typeface="Impact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TM10001106[[fn=Badge]]</Template>
  <TotalTime>41</TotalTime>
  <Words>758</Words>
  <Application>Microsoft Office PowerPoint</Application>
  <PresentationFormat>Custom</PresentationFormat>
  <Paragraphs>104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Badge</vt:lpstr>
      <vt:lpstr>Rencana Pelaksanaan Pembelajaran  (RPP)</vt:lpstr>
      <vt:lpstr>Pengertian RPP</vt:lpstr>
      <vt:lpstr>Sistematika RPP</vt:lpstr>
      <vt:lpstr>IdEntitas RPP</vt:lpstr>
      <vt:lpstr>Kompetensi Inti</vt:lpstr>
      <vt:lpstr>Kompetensi Dasar dan Indikator</vt:lpstr>
      <vt:lpstr>Nilai-nilai karakter sesuai dengan Pengembangan Pendidikan Karakter dari Pemerintah </vt:lpstr>
      <vt:lpstr>Tujuan Pembelajaran (TP)</vt:lpstr>
      <vt:lpstr>Contoh Tujuan Pembelajaran</vt:lpstr>
      <vt:lpstr>Materi Pokok dan materi pembelajaran</vt:lpstr>
      <vt:lpstr>Metode, Model, dan Pendekatan Pembelajaran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Rencana Pelaksanaan Pembelajaran  (RPP)</dc:title>
  <dc:creator>Windows User</dc:creator>
  <cp:lastModifiedBy>admin</cp:lastModifiedBy>
  <cp:revision>8</cp:revision>
  <dcterms:created xsi:type="dcterms:W3CDTF">2020-04-06T23:44:10Z</dcterms:created>
  <dcterms:modified xsi:type="dcterms:W3CDTF">2020-07-21T13:37:23Z</dcterms:modified>
</cp:coreProperties>
</file>