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8"/>
  </p:notesMasterIdLst>
  <p:sldIdLst>
    <p:sldId id="261" r:id="rId5"/>
    <p:sldId id="274" r:id="rId6"/>
    <p:sldId id="262" r:id="rId7"/>
    <p:sldId id="263" r:id="rId8"/>
    <p:sldId id="264" r:id="rId9"/>
    <p:sldId id="265" r:id="rId10"/>
    <p:sldId id="270" r:id="rId11"/>
    <p:sldId id="266" r:id="rId12"/>
    <p:sldId id="267" r:id="rId13"/>
    <p:sldId id="271" r:id="rId14"/>
    <p:sldId id="272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41" autoAdjust="0"/>
  </p:normalViewPr>
  <p:slideViewPr>
    <p:cSldViewPr snapToGrid="0">
      <p:cViewPr varScale="1">
        <p:scale>
          <a:sx n="59" d="100"/>
          <a:sy n="59" d="100"/>
        </p:scale>
        <p:origin x="8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t="6504" b="9202"/>
          <a:stretch/>
        </p:blipFill>
        <p:spPr>
          <a:xfrm>
            <a:off x="-6793" y="-6610"/>
            <a:ext cx="12188389" cy="6857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Round Diagonal Corner Rectangle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Freeform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6" name="Freeform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8" name="Freeform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9" name="Freeform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4" name="Freeform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5" name="Freeform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6" name="Freeform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8" name="Freeform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9" name="Freeform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0" name="Freeform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1" name="Freeform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3" name="Rectangle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8402" y="2522537"/>
            <a:ext cx="6858000" cy="136789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INOVASI DAN TRANSFORMASI TEKNOLOGI DALAM PRESFEKTIF HUKUM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3164" y="3837889"/>
            <a:ext cx="6857999" cy="61073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KAMILOV SAGALA, S.H., M.H.</a:t>
            </a:r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55E99-FFA0-C625-B7A4-1DD6CA35560B}"/>
              </a:ext>
            </a:extLst>
          </p:cNvPr>
          <p:cNvSpPr txBox="1"/>
          <p:nvPr/>
        </p:nvSpPr>
        <p:spPr>
          <a:xfrm>
            <a:off x="1719943" y="478971"/>
            <a:ext cx="910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b="1" dirty="0"/>
              <a:t>Pasal 2 Undang-Undang Informasi dan Transaksi Elektronik (UU ITE)</a:t>
            </a:r>
            <a:endParaRPr lang="en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98A14-20DE-FDE7-AD1A-14CA7BF1A63A}"/>
              </a:ext>
            </a:extLst>
          </p:cNvPr>
          <p:cNvSpPr txBox="1"/>
          <p:nvPr/>
        </p:nvSpPr>
        <p:spPr>
          <a:xfrm>
            <a:off x="1850571" y="1110343"/>
            <a:ext cx="8969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/>
              <a:t>Pasal 2 UU ITE </a:t>
            </a:r>
            <a:r>
              <a:rPr lang="en-ID" dirty="0" err="1"/>
              <a:t>menjelaskan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jangkauan</a:t>
            </a:r>
            <a:r>
              <a:rPr lang="en-ID" dirty="0"/>
              <a:t> </a:t>
            </a:r>
            <a:r>
              <a:rPr lang="en-ID" dirty="0" err="1"/>
              <a:t>yurisdiksi</a:t>
            </a:r>
            <a:r>
              <a:rPr lang="en-ID" dirty="0"/>
              <a:t> UU ITE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berlaku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perbuatan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yang </a:t>
            </a:r>
            <a:r>
              <a:rPr lang="en-ID" dirty="0" err="1"/>
              <a:t>dilakukan</a:t>
            </a:r>
            <a:r>
              <a:rPr lang="en-ID" dirty="0"/>
              <a:t> oleh </a:t>
            </a:r>
            <a:r>
              <a:rPr lang="en-ID" dirty="0" err="1"/>
              <a:t>warga</a:t>
            </a:r>
            <a:r>
              <a:rPr lang="en-ID" dirty="0"/>
              <a:t> negara Indonesia </a:t>
            </a:r>
            <a:r>
              <a:rPr lang="en-ID" dirty="0" err="1"/>
              <a:t>atau</a:t>
            </a:r>
            <a:r>
              <a:rPr lang="en-ID" dirty="0"/>
              <a:t> di wilayah Indonesia, </a:t>
            </a:r>
            <a:r>
              <a:rPr lang="en-ID" dirty="0" err="1"/>
              <a:t>tetapi</a:t>
            </a:r>
            <a:r>
              <a:rPr lang="en-ID" dirty="0"/>
              <a:t> juga </a:t>
            </a:r>
            <a:r>
              <a:rPr lang="en-ID" dirty="0" err="1"/>
              <a:t>mencakup</a:t>
            </a:r>
            <a:r>
              <a:rPr lang="en-ID" dirty="0"/>
              <a:t> </a:t>
            </a:r>
            <a:r>
              <a:rPr lang="en-ID" dirty="0" err="1"/>
              <a:t>perbuatan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yang </a:t>
            </a:r>
            <a:r>
              <a:rPr lang="en-ID" dirty="0" err="1"/>
              <a:t>dilakukan</a:t>
            </a:r>
            <a:r>
              <a:rPr lang="en-ID" dirty="0"/>
              <a:t> di </a:t>
            </a:r>
            <a:r>
              <a:rPr lang="en-ID" dirty="0" err="1"/>
              <a:t>luar</a:t>
            </a:r>
            <a:r>
              <a:rPr lang="en-ID" dirty="0"/>
              <a:t> wilayah </a:t>
            </a:r>
            <a:r>
              <a:rPr lang="en-ID" dirty="0" err="1"/>
              <a:t>hukum</a:t>
            </a:r>
            <a:r>
              <a:rPr lang="en-ID" dirty="0"/>
              <a:t> Indonesia.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31875-FD9F-2A2A-EDE2-7169496B1FD9}"/>
              </a:ext>
            </a:extLst>
          </p:cNvPr>
          <p:cNvSpPr txBox="1"/>
          <p:nvPr/>
        </p:nvSpPr>
        <p:spPr>
          <a:xfrm>
            <a:off x="1719943" y="2295713"/>
            <a:ext cx="933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Pasal-Pasal</a:t>
            </a:r>
            <a:r>
              <a:rPr lang="es-ES" b="1" dirty="0"/>
              <a:t> </a:t>
            </a:r>
            <a:r>
              <a:rPr lang="es-ES" b="1" dirty="0" err="1"/>
              <a:t>Penting</a:t>
            </a:r>
            <a:r>
              <a:rPr lang="es-ES" b="1" dirty="0"/>
              <a:t> </a:t>
            </a:r>
            <a:r>
              <a:rPr lang="es-ES" b="1" dirty="0" err="1"/>
              <a:t>dalam</a:t>
            </a:r>
            <a:r>
              <a:rPr lang="es-ES" b="1" dirty="0"/>
              <a:t> UU ITE</a:t>
            </a:r>
            <a:endParaRPr lang="en-ID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37475-0516-8EB1-439F-56B3F44EB232}"/>
              </a:ext>
            </a:extLst>
          </p:cNvPr>
          <p:cNvSpPr txBox="1"/>
          <p:nvPr/>
        </p:nvSpPr>
        <p:spPr>
          <a:xfrm>
            <a:off x="1970314" y="2852057"/>
            <a:ext cx="908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b="1" dirty="0"/>
              <a:t>Pasal 28 Ayat 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486EB-40F9-E295-CC89-8A193C446D2E}"/>
              </a:ext>
            </a:extLst>
          </p:cNvPr>
          <p:cNvSpPr txBox="1"/>
          <p:nvPr/>
        </p:nvSpPr>
        <p:spPr>
          <a:xfrm>
            <a:off x="2427513" y="3221389"/>
            <a:ext cx="8730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Melarang</a:t>
            </a:r>
            <a:r>
              <a:rPr lang="en-ID" dirty="0"/>
              <a:t> </a:t>
            </a:r>
            <a:r>
              <a:rPr lang="en-ID" dirty="0" err="1"/>
              <a:t>penyebaran</a:t>
            </a:r>
            <a:r>
              <a:rPr lang="en-ID" dirty="0"/>
              <a:t> </a:t>
            </a:r>
            <a:r>
              <a:rPr lang="en-ID" dirty="0" err="1"/>
              <a:t>kebencian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suku</a:t>
            </a:r>
            <a:r>
              <a:rPr lang="en-ID" dirty="0"/>
              <a:t>, agama, </a:t>
            </a:r>
            <a:r>
              <a:rPr lang="en-ID" dirty="0" err="1"/>
              <a:t>ras</a:t>
            </a:r>
            <a:r>
              <a:rPr lang="en-ID" dirty="0"/>
              <a:t>, dan </a:t>
            </a:r>
            <a:r>
              <a:rPr lang="en-ID" dirty="0" err="1"/>
              <a:t>antargolongan</a:t>
            </a:r>
            <a:r>
              <a:rPr lang="en-ID" dirty="0"/>
              <a:t> (SARA) </a:t>
            </a:r>
            <a:r>
              <a:rPr lang="en-ID" dirty="0" err="1"/>
              <a:t>melalui</a:t>
            </a:r>
            <a:r>
              <a:rPr lang="en-ID" dirty="0"/>
              <a:t> media </a:t>
            </a:r>
            <a:r>
              <a:rPr lang="en-ID" dirty="0" err="1"/>
              <a:t>elektronik</a:t>
            </a:r>
            <a:r>
              <a:rPr lang="en-ID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65327-48C3-E16E-F8BE-3EAC4E4F3DCE}"/>
              </a:ext>
            </a:extLst>
          </p:cNvPr>
          <p:cNvSpPr txBox="1"/>
          <p:nvPr/>
        </p:nvSpPr>
        <p:spPr>
          <a:xfrm>
            <a:off x="1970314" y="3951514"/>
            <a:ext cx="893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/>
              <a:t>2.   Pasal 27B Ayat 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60B3C-8295-CEB2-6A58-8DC0EDAB9650}"/>
              </a:ext>
            </a:extLst>
          </p:cNvPr>
          <p:cNvSpPr txBox="1"/>
          <p:nvPr/>
        </p:nvSpPr>
        <p:spPr>
          <a:xfrm>
            <a:off x="2427513" y="4338543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Melarang</a:t>
            </a:r>
            <a:r>
              <a:rPr lang="en-ID" dirty="0"/>
              <a:t> </a:t>
            </a:r>
            <a:r>
              <a:rPr lang="en-ID" dirty="0" err="1"/>
              <a:t>pendistribusian</a:t>
            </a:r>
            <a:r>
              <a:rPr lang="en-ID" dirty="0"/>
              <a:t> dan/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transmisi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elektronik</a:t>
            </a:r>
            <a:r>
              <a:rPr lang="en-ID" dirty="0"/>
              <a:t> dan/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dokumen</a:t>
            </a:r>
            <a:r>
              <a:rPr lang="en-ID" dirty="0"/>
              <a:t> </a:t>
            </a:r>
            <a:r>
              <a:rPr lang="en-ID" dirty="0" err="1"/>
              <a:t>elektronik</a:t>
            </a:r>
            <a:r>
              <a:rPr lang="en-ID" dirty="0"/>
              <a:t> yang </a:t>
            </a:r>
            <a:r>
              <a:rPr lang="en-ID" dirty="0" err="1"/>
              <a:t>bertujuan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menguntungkan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orang lain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melawan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0913A0-7BB1-44E9-21B6-3A0DAE319AE7}"/>
              </a:ext>
            </a:extLst>
          </p:cNvPr>
          <p:cNvSpPr txBox="1"/>
          <p:nvPr/>
        </p:nvSpPr>
        <p:spPr>
          <a:xfrm>
            <a:off x="1970314" y="5378325"/>
            <a:ext cx="857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/>
              <a:t>3.   Pasal 27 Ayat (2)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79C247-DEBD-D16E-4A9A-965346A452AA}"/>
              </a:ext>
            </a:extLst>
          </p:cNvPr>
          <p:cNvSpPr txBox="1"/>
          <p:nvPr/>
        </p:nvSpPr>
        <p:spPr>
          <a:xfrm>
            <a:off x="2427513" y="5856515"/>
            <a:ext cx="81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Melarang</a:t>
            </a:r>
            <a:r>
              <a:rPr lang="en-ID" dirty="0"/>
              <a:t> </a:t>
            </a:r>
            <a:r>
              <a:rPr lang="en-ID" dirty="0" err="1"/>
              <a:t>pendistribusian</a:t>
            </a:r>
            <a:r>
              <a:rPr lang="en-ID" dirty="0"/>
              <a:t>, </a:t>
            </a:r>
            <a:r>
              <a:rPr lang="en-ID" dirty="0" err="1"/>
              <a:t>transmisi</a:t>
            </a:r>
            <a:r>
              <a:rPr lang="en-ID" dirty="0"/>
              <a:t>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akses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yang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muatan</a:t>
            </a:r>
            <a:r>
              <a:rPr lang="en-ID" dirty="0"/>
              <a:t> </a:t>
            </a:r>
            <a:r>
              <a:rPr lang="en-ID" dirty="0" err="1"/>
              <a:t>perjudian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713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C3CE23-9790-DF21-77EA-9C1DCAF4795E}"/>
              </a:ext>
            </a:extLst>
          </p:cNvPr>
          <p:cNvSpPr txBox="1"/>
          <p:nvPr/>
        </p:nvSpPr>
        <p:spPr>
          <a:xfrm>
            <a:off x="2841171" y="762000"/>
            <a:ext cx="6847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i="1" dirty="0" err="1"/>
              <a:t>Perbuatan</a:t>
            </a:r>
            <a:r>
              <a:rPr lang="en-ID" sz="2000" b="1" i="1" dirty="0"/>
              <a:t> yang </a:t>
            </a:r>
            <a:r>
              <a:rPr lang="en-ID" sz="2000" b="1" i="1" dirty="0" err="1"/>
              <a:t>Dilarang</a:t>
            </a:r>
            <a:r>
              <a:rPr lang="en-ID" sz="2000" b="1" i="1" dirty="0"/>
              <a:t> </a:t>
            </a:r>
            <a:r>
              <a:rPr lang="en-ID" sz="2000" b="1" i="1" dirty="0" err="1"/>
              <a:t>dalam</a:t>
            </a:r>
            <a:r>
              <a:rPr lang="en-ID" sz="2000" b="1" i="1" dirty="0"/>
              <a:t> UU ITE </a:t>
            </a:r>
            <a:r>
              <a:rPr lang="en-ID" sz="2000" b="1" i="1" dirty="0" err="1"/>
              <a:t>Lainnya</a:t>
            </a:r>
            <a:endParaRPr lang="en-ID" sz="20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82A6F-BAE2-D829-167F-329DE3E55304}"/>
              </a:ext>
            </a:extLst>
          </p:cNvPr>
          <p:cNvSpPr txBox="1"/>
          <p:nvPr/>
        </p:nvSpPr>
        <p:spPr>
          <a:xfrm>
            <a:off x="2950029" y="1360714"/>
            <a:ext cx="5943600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contoh</a:t>
            </a:r>
            <a:r>
              <a:rPr lang="en-ID" dirty="0"/>
              <a:t> </a:t>
            </a:r>
            <a:r>
              <a:rPr lang="en-ID" dirty="0" err="1"/>
              <a:t>perbuatan</a:t>
            </a:r>
            <a:r>
              <a:rPr lang="en-ID" dirty="0"/>
              <a:t> yang </a:t>
            </a:r>
            <a:r>
              <a:rPr lang="en-ID" dirty="0" err="1"/>
              <a:t>dilarang</a:t>
            </a:r>
            <a:r>
              <a:rPr lang="en-ID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4CC3B-F41D-8C8D-3653-F7C9A49C65E6}"/>
              </a:ext>
            </a:extLst>
          </p:cNvPr>
          <p:cNvSpPr txBox="1"/>
          <p:nvPr/>
        </p:nvSpPr>
        <p:spPr>
          <a:xfrm>
            <a:off x="3091543" y="1959428"/>
            <a:ext cx="66838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err="1"/>
              <a:t>Pencemaran</a:t>
            </a:r>
            <a:r>
              <a:rPr lang="en-ID" dirty="0"/>
              <a:t> </a:t>
            </a:r>
            <a:r>
              <a:rPr lang="en-ID" dirty="0" err="1"/>
              <a:t>nama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err="1"/>
              <a:t>Perjudian</a:t>
            </a:r>
            <a:r>
              <a:rPr lang="en-ID" dirty="0"/>
              <a:t> online.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err="1"/>
              <a:t>Menyebarkan</a:t>
            </a:r>
            <a:r>
              <a:rPr lang="en-ID" dirty="0"/>
              <a:t> video </a:t>
            </a:r>
            <a:r>
              <a:rPr lang="en-ID" dirty="0" err="1"/>
              <a:t>perbuatan</a:t>
            </a:r>
            <a:r>
              <a:rPr lang="en-ID" dirty="0"/>
              <a:t> </a:t>
            </a:r>
            <a:r>
              <a:rPr lang="en-ID" dirty="0" err="1"/>
              <a:t>asusila</a:t>
            </a:r>
            <a:r>
              <a:rPr lang="en-ID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err="1"/>
              <a:t>Pengancaman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pihak</a:t>
            </a:r>
            <a:r>
              <a:rPr lang="en-ID" dirty="0"/>
              <a:t> lain.</a:t>
            </a:r>
          </a:p>
        </p:txBody>
      </p:sp>
    </p:spTree>
    <p:extLst>
      <p:ext uri="{BB962C8B-B14F-4D97-AF65-F5344CB8AC3E}">
        <p14:creationId xmlns:p14="http://schemas.microsoft.com/office/powerpoint/2010/main" val="1140572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18477E-37AF-F0B6-9D83-C9A17331BE68}"/>
              </a:ext>
            </a:extLst>
          </p:cNvPr>
          <p:cNvSpPr txBox="1"/>
          <p:nvPr/>
        </p:nvSpPr>
        <p:spPr>
          <a:xfrm>
            <a:off x="4593771" y="544286"/>
            <a:ext cx="247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b="1" dirty="0"/>
              <a:t>Kesimpulan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CF265-649C-8F1B-6B86-0AFB36D7157D}"/>
              </a:ext>
            </a:extLst>
          </p:cNvPr>
          <p:cNvSpPr txBox="1"/>
          <p:nvPr/>
        </p:nvSpPr>
        <p:spPr>
          <a:xfrm>
            <a:off x="1981200" y="1785257"/>
            <a:ext cx="8240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000" dirty="0" err="1"/>
              <a:t>Inovasi</a:t>
            </a:r>
            <a:r>
              <a:rPr lang="en-ID" sz="2000" dirty="0"/>
              <a:t> </a:t>
            </a:r>
            <a:r>
              <a:rPr lang="en-ID" sz="2000" dirty="0" err="1"/>
              <a:t>teknologi</a:t>
            </a:r>
            <a:r>
              <a:rPr lang="en-ID" sz="2000" dirty="0"/>
              <a:t> </a:t>
            </a:r>
            <a:r>
              <a:rPr lang="en-ID" sz="2000" dirty="0" err="1"/>
              <a:t>mempermudah</a:t>
            </a:r>
            <a:r>
              <a:rPr lang="en-ID" sz="2000" dirty="0"/>
              <a:t> proses </a:t>
            </a:r>
            <a:r>
              <a:rPr lang="en-ID" sz="2000" dirty="0" err="1"/>
              <a:t>hukum</a:t>
            </a:r>
            <a:r>
              <a:rPr lang="en-ID" sz="2000" dirty="0"/>
              <a:t> </a:t>
            </a:r>
            <a:r>
              <a:rPr lang="en-ID" sz="2000" dirty="0" err="1"/>
              <a:t>tetapi</a:t>
            </a:r>
            <a:r>
              <a:rPr lang="en-ID" sz="2000" dirty="0"/>
              <a:t> </a:t>
            </a:r>
            <a:r>
              <a:rPr lang="en-ID" sz="2000" dirty="0" err="1"/>
              <a:t>membutuhkan</a:t>
            </a:r>
            <a:r>
              <a:rPr lang="en-ID" sz="2000" dirty="0"/>
              <a:t> </a:t>
            </a:r>
            <a:r>
              <a:rPr lang="en-ID" sz="2000" dirty="0" err="1"/>
              <a:t>regulasi</a:t>
            </a:r>
            <a:r>
              <a:rPr lang="en-ID" sz="2000" dirty="0"/>
              <a:t> yang </a:t>
            </a:r>
            <a:r>
              <a:rPr lang="en-ID" sz="2000" dirty="0" err="1"/>
              <a:t>tepat</a:t>
            </a:r>
            <a:r>
              <a:rPr lang="en-ID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D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000" dirty="0" err="1"/>
              <a:t>Perubahan</a:t>
            </a:r>
            <a:r>
              <a:rPr lang="en-ID" sz="2000" dirty="0"/>
              <a:t> </a:t>
            </a:r>
            <a:r>
              <a:rPr lang="en-ID" sz="2000" dirty="0" err="1"/>
              <a:t>hukum</a:t>
            </a:r>
            <a:r>
              <a:rPr lang="en-ID" sz="2000" dirty="0"/>
              <a:t> </a:t>
            </a:r>
            <a:r>
              <a:rPr lang="en-ID" sz="2000" dirty="0" err="1"/>
              <a:t>harus</a:t>
            </a:r>
            <a:r>
              <a:rPr lang="en-ID" sz="2000" dirty="0"/>
              <a:t> </a:t>
            </a:r>
            <a:r>
              <a:rPr lang="en-ID" sz="2000" dirty="0" err="1"/>
              <a:t>berjalan</a:t>
            </a:r>
            <a:r>
              <a:rPr lang="en-ID" sz="2000" dirty="0"/>
              <a:t> </a:t>
            </a:r>
            <a:r>
              <a:rPr lang="en-ID" sz="2000" dirty="0" err="1"/>
              <a:t>seiring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perkembangan</a:t>
            </a:r>
            <a:r>
              <a:rPr lang="en-ID" sz="2000" dirty="0"/>
              <a:t> </a:t>
            </a:r>
            <a:r>
              <a:rPr lang="en-ID" sz="2000" dirty="0" err="1"/>
              <a:t>teknologi</a:t>
            </a:r>
            <a:r>
              <a:rPr lang="en-ID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D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000" dirty="0" err="1"/>
              <a:t>Kolaborasi</a:t>
            </a:r>
            <a:r>
              <a:rPr lang="en-ID" sz="2000" dirty="0"/>
              <a:t> </a:t>
            </a:r>
            <a:r>
              <a:rPr lang="en-ID" sz="2000" dirty="0" err="1"/>
              <a:t>lintas</a:t>
            </a:r>
            <a:r>
              <a:rPr lang="en-ID" sz="2000" dirty="0"/>
              <a:t> </a:t>
            </a:r>
            <a:r>
              <a:rPr lang="en-ID" sz="2000" dirty="0" err="1"/>
              <a:t>sektor</a:t>
            </a:r>
            <a:r>
              <a:rPr lang="en-ID" sz="2000" dirty="0"/>
              <a:t> sangat </a:t>
            </a:r>
            <a:r>
              <a:rPr lang="en-ID" sz="2000" dirty="0" err="1"/>
              <a:t>penting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menghadapi</a:t>
            </a:r>
            <a:r>
              <a:rPr lang="en-ID" sz="2000" dirty="0"/>
              <a:t> </a:t>
            </a:r>
            <a:r>
              <a:rPr lang="en-ID" sz="2000" dirty="0" err="1"/>
              <a:t>tantangan</a:t>
            </a:r>
            <a:r>
              <a:rPr lang="en-ID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9117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2D4E06-5A77-0110-AD6A-5E3CCFB6C717}"/>
              </a:ext>
            </a:extLst>
          </p:cNvPr>
          <p:cNvSpPr txBox="1"/>
          <p:nvPr/>
        </p:nvSpPr>
        <p:spPr>
          <a:xfrm>
            <a:off x="3951514" y="631371"/>
            <a:ext cx="462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b="1" dirty="0" err="1"/>
              <a:t>Penutup</a:t>
            </a:r>
            <a:r>
              <a:rPr lang="en-ID" sz="3600" b="1" dirty="0"/>
              <a:t> dan </a:t>
            </a:r>
            <a:r>
              <a:rPr lang="en-ID" sz="3600" b="1" dirty="0" err="1"/>
              <a:t>Diskusi</a:t>
            </a:r>
            <a:endParaRPr lang="en-ID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E3C9A1-58B9-8504-A90B-08783319EDD8}"/>
              </a:ext>
            </a:extLst>
          </p:cNvPr>
          <p:cNvSpPr txBox="1"/>
          <p:nvPr/>
        </p:nvSpPr>
        <p:spPr>
          <a:xfrm>
            <a:off x="2438400" y="1654629"/>
            <a:ext cx="7522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000" dirty="0" err="1"/>
              <a:t>Pertanyaan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audiens</a:t>
            </a:r>
            <a:r>
              <a:rPr lang="en-ID" sz="2000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59F30-D61B-E309-01C6-0904AFFF6559}"/>
              </a:ext>
            </a:extLst>
          </p:cNvPr>
          <p:cNvSpPr txBox="1"/>
          <p:nvPr/>
        </p:nvSpPr>
        <p:spPr>
          <a:xfrm>
            <a:off x="2895600" y="2220686"/>
            <a:ext cx="6629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000" dirty="0" err="1"/>
              <a:t>Bagaimana</a:t>
            </a:r>
            <a:r>
              <a:rPr lang="en-ID" sz="2000" dirty="0"/>
              <a:t> Anda </a:t>
            </a:r>
            <a:r>
              <a:rPr lang="en-ID" sz="2000" dirty="0" err="1"/>
              <a:t>melihat</a:t>
            </a:r>
            <a:r>
              <a:rPr lang="en-ID" sz="2000" dirty="0"/>
              <a:t> </a:t>
            </a:r>
            <a:r>
              <a:rPr lang="en-ID" sz="2000" dirty="0" err="1"/>
              <a:t>teknologi</a:t>
            </a:r>
            <a:r>
              <a:rPr lang="en-ID" sz="2000" dirty="0"/>
              <a:t> </a:t>
            </a:r>
            <a:r>
              <a:rPr lang="en-ID" sz="2000" dirty="0" err="1"/>
              <a:t>dapat</a:t>
            </a:r>
            <a:r>
              <a:rPr lang="en-ID" sz="2000" dirty="0"/>
              <a:t> </a:t>
            </a:r>
            <a:r>
              <a:rPr lang="en-ID" sz="2000" dirty="0" err="1"/>
              <a:t>meningkatkan</a:t>
            </a:r>
            <a:r>
              <a:rPr lang="en-ID" sz="2000" dirty="0"/>
              <a:t> </a:t>
            </a:r>
            <a:r>
              <a:rPr lang="en-ID" sz="2000" dirty="0" err="1"/>
              <a:t>keadilan</a:t>
            </a:r>
            <a:r>
              <a:rPr lang="en-ID" sz="2000" dirty="0"/>
              <a:t> di Indonesia?</a:t>
            </a:r>
          </a:p>
          <a:p>
            <a:pPr marL="457200" indent="-457200">
              <a:buFont typeface="+mj-lt"/>
              <a:buAutoNum type="arabicPeriod"/>
            </a:pPr>
            <a:endParaRPr lang="en-ID" sz="2000" dirty="0"/>
          </a:p>
          <a:p>
            <a:pPr marL="457200" indent="-457200">
              <a:buFont typeface="+mj-lt"/>
              <a:buAutoNum type="arabicPeriod"/>
            </a:pPr>
            <a:r>
              <a:rPr lang="en-ID" sz="2000" dirty="0" err="1"/>
              <a:t>Apakah</a:t>
            </a:r>
            <a:r>
              <a:rPr lang="en-ID" sz="2000" dirty="0"/>
              <a:t> </a:t>
            </a:r>
            <a:r>
              <a:rPr lang="en-ID" sz="2000" dirty="0" err="1"/>
              <a:t>hukum</a:t>
            </a:r>
            <a:r>
              <a:rPr lang="en-ID" sz="2000" dirty="0"/>
              <a:t> di Indonesia </a:t>
            </a:r>
            <a:r>
              <a:rPr lang="en-ID" sz="2000" dirty="0" err="1"/>
              <a:t>sudah</a:t>
            </a:r>
            <a:r>
              <a:rPr lang="en-ID" sz="2000" dirty="0"/>
              <a:t> </a:t>
            </a:r>
            <a:r>
              <a:rPr lang="en-ID" sz="2000" dirty="0" err="1"/>
              <a:t>cukup</a:t>
            </a:r>
            <a:r>
              <a:rPr lang="en-ID" sz="2000" dirty="0"/>
              <a:t> </a:t>
            </a:r>
            <a:r>
              <a:rPr lang="en-ID" sz="2000" dirty="0" err="1"/>
              <a:t>responsif</a:t>
            </a:r>
            <a:r>
              <a:rPr lang="en-ID" sz="2000" dirty="0"/>
              <a:t> </a:t>
            </a:r>
            <a:r>
              <a:rPr lang="en-ID" sz="2000" dirty="0" err="1"/>
              <a:t>terhadap</a:t>
            </a:r>
            <a:r>
              <a:rPr lang="en-ID" sz="2000" dirty="0"/>
              <a:t> </a:t>
            </a:r>
            <a:r>
              <a:rPr lang="en-ID" sz="2000" dirty="0" err="1"/>
              <a:t>teknologi</a:t>
            </a:r>
            <a:r>
              <a:rPr lang="en-ID" sz="2000" dirty="0"/>
              <a:t> modern?</a:t>
            </a:r>
          </a:p>
        </p:txBody>
      </p:sp>
    </p:spTree>
    <p:extLst>
      <p:ext uri="{BB962C8B-B14F-4D97-AF65-F5344CB8AC3E}">
        <p14:creationId xmlns:p14="http://schemas.microsoft.com/office/powerpoint/2010/main" val="3857746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56A78A-F8F5-ACC2-A73D-C37F7CCA2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519" y="462642"/>
            <a:ext cx="1329338" cy="2092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1B9179-2BF1-A432-964C-493FE4078A6B}"/>
              </a:ext>
            </a:extLst>
          </p:cNvPr>
          <p:cNvSpPr txBox="1"/>
          <p:nvPr/>
        </p:nvSpPr>
        <p:spPr>
          <a:xfrm>
            <a:off x="3777342" y="462642"/>
            <a:ext cx="466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PROFILE</a:t>
            </a:r>
            <a:endParaRPr lang="en-ID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DDDFF-1ECF-C588-4C52-FB0FC0B8687B}"/>
              </a:ext>
            </a:extLst>
          </p:cNvPr>
          <p:cNvSpPr txBox="1"/>
          <p:nvPr/>
        </p:nvSpPr>
        <p:spPr>
          <a:xfrm>
            <a:off x="3777342" y="1219827"/>
            <a:ext cx="66518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Kamilov</a:t>
            </a:r>
            <a:r>
              <a:rPr lang="en-US" sz="2800" b="1" dirty="0"/>
              <a:t> </a:t>
            </a:r>
            <a:r>
              <a:rPr lang="en-US" sz="2800" b="1" dirty="0" err="1"/>
              <a:t>Sagala</a:t>
            </a:r>
            <a:r>
              <a:rPr lang="en-US" sz="2800" b="1" dirty="0"/>
              <a:t>, S.H., M.H.</a:t>
            </a:r>
          </a:p>
          <a:p>
            <a:endParaRPr lang="en-ID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BE3F0-EA86-AA54-05C8-F19658B03854}"/>
              </a:ext>
            </a:extLst>
          </p:cNvPr>
          <p:cNvSpPr txBox="1"/>
          <p:nvPr/>
        </p:nvSpPr>
        <p:spPr>
          <a:xfrm>
            <a:off x="3712669" y="1954953"/>
            <a:ext cx="665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Riwayat Pendidikan :</a:t>
            </a:r>
          </a:p>
          <a:p>
            <a:r>
              <a:rPr lang="en-US" sz="2400" dirty="0"/>
              <a:t>S1 FH UNPAR, Bandung</a:t>
            </a:r>
          </a:p>
          <a:p>
            <a:r>
              <a:rPr lang="en-US" sz="2400" dirty="0"/>
              <a:t>S2 FH UNTAR, Jakarta</a:t>
            </a:r>
            <a:endParaRPr lang="en-ID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FF99E-518A-724B-91C8-F3CC0B25708E}"/>
              </a:ext>
            </a:extLst>
          </p:cNvPr>
          <p:cNvSpPr txBox="1"/>
          <p:nvPr/>
        </p:nvSpPr>
        <p:spPr>
          <a:xfrm>
            <a:off x="2705099" y="3453308"/>
            <a:ext cx="80996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</a:t>
            </a:r>
            <a:r>
              <a:rPr lang="en-US" sz="2400" b="1" i="1" dirty="0"/>
              <a:t>Riwayat </a:t>
            </a:r>
            <a:r>
              <a:rPr lang="en-US" sz="2400" b="1" i="1" dirty="0" err="1"/>
              <a:t>Pekerjaan</a:t>
            </a:r>
            <a:r>
              <a:rPr lang="en-US" sz="2400" b="1" i="1" dirty="0"/>
              <a:t> :</a:t>
            </a:r>
          </a:p>
          <a:p>
            <a:endParaRPr lang="en-US" sz="2400" b="1" i="1" dirty="0"/>
          </a:p>
          <a:p>
            <a:pPr marL="342900" indent="-342900">
              <a:buAutoNum type="arabicPeriod"/>
            </a:pPr>
            <a:r>
              <a:rPr lang="en-US" sz="2400" dirty="0"/>
              <a:t>Divisi Property PT. TELKOM.</a:t>
            </a:r>
          </a:p>
          <a:p>
            <a:pPr marL="342900" indent="-342900">
              <a:buAutoNum type="arabicPeriod"/>
            </a:pPr>
            <a:r>
              <a:rPr lang="en-US" sz="2400" dirty="0" err="1"/>
              <a:t>Komisioner</a:t>
            </a:r>
            <a:r>
              <a:rPr lang="en-US" sz="2400" dirty="0"/>
              <a:t> Badan </a:t>
            </a:r>
            <a:r>
              <a:rPr lang="en-US" sz="2400" dirty="0" err="1"/>
              <a:t>Regulasi</a:t>
            </a:r>
            <a:r>
              <a:rPr lang="en-US" sz="2400" dirty="0"/>
              <a:t> Telekomunikasi Indonesia.</a:t>
            </a:r>
          </a:p>
          <a:p>
            <a:pPr marL="342900" indent="-342900">
              <a:buAutoNum type="arabicPeriod"/>
            </a:pPr>
            <a:r>
              <a:rPr lang="en-US" sz="2400" dirty="0" err="1"/>
              <a:t>Komisioner</a:t>
            </a:r>
            <a:r>
              <a:rPr lang="en-US" sz="2400" dirty="0"/>
              <a:t> </a:t>
            </a:r>
            <a:r>
              <a:rPr lang="en-US" sz="2400" dirty="0" err="1"/>
              <a:t>Komisi</a:t>
            </a:r>
            <a:r>
              <a:rPr lang="en-US" sz="2400" dirty="0"/>
              <a:t> </a:t>
            </a:r>
            <a:r>
              <a:rPr lang="en-US" sz="2400" dirty="0" err="1"/>
              <a:t>Kejaksaan</a:t>
            </a:r>
            <a:r>
              <a:rPr lang="en-US" sz="2400" dirty="0"/>
              <a:t> RI.</a:t>
            </a:r>
          </a:p>
          <a:p>
            <a:pPr marL="342900" indent="-342900">
              <a:buAutoNum type="arabicPeriod"/>
            </a:pPr>
            <a:r>
              <a:rPr lang="en-US" sz="2400" dirty="0" err="1"/>
              <a:t>Direktur</a:t>
            </a:r>
            <a:r>
              <a:rPr lang="en-US" sz="2400" dirty="0"/>
              <a:t> Lembaga </a:t>
            </a:r>
            <a:r>
              <a:rPr lang="en-US" sz="2400" dirty="0" err="1"/>
              <a:t>Pengembangan</a:t>
            </a:r>
            <a:r>
              <a:rPr lang="en-US" sz="2400" dirty="0"/>
              <a:t> </a:t>
            </a:r>
            <a:r>
              <a:rPr lang="en-US" sz="2400" dirty="0" err="1"/>
              <a:t>Pemberdayaan</a:t>
            </a:r>
            <a:r>
              <a:rPr lang="en-US" sz="2400" dirty="0"/>
              <a:t> Masyarakat </a:t>
            </a:r>
            <a:r>
              <a:rPr lang="en-US" sz="2400" dirty="0" err="1"/>
              <a:t>Informasi</a:t>
            </a:r>
            <a:r>
              <a:rPr lang="en-US" sz="2400" dirty="0"/>
              <a:t> Indonesia.</a:t>
            </a:r>
          </a:p>
          <a:p>
            <a:pPr marL="342900" indent="-342900">
              <a:buAutoNum type="arabicPeriod"/>
            </a:pPr>
            <a:r>
              <a:rPr lang="en-US" sz="2400" dirty="0"/>
              <a:t>KETUM PERATIN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2862381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7488" y="-32657"/>
            <a:ext cx="3084512" cy="1479550"/>
          </a:xfrm>
        </p:spPr>
        <p:txBody>
          <a:bodyPr>
            <a:normAutofit/>
          </a:bodyPr>
          <a:lstStyle/>
          <a:p>
            <a:r>
              <a:rPr lang="en-US" sz="3200" dirty="0"/>
              <a:t>PENDAHULUAN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09057" y="1039813"/>
            <a:ext cx="9187543" cy="40708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 err="1"/>
              <a:t>Inovasi</a:t>
            </a:r>
            <a:r>
              <a:rPr lang="en-US" sz="1800" b="1" dirty="0"/>
              <a:t> </a:t>
            </a:r>
            <a:r>
              <a:rPr lang="en-US" sz="1800" b="1" dirty="0" err="1"/>
              <a:t>Teknologi</a:t>
            </a:r>
            <a:r>
              <a:rPr lang="en-US" sz="1800" b="1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5F1A0-F92C-C269-1847-26A81EBF098A}"/>
              </a:ext>
            </a:extLst>
          </p:cNvPr>
          <p:cNvSpPr txBox="1"/>
          <p:nvPr/>
        </p:nvSpPr>
        <p:spPr>
          <a:xfrm>
            <a:off x="1997528" y="1446893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Mengacu</a:t>
            </a:r>
            <a:r>
              <a:rPr lang="en-ID" dirty="0"/>
              <a:t> pada </a:t>
            </a:r>
            <a:r>
              <a:rPr lang="en-ID" dirty="0" err="1"/>
              <a:t>pengembangan</a:t>
            </a:r>
            <a:r>
              <a:rPr lang="en-ID" dirty="0"/>
              <a:t> </a:t>
            </a: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AI, blockchain, dan big data.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Contoh</a:t>
            </a:r>
            <a:r>
              <a:rPr lang="en-ID" dirty="0"/>
              <a:t>: Robot </a:t>
            </a:r>
            <a:r>
              <a:rPr lang="en-ID" dirty="0" err="1"/>
              <a:t>penjawab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(</a:t>
            </a:r>
            <a:r>
              <a:rPr lang="en-ID" i="1" dirty="0"/>
              <a:t>legal chatbot</a:t>
            </a:r>
            <a:r>
              <a:rPr lang="en-ID" dirty="0"/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B30539-08CE-89CC-3B63-AFA8D3184F2A}"/>
              </a:ext>
            </a:extLst>
          </p:cNvPr>
          <p:cNvSpPr txBox="1"/>
          <p:nvPr/>
        </p:nvSpPr>
        <p:spPr>
          <a:xfrm>
            <a:off x="1709057" y="2315638"/>
            <a:ext cx="892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b="1" dirty="0" err="1"/>
              <a:t>Transformasi</a:t>
            </a:r>
            <a:r>
              <a:rPr lang="en-ID" b="1" dirty="0"/>
              <a:t> </a:t>
            </a:r>
            <a:r>
              <a:rPr lang="en-ID" b="1" dirty="0" err="1"/>
              <a:t>Teknologi</a:t>
            </a:r>
            <a:r>
              <a:rPr lang="en-ID" b="1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8B247-20BA-C5FD-D428-542BE94A7518}"/>
              </a:ext>
            </a:extLst>
          </p:cNvPr>
          <p:cNvSpPr txBox="1"/>
          <p:nvPr/>
        </p:nvSpPr>
        <p:spPr>
          <a:xfrm>
            <a:off x="1997528" y="2782669"/>
            <a:ext cx="879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Adopsi</a:t>
            </a:r>
            <a:r>
              <a:rPr lang="en-ID" dirty="0"/>
              <a:t> </a:t>
            </a: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masif</a:t>
            </a:r>
            <a:r>
              <a:rPr lang="en-ID" dirty="0"/>
              <a:t> yang </a:t>
            </a:r>
            <a:r>
              <a:rPr lang="en-ID" dirty="0" err="1"/>
              <a:t>mengubah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bekerja</a:t>
            </a:r>
            <a:r>
              <a:rPr lang="en-ID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Contoh</a:t>
            </a:r>
            <a:r>
              <a:rPr lang="en-ID" dirty="0"/>
              <a:t>: </a:t>
            </a:r>
            <a:r>
              <a:rPr lang="en-ID" dirty="0" err="1"/>
              <a:t>Penggunaan</a:t>
            </a:r>
            <a:r>
              <a:rPr lang="en-ID" dirty="0"/>
              <a:t> </a:t>
            </a:r>
            <a:r>
              <a:rPr lang="en-ID" i="1" dirty="0"/>
              <a:t>e-court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pengadilan</a:t>
            </a:r>
            <a:r>
              <a:rPr lang="en-ID" dirty="0"/>
              <a:t> </a:t>
            </a:r>
            <a:r>
              <a:rPr lang="en-ID" dirty="0" err="1"/>
              <a:t>elektronik</a:t>
            </a:r>
            <a:r>
              <a:rPr lang="en-ID" dirty="0"/>
              <a:t> di Indonesia.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08BB95-D059-2D90-9EB3-27BD6AADD48C}"/>
              </a:ext>
            </a:extLst>
          </p:cNvPr>
          <p:cNvSpPr txBox="1"/>
          <p:nvPr/>
        </p:nvSpPr>
        <p:spPr>
          <a:xfrm>
            <a:off x="1703614" y="3651414"/>
            <a:ext cx="908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b="1" dirty="0" err="1"/>
              <a:t>Hubungan</a:t>
            </a:r>
            <a:r>
              <a:rPr lang="en-ID" b="1" dirty="0"/>
              <a:t> </a:t>
            </a:r>
            <a:r>
              <a:rPr lang="en-ID" b="1" dirty="0" err="1"/>
              <a:t>Teknologi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Hukum: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BEE43F-A118-1882-92BF-5E58D813F3EE}"/>
              </a:ext>
            </a:extLst>
          </p:cNvPr>
          <p:cNvSpPr txBox="1"/>
          <p:nvPr/>
        </p:nvSpPr>
        <p:spPr>
          <a:xfrm>
            <a:off x="2111829" y="4158343"/>
            <a:ext cx="878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efisiensi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menciptakan</a:t>
            </a:r>
            <a:r>
              <a:rPr lang="en-ID" dirty="0"/>
              <a:t> </a:t>
            </a:r>
            <a:r>
              <a:rPr lang="en-ID" dirty="0" err="1"/>
              <a:t>tantangan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Contoh</a:t>
            </a:r>
            <a:r>
              <a:rPr lang="en-ID" dirty="0"/>
              <a:t>: </a:t>
            </a:r>
            <a:r>
              <a:rPr lang="en-ID" dirty="0" err="1"/>
              <a:t>Regulasi</a:t>
            </a:r>
            <a:r>
              <a:rPr lang="en-ID" dirty="0"/>
              <a:t> </a:t>
            </a:r>
            <a:r>
              <a:rPr lang="en-ID" dirty="0" err="1"/>
              <a:t>keamanan</a:t>
            </a:r>
            <a:r>
              <a:rPr lang="en-ID" dirty="0"/>
              <a:t> data </a:t>
            </a:r>
            <a:r>
              <a:rPr lang="en-ID" dirty="0" err="1"/>
              <a:t>pribadi</a:t>
            </a:r>
            <a:r>
              <a:rPr lang="en-ID" dirty="0"/>
              <a:t> dan </a:t>
            </a:r>
            <a:r>
              <a:rPr lang="en-ID" i="1" dirty="0"/>
              <a:t>cybercrime.</a:t>
            </a:r>
          </a:p>
        </p:txBody>
      </p:sp>
    </p:spTree>
    <p:extLst>
      <p:ext uri="{BB962C8B-B14F-4D97-AF65-F5344CB8AC3E}">
        <p14:creationId xmlns:p14="http://schemas.microsoft.com/office/powerpoint/2010/main" val="1094849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25FC6E-5154-0DE7-5B54-37159A1BE286}"/>
              </a:ext>
            </a:extLst>
          </p:cNvPr>
          <p:cNvSpPr txBox="1"/>
          <p:nvPr/>
        </p:nvSpPr>
        <p:spPr>
          <a:xfrm>
            <a:off x="1088573" y="1023256"/>
            <a:ext cx="3777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1.  </a:t>
            </a:r>
            <a:r>
              <a:rPr lang="en-US" sz="2000" b="1" dirty="0" err="1"/>
              <a:t>Inovasi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Proses Hukum</a:t>
            </a:r>
            <a:endParaRPr lang="en-ID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0194C6-4BDE-6FA6-2309-077322A28932}"/>
              </a:ext>
            </a:extLst>
          </p:cNvPr>
          <p:cNvSpPr txBox="1"/>
          <p:nvPr/>
        </p:nvSpPr>
        <p:spPr>
          <a:xfrm>
            <a:off x="3156857" y="217715"/>
            <a:ext cx="560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PERAN TEKNOLOGI DALAM DUNIA HUKUM</a:t>
            </a:r>
            <a:endParaRPr lang="en-ID" sz="24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66EE4B-CDFD-9DD1-B6A4-915E8BE28774}"/>
              </a:ext>
            </a:extLst>
          </p:cNvPr>
          <p:cNvSpPr txBox="1"/>
          <p:nvPr/>
        </p:nvSpPr>
        <p:spPr>
          <a:xfrm>
            <a:off x="1507670" y="1542698"/>
            <a:ext cx="3298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i="1" dirty="0"/>
              <a:t>E-Court: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5299F-42C5-AA23-37FC-8298A6460977}"/>
              </a:ext>
            </a:extLst>
          </p:cNvPr>
          <p:cNvSpPr txBox="1"/>
          <p:nvPr/>
        </p:nvSpPr>
        <p:spPr>
          <a:xfrm>
            <a:off x="6847114" y="1023256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/>
              <a:t>2.  </a:t>
            </a:r>
            <a:r>
              <a:rPr lang="en-ID" sz="2000" b="1" dirty="0" err="1"/>
              <a:t>Transformasi</a:t>
            </a:r>
            <a:r>
              <a:rPr lang="en-ID" sz="2000" b="1" dirty="0"/>
              <a:t> </a:t>
            </a:r>
            <a:r>
              <a:rPr lang="en-ID" sz="2000" b="1" dirty="0" err="1"/>
              <a:t>Penegakan</a:t>
            </a:r>
            <a:r>
              <a:rPr lang="en-ID" sz="2000" b="1" dirty="0"/>
              <a:t> Hukum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E94A8-E939-A53D-E5BE-C29A9370929C}"/>
              </a:ext>
            </a:extLst>
          </p:cNvPr>
          <p:cNvSpPr txBox="1"/>
          <p:nvPr/>
        </p:nvSpPr>
        <p:spPr>
          <a:xfrm>
            <a:off x="7274378" y="1542698"/>
            <a:ext cx="386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Forensik</a:t>
            </a:r>
            <a:r>
              <a:rPr lang="en-ID" dirty="0"/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68C5F-1E59-B691-AA74-D36AD5B2580E}"/>
              </a:ext>
            </a:extLst>
          </p:cNvPr>
          <p:cNvSpPr txBox="1"/>
          <p:nvPr/>
        </p:nvSpPr>
        <p:spPr>
          <a:xfrm>
            <a:off x="1883229" y="1960590"/>
            <a:ext cx="3755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Memungkinkan</a:t>
            </a:r>
            <a:r>
              <a:rPr lang="en-ID" dirty="0"/>
              <a:t> </a:t>
            </a:r>
            <a:r>
              <a:rPr lang="en-ID" dirty="0" err="1"/>
              <a:t>pendaftaran</a:t>
            </a:r>
            <a:r>
              <a:rPr lang="en-ID" dirty="0"/>
              <a:t> </a:t>
            </a:r>
            <a:r>
              <a:rPr lang="en-ID" dirty="0" err="1"/>
              <a:t>perkara</a:t>
            </a:r>
            <a:r>
              <a:rPr lang="en-ID" dirty="0"/>
              <a:t>, </a:t>
            </a:r>
            <a:r>
              <a:rPr lang="en-ID" dirty="0" err="1"/>
              <a:t>pembayaran</a:t>
            </a:r>
            <a:r>
              <a:rPr lang="en-ID" dirty="0"/>
              <a:t> </a:t>
            </a:r>
            <a:r>
              <a:rPr lang="en-ID" dirty="0" err="1"/>
              <a:t>biaya</a:t>
            </a:r>
            <a:r>
              <a:rPr lang="en-ID" dirty="0"/>
              <a:t> </a:t>
            </a:r>
            <a:r>
              <a:rPr lang="en-ID" dirty="0" err="1"/>
              <a:t>perkara</a:t>
            </a:r>
            <a:r>
              <a:rPr lang="en-ID" dirty="0"/>
              <a:t>, dan </a:t>
            </a:r>
            <a:r>
              <a:rPr lang="en-ID" dirty="0" err="1"/>
              <a:t>persidangan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daring.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Meningkatkan</a:t>
            </a:r>
            <a:r>
              <a:rPr lang="en-ID" dirty="0"/>
              <a:t> </a:t>
            </a:r>
            <a:r>
              <a:rPr lang="en-ID" dirty="0" err="1"/>
              <a:t>akses</a:t>
            </a:r>
            <a:r>
              <a:rPr lang="en-ID" dirty="0"/>
              <a:t> </a:t>
            </a:r>
            <a:r>
              <a:rPr lang="en-ID" dirty="0" err="1"/>
              <a:t>keadilan</a:t>
            </a:r>
            <a:r>
              <a:rPr lang="en-ID" dirty="0"/>
              <a:t>, </a:t>
            </a:r>
            <a:r>
              <a:rPr lang="en-ID" dirty="0" err="1"/>
              <a:t>terutama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 di </a:t>
            </a:r>
            <a:r>
              <a:rPr lang="en-ID" dirty="0" err="1"/>
              <a:t>daerah</a:t>
            </a:r>
            <a:r>
              <a:rPr lang="en-ID" dirty="0"/>
              <a:t> </a:t>
            </a:r>
            <a:r>
              <a:rPr lang="en-ID" dirty="0" err="1"/>
              <a:t>terpencil</a:t>
            </a:r>
            <a:r>
              <a:rPr lang="en-ID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BDEEA-8589-50C2-E45E-0D3FD172F0AE}"/>
              </a:ext>
            </a:extLst>
          </p:cNvPr>
          <p:cNvSpPr txBox="1"/>
          <p:nvPr/>
        </p:nvSpPr>
        <p:spPr>
          <a:xfrm>
            <a:off x="1507670" y="3991915"/>
            <a:ext cx="241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i="1" dirty="0"/>
              <a:t>Legal Tech: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38343-5BA0-2CC9-3B3F-06371F978927}"/>
              </a:ext>
            </a:extLst>
          </p:cNvPr>
          <p:cNvSpPr txBox="1"/>
          <p:nvPr/>
        </p:nvSpPr>
        <p:spPr>
          <a:xfrm>
            <a:off x="1883229" y="4361247"/>
            <a:ext cx="3842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Aplikasi</a:t>
            </a:r>
            <a:r>
              <a:rPr lang="en-ID" dirty="0"/>
              <a:t> </a:t>
            </a: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contract review </a:t>
            </a:r>
            <a:r>
              <a:rPr lang="en-ID" dirty="0" err="1"/>
              <a:t>berbasis</a:t>
            </a:r>
            <a:r>
              <a:rPr lang="en-ID" dirty="0"/>
              <a:t> AI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mesin</a:t>
            </a:r>
            <a:r>
              <a:rPr lang="en-ID" dirty="0"/>
              <a:t> </a:t>
            </a:r>
            <a:r>
              <a:rPr lang="en-ID" dirty="0" err="1"/>
              <a:t>pencari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Contoh</a:t>
            </a:r>
            <a:r>
              <a:rPr lang="en-ID" dirty="0"/>
              <a:t>: </a:t>
            </a:r>
            <a:r>
              <a:rPr lang="en-ID" dirty="0" err="1"/>
              <a:t>Layanan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Justika</a:t>
            </a:r>
            <a:r>
              <a:rPr lang="en-ID" dirty="0"/>
              <a:t> dan </a:t>
            </a:r>
            <a:r>
              <a:rPr lang="en-ID" i="1" dirty="0"/>
              <a:t>LawTech.asia.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52C962-3C75-019D-7D5B-807D6241CCB0}"/>
              </a:ext>
            </a:extLst>
          </p:cNvPr>
          <p:cNvSpPr txBox="1"/>
          <p:nvPr/>
        </p:nvSpPr>
        <p:spPr>
          <a:xfrm>
            <a:off x="7519306" y="1960590"/>
            <a:ext cx="4033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Penggunaan</a:t>
            </a:r>
            <a:r>
              <a:rPr lang="en-ID" dirty="0"/>
              <a:t> data digital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alat</a:t>
            </a:r>
            <a:r>
              <a:rPr lang="en-ID" dirty="0"/>
              <a:t> </a:t>
            </a:r>
            <a:r>
              <a:rPr lang="en-ID" dirty="0" err="1"/>
              <a:t>bukti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investigasi</a:t>
            </a:r>
            <a:r>
              <a:rPr lang="en-ID" dirty="0"/>
              <a:t> </a:t>
            </a:r>
            <a:r>
              <a:rPr lang="en-ID" dirty="0" err="1"/>
              <a:t>kejahatan</a:t>
            </a:r>
            <a:r>
              <a:rPr lang="en-ID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Contoh</a:t>
            </a:r>
            <a:r>
              <a:rPr lang="en-ID" dirty="0"/>
              <a:t>: </a:t>
            </a:r>
            <a:r>
              <a:rPr lang="en-ID" dirty="0" err="1"/>
              <a:t>Pelacakan</a:t>
            </a:r>
            <a:r>
              <a:rPr lang="en-ID" dirty="0"/>
              <a:t> metadata email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membongkar</a:t>
            </a:r>
            <a:r>
              <a:rPr lang="en-ID" dirty="0"/>
              <a:t> </a:t>
            </a:r>
            <a:r>
              <a:rPr lang="en-ID" dirty="0" err="1"/>
              <a:t>jaringan</a:t>
            </a:r>
            <a:r>
              <a:rPr lang="en-ID" dirty="0"/>
              <a:t> </a:t>
            </a:r>
            <a:r>
              <a:rPr lang="en-ID" dirty="0" err="1"/>
              <a:t>kriminal</a:t>
            </a:r>
            <a:r>
              <a:rPr lang="en-ID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DC5DC4-A901-7FC1-8530-53ED2E0B80DF}"/>
              </a:ext>
            </a:extLst>
          </p:cNvPr>
          <p:cNvSpPr txBox="1"/>
          <p:nvPr/>
        </p:nvSpPr>
        <p:spPr>
          <a:xfrm>
            <a:off x="7274378" y="3244334"/>
            <a:ext cx="3475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/>
              <a:t>Blockchain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Kontrak</a:t>
            </a:r>
            <a:r>
              <a:rPr lang="en-ID" dirty="0"/>
              <a:t> </a:t>
            </a:r>
            <a:r>
              <a:rPr lang="en-ID" dirty="0" err="1"/>
              <a:t>Pintar</a:t>
            </a:r>
            <a:r>
              <a:rPr lang="en-ID" dirty="0"/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45DB96-5DAF-47D0-CD2D-283959674081}"/>
              </a:ext>
            </a:extLst>
          </p:cNvPr>
          <p:cNvSpPr txBox="1"/>
          <p:nvPr/>
        </p:nvSpPr>
        <p:spPr>
          <a:xfrm>
            <a:off x="7519306" y="3697081"/>
            <a:ext cx="3755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Kontrak</a:t>
            </a:r>
            <a:r>
              <a:rPr lang="en-ID" dirty="0"/>
              <a:t> </a:t>
            </a:r>
            <a:r>
              <a:rPr lang="en-ID" dirty="0" err="1"/>
              <a:t>otomatis</a:t>
            </a:r>
            <a:r>
              <a:rPr lang="en-ID" dirty="0"/>
              <a:t> yang </a:t>
            </a:r>
            <a:r>
              <a:rPr lang="en-ID" dirty="0" err="1"/>
              <a:t>berjalan</a:t>
            </a:r>
            <a:r>
              <a:rPr lang="en-ID" dirty="0"/>
              <a:t> </a:t>
            </a:r>
            <a:r>
              <a:rPr lang="en-ID" dirty="0" err="1"/>
              <a:t>berdasarkan</a:t>
            </a:r>
            <a:r>
              <a:rPr lang="en-ID" dirty="0"/>
              <a:t> </a:t>
            </a:r>
            <a:r>
              <a:rPr lang="en-ID" dirty="0" err="1"/>
              <a:t>kode</a:t>
            </a:r>
            <a:r>
              <a:rPr lang="en-ID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Tantangan</a:t>
            </a:r>
            <a:r>
              <a:rPr lang="en-ID" dirty="0"/>
              <a:t>: </a:t>
            </a:r>
            <a:r>
              <a:rPr lang="en-ID" dirty="0" err="1"/>
              <a:t>Bagaimana</a:t>
            </a:r>
            <a:r>
              <a:rPr lang="en-ID" dirty="0"/>
              <a:t> </a:t>
            </a:r>
            <a:r>
              <a:rPr lang="en-ID" dirty="0" err="1"/>
              <a:t>menyelesaikan</a:t>
            </a:r>
            <a:r>
              <a:rPr lang="en-ID" dirty="0"/>
              <a:t> </a:t>
            </a:r>
            <a:r>
              <a:rPr lang="en-ID" dirty="0" err="1"/>
              <a:t>perselisihan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kontrak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fleksibel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06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096ED-1CEF-3488-1DA1-AAECB0A53171}"/>
              </a:ext>
            </a:extLst>
          </p:cNvPr>
          <p:cNvSpPr txBox="1"/>
          <p:nvPr/>
        </p:nvSpPr>
        <p:spPr>
          <a:xfrm>
            <a:off x="2993571" y="500743"/>
            <a:ext cx="6368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Dampak Positif Teknologi dalam Hukum</a:t>
            </a:r>
            <a:endParaRPr lang="en-ID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328ABA-4641-5C90-EAEE-6781AC8F48DE}"/>
              </a:ext>
            </a:extLst>
          </p:cNvPr>
          <p:cNvSpPr txBox="1"/>
          <p:nvPr/>
        </p:nvSpPr>
        <p:spPr>
          <a:xfrm>
            <a:off x="1959429" y="1393371"/>
            <a:ext cx="8469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</a:t>
            </a:r>
            <a:r>
              <a:rPr lang="en-US" sz="2000" dirty="0" err="1"/>
              <a:t>Efisiensi</a:t>
            </a:r>
            <a:r>
              <a:rPr lang="en-US" sz="2000" dirty="0"/>
              <a:t>:</a:t>
            </a:r>
            <a:endParaRPr lang="en-ID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36733-3720-FB33-BBB9-EDE97590842F}"/>
              </a:ext>
            </a:extLst>
          </p:cNvPr>
          <p:cNvSpPr txBox="1"/>
          <p:nvPr/>
        </p:nvSpPr>
        <p:spPr>
          <a:xfrm>
            <a:off x="2253343" y="1905000"/>
            <a:ext cx="8469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Penyelesaian</a:t>
            </a:r>
            <a:r>
              <a:rPr lang="en-ID" dirty="0"/>
              <a:t> </a:t>
            </a:r>
            <a:r>
              <a:rPr lang="en-ID" dirty="0" err="1"/>
              <a:t>kasus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cepat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e-court.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ID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Penggunaan</a:t>
            </a:r>
            <a:r>
              <a:rPr lang="en-ID" dirty="0"/>
              <a:t> AI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menganalisis</a:t>
            </a:r>
            <a:r>
              <a:rPr lang="en-ID" dirty="0"/>
              <a:t> </a:t>
            </a:r>
            <a:r>
              <a:rPr lang="en-ID" dirty="0" err="1"/>
              <a:t>dokumen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yang </a:t>
            </a:r>
            <a:r>
              <a:rPr lang="en-ID" dirty="0" err="1"/>
              <a:t>kompleks</a:t>
            </a:r>
            <a:r>
              <a:rPr lang="en-ID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6E8EC7-4651-8DE7-C300-CDC5D5BD1099}"/>
              </a:ext>
            </a:extLst>
          </p:cNvPr>
          <p:cNvSpPr txBox="1"/>
          <p:nvPr/>
        </p:nvSpPr>
        <p:spPr>
          <a:xfrm>
            <a:off x="1959429" y="2939849"/>
            <a:ext cx="846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/>
              <a:t>2.  </a:t>
            </a:r>
            <a:r>
              <a:rPr lang="en-ID" dirty="0" err="1"/>
              <a:t>Transparansi</a:t>
            </a:r>
            <a:r>
              <a:rPr lang="en-ID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F9FA-A953-985B-A824-3773C1CD0ED8}"/>
              </a:ext>
            </a:extLst>
          </p:cNvPr>
          <p:cNvSpPr txBox="1"/>
          <p:nvPr/>
        </p:nvSpPr>
        <p:spPr>
          <a:xfrm>
            <a:off x="2253343" y="3420700"/>
            <a:ext cx="832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/>
              <a:t>Publik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memantau</a:t>
            </a:r>
            <a:r>
              <a:rPr lang="en-ID" dirty="0"/>
              <a:t> proses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portal daring.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ID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Contoh</a:t>
            </a:r>
            <a:r>
              <a:rPr lang="en-ID" dirty="0"/>
              <a:t>: Website </a:t>
            </a:r>
            <a:r>
              <a:rPr lang="en-ID" dirty="0" err="1"/>
              <a:t>Mahkamah</a:t>
            </a:r>
            <a:r>
              <a:rPr lang="en-ID" dirty="0"/>
              <a:t> Agung di Indonesia </a:t>
            </a:r>
            <a:r>
              <a:rPr lang="en-ID" dirty="0" err="1"/>
              <a:t>menyediakan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perkara</a:t>
            </a:r>
            <a:r>
              <a:rPr lang="en-ID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385AF-DDE4-BD88-0E14-A898D187A7D5}"/>
              </a:ext>
            </a:extLst>
          </p:cNvPr>
          <p:cNvSpPr txBox="1"/>
          <p:nvPr/>
        </p:nvSpPr>
        <p:spPr>
          <a:xfrm>
            <a:off x="1959429" y="4455549"/>
            <a:ext cx="874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/>
              <a:t>3.  </a:t>
            </a:r>
            <a:r>
              <a:rPr lang="en-ID" dirty="0" err="1"/>
              <a:t>Aksesibilitas</a:t>
            </a:r>
            <a:r>
              <a:rPr lang="en-ID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9A565-0F58-AE17-48A0-E993B59F84CF}"/>
              </a:ext>
            </a:extLst>
          </p:cNvPr>
          <p:cNvSpPr txBox="1"/>
          <p:nvPr/>
        </p:nvSpPr>
        <p:spPr>
          <a:xfrm>
            <a:off x="2253343" y="4936400"/>
            <a:ext cx="8055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menjangkau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 yang </a:t>
            </a:r>
            <a:r>
              <a:rPr lang="en-ID" dirty="0" err="1"/>
              <a:t>sulit</a:t>
            </a:r>
            <a:r>
              <a:rPr lang="en-ID" dirty="0"/>
              <a:t> </a:t>
            </a:r>
            <a:r>
              <a:rPr lang="en-ID" dirty="0" err="1"/>
              <a:t>mengakses</a:t>
            </a:r>
            <a:r>
              <a:rPr lang="en-ID" dirty="0"/>
              <a:t> </a:t>
            </a:r>
            <a:r>
              <a:rPr lang="en-ID" dirty="0" err="1"/>
              <a:t>layanan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ID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Contoh</a:t>
            </a:r>
            <a:r>
              <a:rPr lang="en-ID" dirty="0"/>
              <a:t>: </a:t>
            </a:r>
            <a:r>
              <a:rPr lang="en-ID" dirty="0" err="1"/>
              <a:t>Layanan</a:t>
            </a:r>
            <a:r>
              <a:rPr lang="en-ID" dirty="0"/>
              <a:t> </a:t>
            </a:r>
            <a:r>
              <a:rPr lang="en-ID" dirty="0" err="1"/>
              <a:t>konsultasi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daring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 </a:t>
            </a:r>
            <a:r>
              <a:rPr lang="en-ID" dirty="0" err="1"/>
              <a:t>pelosok</a:t>
            </a:r>
            <a:r>
              <a:rPr lang="en-ID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20420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A105EC-4C9E-6387-B910-B20B8FC6CA59}"/>
              </a:ext>
            </a:extLst>
          </p:cNvPr>
          <p:cNvSpPr txBox="1"/>
          <p:nvPr/>
        </p:nvSpPr>
        <p:spPr>
          <a:xfrm>
            <a:off x="2841171" y="511628"/>
            <a:ext cx="741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 err="1"/>
              <a:t>Tantangan</a:t>
            </a:r>
            <a:r>
              <a:rPr lang="en-ID" sz="3200" b="1" dirty="0"/>
              <a:t> Hukum di Era </a:t>
            </a:r>
            <a:r>
              <a:rPr lang="en-ID" sz="3200" b="1" dirty="0" err="1"/>
              <a:t>Teknologi</a:t>
            </a:r>
            <a:endParaRPr lang="en-ID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D8205B-E7E7-3A7D-1A54-87717CCDF7CC}"/>
              </a:ext>
            </a:extLst>
          </p:cNvPr>
          <p:cNvSpPr txBox="1"/>
          <p:nvPr/>
        </p:nvSpPr>
        <p:spPr>
          <a:xfrm>
            <a:off x="1915886" y="1415143"/>
            <a:ext cx="8338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/>
              <a:t>1.  </a:t>
            </a:r>
            <a:r>
              <a:rPr lang="en-ID" sz="2000" b="1" dirty="0" err="1"/>
              <a:t>Keamanan</a:t>
            </a:r>
            <a:r>
              <a:rPr lang="en-ID" sz="2000" b="1" dirty="0"/>
              <a:t> Data dan </a:t>
            </a:r>
            <a:r>
              <a:rPr lang="en-ID" sz="2000" b="1" dirty="0" err="1"/>
              <a:t>Privasi</a:t>
            </a:r>
            <a:r>
              <a:rPr lang="en-ID" sz="2000" b="1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F0182-A6CB-4F1B-86FE-94697BB5BD23}"/>
              </a:ext>
            </a:extLst>
          </p:cNvPr>
          <p:cNvSpPr txBox="1"/>
          <p:nvPr/>
        </p:nvSpPr>
        <p:spPr>
          <a:xfrm>
            <a:off x="2209800" y="19050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Ancaman</a:t>
            </a:r>
            <a:r>
              <a:rPr lang="en-ID" dirty="0"/>
              <a:t> </a:t>
            </a:r>
            <a:r>
              <a:rPr lang="en-ID" dirty="0" err="1"/>
              <a:t>peretasan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data </a:t>
            </a:r>
            <a:r>
              <a:rPr lang="en-ID" dirty="0" err="1"/>
              <a:t>sensitif</a:t>
            </a:r>
            <a:r>
              <a:rPr lang="en-ID" dirty="0"/>
              <a:t>. </a:t>
            </a:r>
            <a:r>
              <a:rPr lang="en-ID" dirty="0" err="1"/>
              <a:t>Risiko</a:t>
            </a:r>
            <a:r>
              <a:rPr lang="en-ID" dirty="0"/>
              <a:t> </a:t>
            </a:r>
            <a:r>
              <a:rPr lang="en-ID" dirty="0" err="1"/>
              <a:t>kebocoran</a:t>
            </a:r>
            <a:r>
              <a:rPr lang="en-ID" dirty="0"/>
              <a:t> data: </a:t>
            </a:r>
            <a:r>
              <a:rPr lang="en-ID" dirty="0" err="1"/>
              <a:t>Contoh</a:t>
            </a:r>
            <a:r>
              <a:rPr lang="en-ID" dirty="0"/>
              <a:t> </a:t>
            </a:r>
            <a:r>
              <a:rPr lang="en-ID" dirty="0" err="1"/>
              <a:t>kasus</a:t>
            </a:r>
            <a:r>
              <a:rPr lang="en-ID" dirty="0"/>
              <a:t> Cambridge Analytica, di mana data </a:t>
            </a:r>
            <a:r>
              <a:rPr lang="en-ID" dirty="0" err="1"/>
              <a:t>pengguna</a:t>
            </a:r>
            <a:r>
              <a:rPr lang="en-ID" dirty="0"/>
              <a:t> media </a:t>
            </a:r>
            <a:r>
              <a:rPr lang="en-ID" dirty="0" err="1"/>
              <a:t>sosial</a:t>
            </a:r>
            <a:r>
              <a:rPr lang="en-ID" dirty="0"/>
              <a:t> </a:t>
            </a:r>
            <a:r>
              <a:rPr lang="en-ID" dirty="0" err="1"/>
              <a:t>dimanfaatkan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izin</a:t>
            </a:r>
            <a:r>
              <a:rPr lang="en-ID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ID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Regulasi</a:t>
            </a:r>
            <a:r>
              <a:rPr lang="en-ID" dirty="0"/>
              <a:t> </a:t>
            </a:r>
            <a:r>
              <a:rPr lang="en-ID" dirty="0" err="1"/>
              <a:t>perlindungan</a:t>
            </a:r>
            <a:r>
              <a:rPr lang="en-ID" dirty="0"/>
              <a:t> data (</a:t>
            </a:r>
            <a:r>
              <a:rPr lang="en-ID" dirty="0" err="1"/>
              <a:t>contoh</a:t>
            </a:r>
            <a:r>
              <a:rPr lang="en-ID" dirty="0"/>
              <a:t>: GDPR di </a:t>
            </a:r>
            <a:r>
              <a:rPr lang="en-ID" dirty="0" err="1"/>
              <a:t>Eropa</a:t>
            </a:r>
            <a:r>
              <a:rPr lang="en-ID" dirty="0"/>
              <a:t>).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Indonesia: UU No. 27 Tahun 2022 tentang Perlindungan Data Pribadi.</a:t>
            </a: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10EEA-9869-8887-CFD3-35A006E918FC}"/>
              </a:ext>
            </a:extLst>
          </p:cNvPr>
          <p:cNvSpPr txBox="1"/>
          <p:nvPr/>
        </p:nvSpPr>
        <p:spPr>
          <a:xfrm>
            <a:off x="1915886" y="3795985"/>
            <a:ext cx="8196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/>
              <a:t>2.  </a:t>
            </a:r>
            <a:r>
              <a:rPr lang="en-ID" sz="2000" b="1" dirty="0" err="1"/>
              <a:t>Regulasi</a:t>
            </a:r>
            <a:r>
              <a:rPr lang="en-ID" sz="2000" b="1" dirty="0"/>
              <a:t> </a:t>
            </a:r>
            <a:r>
              <a:rPr lang="en-ID" sz="2000" b="1" dirty="0" err="1"/>
              <a:t>terhadap</a:t>
            </a:r>
            <a:r>
              <a:rPr lang="en-ID" sz="2000" b="1" dirty="0"/>
              <a:t> </a:t>
            </a:r>
            <a:r>
              <a:rPr lang="en-ID" sz="2000" b="1" dirty="0" err="1"/>
              <a:t>Teknologi</a:t>
            </a:r>
            <a:r>
              <a:rPr lang="en-ID" sz="2000" b="1" dirty="0"/>
              <a:t> Baru</a:t>
            </a:r>
            <a:r>
              <a:rPr lang="en-ID" b="1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E08208-6797-EF9F-B270-18305507EE88}"/>
              </a:ext>
            </a:extLst>
          </p:cNvPr>
          <p:cNvSpPr txBox="1"/>
          <p:nvPr/>
        </p:nvSpPr>
        <p:spPr>
          <a:xfrm>
            <a:off x="2209800" y="4284001"/>
            <a:ext cx="7935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Peraturan</a:t>
            </a:r>
            <a:r>
              <a:rPr lang="en-ID" dirty="0"/>
              <a:t> </a:t>
            </a:r>
            <a:r>
              <a:rPr lang="en-ID" dirty="0" err="1"/>
              <a:t>sering</a:t>
            </a:r>
            <a:r>
              <a:rPr lang="en-ID" dirty="0"/>
              <a:t> kali </a:t>
            </a:r>
            <a:r>
              <a:rPr lang="en-ID" dirty="0" err="1"/>
              <a:t>tertinggal</a:t>
            </a:r>
            <a:r>
              <a:rPr lang="en-ID" dirty="0"/>
              <a:t> </a:t>
            </a:r>
            <a:r>
              <a:rPr lang="en-ID" dirty="0" err="1"/>
              <a:t>dibanding</a:t>
            </a:r>
            <a:r>
              <a:rPr lang="en-ID" dirty="0"/>
              <a:t> </a:t>
            </a:r>
            <a:r>
              <a:rPr lang="en-ID" dirty="0" err="1"/>
              <a:t>inovasi</a:t>
            </a:r>
            <a:r>
              <a:rPr lang="en-ID" dirty="0"/>
              <a:t> </a:t>
            </a:r>
            <a:r>
              <a:rPr lang="en-ID" dirty="0" err="1"/>
              <a:t>teknologi</a:t>
            </a:r>
            <a:r>
              <a:rPr lang="en-ID" dirty="0"/>
              <a:t>. </a:t>
            </a:r>
            <a:r>
              <a:rPr lang="en-ID" dirty="0" err="1"/>
              <a:t>Contoh</a:t>
            </a:r>
            <a:r>
              <a:rPr lang="en-ID" dirty="0"/>
              <a:t>: </a:t>
            </a:r>
            <a:r>
              <a:rPr lang="en-ID" dirty="0" err="1"/>
              <a:t>Kendaraan</a:t>
            </a:r>
            <a:r>
              <a:rPr lang="en-ID" dirty="0"/>
              <a:t> </a:t>
            </a:r>
            <a:r>
              <a:rPr lang="en-ID" dirty="0" err="1"/>
              <a:t>otonom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mobil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sopir</a:t>
            </a:r>
            <a:r>
              <a:rPr lang="en-ID" dirty="0"/>
              <a:t>, </a:t>
            </a:r>
            <a:r>
              <a:rPr lang="en-ID" dirty="0" err="1"/>
              <a:t>belum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regulasi</a:t>
            </a:r>
            <a:r>
              <a:rPr lang="en-ID" dirty="0"/>
              <a:t> </a:t>
            </a:r>
            <a:r>
              <a:rPr lang="en-ID" dirty="0" err="1"/>
              <a:t>lengkap</a:t>
            </a:r>
            <a:r>
              <a:rPr lang="en-ID" dirty="0"/>
              <a:t>..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ID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i="1" dirty="0"/>
              <a:t>Cybercrime</a:t>
            </a:r>
            <a:r>
              <a:rPr lang="en-ID" dirty="0"/>
              <a:t>: </a:t>
            </a:r>
            <a:r>
              <a:rPr lang="en-ID" dirty="0" err="1"/>
              <a:t>Kejahatan</a:t>
            </a:r>
            <a:r>
              <a:rPr lang="en-ID" dirty="0"/>
              <a:t> </a:t>
            </a:r>
            <a:r>
              <a:rPr lang="en-ID" dirty="0" err="1"/>
              <a:t>berbasis</a:t>
            </a:r>
            <a:r>
              <a:rPr lang="en-ID" dirty="0"/>
              <a:t> </a:t>
            </a:r>
            <a:r>
              <a:rPr lang="en-ID" dirty="0" err="1"/>
              <a:t>teknologi</a:t>
            </a:r>
            <a:r>
              <a:rPr lang="en-ID" dirty="0"/>
              <a:t> yang </a:t>
            </a:r>
            <a:r>
              <a:rPr lang="en-ID" dirty="0" err="1"/>
              <a:t>sulit</a:t>
            </a:r>
            <a:r>
              <a:rPr lang="en-ID" dirty="0"/>
              <a:t> </a:t>
            </a:r>
            <a:r>
              <a:rPr lang="en-ID" dirty="0" err="1"/>
              <a:t>dilacak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5868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F2C5B2-9EF9-20B0-72D3-5474BA95A77E}"/>
              </a:ext>
            </a:extLst>
          </p:cNvPr>
          <p:cNvSpPr txBox="1"/>
          <p:nvPr/>
        </p:nvSpPr>
        <p:spPr>
          <a:xfrm>
            <a:off x="2449286" y="685799"/>
            <a:ext cx="2645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800" dirty="0"/>
              <a:t>3.  Etika dan </a:t>
            </a:r>
            <a:r>
              <a:rPr lang="en-ID" sz="1800" dirty="0" err="1"/>
              <a:t>Akuntabilitas</a:t>
            </a:r>
            <a:r>
              <a:rPr lang="en-ID" sz="1800" dirty="0"/>
              <a:t>:</a:t>
            </a:r>
          </a:p>
          <a:p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BBB8E-E8DD-FF61-6D05-9288EB91C2C7}"/>
              </a:ext>
            </a:extLst>
          </p:cNvPr>
          <p:cNvSpPr txBox="1"/>
          <p:nvPr/>
        </p:nvSpPr>
        <p:spPr>
          <a:xfrm>
            <a:off x="2754086" y="1190616"/>
            <a:ext cx="6237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Dilema</a:t>
            </a:r>
            <a:r>
              <a:rPr lang="en-ID" dirty="0"/>
              <a:t> moral </a:t>
            </a:r>
            <a:r>
              <a:rPr lang="en-ID" dirty="0" err="1"/>
              <a:t>penggunaan</a:t>
            </a:r>
            <a:r>
              <a:rPr lang="en-ID" dirty="0"/>
              <a:t> AI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pengadilan</a:t>
            </a:r>
            <a:r>
              <a:rPr lang="en-ID" dirty="0"/>
              <a:t>: </a:t>
            </a:r>
            <a:r>
              <a:rPr lang="en-ID" dirty="0" err="1"/>
              <a:t>Apakah</a:t>
            </a:r>
            <a:r>
              <a:rPr lang="en-ID" dirty="0"/>
              <a:t> </a:t>
            </a:r>
            <a:r>
              <a:rPr lang="en-ID" dirty="0" err="1"/>
              <a:t>keputusan</a:t>
            </a:r>
            <a:r>
              <a:rPr lang="en-ID" dirty="0"/>
              <a:t> AI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dipercaya</a:t>
            </a:r>
            <a:r>
              <a:rPr lang="en-ID" dirty="0"/>
              <a:t>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ID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dirty="0" err="1"/>
              <a:t>Akuntabilitas</a:t>
            </a:r>
            <a:r>
              <a:rPr lang="en-ID" dirty="0"/>
              <a:t>: </a:t>
            </a:r>
            <a:r>
              <a:rPr lang="en-ID" dirty="0" err="1"/>
              <a:t>Siapa</a:t>
            </a:r>
            <a:r>
              <a:rPr lang="en-ID" dirty="0"/>
              <a:t> yang </a:t>
            </a:r>
            <a:r>
              <a:rPr lang="en-ID" dirty="0" err="1"/>
              <a:t>bertanggung</a:t>
            </a:r>
            <a:r>
              <a:rPr lang="en-ID" dirty="0"/>
              <a:t> </a:t>
            </a:r>
            <a:r>
              <a:rPr lang="en-ID" dirty="0" err="1"/>
              <a:t>jawab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kesalahan</a:t>
            </a:r>
            <a:r>
              <a:rPr lang="en-ID" dirty="0"/>
              <a:t> pada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otomatis</a:t>
            </a:r>
            <a:r>
              <a:rPr lang="en-ID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7004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35C46D-028F-CC01-6B7F-8C8FCE387367}"/>
              </a:ext>
            </a:extLst>
          </p:cNvPr>
          <p:cNvSpPr txBox="1"/>
          <p:nvPr/>
        </p:nvSpPr>
        <p:spPr>
          <a:xfrm>
            <a:off x="4806043" y="478972"/>
            <a:ext cx="2579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/>
              <a:t> </a:t>
            </a:r>
            <a:r>
              <a:rPr lang="en-ID" sz="3200" b="1" dirty="0"/>
              <a:t>STUDI KASUS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CD0D5-A2D2-E507-F076-B6CDB2B34045}"/>
              </a:ext>
            </a:extLst>
          </p:cNvPr>
          <p:cNvSpPr txBox="1"/>
          <p:nvPr/>
        </p:nvSpPr>
        <p:spPr>
          <a:xfrm>
            <a:off x="1284514" y="1382095"/>
            <a:ext cx="9285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1. Kasus Perlindungan Data (Cambridge Analytica)</a:t>
            </a:r>
            <a:endParaRPr lang="en-ID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34BEC-8B0E-9BF5-4208-B4F50BD9A82F}"/>
              </a:ext>
            </a:extLst>
          </p:cNvPr>
          <p:cNvSpPr txBox="1"/>
          <p:nvPr/>
        </p:nvSpPr>
        <p:spPr>
          <a:xfrm>
            <a:off x="1621973" y="1782205"/>
            <a:ext cx="9285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sz="2000" dirty="0" err="1"/>
              <a:t>Analisis</a:t>
            </a:r>
            <a:r>
              <a:rPr lang="en-ID" sz="2000" dirty="0"/>
              <a:t>: Perusahaan </a:t>
            </a:r>
            <a:r>
              <a:rPr lang="en-ID" sz="2000" dirty="0" err="1"/>
              <a:t>ini</a:t>
            </a:r>
            <a:r>
              <a:rPr lang="en-ID" sz="2000" dirty="0"/>
              <a:t> </a:t>
            </a:r>
            <a:r>
              <a:rPr lang="en-ID" sz="2000" dirty="0" err="1"/>
              <a:t>menggunakan</a:t>
            </a:r>
            <a:r>
              <a:rPr lang="en-ID" sz="2000" dirty="0"/>
              <a:t> data </a:t>
            </a:r>
            <a:r>
              <a:rPr lang="en-ID" sz="2000" dirty="0" err="1"/>
              <a:t>pengguna</a:t>
            </a:r>
            <a:r>
              <a:rPr lang="en-ID" sz="2000" dirty="0"/>
              <a:t> Facebook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mempengaruhi</a:t>
            </a:r>
            <a:r>
              <a:rPr lang="en-ID" sz="2000" dirty="0"/>
              <a:t> </a:t>
            </a:r>
            <a:r>
              <a:rPr lang="en-ID" sz="2000" dirty="0" err="1"/>
              <a:t>hasil</a:t>
            </a:r>
            <a:r>
              <a:rPr lang="en-ID" sz="2000" dirty="0"/>
              <a:t> </a:t>
            </a:r>
            <a:r>
              <a:rPr lang="en-ID" sz="2000" dirty="0" err="1"/>
              <a:t>pemilu</a:t>
            </a:r>
            <a:r>
              <a:rPr lang="en-ID" sz="2000" dirty="0"/>
              <a:t> di </a:t>
            </a:r>
            <a:r>
              <a:rPr lang="en-ID" sz="2000" dirty="0" err="1"/>
              <a:t>beberapa</a:t>
            </a:r>
            <a:r>
              <a:rPr lang="en-ID" sz="2000" dirty="0"/>
              <a:t> negara.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sz="2000" dirty="0"/>
              <a:t>Solusi: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95696-6433-F94A-85E8-DEC9CF10E693}"/>
              </a:ext>
            </a:extLst>
          </p:cNvPr>
          <p:cNvSpPr txBox="1"/>
          <p:nvPr/>
        </p:nvSpPr>
        <p:spPr>
          <a:xfrm>
            <a:off x="1284514" y="3762547"/>
            <a:ext cx="8697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2. Kontrak Pintar dengan Blockchain</a:t>
            </a:r>
            <a:endParaRPr lang="en-ID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DEFC8C-7FCA-B443-47AB-9B32D1661726}"/>
              </a:ext>
            </a:extLst>
          </p:cNvPr>
          <p:cNvSpPr txBox="1"/>
          <p:nvPr/>
        </p:nvSpPr>
        <p:spPr>
          <a:xfrm>
            <a:off x="1621973" y="4162657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sz="2000" dirty="0" err="1"/>
              <a:t>Contoh</a:t>
            </a:r>
            <a:r>
              <a:rPr lang="en-ID" sz="2000" dirty="0"/>
              <a:t>: </a:t>
            </a:r>
            <a:r>
              <a:rPr lang="en-ID" sz="2000" dirty="0" err="1"/>
              <a:t>Transaksi</a:t>
            </a:r>
            <a:r>
              <a:rPr lang="en-ID" sz="2000" dirty="0"/>
              <a:t> </a:t>
            </a:r>
            <a:r>
              <a:rPr lang="en-ID" sz="2000" dirty="0" err="1"/>
              <a:t>properti</a:t>
            </a:r>
            <a:r>
              <a:rPr lang="en-ID" sz="2000" dirty="0"/>
              <a:t> yang </a:t>
            </a:r>
            <a:r>
              <a:rPr lang="en-ID" sz="2000" dirty="0" err="1"/>
              <a:t>otomatis</a:t>
            </a:r>
            <a:r>
              <a:rPr lang="en-ID" sz="2000" dirty="0"/>
              <a:t> </a:t>
            </a:r>
            <a:r>
              <a:rPr lang="en-ID" sz="2000" dirty="0" err="1"/>
              <a:t>selesai</a:t>
            </a:r>
            <a:r>
              <a:rPr lang="en-ID" sz="2000" dirty="0"/>
              <a:t> </a:t>
            </a:r>
            <a:r>
              <a:rPr lang="en-ID" sz="2000" dirty="0" err="1"/>
              <a:t>setelah</a:t>
            </a:r>
            <a:r>
              <a:rPr lang="en-ID" sz="2000" dirty="0"/>
              <a:t> </a:t>
            </a:r>
            <a:r>
              <a:rPr lang="en-ID" sz="2000" dirty="0" err="1"/>
              <a:t>pembayaran</a:t>
            </a:r>
            <a:r>
              <a:rPr lang="en-ID" sz="2000" dirty="0"/>
              <a:t> </a:t>
            </a:r>
            <a:r>
              <a:rPr lang="en-ID" sz="2000" dirty="0" err="1"/>
              <a:t>dilakukan</a:t>
            </a:r>
            <a:r>
              <a:rPr lang="en-ID" sz="2000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ID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sz="2000" dirty="0" err="1"/>
              <a:t>Tantangan</a:t>
            </a:r>
            <a:r>
              <a:rPr lang="en-ID" sz="2000" dirty="0"/>
              <a:t>: </a:t>
            </a:r>
            <a:r>
              <a:rPr lang="en-ID" sz="2000" dirty="0" err="1"/>
              <a:t>Kurangnya</a:t>
            </a:r>
            <a:r>
              <a:rPr lang="en-ID" sz="2000" dirty="0"/>
              <a:t> </a:t>
            </a:r>
            <a:r>
              <a:rPr lang="en-ID" sz="2000" dirty="0" err="1"/>
              <a:t>fleksibilitas</a:t>
            </a:r>
            <a:r>
              <a:rPr lang="en-ID" sz="2000" dirty="0"/>
              <a:t> </a:t>
            </a:r>
            <a:r>
              <a:rPr lang="en-ID" sz="2000" dirty="0" err="1"/>
              <a:t>jika</a:t>
            </a:r>
            <a:r>
              <a:rPr lang="en-ID" sz="2000" dirty="0"/>
              <a:t> </a:t>
            </a:r>
            <a:r>
              <a:rPr lang="en-ID" sz="2000" dirty="0" err="1"/>
              <a:t>ada</a:t>
            </a:r>
            <a:r>
              <a:rPr lang="en-ID" sz="2000" dirty="0"/>
              <a:t> </a:t>
            </a:r>
            <a:r>
              <a:rPr lang="en-ID" sz="2000" dirty="0" err="1"/>
              <a:t>konflik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situasi</a:t>
            </a:r>
            <a:r>
              <a:rPr lang="en-ID" sz="2000" dirty="0"/>
              <a:t> </a:t>
            </a:r>
            <a:r>
              <a:rPr lang="en-ID" sz="2000" dirty="0" err="1"/>
              <a:t>tak</a:t>
            </a:r>
            <a:r>
              <a:rPr lang="en-ID" sz="2000" dirty="0"/>
              <a:t> </a:t>
            </a:r>
            <a:r>
              <a:rPr lang="en-ID" sz="2000" dirty="0" err="1"/>
              <a:t>terduga</a:t>
            </a:r>
            <a:r>
              <a:rPr lang="en-ID" sz="20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2378B-EE26-1A95-70E6-AA701F68DDA1}"/>
              </a:ext>
            </a:extLst>
          </p:cNvPr>
          <p:cNvSpPr txBox="1"/>
          <p:nvPr/>
        </p:nvSpPr>
        <p:spPr>
          <a:xfrm>
            <a:off x="2133600" y="27978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800" dirty="0" err="1"/>
              <a:t>Penguatan</a:t>
            </a:r>
            <a:r>
              <a:rPr lang="en-ID" sz="1800" dirty="0"/>
              <a:t> </a:t>
            </a:r>
            <a:r>
              <a:rPr lang="en-ID" sz="1800" dirty="0" err="1"/>
              <a:t>regulasi</a:t>
            </a:r>
            <a:r>
              <a:rPr lang="en-ID" sz="1800" dirty="0"/>
              <a:t>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800" dirty="0" err="1"/>
              <a:t>Edukasi</a:t>
            </a:r>
            <a:r>
              <a:rPr lang="en-ID" sz="1800" dirty="0"/>
              <a:t> </a:t>
            </a:r>
            <a:r>
              <a:rPr lang="en-ID" sz="1800" dirty="0" err="1"/>
              <a:t>pengguna</a:t>
            </a:r>
            <a:r>
              <a:rPr lang="en-ID" sz="1800" dirty="0"/>
              <a:t> </a:t>
            </a:r>
            <a:r>
              <a:rPr lang="en-ID" sz="1800" dirty="0" err="1"/>
              <a:t>tentang</a:t>
            </a:r>
            <a:r>
              <a:rPr lang="en-ID" sz="1800" dirty="0"/>
              <a:t> </a:t>
            </a:r>
            <a:r>
              <a:rPr lang="en-ID" sz="1800" dirty="0" err="1"/>
              <a:t>pentingnya</a:t>
            </a:r>
            <a:r>
              <a:rPr lang="en-ID" sz="1800" dirty="0"/>
              <a:t> </a:t>
            </a:r>
            <a:r>
              <a:rPr lang="en-ID" sz="1800" dirty="0" err="1"/>
              <a:t>menjaga</a:t>
            </a:r>
            <a:r>
              <a:rPr lang="en-ID" sz="1800" dirty="0"/>
              <a:t> </a:t>
            </a:r>
            <a:r>
              <a:rPr lang="en-ID" sz="1800" dirty="0" err="1"/>
              <a:t>privasi</a:t>
            </a:r>
            <a:r>
              <a:rPr lang="en-ID" sz="1800" dirty="0"/>
              <a:t>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244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67FA5-1B48-4808-8521-1D87AA56F9F8}"/>
              </a:ext>
            </a:extLst>
          </p:cNvPr>
          <p:cNvSpPr txBox="1"/>
          <p:nvPr/>
        </p:nvSpPr>
        <p:spPr>
          <a:xfrm>
            <a:off x="3483429" y="555171"/>
            <a:ext cx="558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/>
              <a:t>Strategi </a:t>
            </a:r>
            <a:r>
              <a:rPr lang="en-ID" sz="3200" b="1" dirty="0" err="1"/>
              <a:t>Mengatasi</a:t>
            </a:r>
            <a:r>
              <a:rPr lang="en-ID" sz="3200" b="1" dirty="0"/>
              <a:t> </a:t>
            </a:r>
            <a:r>
              <a:rPr lang="en-ID" sz="3200" b="1" dirty="0" err="1"/>
              <a:t>Tantangan</a:t>
            </a:r>
            <a:endParaRPr lang="en-ID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1EC25-5691-03B2-54A4-329239FF4B64}"/>
              </a:ext>
            </a:extLst>
          </p:cNvPr>
          <p:cNvSpPr txBox="1"/>
          <p:nvPr/>
        </p:nvSpPr>
        <p:spPr>
          <a:xfrm>
            <a:off x="1458685" y="1479722"/>
            <a:ext cx="8196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/>
              <a:t>1.  </a:t>
            </a:r>
            <a:r>
              <a:rPr lang="en-ID" sz="2000" b="1" dirty="0" err="1"/>
              <a:t>Penguatan</a:t>
            </a:r>
            <a:r>
              <a:rPr lang="en-ID" sz="2000" b="1" dirty="0"/>
              <a:t> </a:t>
            </a:r>
            <a:r>
              <a:rPr lang="en-ID" sz="2000" b="1" dirty="0" err="1"/>
              <a:t>Regulasi</a:t>
            </a:r>
            <a:r>
              <a:rPr lang="en-ID" sz="2000" b="1" dirty="0"/>
              <a:t> Hukum </a:t>
            </a:r>
            <a:r>
              <a:rPr lang="en-ID" sz="2000" b="1" dirty="0" err="1"/>
              <a:t>Teknologi</a:t>
            </a:r>
            <a:r>
              <a:rPr lang="en-ID" sz="2000" b="1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30D57-2AFB-3A4F-CC7B-B0056F13057E}"/>
              </a:ext>
            </a:extLst>
          </p:cNvPr>
          <p:cNvSpPr txBox="1"/>
          <p:nvPr/>
        </p:nvSpPr>
        <p:spPr>
          <a:xfrm>
            <a:off x="1872342" y="1967841"/>
            <a:ext cx="8806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sz="2000" dirty="0" err="1"/>
              <a:t>Membuat</a:t>
            </a:r>
            <a:r>
              <a:rPr lang="en-ID" sz="2000" dirty="0"/>
              <a:t> </a:t>
            </a:r>
            <a:r>
              <a:rPr lang="en-ID" sz="2000" dirty="0" err="1"/>
              <a:t>hukum</a:t>
            </a:r>
            <a:r>
              <a:rPr lang="en-ID" sz="2000" dirty="0"/>
              <a:t> yang </a:t>
            </a:r>
            <a:r>
              <a:rPr lang="en-ID" sz="2000" dirty="0" err="1"/>
              <a:t>fleksibel</a:t>
            </a:r>
            <a:r>
              <a:rPr lang="en-ID" sz="2000" dirty="0"/>
              <a:t> </a:t>
            </a:r>
            <a:r>
              <a:rPr lang="en-ID" sz="2000" dirty="0" err="1"/>
              <a:t>tetapi</a:t>
            </a:r>
            <a:r>
              <a:rPr lang="en-ID" sz="2000" dirty="0"/>
              <a:t> </a:t>
            </a:r>
            <a:r>
              <a:rPr lang="en-ID" sz="2000" dirty="0" err="1"/>
              <a:t>responsif</a:t>
            </a:r>
            <a:r>
              <a:rPr lang="en-ID" sz="2000" dirty="0"/>
              <a:t> </a:t>
            </a:r>
            <a:r>
              <a:rPr lang="en-ID" sz="2000" dirty="0" err="1"/>
              <a:t>terhadap</a:t>
            </a:r>
            <a:r>
              <a:rPr lang="en-ID" sz="2000" dirty="0"/>
              <a:t> </a:t>
            </a:r>
            <a:r>
              <a:rPr lang="en-ID" sz="2000" dirty="0" err="1"/>
              <a:t>teknologi</a:t>
            </a:r>
            <a:r>
              <a:rPr lang="en-ID" sz="2000" dirty="0"/>
              <a:t> </a:t>
            </a:r>
            <a:r>
              <a:rPr lang="en-ID" sz="2000" dirty="0" err="1"/>
              <a:t>baru</a:t>
            </a:r>
            <a:r>
              <a:rPr lang="en-ID" sz="2000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sz="2000" dirty="0" err="1"/>
              <a:t>Contoh</a:t>
            </a:r>
            <a:r>
              <a:rPr lang="en-ID" sz="2000" dirty="0"/>
              <a:t>: </a:t>
            </a:r>
            <a:r>
              <a:rPr lang="en-ID" sz="2000" dirty="0" err="1"/>
              <a:t>Penyusunan</a:t>
            </a:r>
            <a:r>
              <a:rPr lang="en-ID" sz="2000" dirty="0"/>
              <a:t> </a:t>
            </a:r>
            <a:r>
              <a:rPr lang="en-ID" sz="2000" dirty="0" err="1"/>
              <a:t>hukum</a:t>
            </a:r>
            <a:r>
              <a:rPr lang="en-ID" sz="2000" dirty="0"/>
              <a:t> </a:t>
            </a:r>
            <a:r>
              <a:rPr lang="en-ID" sz="2000" dirty="0" err="1"/>
              <a:t>mengenai</a:t>
            </a:r>
            <a:r>
              <a:rPr lang="en-ID" sz="2000" dirty="0"/>
              <a:t> AI, </a:t>
            </a:r>
            <a:r>
              <a:rPr lang="en-ID" sz="2000" dirty="0" err="1"/>
              <a:t>robotika</a:t>
            </a:r>
            <a:r>
              <a:rPr lang="en-ID" sz="2000" dirty="0"/>
              <a:t>,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teknologi</a:t>
            </a:r>
            <a:r>
              <a:rPr lang="en-ID" sz="2000" dirty="0"/>
              <a:t> </a:t>
            </a:r>
            <a:r>
              <a:rPr lang="en-ID" sz="2000" dirty="0" err="1"/>
              <a:t>finansial</a:t>
            </a:r>
            <a:r>
              <a:rPr lang="en-ID" sz="2000" dirty="0"/>
              <a:t> (</a:t>
            </a:r>
            <a:r>
              <a:rPr lang="en-ID" sz="2000" i="1" dirty="0"/>
              <a:t>fintech</a:t>
            </a:r>
            <a:r>
              <a:rPr lang="en-ID" sz="2000" dirty="0"/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230AF-8B6F-80C4-E25E-95A047B75C61}"/>
              </a:ext>
            </a:extLst>
          </p:cNvPr>
          <p:cNvSpPr txBox="1"/>
          <p:nvPr/>
        </p:nvSpPr>
        <p:spPr>
          <a:xfrm>
            <a:off x="1458685" y="2861615"/>
            <a:ext cx="8338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/>
              <a:t>2.  </a:t>
            </a:r>
            <a:r>
              <a:rPr lang="en-ID" sz="2000" b="1" dirty="0" err="1"/>
              <a:t>Peningkatan</a:t>
            </a:r>
            <a:r>
              <a:rPr lang="en-ID" sz="2000" b="1" dirty="0"/>
              <a:t> </a:t>
            </a:r>
            <a:r>
              <a:rPr lang="en-ID" sz="2000" b="1" dirty="0" err="1"/>
              <a:t>Kapasitas</a:t>
            </a:r>
            <a:r>
              <a:rPr lang="en-ID" sz="2000" b="1" dirty="0"/>
              <a:t> SDM Hukum: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596BC-982B-AA94-2911-DDA652177E90}"/>
              </a:ext>
            </a:extLst>
          </p:cNvPr>
          <p:cNvSpPr txBox="1"/>
          <p:nvPr/>
        </p:nvSpPr>
        <p:spPr>
          <a:xfrm>
            <a:off x="1872342" y="3366900"/>
            <a:ext cx="8806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sz="2000" dirty="0" err="1"/>
              <a:t>Pelatihan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pengacara</a:t>
            </a:r>
            <a:r>
              <a:rPr lang="en-ID" sz="2000" dirty="0"/>
              <a:t>, hakim, dan </a:t>
            </a:r>
            <a:r>
              <a:rPr lang="en-ID" sz="2000" dirty="0" err="1"/>
              <a:t>praktisi</a:t>
            </a:r>
            <a:r>
              <a:rPr lang="en-ID" sz="2000" dirty="0"/>
              <a:t> </a:t>
            </a:r>
            <a:r>
              <a:rPr lang="en-ID" sz="2000" dirty="0" err="1"/>
              <a:t>hukum</a:t>
            </a:r>
            <a:r>
              <a:rPr lang="en-ID" sz="2000" dirty="0"/>
              <a:t> agar </a:t>
            </a:r>
            <a:r>
              <a:rPr lang="en-ID" sz="2000" dirty="0" err="1"/>
              <a:t>memahami</a:t>
            </a:r>
            <a:r>
              <a:rPr lang="en-ID" sz="2000" dirty="0"/>
              <a:t> </a:t>
            </a:r>
            <a:r>
              <a:rPr lang="en-ID" sz="2000" dirty="0" err="1"/>
              <a:t>teknologi</a:t>
            </a:r>
            <a:r>
              <a:rPr lang="en-ID" sz="2000" dirty="0"/>
              <a:t> </a:t>
            </a:r>
            <a:r>
              <a:rPr lang="en-ID" sz="2000" dirty="0" err="1"/>
              <a:t>seperti</a:t>
            </a:r>
            <a:r>
              <a:rPr lang="en-ID" sz="2000" dirty="0"/>
              <a:t> AI dan blockchain.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sz="2000" dirty="0"/>
              <a:t>Integrasi </a:t>
            </a:r>
            <a:r>
              <a:rPr lang="en-ID" sz="2000" dirty="0" err="1"/>
              <a:t>mata</a:t>
            </a:r>
            <a:r>
              <a:rPr lang="en-ID" sz="2000" dirty="0"/>
              <a:t> </a:t>
            </a:r>
            <a:r>
              <a:rPr lang="en-ID" sz="2000" dirty="0" err="1"/>
              <a:t>kuliah</a:t>
            </a:r>
            <a:r>
              <a:rPr lang="en-ID" sz="2000" dirty="0"/>
              <a:t> </a:t>
            </a:r>
            <a:r>
              <a:rPr lang="en-ID" sz="2000" dirty="0" err="1"/>
              <a:t>teknologi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</a:t>
            </a:r>
            <a:r>
              <a:rPr lang="en-ID" sz="2000" dirty="0" err="1"/>
              <a:t>fakultas</a:t>
            </a:r>
            <a:r>
              <a:rPr lang="en-ID" sz="2000" dirty="0"/>
              <a:t> </a:t>
            </a:r>
            <a:r>
              <a:rPr lang="en-ID" sz="2000" dirty="0" err="1"/>
              <a:t>hukum</a:t>
            </a:r>
            <a:r>
              <a:rPr lang="en-ID" sz="20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6A38B-0791-A355-A312-CBFBC59BC195}"/>
              </a:ext>
            </a:extLst>
          </p:cNvPr>
          <p:cNvSpPr txBox="1"/>
          <p:nvPr/>
        </p:nvSpPr>
        <p:spPr>
          <a:xfrm>
            <a:off x="1458685" y="4578059"/>
            <a:ext cx="8338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/>
              <a:t>3.  </a:t>
            </a:r>
            <a:r>
              <a:rPr lang="en-ID" sz="2000" b="1" dirty="0" err="1"/>
              <a:t>Kolaborasi</a:t>
            </a:r>
            <a:r>
              <a:rPr lang="en-ID" sz="2000" b="1" dirty="0"/>
              <a:t> </a:t>
            </a:r>
            <a:r>
              <a:rPr lang="en-ID" sz="2000" b="1" dirty="0" err="1"/>
              <a:t>dengan</a:t>
            </a:r>
            <a:r>
              <a:rPr lang="en-ID" sz="2000" b="1" dirty="0"/>
              <a:t> Ahli </a:t>
            </a:r>
            <a:r>
              <a:rPr lang="en-ID" sz="2000" b="1" dirty="0" err="1"/>
              <a:t>Teknologi</a:t>
            </a:r>
            <a:r>
              <a:rPr lang="en-ID" sz="2000" b="1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DEC4E-AB06-B3B7-82EB-0D19BABB70DC}"/>
              </a:ext>
            </a:extLst>
          </p:cNvPr>
          <p:cNvSpPr txBox="1"/>
          <p:nvPr/>
        </p:nvSpPr>
        <p:spPr>
          <a:xfrm>
            <a:off x="1872342" y="5087572"/>
            <a:ext cx="7859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sz="2000" dirty="0" err="1"/>
              <a:t>Membentuk</a:t>
            </a:r>
            <a:r>
              <a:rPr lang="en-ID" sz="2000" dirty="0"/>
              <a:t> </a:t>
            </a:r>
            <a:r>
              <a:rPr lang="en-ID" sz="2000" dirty="0" err="1"/>
              <a:t>tim</a:t>
            </a:r>
            <a:r>
              <a:rPr lang="en-ID" sz="2000" dirty="0"/>
              <a:t> </a:t>
            </a:r>
            <a:r>
              <a:rPr lang="en-ID" sz="2000" dirty="0" err="1"/>
              <a:t>lintas</a:t>
            </a:r>
            <a:r>
              <a:rPr lang="en-ID" sz="2000" dirty="0"/>
              <a:t> </a:t>
            </a:r>
            <a:r>
              <a:rPr lang="en-ID" sz="2000" dirty="0" err="1"/>
              <a:t>disiplin</a:t>
            </a:r>
            <a:r>
              <a:rPr lang="en-ID" sz="2000" dirty="0"/>
              <a:t> </a:t>
            </a:r>
            <a:r>
              <a:rPr lang="en-ID" sz="2000" dirty="0" err="1"/>
              <a:t>antara</a:t>
            </a:r>
            <a:r>
              <a:rPr lang="en-ID" sz="2000" dirty="0"/>
              <a:t> </a:t>
            </a:r>
            <a:r>
              <a:rPr lang="en-ID" sz="2000" dirty="0" err="1"/>
              <a:t>pengembang</a:t>
            </a:r>
            <a:r>
              <a:rPr lang="en-ID" sz="2000" dirty="0"/>
              <a:t> </a:t>
            </a:r>
            <a:r>
              <a:rPr lang="en-ID" sz="2000" dirty="0" err="1"/>
              <a:t>teknologi</a:t>
            </a:r>
            <a:r>
              <a:rPr lang="en-ID" sz="2000" dirty="0"/>
              <a:t> dan </a:t>
            </a:r>
            <a:r>
              <a:rPr lang="en-ID" sz="2000" dirty="0" err="1"/>
              <a:t>pembuat</a:t>
            </a:r>
            <a:r>
              <a:rPr lang="en-ID" sz="2000" dirty="0"/>
              <a:t> </a:t>
            </a:r>
            <a:r>
              <a:rPr lang="en-ID" sz="2000" dirty="0" err="1"/>
              <a:t>kebijakan</a:t>
            </a:r>
            <a:r>
              <a:rPr lang="en-ID" sz="2000" dirty="0"/>
              <a:t> </a:t>
            </a:r>
            <a:r>
              <a:rPr lang="en-ID" sz="2000" dirty="0" err="1"/>
              <a:t>hukum</a:t>
            </a:r>
            <a:r>
              <a:rPr lang="en-ID" sz="2000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D" sz="2000" dirty="0" err="1"/>
              <a:t>Tujuan</a:t>
            </a:r>
            <a:r>
              <a:rPr lang="en-ID" sz="2000" dirty="0"/>
              <a:t>: </a:t>
            </a:r>
            <a:r>
              <a:rPr lang="en-ID" sz="2000" dirty="0" err="1"/>
              <a:t>Memastikan</a:t>
            </a:r>
            <a:r>
              <a:rPr lang="en-ID" sz="2000" dirty="0"/>
              <a:t> </a:t>
            </a:r>
            <a:r>
              <a:rPr lang="en-ID" sz="2000" dirty="0" err="1"/>
              <a:t>teknologi</a:t>
            </a:r>
            <a:r>
              <a:rPr lang="en-ID" sz="2000" dirty="0"/>
              <a:t> </a:t>
            </a:r>
            <a:r>
              <a:rPr lang="en-ID" sz="2000" dirty="0" err="1"/>
              <a:t>dirancang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mempertimbangkan</a:t>
            </a:r>
            <a:r>
              <a:rPr lang="en-ID" sz="2000" dirty="0"/>
              <a:t> </a:t>
            </a:r>
            <a:r>
              <a:rPr lang="en-ID" sz="2000" dirty="0" err="1"/>
              <a:t>aspek</a:t>
            </a:r>
            <a:r>
              <a:rPr lang="en-ID" sz="2000" dirty="0"/>
              <a:t> </a:t>
            </a:r>
            <a:r>
              <a:rPr lang="en-ID" sz="2000" dirty="0" err="1"/>
              <a:t>hukum</a:t>
            </a:r>
            <a:r>
              <a:rPr lang="en-ID" sz="2000" dirty="0"/>
              <a:t> dan </a:t>
            </a:r>
            <a:r>
              <a:rPr lang="en-ID" sz="2000" dirty="0" err="1"/>
              <a:t>etika</a:t>
            </a:r>
            <a:r>
              <a:rPr lang="en-ID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1023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2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41CBB0-BAA0-4983-8F2B-E10AF3358DA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 design</Template>
  <TotalTime>1249</TotalTime>
  <Words>859</Words>
  <Application>Microsoft Office PowerPoint</Application>
  <PresentationFormat>Widescreen</PresentationFormat>
  <Paragraphs>115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Tw Cen MT</vt:lpstr>
      <vt:lpstr>Circuit</vt:lpstr>
      <vt:lpstr>INOVASI DAN TRANSFORMASI TEKNOLOGI DALAM PRESFEKTIF HUKUM</vt:lpstr>
      <vt:lpstr>PowerPoint Presentation</vt:lpstr>
      <vt:lpstr>PENDAHULUAN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pf3jj0kj@outlook.com</dc:creator>
  <cp:lastModifiedBy>pf3jj0kj@outlook.com</cp:lastModifiedBy>
  <cp:revision>4</cp:revision>
  <dcterms:created xsi:type="dcterms:W3CDTF">2024-11-17T07:58:35Z</dcterms:created>
  <dcterms:modified xsi:type="dcterms:W3CDTF">2024-11-27T14:08:17Z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