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258" r:id="rId4"/>
    <p:sldId id="303" r:id="rId5"/>
    <p:sldId id="305" r:id="rId6"/>
    <p:sldId id="306" r:id="rId7"/>
    <p:sldId id="302" r:id="rId8"/>
    <p:sldId id="304" r:id="rId9"/>
    <p:sldId id="307" r:id="rId10"/>
    <p:sldId id="308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12BED07-6713-92AA-40AF-AE58F4F83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4701464"/>
            <a:ext cx="8952782" cy="1204036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9EF77-BF49-E4C1-0FC7-56335477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D5853-25AA-1C3D-EAD2-49667479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F0DAD-5850-CAAE-CD25-4D6DDDFF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4851B1-0B20-9549-0D70-886AA9D04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952500"/>
            <a:ext cx="8952781" cy="3748824"/>
          </a:xfrm>
          <a:noFill/>
        </p:spPr>
        <p:txBody>
          <a:bodyPr anchor="b">
            <a:normAutofit/>
          </a:bodyPr>
          <a:lstStyle>
            <a:lvl1pPr algn="l">
              <a:defRPr sz="3200" spc="53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36903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2C3AB-851A-0D2F-B3AE-5B161CFFC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9FD6B-3621-3904-7878-A2825C692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08AE9-D8ED-ED5D-D7B0-A4381177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EF98B-AC81-D122-3D05-9C4E2FE4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FB543-B138-6627-3714-12105D172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8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3DE16D-F1A0-DDB5-A98C-A9055C93D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88334" y="952499"/>
            <a:ext cx="2051165" cy="4953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A548F-8DA7-C53C-1BFE-7C720CB20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952499"/>
            <a:ext cx="8235834" cy="49530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A2C8-1C90-25D0-8B0A-30B73CFD3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F1A4-0404-DA2D-1EA4-828091C0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57155-0F4A-F7B7-C4A8-755572E9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8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48F26-B5E3-8A90-51FC-8520D1D7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4D95-10F3-6212-8302-5610C43E3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81BE7-A53D-441E-0393-0E59412C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F10F0-B23F-BF4B-DB66-9BCF734DB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5DDEC-13A7-D988-D082-03076F80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274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80CFA-45ED-71B0-EE3E-CCE6D5C19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618211"/>
            <a:ext cx="8412190" cy="3944389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7BECA-A01D-7D7A-F2A6-891EC9D22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908858"/>
            <a:ext cx="8412192" cy="676102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16478-6FAF-D420-0B87-6EABB81E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289B-CB0D-8AFC-7C02-F755C0DC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971E4-8A9E-2A30-D7FE-B3505124B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5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7F941-C3A7-545F-8046-C7A9AC803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D4277-CFAE-EEF6-3346-61F06D5A3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401" y="2260121"/>
            <a:ext cx="4350026" cy="36568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543384-699D-84FC-C8B5-7BDE49BB4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6574" y="2260120"/>
            <a:ext cx="4350025" cy="365688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49386-AFC8-03DA-4563-07B0A011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ED60A-7704-31D9-7D4D-65C635ED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927DA-3B5E-13B8-0BA8-5DCFF001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0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7B55A-280B-BDCB-F966-8578DDE7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966788"/>
            <a:ext cx="10059988" cy="105178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6EA03-7008-14AB-547B-E66EA4EC9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2018581"/>
            <a:ext cx="4350027" cy="544003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29F56-D2C8-71FE-FA59-002819D5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5400" y="2774756"/>
            <a:ext cx="4350027" cy="31507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524D2-CA8D-75F3-D089-C2F0E20D4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46572" y="2018581"/>
            <a:ext cx="4350028" cy="544003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99B0E3-5AE5-0516-27BF-9F246137F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46572" y="2774756"/>
            <a:ext cx="4350028" cy="315079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B319A7-6048-4735-B2AC-6D6043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5F875-F23E-D0D2-9115-CD494FDA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4F88F-F488-D9D5-CF99-AA1750AA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5094593-EFC2-EEEF-74CD-BD00F4132A94}"/>
              </a:ext>
            </a:extLst>
          </p:cNvPr>
          <p:cNvCxnSpPr>
            <a:cxnSpLocks/>
          </p:cNvCxnSpPr>
          <p:nvPr/>
        </p:nvCxnSpPr>
        <p:spPr>
          <a:xfrm>
            <a:off x="6657975" y="2625552"/>
            <a:ext cx="42386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F851F6D-436C-FA47-8CD1-2C10E735764A}"/>
              </a:ext>
            </a:extLst>
          </p:cNvPr>
          <p:cNvCxnSpPr>
            <a:cxnSpLocks/>
          </p:cNvCxnSpPr>
          <p:nvPr/>
        </p:nvCxnSpPr>
        <p:spPr>
          <a:xfrm>
            <a:off x="1403684" y="2625552"/>
            <a:ext cx="42417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1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91B86-9261-4E82-EF65-30F78154E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3A5E84-E43B-20AE-E80D-47CB0B07B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F5797-14F1-9FEB-247C-0E325AF7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5D7AF-1489-8F93-4828-0AE784B8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5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6CAF1C-8901-AE05-E52C-D5B95941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CD4F90-2973-4FE2-6C2C-5C2AC5C5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0414B-A7EC-0C14-EFD2-29C5582C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2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378C7-A764-C5E4-A6A4-DC5B1B35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484" y="1306484"/>
            <a:ext cx="3932237" cy="2122516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E178-4B5D-413B-6583-AB81E8D04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12026"/>
            <a:ext cx="5143500" cy="456565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92F6D-71AB-9630-9DBE-46041C50C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6484" y="3428999"/>
            <a:ext cx="3932237" cy="2133601"/>
          </a:xfrm>
        </p:spPr>
        <p:txBody>
          <a:bodyPr anchor="b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EAAD1-C919-6E2E-32D2-E199025F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8B5D8-E15B-BE38-2A89-BD0F02E1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ECC26-B78C-4CBD-6883-97E80D3E5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0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04EAA-30F7-390A-C77C-2E5BD821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484" y="1307185"/>
            <a:ext cx="3932237" cy="2121813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3A1C34-81AC-D534-67B1-427212289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57702" y="1307186"/>
            <a:ext cx="5038898" cy="45983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1012D-3524-26C6-64C1-8CE6E7A9A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6484" y="3428999"/>
            <a:ext cx="3932237" cy="2133601"/>
          </a:xfrm>
        </p:spPr>
        <p:txBody>
          <a:bodyPr anchor="b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FA6D7-1BE0-F14D-A2F7-4836180B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56B5AC-3F20-FDC1-D579-7C4C6B4E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74ACA-1D54-81FA-70B1-31AB3011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60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792104-6F24-CD50-F55E-22A55084D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842963"/>
            <a:ext cx="9601200" cy="1309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059CB-D00E-398D-E4D9-59792FC40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2262188"/>
            <a:ext cx="9601200" cy="3643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FBC38-D897-7CBE-AC89-A95A2222D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7726" y="6199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5DBDDF98-C922-483F-97E9-3E76B0201B42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28008-2A03-D518-4A75-30816EB0D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86625" y="6199188"/>
            <a:ext cx="34099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91D49-2BD8-1C36-B43A-CF2F91777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28107" y="6199188"/>
            <a:ext cx="619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1B8B3671-A306-4A69-8480-FA9BE8392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23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29" r:id="rId6"/>
    <p:sldLayoutId id="2147483725" r:id="rId7"/>
    <p:sldLayoutId id="2147483726" r:id="rId8"/>
    <p:sldLayoutId id="2147483727" r:id="rId9"/>
    <p:sldLayoutId id="2147483728" r:id="rId10"/>
    <p:sldLayoutId id="2147483730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kern="1200" cap="all" spc="5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548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9494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Relationship Id="rId9" Type="http://schemas.openxmlformats.org/officeDocument/2006/relationships/image" Target="../media/image7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1">
            <a:extLst>
              <a:ext uri="{FF2B5EF4-FFF2-40B4-BE49-F238E27FC236}">
                <a16:creationId xmlns:a16="http://schemas.microsoft.com/office/drawing/2014/main" id="{A31384CA-BBDF-78EA-C1B6-7C26234E0B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3">
            <a:extLst>
              <a:ext uri="{FF2B5EF4-FFF2-40B4-BE49-F238E27FC236}">
                <a16:creationId xmlns:a16="http://schemas.microsoft.com/office/drawing/2014/main" id="{97081EE3-B6BE-9584-F5AF-E5F6484DA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999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41A03FE5-7938-1573-2D18-E168CC7C0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6782305" y="952500"/>
            <a:ext cx="4457195" cy="4953000"/>
          </a:xfrm>
          <a:custGeom>
            <a:avLst/>
            <a:gdLst>
              <a:gd name="connsiteX0" fmla="*/ 0 w 9985794"/>
              <a:gd name="connsiteY0" fmla="*/ 0 h 4920343"/>
              <a:gd name="connsiteX1" fmla="*/ 9985794 w 9985794"/>
              <a:gd name="connsiteY1" fmla="*/ 0 h 4920343"/>
              <a:gd name="connsiteX2" fmla="*/ 9985794 w 9985794"/>
              <a:gd name="connsiteY2" fmla="*/ 4920343 h 4920343"/>
              <a:gd name="connsiteX3" fmla="*/ 0 w 9985794"/>
              <a:gd name="connsiteY3" fmla="*/ 4920343 h 4920343"/>
              <a:gd name="connsiteX4" fmla="*/ 0 w 9985794"/>
              <a:gd name="connsiteY4" fmla="*/ 4119525 h 4920343"/>
              <a:gd name="connsiteX5" fmla="*/ 4905554 w 9985794"/>
              <a:gd name="connsiteY5" fmla="*/ 4119525 h 4920343"/>
              <a:gd name="connsiteX6" fmla="*/ 4905554 w 9985794"/>
              <a:gd name="connsiteY6" fmla="*/ 1451087 h 4920343"/>
              <a:gd name="connsiteX7" fmla="*/ 0 w 9985794"/>
              <a:gd name="connsiteY7" fmla="*/ 1451087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8" fmla="*/ 4996994 w 9985794"/>
              <a:gd name="connsiteY8" fmla="*/ 4210965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0" fmla="*/ 4905554 w 9985794"/>
              <a:gd name="connsiteY0" fmla="*/ 1451087 h 4920343"/>
              <a:gd name="connsiteX1" fmla="*/ 0 w 9985794"/>
              <a:gd name="connsiteY1" fmla="*/ 1451087 h 4920343"/>
              <a:gd name="connsiteX2" fmla="*/ 0 w 9985794"/>
              <a:gd name="connsiteY2" fmla="*/ 0 h 4920343"/>
              <a:gd name="connsiteX3" fmla="*/ 9985794 w 9985794"/>
              <a:gd name="connsiteY3" fmla="*/ 0 h 4920343"/>
              <a:gd name="connsiteX4" fmla="*/ 9985794 w 9985794"/>
              <a:gd name="connsiteY4" fmla="*/ 4920343 h 4920343"/>
              <a:gd name="connsiteX5" fmla="*/ 0 w 9985794"/>
              <a:gd name="connsiteY5" fmla="*/ 4920343 h 4920343"/>
              <a:gd name="connsiteX6" fmla="*/ 0 w 9985794"/>
              <a:gd name="connsiteY6" fmla="*/ 4119525 h 4920343"/>
              <a:gd name="connsiteX0" fmla="*/ 0 w 9985794"/>
              <a:gd name="connsiteY0" fmla="*/ 1451087 h 4920343"/>
              <a:gd name="connsiteX1" fmla="*/ 0 w 9985794"/>
              <a:gd name="connsiteY1" fmla="*/ 0 h 4920343"/>
              <a:gd name="connsiteX2" fmla="*/ 9985794 w 9985794"/>
              <a:gd name="connsiteY2" fmla="*/ 0 h 4920343"/>
              <a:gd name="connsiteX3" fmla="*/ 9985794 w 9985794"/>
              <a:gd name="connsiteY3" fmla="*/ 4920343 h 4920343"/>
              <a:gd name="connsiteX4" fmla="*/ 0 w 9985794"/>
              <a:gd name="connsiteY4" fmla="*/ 4920343 h 4920343"/>
              <a:gd name="connsiteX5" fmla="*/ 0 w 9985794"/>
              <a:gd name="connsiteY5" fmla="*/ 4119525 h 492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85794" h="4920343">
                <a:moveTo>
                  <a:pt x="0" y="1451087"/>
                </a:moveTo>
                <a:lnTo>
                  <a:pt x="0" y="0"/>
                </a:lnTo>
                <a:lnTo>
                  <a:pt x="9985794" y="0"/>
                </a:lnTo>
                <a:lnTo>
                  <a:pt x="9985794" y="4920343"/>
                </a:lnTo>
                <a:lnTo>
                  <a:pt x="0" y="4920343"/>
                </a:lnTo>
                <a:lnTo>
                  <a:pt x="0" y="4119525"/>
                </a:lnTo>
              </a:path>
            </a:pathLst>
          </a:cu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1DA89A-1FDE-40E5-9758-50117C4582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75712" y="2033018"/>
            <a:ext cx="4115702" cy="2116348"/>
          </a:xfrm>
          <a:noFill/>
        </p:spPr>
        <p:txBody>
          <a:bodyPr anchor="ctr">
            <a:noAutofit/>
          </a:bodyPr>
          <a:lstStyle/>
          <a:p>
            <a:pPr algn="r"/>
            <a:r>
              <a:rPr lang="en-US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MATERI </a:t>
            </a:r>
            <a:br>
              <a:rPr lang="en-US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</a:br>
            <a:r>
              <a:rPr lang="en-US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Luas </a:t>
            </a:r>
            <a:r>
              <a:rPr lang="en-US" b="1" cap="none" spc="0" dirty="0" err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Permukaan</a:t>
            </a:r>
            <a:r>
              <a:rPr lang="en-US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dan Volume Bola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4EB960-5B2C-4C74-ABCC-6FAC1CEFB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75713" y="4497355"/>
            <a:ext cx="3354752" cy="945063"/>
          </a:xfrm>
          <a:noFill/>
        </p:spPr>
        <p:txBody>
          <a:bodyPr anchor="b">
            <a:normAutofit/>
          </a:bodyPr>
          <a:lstStyle/>
          <a:p>
            <a:pPr algn="r"/>
            <a:r>
              <a:rPr lang="en-US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PGSD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33F99A7-E0B3-4761-86BA-E9E2AE868255}"/>
              </a:ext>
            </a:extLst>
          </p:cNvPr>
          <p:cNvGrpSpPr/>
          <p:nvPr/>
        </p:nvGrpSpPr>
        <p:grpSpPr>
          <a:xfrm>
            <a:off x="462273" y="1273363"/>
            <a:ext cx="6212855" cy="2359025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71EE76A-6BEA-44DF-9B14-1D47563BCD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E73472A-F9BD-4013-9B9B-B779B25BFB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A20D7A7-BB1E-469A-A2FA-E12137E360D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F0586968-F9F9-49AA-9643-A95CE31D5EE4}"/>
              </a:ext>
            </a:extLst>
          </p:cNvPr>
          <p:cNvSpPr txBox="1">
            <a:spLocks/>
          </p:cNvSpPr>
          <p:nvPr/>
        </p:nvSpPr>
        <p:spPr>
          <a:xfrm>
            <a:off x="1130620" y="3468289"/>
            <a:ext cx="4699187" cy="21163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3200" kern="1200" cap="all" spc="5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A578FEF-972F-42CA-BA10-6D025D15427E}"/>
              </a:ext>
            </a:extLst>
          </p:cNvPr>
          <p:cNvSpPr txBox="1">
            <a:spLocks/>
          </p:cNvSpPr>
          <p:nvPr/>
        </p:nvSpPr>
        <p:spPr>
          <a:xfrm>
            <a:off x="1305754" y="3444638"/>
            <a:ext cx="4115702" cy="21163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3200" kern="1200" cap="all" spc="5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MK PENDIDIKAN MATEMATIKA KELAS TINGGI</a:t>
            </a:r>
          </a:p>
        </p:txBody>
      </p:sp>
      <p:grpSp>
        <p:nvGrpSpPr>
          <p:cNvPr id="19" name="Group 12">
            <a:extLst>
              <a:ext uri="{FF2B5EF4-FFF2-40B4-BE49-F238E27FC236}">
                <a16:creationId xmlns:a16="http://schemas.microsoft.com/office/drawing/2014/main" id="{7044E313-E580-45EE-9755-7B245FBCEEF7}"/>
              </a:ext>
            </a:extLst>
          </p:cNvPr>
          <p:cNvGrpSpPr/>
          <p:nvPr/>
        </p:nvGrpSpPr>
        <p:grpSpPr>
          <a:xfrm>
            <a:off x="10020680" y="239575"/>
            <a:ext cx="1566153" cy="1284446"/>
            <a:chOff x="0" y="0"/>
            <a:chExt cx="812800" cy="812800"/>
          </a:xfrm>
        </p:grpSpPr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F24B0DC3-13E7-4844-A7B9-11CEB56D5E9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6182A8"/>
            </a:solidFill>
          </p:spPr>
        </p:sp>
        <p:sp>
          <p:nvSpPr>
            <p:cNvPr id="21" name="TextBox 14">
              <a:extLst>
                <a:ext uri="{FF2B5EF4-FFF2-40B4-BE49-F238E27FC236}">
                  <a16:creationId xmlns:a16="http://schemas.microsoft.com/office/drawing/2014/main" id="{7DD1D6E3-A913-4D94-83B1-D92D56909AD4}"/>
                </a:ext>
              </a:extLst>
            </p:cNvPr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100"/>
                </a:lnSpc>
              </a:pPr>
              <a:endParaRPr/>
            </a:p>
          </p:txBody>
        </p:sp>
      </p:grpSp>
      <p:sp>
        <p:nvSpPr>
          <p:cNvPr id="17" name="Freeform 15">
            <a:extLst>
              <a:ext uri="{FF2B5EF4-FFF2-40B4-BE49-F238E27FC236}">
                <a16:creationId xmlns:a16="http://schemas.microsoft.com/office/drawing/2014/main" id="{010FB6A9-38B2-4D9C-92A1-EE53A7E0641F}"/>
              </a:ext>
            </a:extLst>
          </p:cNvPr>
          <p:cNvSpPr/>
          <p:nvPr/>
        </p:nvSpPr>
        <p:spPr>
          <a:xfrm>
            <a:off x="10764496" y="18272"/>
            <a:ext cx="1427502" cy="1397311"/>
          </a:xfrm>
          <a:custGeom>
            <a:avLst/>
            <a:gdLst/>
            <a:ahLst/>
            <a:cxnLst/>
            <a:rect l="l" t="t" r="r" b="b"/>
            <a:pathLst>
              <a:path w="1427502" h="1397311">
                <a:moveTo>
                  <a:pt x="0" y="0"/>
                </a:moveTo>
                <a:lnTo>
                  <a:pt x="1427503" y="0"/>
                </a:lnTo>
                <a:lnTo>
                  <a:pt x="1427503" y="1397311"/>
                </a:lnTo>
                <a:lnTo>
                  <a:pt x="0" y="139731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196617"/>
            </a:stretch>
          </a:blipFill>
        </p:spPr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59151DB5-6097-4404-A775-B63A3500F09A}"/>
              </a:ext>
            </a:extLst>
          </p:cNvPr>
          <p:cNvSpPr/>
          <p:nvPr/>
        </p:nvSpPr>
        <p:spPr>
          <a:xfrm>
            <a:off x="9340531" y="380432"/>
            <a:ext cx="1427502" cy="1397311"/>
          </a:xfrm>
          <a:custGeom>
            <a:avLst/>
            <a:gdLst/>
            <a:ahLst/>
            <a:cxnLst/>
            <a:rect l="l" t="t" r="r" b="b"/>
            <a:pathLst>
              <a:path w="1427502" h="1397311">
                <a:moveTo>
                  <a:pt x="0" y="0"/>
                </a:moveTo>
                <a:lnTo>
                  <a:pt x="1427502" y="0"/>
                </a:lnTo>
                <a:lnTo>
                  <a:pt x="1427502" y="1397310"/>
                </a:lnTo>
                <a:lnTo>
                  <a:pt x="0" y="139731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196617"/>
            </a:stretch>
          </a:blipFill>
        </p:spPr>
      </p:sp>
      <p:sp>
        <p:nvSpPr>
          <p:cNvPr id="26" name="Freeform 30">
            <a:extLst>
              <a:ext uri="{FF2B5EF4-FFF2-40B4-BE49-F238E27FC236}">
                <a16:creationId xmlns:a16="http://schemas.microsoft.com/office/drawing/2014/main" id="{2CC12027-6A6B-4230-AF57-74814C86B466}"/>
              </a:ext>
            </a:extLst>
          </p:cNvPr>
          <p:cNvSpPr/>
          <p:nvPr/>
        </p:nvSpPr>
        <p:spPr>
          <a:xfrm flipH="1">
            <a:off x="-278286" y="4024851"/>
            <a:ext cx="2052567" cy="2116348"/>
          </a:xfrm>
          <a:custGeom>
            <a:avLst/>
            <a:gdLst/>
            <a:ahLst/>
            <a:cxnLst/>
            <a:rect l="l" t="t" r="r" b="b"/>
            <a:pathLst>
              <a:path w="3513563" h="3513563">
                <a:moveTo>
                  <a:pt x="3513563" y="0"/>
                </a:moveTo>
                <a:lnTo>
                  <a:pt x="0" y="0"/>
                </a:lnTo>
                <a:lnTo>
                  <a:pt x="0" y="3513564"/>
                </a:lnTo>
                <a:lnTo>
                  <a:pt x="3513563" y="3513564"/>
                </a:lnTo>
                <a:lnTo>
                  <a:pt x="351356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45" name="Freeform 30">
            <a:extLst>
              <a:ext uri="{FF2B5EF4-FFF2-40B4-BE49-F238E27FC236}">
                <a16:creationId xmlns:a16="http://schemas.microsoft.com/office/drawing/2014/main" id="{74A4A060-F32D-43B7-A520-C467EE19CB1D}"/>
              </a:ext>
            </a:extLst>
          </p:cNvPr>
          <p:cNvSpPr/>
          <p:nvPr/>
        </p:nvSpPr>
        <p:spPr>
          <a:xfrm flipH="1">
            <a:off x="-357974" y="5163145"/>
            <a:ext cx="2052567" cy="2116348"/>
          </a:xfrm>
          <a:custGeom>
            <a:avLst/>
            <a:gdLst/>
            <a:ahLst/>
            <a:cxnLst/>
            <a:rect l="l" t="t" r="r" b="b"/>
            <a:pathLst>
              <a:path w="3513563" h="3513563">
                <a:moveTo>
                  <a:pt x="3513563" y="0"/>
                </a:moveTo>
                <a:lnTo>
                  <a:pt x="0" y="0"/>
                </a:lnTo>
                <a:lnTo>
                  <a:pt x="0" y="3513564"/>
                </a:lnTo>
                <a:lnTo>
                  <a:pt x="3513563" y="3513564"/>
                </a:lnTo>
                <a:lnTo>
                  <a:pt x="351356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46" name="Freeform 30">
            <a:extLst>
              <a:ext uri="{FF2B5EF4-FFF2-40B4-BE49-F238E27FC236}">
                <a16:creationId xmlns:a16="http://schemas.microsoft.com/office/drawing/2014/main" id="{78A972A7-602E-43AE-A1E3-623DFE1B4C10}"/>
              </a:ext>
            </a:extLst>
          </p:cNvPr>
          <p:cNvSpPr/>
          <p:nvPr/>
        </p:nvSpPr>
        <p:spPr>
          <a:xfrm rot="20985463" flipH="1">
            <a:off x="668309" y="5115462"/>
            <a:ext cx="2052567" cy="2116348"/>
          </a:xfrm>
          <a:custGeom>
            <a:avLst/>
            <a:gdLst/>
            <a:ahLst/>
            <a:cxnLst/>
            <a:rect l="l" t="t" r="r" b="b"/>
            <a:pathLst>
              <a:path w="3513563" h="3513563">
                <a:moveTo>
                  <a:pt x="3513563" y="0"/>
                </a:moveTo>
                <a:lnTo>
                  <a:pt x="0" y="0"/>
                </a:lnTo>
                <a:lnTo>
                  <a:pt x="0" y="3513564"/>
                </a:lnTo>
                <a:lnTo>
                  <a:pt x="3513563" y="3513564"/>
                </a:lnTo>
                <a:lnTo>
                  <a:pt x="351356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47" name="Freeform 30">
            <a:extLst>
              <a:ext uri="{FF2B5EF4-FFF2-40B4-BE49-F238E27FC236}">
                <a16:creationId xmlns:a16="http://schemas.microsoft.com/office/drawing/2014/main" id="{AA947592-47F1-4DCB-AD8E-BE34EFD740CA}"/>
              </a:ext>
            </a:extLst>
          </p:cNvPr>
          <p:cNvSpPr/>
          <p:nvPr/>
        </p:nvSpPr>
        <p:spPr>
          <a:xfrm rot="20297341" flipH="1">
            <a:off x="1820550" y="5344139"/>
            <a:ext cx="2052567" cy="2116348"/>
          </a:xfrm>
          <a:custGeom>
            <a:avLst/>
            <a:gdLst/>
            <a:ahLst/>
            <a:cxnLst/>
            <a:rect l="l" t="t" r="r" b="b"/>
            <a:pathLst>
              <a:path w="3513563" h="3513563">
                <a:moveTo>
                  <a:pt x="3513563" y="0"/>
                </a:moveTo>
                <a:lnTo>
                  <a:pt x="0" y="0"/>
                </a:lnTo>
                <a:lnTo>
                  <a:pt x="0" y="3513564"/>
                </a:lnTo>
                <a:lnTo>
                  <a:pt x="3513563" y="3513564"/>
                </a:lnTo>
                <a:lnTo>
                  <a:pt x="351356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3687059124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err="1"/>
              <a:t>Contoh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089468"/>
            <a:ext cx="3967480" cy="3643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Diketahui</a:t>
            </a:r>
            <a:r>
              <a:rPr lang="en-US" sz="2400" dirty="0"/>
              <a:t>: </a:t>
            </a:r>
          </a:p>
          <a:p>
            <a:pPr marL="0" indent="0" algn="just">
              <a:buNone/>
            </a:pPr>
            <a:r>
              <a:rPr lang="en-US" sz="2400" dirty="0"/>
              <a:t>d = 14 cm </a:t>
            </a:r>
          </a:p>
          <a:p>
            <a:pPr marL="0" indent="0" algn="just">
              <a:buNone/>
            </a:pPr>
            <a:r>
              <a:rPr lang="en-US" sz="2400" dirty="0" err="1"/>
              <a:t>jika</a:t>
            </a:r>
            <a:r>
              <a:rPr lang="en-US" sz="2400" dirty="0"/>
              <a:t> d=14, </a:t>
            </a:r>
          </a:p>
          <a:p>
            <a:pPr marL="0" indent="0" algn="just">
              <a:buNone/>
            </a:pPr>
            <a:r>
              <a:rPr lang="en-US" sz="2400" dirty="0" err="1"/>
              <a:t>maka</a:t>
            </a:r>
            <a:r>
              <a:rPr lang="en-US" sz="2400" dirty="0"/>
              <a:t> r = ¹⁄ d </a:t>
            </a:r>
          </a:p>
          <a:p>
            <a:pPr marL="0" indent="0" algn="just">
              <a:buNone/>
            </a:pPr>
            <a:r>
              <a:rPr lang="en-US" sz="2400" dirty="0"/>
              <a:t>	 = ¹⁄ × 14 = 7 cm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BD5F77E6-8977-4BD9-9782-3F2A57412E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36" y="4836474"/>
            <a:ext cx="1828543" cy="179261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53D1AFD1-ECDA-4F93-8ED4-A4D1B4E61E8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229020" y="2079308"/>
                <a:ext cx="6292420" cy="36433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75488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94944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152144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Font typeface="Arial" panose="020B0604020202020204" pitchFamily="34" charset="0"/>
                  <a:buNone/>
                </a:pPr>
                <a:r>
                  <a:rPr lang="en-US" sz="2400" dirty="0"/>
                  <a:t>Luas </a:t>
                </a:r>
                <a:r>
                  <a:rPr lang="en-US" sz="2400" dirty="0" err="1"/>
                  <a:t>permukaan</a:t>
                </a:r>
                <a:r>
                  <a:rPr lang="en-US" sz="2400" dirty="0"/>
                  <a:t> bola =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 marL="0" indent="0" algn="just">
                  <a:buNone/>
                </a:pPr>
                <a:r>
                  <a:rPr lang="en-US" sz="2400" dirty="0"/>
                  <a:t>			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14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 = 616 cm²</a:t>
                </a:r>
              </a:p>
              <a:p>
                <a:pPr marL="0" indent="0" algn="just">
                  <a:buNone/>
                </a:pPr>
                <a:r>
                  <a:rPr lang="en-US" sz="2400" dirty="0"/>
                  <a:t>Volume bola Volume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400" dirty="0">
                  <a:ea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400" dirty="0"/>
                  <a:t>			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 marL="0" indent="0" algn="just">
                  <a:buFont typeface="Arial" panose="020B0604020202020204" pitchFamily="34" charset="0"/>
                  <a:buNone/>
                </a:pPr>
                <a:r>
                  <a:rPr lang="en-US" sz="2400" dirty="0"/>
                  <a:t>			  =1.437,33 cm³</a:t>
                </a:r>
                <a:endParaRPr lang="en-US" sz="2200" dirty="0"/>
              </a:p>
            </p:txBody>
          </p:sp>
        </mc:Choice>
        <mc:Fallback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53D1AFD1-ECDA-4F93-8ED4-A4D1B4E61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9020" y="2079308"/>
                <a:ext cx="6292420" cy="3643312"/>
              </a:xfrm>
              <a:prstGeom prst="rect">
                <a:avLst/>
              </a:prstGeom>
              <a:blipFill>
                <a:blip r:embed="rId7"/>
                <a:stretch>
                  <a:fillRect l="-1550" t="-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68045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1">
            <a:extLst>
              <a:ext uri="{FF2B5EF4-FFF2-40B4-BE49-F238E27FC236}">
                <a16:creationId xmlns:a16="http://schemas.microsoft.com/office/drawing/2014/main" id="{A31384CA-BBDF-78EA-C1B6-7C26234E0B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3">
            <a:extLst>
              <a:ext uri="{FF2B5EF4-FFF2-40B4-BE49-F238E27FC236}">
                <a16:creationId xmlns:a16="http://schemas.microsoft.com/office/drawing/2014/main" id="{97081EE3-B6BE-9584-F5AF-E5F6484DA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999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41A03FE5-7938-1573-2D18-E168CC7C0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6782305" y="952500"/>
            <a:ext cx="4457195" cy="4953000"/>
          </a:xfrm>
          <a:custGeom>
            <a:avLst/>
            <a:gdLst>
              <a:gd name="connsiteX0" fmla="*/ 0 w 9985794"/>
              <a:gd name="connsiteY0" fmla="*/ 0 h 4920343"/>
              <a:gd name="connsiteX1" fmla="*/ 9985794 w 9985794"/>
              <a:gd name="connsiteY1" fmla="*/ 0 h 4920343"/>
              <a:gd name="connsiteX2" fmla="*/ 9985794 w 9985794"/>
              <a:gd name="connsiteY2" fmla="*/ 4920343 h 4920343"/>
              <a:gd name="connsiteX3" fmla="*/ 0 w 9985794"/>
              <a:gd name="connsiteY3" fmla="*/ 4920343 h 4920343"/>
              <a:gd name="connsiteX4" fmla="*/ 0 w 9985794"/>
              <a:gd name="connsiteY4" fmla="*/ 4119525 h 4920343"/>
              <a:gd name="connsiteX5" fmla="*/ 4905554 w 9985794"/>
              <a:gd name="connsiteY5" fmla="*/ 4119525 h 4920343"/>
              <a:gd name="connsiteX6" fmla="*/ 4905554 w 9985794"/>
              <a:gd name="connsiteY6" fmla="*/ 1451087 h 4920343"/>
              <a:gd name="connsiteX7" fmla="*/ 0 w 9985794"/>
              <a:gd name="connsiteY7" fmla="*/ 1451087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8" fmla="*/ 4996994 w 9985794"/>
              <a:gd name="connsiteY8" fmla="*/ 4210965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0" fmla="*/ 4905554 w 9985794"/>
              <a:gd name="connsiteY0" fmla="*/ 1451087 h 4920343"/>
              <a:gd name="connsiteX1" fmla="*/ 0 w 9985794"/>
              <a:gd name="connsiteY1" fmla="*/ 1451087 h 4920343"/>
              <a:gd name="connsiteX2" fmla="*/ 0 w 9985794"/>
              <a:gd name="connsiteY2" fmla="*/ 0 h 4920343"/>
              <a:gd name="connsiteX3" fmla="*/ 9985794 w 9985794"/>
              <a:gd name="connsiteY3" fmla="*/ 0 h 4920343"/>
              <a:gd name="connsiteX4" fmla="*/ 9985794 w 9985794"/>
              <a:gd name="connsiteY4" fmla="*/ 4920343 h 4920343"/>
              <a:gd name="connsiteX5" fmla="*/ 0 w 9985794"/>
              <a:gd name="connsiteY5" fmla="*/ 4920343 h 4920343"/>
              <a:gd name="connsiteX6" fmla="*/ 0 w 9985794"/>
              <a:gd name="connsiteY6" fmla="*/ 4119525 h 4920343"/>
              <a:gd name="connsiteX0" fmla="*/ 0 w 9985794"/>
              <a:gd name="connsiteY0" fmla="*/ 1451087 h 4920343"/>
              <a:gd name="connsiteX1" fmla="*/ 0 w 9985794"/>
              <a:gd name="connsiteY1" fmla="*/ 0 h 4920343"/>
              <a:gd name="connsiteX2" fmla="*/ 9985794 w 9985794"/>
              <a:gd name="connsiteY2" fmla="*/ 0 h 4920343"/>
              <a:gd name="connsiteX3" fmla="*/ 9985794 w 9985794"/>
              <a:gd name="connsiteY3" fmla="*/ 4920343 h 4920343"/>
              <a:gd name="connsiteX4" fmla="*/ 0 w 9985794"/>
              <a:gd name="connsiteY4" fmla="*/ 4920343 h 4920343"/>
              <a:gd name="connsiteX5" fmla="*/ 0 w 9985794"/>
              <a:gd name="connsiteY5" fmla="*/ 4119525 h 492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85794" h="4920343">
                <a:moveTo>
                  <a:pt x="0" y="1451087"/>
                </a:moveTo>
                <a:lnTo>
                  <a:pt x="0" y="0"/>
                </a:lnTo>
                <a:lnTo>
                  <a:pt x="9985794" y="0"/>
                </a:lnTo>
                <a:lnTo>
                  <a:pt x="9985794" y="4920343"/>
                </a:lnTo>
                <a:lnTo>
                  <a:pt x="0" y="4920343"/>
                </a:lnTo>
                <a:lnTo>
                  <a:pt x="0" y="4119525"/>
                </a:lnTo>
              </a:path>
            </a:pathLst>
          </a:cu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1DA89A-1FDE-40E5-9758-50117C4582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75712" y="2033018"/>
            <a:ext cx="4115702" cy="2116348"/>
          </a:xfrm>
          <a:noFill/>
        </p:spPr>
        <p:txBody>
          <a:bodyPr anchor="ctr">
            <a:noAutofit/>
          </a:bodyPr>
          <a:lstStyle/>
          <a:p>
            <a:pPr algn="r"/>
            <a:r>
              <a:rPr lang="en-US" sz="4000" dirty="0" err="1">
                <a:solidFill>
                  <a:srgbClr val="FFFFFF"/>
                </a:solidFill>
              </a:rPr>
              <a:t>Terima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kasih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  <a:sym typeface="Wingdings" panose="05000000000000000000" pitchFamily="2" charset="2"/>
              </a:rPr>
              <a:t>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8D40C07-50B6-42B6-9F40-22FC5F9B39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E98D45-20A0-4F81-AE96-5CEF406EA968}"/>
              </a:ext>
            </a:extLst>
          </p:cNvPr>
          <p:cNvGrpSpPr/>
          <p:nvPr/>
        </p:nvGrpSpPr>
        <p:grpSpPr>
          <a:xfrm>
            <a:off x="445466" y="2138330"/>
            <a:ext cx="6212855" cy="2359025"/>
            <a:chOff x="445466" y="2138330"/>
            <a:chExt cx="6212855" cy="2359025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423F3EFD-A404-4B8B-BD0F-0DDE01071B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52FBCEE9-3578-4AFD-872A-E1873E31F7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598CC0C-49B4-417B-AD6B-6380642385D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35681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CAPAIAN PEMBELAJARAN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en-US" sz="2400" dirty="0" err="1"/>
              <a:t>Mahasiswa</a:t>
            </a:r>
            <a:r>
              <a:rPr lang="en-US" sz="2400" dirty="0"/>
              <a:t>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memahami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</a:t>
            </a:r>
            <a:r>
              <a:rPr lang="en-US" sz="2400" dirty="0" err="1"/>
              <a:t>permukaan</a:t>
            </a:r>
            <a:r>
              <a:rPr lang="en-US" sz="2400" dirty="0"/>
              <a:t> dan volume Bola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 err="1"/>
              <a:t>Mahasiswa</a:t>
            </a:r>
            <a:r>
              <a:rPr lang="en-US" sz="2400" dirty="0"/>
              <a:t>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mengoperasikan</a:t>
            </a:r>
            <a:r>
              <a:rPr lang="en-US" sz="2400" dirty="0"/>
              <a:t> </a:t>
            </a:r>
            <a:r>
              <a:rPr lang="en-US" sz="2400" dirty="0" err="1"/>
              <a:t>rumus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</a:t>
            </a:r>
            <a:r>
              <a:rPr lang="en-US" sz="2400" dirty="0" err="1"/>
              <a:t>permukaan</a:t>
            </a:r>
            <a:r>
              <a:rPr lang="en-US" sz="2400" dirty="0"/>
              <a:t> dan volume bola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B5D879E-2418-445C-BB89-D28FF4E1596F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6945DC-EF41-4DEE-96AD-F2A312D0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BBE9C8F-B0F8-4517-9BE6-AA062938E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7A946AE-11B4-4FEB-9E88-847DF30E0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61347905"/>
      </p:ext>
    </p:extLst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LUAS PERMUKAAN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/>
              <a:t>Luas </a:t>
            </a:r>
            <a:r>
              <a:rPr lang="en-US" sz="2400" b="1" dirty="0" err="1"/>
              <a:t>Permukaan</a:t>
            </a:r>
            <a:r>
              <a:rPr lang="en-US" sz="2400" b="1" dirty="0"/>
              <a:t> </a:t>
            </a:r>
            <a:r>
              <a:rPr lang="en-US" sz="2400" b="1" dirty="0" err="1"/>
              <a:t>adalah</a:t>
            </a:r>
            <a:r>
              <a:rPr lang="en-US" sz="2400" b="1" dirty="0"/>
              <a:t> </a:t>
            </a:r>
            <a:r>
              <a:rPr lang="en-US" sz="2400" b="1" dirty="0" err="1"/>
              <a:t>jumlah</a:t>
            </a:r>
            <a:r>
              <a:rPr lang="en-US" sz="2400" b="1" dirty="0"/>
              <a:t> </a:t>
            </a:r>
            <a:r>
              <a:rPr lang="en-US" sz="2400" b="1" dirty="0" err="1"/>
              <a:t>luas</a:t>
            </a:r>
            <a:r>
              <a:rPr lang="en-US" sz="2400" b="1" dirty="0"/>
              <a:t> yang </a:t>
            </a:r>
            <a:r>
              <a:rPr lang="en-US" sz="2400" b="1" dirty="0" err="1"/>
              <a:t>menutupi</a:t>
            </a:r>
            <a:r>
              <a:rPr lang="en-US" sz="2400" b="1" dirty="0"/>
              <a:t> </a:t>
            </a:r>
            <a:r>
              <a:rPr lang="en-US" sz="2400" b="1" dirty="0" err="1"/>
              <a:t>bagian</a:t>
            </a:r>
            <a:r>
              <a:rPr lang="en-US" sz="2400" b="1" dirty="0"/>
              <a:t> </a:t>
            </a:r>
            <a:r>
              <a:rPr lang="en-US" sz="2400" b="1" dirty="0" err="1"/>
              <a:t>luar</a:t>
            </a:r>
            <a:r>
              <a:rPr lang="en-US" sz="2400" b="1" dirty="0"/>
              <a:t> </a:t>
            </a:r>
            <a:r>
              <a:rPr lang="en-US" sz="2400" b="1" dirty="0" err="1"/>
              <a:t>dari</a:t>
            </a:r>
            <a:r>
              <a:rPr lang="en-US" sz="2400" b="1" dirty="0"/>
              <a:t> </a:t>
            </a:r>
            <a:r>
              <a:rPr lang="en-US" sz="2400" b="1" dirty="0" err="1"/>
              <a:t>bangun</a:t>
            </a:r>
            <a:r>
              <a:rPr lang="en-US" sz="2400" b="1" dirty="0"/>
              <a:t> </a:t>
            </a:r>
            <a:r>
              <a:rPr lang="en-US" sz="2400" b="1" dirty="0" err="1"/>
              <a:t>tiga</a:t>
            </a:r>
            <a:r>
              <a:rPr lang="en-US" sz="2400" b="1" dirty="0"/>
              <a:t> </a:t>
            </a:r>
            <a:r>
              <a:rPr lang="en-US" sz="2400" b="1" dirty="0" err="1"/>
              <a:t>dimensi</a:t>
            </a:r>
            <a:r>
              <a:rPr lang="en-US" sz="2400" b="1" dirty="0"/>
              <a:t>.</a:t>
            </a:r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50903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LUAS PERMUKAAN BOLA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/>
              <a:t>Bola </a:t>
            </a:r>
            <a:r>
              <a:rPr lang="en-US" sz="2200" dirty="0" err="1"/>
              <a:t>merupakan</a:t>
            </a:r>
            <a:r>
              <a:rPr lang="en-US" sz="2200" dirty="0"/>
              <a:t> </a:t>
            </a:r>
            <a:r>
              <a:rPr lang="en-US" sz="2200" dirty="0" err="1"/>
              <a:t>bangun</a:t>
            </a:r>
            <a:r>
              <a:rPr lang="en-US" sz="2200" dirty="0"/>
              <a:t> </a:t>
            </a:r>
            <a:r>
              <a:rPr lang="en-US" sz="2200" dirty="0" err="1"/>
              <a:t>ruang</a:t>
            </a:r>
            <a:r>
              <a:rPr lang="en-US" sz="2200" dirty="0"/>
              <a:t> yang </a:t>
            </a:r>
            <a:r>
              <a:rPr lang="en-US" sz="2200" dirty="0" err="1"/>
              <a:t>terbentuk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hasil</a:t>
            </a:r>
            <a:r>
              <a:rPr lang="en-US" sz="2200" dirty="0"/>
              <a:t> </a:t>
            </a:r>
            <a:r>
              <a:rPr lang="en-US" sz="2200" dirty="0" err="1"/>
              <a:t>putaran</a:t>
            </a:r>
            <a:r>
              <a:rPr lang="en-US" sz="2200" dirty="0"/>
              <a:t> </a:t>
            </a:r>
            <a:r>
              <a:rPr lang="en-US" sz="2200" dirty="0" err="1"/>
              <a:t>satu</a:t>
            </a:r>
            <a:endParaRPr lang="en-US" sz="2200" dirty="0"/>
          </a:p>
          <a:p>
            <a:pPr marL="0" indent="0" algn="just">
              <a:buNone/>
            </a:pPr>
            <a:r>
              <a:rPr lang="en-US" sz="2200" dirty="0" err="1"/>
              <a:t>putaran</a:t>
            </a:r>
            <a:r>
              <a:rPr lang="en-US" sz="2200" dirty="0"/>
              <a:t> </a:t>
            </a:r>
            <a:r>
              <a:rPr lang="en-US" sz="2200" dirty="0" err="1"/>
              <a:t>penuh</a:t>
            </a:r>
            <a:r>
              <a:rPr lang="en-US" sz="2200" dirty="0"/>
              <a:t> </a:t>
            </a:r>
            <a:r>
              <a:rPr lang="en-US" sz="2200" dirty="0" err="1"/>
              <a:t>sebuah</a:t>
            </a:r>
            <a:r>
              <a:rPr lang="en-US" sz="2200" dirty="0"/>
              <a:t> </a:t>
            </a:r>
            <a:r>
              <a:rPr lang="en-US" sz="2200" dirty="0" err="1"/>
              <a:t>lingkaran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poros</a:t>
            </a:r>
            <a:r>
              <a:rPr lang="en-US" sz="2200" dirty="0"/>
              <a:t> </a:t>
            </a:r>
            <a:r>
              <a:rPr lang="en-US" sz="2200" dirty="0" err="1"/>
              <a:t>diameternya</a:t>
            </a:r>
            <a:r>
              <a:rPr lang="en-US" sz="2200" dirty="0"/>
              <a:t>.</a:t>
            </a:r>
          </a:p>
          <a:p>
            <a:pPr marL="0" indent="0" algn="just">
              <a:buNone/>
            </a:pPr>
            <a:r>
              <a:rPr lang="en-US" sz="2200" dirty="0"/>
              <a:t>Bola </a:t>
            </a:r>
            <a:r>
              <a:rPr lang="en-US" sz="2200" dirty="0" err="1"/>
              <a:t>hanya</a:t>
            </a:r>
            <a:r>
              <a:rPr lang="en-US" sz="2200" dirty="0"/>
              <a:t> </a:t>
            </a:r>
            <a:r>
              <a:rPr lang="en-US" sz="2200" dirty="0" err="1"/>
              <a:t>memiliki</a:t>
            </a:r>
            <a:r>
              <a:rPr lang="en-US" sz="2200" dirty="0"/>
              <a:t> </a:t>
            </a:r>
            <a:r>
              <a:rPr lang="en-US" sz="2200" dirty="0" err="1"/>
              <a:t>sebuah</a:t>
            </a:r>
            <a:r>
              <a:rPr lang="en-US" sz="2200" dirty="0"/>
              <a:t> </a:t>
            </a:r>
            <a:r>
              <a:rPr lang="en-US" sz="2200" dirty="0" err="1"/>
              <a:t>sisi</a:t>
            </a:r>
            <a:r>
              <a:rPr lang="en-US" sz="2200" dirty="0"/>
              <a:t> </a:t>
            </a:r>
            <a:r>
              <a:rPr lang="en-US" sz="2200" dirty="0" err="1"/>
              <a:t>lengkung</a:t>
            </a:r>
            <a:r>
              <a:rPr lang="en-US" sz="2200" dirty="0"/>
              <a:t> dan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memiliki</a:t>
            </a:r>
            <a:r>
              <a:rPr lang="en-US" sz="2200" dirty="0"/>
              <a:t> </a:t>
            </a:r>
            <a:r>
              <a:rPr lang="en-US" sz="2200" dirty="0" err="1"/>
              <a:t>titik</a:t>
            </a:r>
            <a:r>
              <a:rPr lang="en-US" sz="2200" dirty="0"/>
              <a:t> </a:t>
            </a:r>
            <a:r>
              <a:rPr lang="en-US" sz="2200" dirty="0" err="1"/>
              <a:t>sudut</a:t>
            </a:r>
            <a:r>
              <a:rPr lang="en-US" sz="2200" dirty="0"/>
              <a:t>.</a:t>
            </a:r>
          </a:p>
          <a:p>
            <a:pPr marL="0" indent="0" algn="just">
              <a:buNone/>
            </a:pPr>
            <a:r>
              <a:rPr lang="en-US" sz="2200" dirty="0" err="1"/>
              <a:t>Perhatikan</a:t>
            </a:r>
            <a:r>
              <a:rPr lang="en-US" sz="2200" dirty="0"/>
              <a:t> </a:t>
            </a:r>
            <a:r>
              <a:rPr lang="en-US" sz="2200" dirty="0" err="1"/>
              <a:t>gambar</a:t>
            </a:r>
            <a:r>
              <a:rPr lang="en-US" sz="2200" dirty="0"/>
              <a:t> </a:t>
            </a:r>
            <a:r>
              <a:rPr lang="en-US" sz="2200" dirty="0" err="1"/>
              <a:t>berikut</a:t>
            </a:r>
            <a:r>
              <a:rPr lang="en-US" sz="2200" dirty="0"/>
              <a:t>: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93348F86-7CC8-4893-86CB-83984CD72F6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3770" y="4451352"/>
            <a:ext cx="6744459" cy="170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94833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LUAS PERMUKAAN BOLA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/>
              <a:t>Luas </a:t>
            </a:r>
            <a:r>
              <a:rPr lang="en-US" sz="2200" dirty="0" err="1"/>
              <a:t>permukaan</a:t>
            </a:r>
            <a:r>
              <a:rPr lang="en-US" sz="2200" dirty="0"/>
              <a:t> bola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ditentukan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menggunakan</a:t>
            </a:r>
            <a:r>
              <a:rPr lang="en-US" sz="2200" dirty="0"/>
              <a:t> </a:t>
            </a:r>
            <a:r>
              <a:rPr lang="en-US" sz="2200" dirty="0" err="1"/>
              <a:t>sebuah</a:t>
            </a:r>
            <a:r>
              <a:rPr lang="en-US" sz="2200" dirty="0"/>
              <a:t> </a:t>
            </a:r>
            <a:r>
              <a:rPr lang="en-US" sz="2200" dirty="0" err="1"/>
              <a:t>percobaan</a:t>
            </a:r>
            <a:r>
              <a:rPr lang="en-US" sz="2200" dirty="0"/>
              <a:t> yang </a:t>
            </a:r>
            <a:r>
              <a:rPr lang="en-US" sz="2200" dirty="0" err="1"/>
              <a:t>telah</a:t>
            </a:r>
            <a:r>
              <a:rPr lang="en-US" sz="2200" dirty="0"/>
              <a:t> </a:t>
            </a:r>
            <a:r>
              <a:rPr lang="en-US" sz="2200" dirty="0" err="1"/>
              <a:t>dilakukan</a:t>
            </a:r>
            <a:r>
              <a:rPr lang="en-US" sz="2200" dirty="0"/>
              <a:t> oleh Archimedes, </a:t>
            </a:r>
            <a:r>
              <a:rPr lang="en-US" sz="2200" dirty="0" err="1"/>
              <a:t>yaitu</a:t>
            </a:r>
            <a:r>
              <a:rPr lang="en-US" sz="2200" dirty="0"/>
              <a:t>: </a:t>
            </a:r>
            <a:r>
              <a:rPr lang="en-US" sz="2200" dirty="0" err="1"/>
              <a:t>Sebuah</a:t>
            </a:r>
            <a:r>
              <a:rPr lang="en-US" sz="2200" dirty="0"/>
              <a:t> bola </a:t>
            </a:r>
            <a:r>
              <a:rPr lang="en-US" sz="2200" dirty="0" err="1"/>
              <a:t>menempati</a:t>
            </a:r>
            <a:r>
              <a:rPr lang="en-US" sz="2200" dirty="0"/>
              <a:t> </a:t>
            </a:r>
            <a:r>
              <a:rPr lang="en-US" sz="2200" dirty="0" err="1"/>
              <a:t>sebuah</a:t>
            </a:r>
            <a:r>
              <a:rPr lang="en-US" sz="2200" dirty="0"/>
              <a:t> </a:t>
            </a:r>
            <a:r>
              <a:rPr lang="en-US" sz="2200" dirty="0" err="1"/>
              <a:t>tabung</a:t>
            </a:r>
            <a:r>
              <a:rPr lang="en-US" sz="2200" dirty="0"/>
              <a:t> yang diameter dan </a:t>
            </a:r>
            <a:r>
              <a:rPr lang="en-US" sz="2200" dirty="0" err="1"/>
              <a:t>tinggi</a:t>
            </a:r>
            <a:r>
              <a:rPr lang="en-US" sz="2200" dirty="0"/>
              <a:t> </a:t>
            </a:r>
            <a:r>
              <a:rPr lang="en-US" sz="2200" dirty="0" err="1"/>
              <a:t>tabung</a:t>
            </a:r>
            <a:r>
              <a:rPr lang="en-US" sz="2200" dirty="0"/>
              <a:t> </a:t>
            </a:r>
            <a:r>
              <a:rPr lang="en-US" sz="2200" dirty="0" err="1"/>
              <a:t>sama</a:t>
            </a:r>
            <a:r>
              <a:rPr lang="en-US" sz="2200" dirty="0"/>
              <a:t> </a:t>
            </a:r>
            <a:r>
              <a:rPr lang="en-US" sz="2200" dirty="0" err="1"/>
              <a:t>tepat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diameter bola, </a:t>
            </a:r>
            <a:r>
              <a:rPr lang="en-US" sz="2200" dirty="0" err="1"/>
              <a:t>maka</a:t>
            </a:r>
            <a:r>
              <a:rPr lang="en-US" sz="2200" dirty="0"/>
              <a:t> </a:t>
            </a:r>
            <a:r>
              <a:rPr lang="en-US" sz="2200" dirty="0" err="1"/>
              <a:t>luas</a:t>
            </a:r>
            <a:r>
              <a:rPr lang="en-US" sz="2200" dirty="0"/>
              <a:t> bola </a:t>
            </a:r>
            <a:r>
              <a:rPr lang="en-US" sz="2200" dirty="0" err="1"/>
              <a:t>itu</a:t>
            </a:r>
            <a:r>
              <a:rPr lang="en-US" sz="2200" dirty="0"/>
              <a:t> </a:t>
            </a:r>
            <a:r>
              <a:rPr lang="en-US" sz="2200" dirty="0" err="1"/>
              <a:t>sama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luas</a:t>
            </a:r>
            <a:r>
              <a:rPr lang="en-US" sz="2200" dirty="0"/>
              <a:t> </a:t>
            </a:r>
            <a:r>
              <a:rPr lang="en-US" sz="2200" dirty="0" err="1"/>
              <a:t>selimut</a:t>
            </a:r>
            <a:r>
              <a:rPr lang="en-US" sz="2200" dirty="0"/>
              <a:t> </a:t>
            </a:r>
            <a:r>
              <a:rPr lang="en-US" sz="2200" dirty="0" err="1"/>
              <a:t>tabung</a:t>
            </a:r>
            <a:r>
              <a:rPr lang="en-US" sz="2200" dirty="0"/>
              <a:t>.</a:t>
            </a:r>
          </a:p>
          <a:p>
            <a:pPr marL="0" indent="0" algn="just">
              <a:buNone/>
            </a:pPr>
            <a:endParaRPr lang="en-US" sz="22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61087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LUAS PERMUKAAN BOLA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113862-6C83-4436-A34B-30D57D17C8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2200" dirty="0"/>
                  <a:t>Luas </a:t>
                </a:r>
                <a:r>
                  <a:rPr lang="en-US" sz="2200" dirty="0" err="1"/>
                  <a:t>Permukaan</a:t>
                </a:r>
                <a:r>
                  <a:rPr lang="en-US" sz="2200" dirty="0"/>
                  <a:t> Bola 	= Luas </a:t>
                </a:r>
                <a:r>
                  <a:rPr lang="en-US" sz="2200" dirty="0" err="1"/>
                  <a:t>Selimut</a:t>
                </a:r>
                <a:r>
                  <a:rPr lang="en-US" sz="2200" dirty="0"/>
                  <a:t> </a:t>
                </a:r>
                <a:r>
                  <a:rPr lang="en-US" sz="2200" dirty="0" err="1"/>
                  <a:t>Tabung</a:t>
                </a:r>
                <a:endParaRPr lang="en-US" sz="2200" dirty="0"/>
              </a:p>
              <a:p>
                <a:pPr marL="0" indent="0" algn="just">
                  <a:buNone/>
                </a:pPr>
                <a:r>
                  <a:rPr lang="en-US" sz="2200" dirty="0"/>
                  <a:t>				= 2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dirty="0"/>
                  <a:t>r t</a:t>
                </a:r>
              </a:p>
              <a:p>
                <a:pPr marL="0" indent="0" algn="just">
                  <a:buNone/>
                </a:pPr>
                <a:r>
                  <a:rPr lang="en-US" sz="2200" dirty="0"/>
                  <a:t>				= 2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dirty="0"/>
                  <a:t>r 2 r</a:t>
                </a:r>
              </a:p>
              <a:p>
                <a:pPr marL="0" indent="0" algn="just">
                  <a:buNone/>
                </a:pPr>
                <a:r>
                  <a:rPr lang="en-US" sz="2200" dirty="0"/>
                  <a:t>				= 4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200" dirty="0"/>
              </a:p>
              <a:p>
                <a:pPr marL="0" indent="0" algn="just">
                  <a:buNone/>
                </a:pPr>
                <a:r>
                  <a:rPr lang="en-US" sz="2200" dirty="0"/>
                  <a:t>				=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200" dirty="0"/>
              </a:p>
              <a:p>
                <a:pPr marL="0" indent="0" algn="just">
                  <a:buNone/>
                </a:pPr>
                <a:endParaRPr lang="en-US" sz="2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113862-6C83-4436-A34B-30D57D17C8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92F5F7E2-B684-4DAB-BC86-359B3054231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170" y="2047273"/>
            <a:ext cx="2524230" cy="2840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780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VOLUME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Volume </a:t>
            </a:r>
            <a:r>
              <a:rPr lang="en-US" sz="2400" b="1" dirty="0" err="1"/>
              <a:t>dari</a:t>
            </a:r>
            <a:r>
              <a:rPr lang="en-US" sz="2400" b="1" dirty="0"/>
              <a:t> </a:t>
            </a:r>
            <a:r>
              <a:rPr lang="en-US" sz="2400" b="1" dirty="0" err="1"/>
              <a:t>suatu</a:t>
            </a:r>
            <a:r>
              <a:rPr lang="en-US" sz="2400" b="1" dirty="0"/>
              <a:t> </a:t>
            </a:r>
            <a:r>
              <a:rPr lang="en-US" sz="2400" b="1" dirty="0" err="1"/>
              <a:t>bangun</a:t>
            </a:r>
            <a:r>
              <a:rPr lang="en-US" sz="2400" b="1" dirty="0"/>
              <a:t> </a:t>
            </a:r>
            <a:r>
              <a:rPr lang="en-US" sz="2400" b="1" dirty="0" err="1"/>
              <a:t>ruang</a:t>
            </a:r>
            <a:r>
              <a:rPr lang="en-US" sz="2400" b="1" dirty="0"/>
              <a:t> </a:t>
            </a:r>
            <a:r>
              <a:rPr lang="en-US" sz="2400" b="1" dirty="0" err="1"/>
              <a:t>adalah</a:t>
            </a:r>
            <a:r>
              <a:rPr lang="en-US" sz="2400" b="1" dirty="0"/>
              <a:t> </a:t>
            </a:r>
            <a:r>
              <a:rPr lang="en-US" sz="2400" b="1" dirty="0" err="1"/>
              <a:t>suatu</a:t>
            </a:r>
            <a:r>
              <a:rPr lang="en-US" sz="2400" b="1" dirty="0"/>
              <a:t> </a:t>
            </a:r>
            <a:r>
              <a:rPr lang="en-US" sz="2400" b="1" dirty="0" err="1"/>
              <a:t>ukuran</a:t>
            </a:r>
            <a:r>
              <a:rPr lang="en-US" sz="2400" b="1" dirty="0"/>
              <a:t> yang </a:t>
            </a:r>
            <a:r>
              <a:rPr lang="en-US" sz="2400" b="1" dirty="0" err="1"/>
              <a:t>menyatakan</a:t>
            </a:r>
            <a:r>
              <a:rPr lang="en-US" sz="2400" b="1" dirty="0"/>
              <a:t> </a:t>
            </a:r>
            <a:r>
              <a:rPr lang="en-US" sz="2400" b="1" dirty="0" err="1"/>
              <a:t>kuantitas</a:t>
            </a:r>
            <a:r>
              <a:rPr lang="en-US" sz="2400" b="1" dirty="0"/>
              <a:t> </a:t>
            </a:r>
            <a:r>
              <a:rPr lang="en-US" sz="2400" b="1" dirty="0" err="1"/>
              <a:t>dari</a:t>
            </a:r>
            <a:r>
              <a:rPr lang="en-US" sz="2400" b="1" dirty="0"/>
              <a:t> </a:t>
            </a:r>
            <a:r>
              <a:rPr lang="en-US" sz="2400" b="1" dirty="0" err="1"/>
              <a:t>ruangan</a:t>
            </a:r>
            <a:r>
              <a:rPr lang="en-US" sz="2400" b="1" dirty="0"/>
              <a:t> yang </a:t>
            </a:r>
            <a:r>
              <a:rPr lang="en-US" sz="2400" b="1" dirty="0" err="1"/>
              <a:t>ditempati</a:t>
            </a:r>
            <a:r>
              <a:rPr lang="en-US" sz="2400" b="1" dirty="0"/>
              <a:t> oleh </a:t>
            </a:r>
            <a:r>
              <a:rPr lang="en-US" sz="2400" b="1" dirty="0" err="1"/>
              <a:t>benda</a:t>
            </a:r>
            <a:r>
              <a:rPr lang="en-US" sz="2400" b="1" dirty="0"/>
              <a:t> </a:t>
            </a:r>
            <a:r>
              <a:rPr lang="en-US" sz="2400" b="1" dirty="0" err="1"/>
              <a:t>ruang</a:t>
            </a:r>
            <a:r>
              <a:rPr lang="en-US" sz="2400" b="1" dirty="0"/>
              <a:t> </a:t>
            </a:r>
            <a:r>
              <a:rPr lang="en-US" sz="2400" b="1" dirty="0" err="1"/>
              <a:t>itu</a:t>
            </a:r>
            <a:r>
              <a:rPr lang="en-US" sz="2400" b="1" dirty="0"/>
              <a:t> </a:t>
            </a:r>
            <a:r>
              <a:rPr lang="en-US" sz="2400" b="1" dirty="0" err="1"/>
              <a:t>sendiri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48698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VOLUME BOLA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113862-6C83-4436-A34B-30D57D17C8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sz="2400" dirty="0"/>
                  <a:t>Volume ½ bola	= 2 x volume </a:t>
                </a:r>
                <a:r>
                  <a:rPr lang="en-US" sz="2400" dirty="0" err="1"/>
                  <a:t>kerucut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			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2400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/>
                  <a:t>			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ea typeface="Cambria Math" panose="02040503050406030204" pitchFamily="18" charset="0"/>
                  </a:rPr>
                  <a:t>Volume Bola		= 2 x volume ½ bola</a:t>
                </a:r>
              </a:p>
              <a:p>
                <a:pPr marL="0" indent="0">
                  <a:buNone/>
                </a:pPr>
                <a:r>
                  <a:rPr lang="en-US" sz="2400" dirty="0">
                    <a:ea typeface="Cambria Math" panose="02040503050406030204" pitchFamily="18" charset="0"/>
                  </a:rPr>
                  <a:t>			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ea typeface="Cambria Math" panose="02040503050406030204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2400" dirty="0">
                    <a:ea typeface="Cambria Math" panose="02040503050406030204" pitchFamily="18" charset="0"/>
                  </a:rPr>
                  <a:t>			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113862-6C83-4436-A34B-30D57D17C8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25" t="-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FEDB4915-D3FC-4013-A735-D2E14D54D2F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1588" y="2262188"/>
            <a:ext cx="3418946" cy="3180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045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err="1"/>
              <a:t>Contoh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/>
              <a:t> </a:t>
            </a:r>
            <a:r>
              <a:rPr lang="en-US" sz="2200" dirty="0" err="1"/>
              <a:t>Perhatikan</a:t>
            </a:r>
            <a:r>
              <a:rPr lang="en-US" sz="2200" dirty="0"/>
              <a:t> </a:t>
            </a:r>
            <a:r>
              <a:rPr lang="en-US" sz="2200" dirty="0" err="1"/>
              <a:t>gambar</a:t>
            </a:r>
            <a:r>
              <a:rPr lang="en-US" sz="2200" dirty="0"/>
              <a:t> bola </a:t>
            </a:r>
            <a:r>
              <a:rPr lang="en-US" sz="2200" dirty="0" err="1"/>
              <a:t>disamping</a:t>
            </a:r>
            <a:r>
              <a:rPr lang="en-US" sz="2200" dirty="0"/>
              <a:t>, </a:t>
            </a:r>
            <a:r>
              <a:rPr lang="en-US" sz="2200" dirty="0" err="1"/>
              <a:t>tentukan</a:t>
            </a:r>
            <a:r>
              <a:rPr lang="en-US" sz="2200" dirty="0"/>
              <a:t>:</a:t>
            </a:r>
          </a:p>
          <a:p>
            <a:pPr marL="457200" indent="-457200" algn="just">
              <a:buFont typeface="+mj-lt"/>
              <a:buAutoNum type="alphaLcPeriod"/>
            </a:pPr>
            <a:r>
              <a:rPr lang="en-US" sz="2200" dirty="0" err="1"/>
              <a:t>luas</a:t>
            </a:r>
            <a:r>
              <a:rPr lang="en-US" sz="2200" dirty="0"/>
              <a:t> </a:t>
            </a:r>
            <a:r>
              <a:rPr lang="en-US" sz="2200" dirty="0" err="1"/>
              <a:t>permukaan</a:t>
            </a:r>
            <a:r>
              <a:rPr lang="en-US" sz="2200" dirty="0"/>
              <a:t> bola</a:t>
            </a:r>
          </a:p>
          <a:p>
            <a:pPr marL="457200" indent="-457200" algn="just">
              <a:buFont typeface="+mj-lt"/>
              <a:buAutoNum type="alphaLcPeriod"/>
            </a:pPr>
            <a:r>
              <a:rPr lang="en-US" sz="2200" dirty="0"/>
              <a:t>volume bola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6280E1-619C-429B-8A59-D0A0D03B6C2D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2EBB4E-EF52-40BA-8E1A-A74D4963B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65A509-8101-4C66-BD13-C3F523FB7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DA3F37B-3AF8-4970-B271-221C85A41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BD5F77E6-8977-4BD9-9782-3F2A57412E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654" y="2152650"/>
            <a:ext cx="3085465" cy="3024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8264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oiseVTI">
  <a:themeElements>
    <a:clrScheme name="Poise">
      <a:dk1>
        <a:sysClr val="windowText" lastClr="000000"/>
      </a:dk1>
      <a:lt1>
        <a:sysClr val="window" lastClr="FFFFFF"/>
      </a:lt1>
      <a:dk2>
        <a:srgbClr val="403739"/>
      </a:dk2>
      <a:lt2>
        <a:srgbClr val="F4E9E6"/>
      </a:lt2>
      <a:accent1>
        <a:srgbClr val="B18083"/>
      </a:accent1>
      <a:accent2>
        <a:srgbClr val="C17A69"/>
      </a:accent2>
      <a:accent3>
        <a:srgbClr val="CE9573"/>
      </a:accent3>
      <a:accent4>
        <a:srgbClr val="82907A"/>
      </a:accent4>
      <a:accent5>
        <a:srgbClr val="9A9966"/>
      </a:accent5>
      <a:accent6>
        <a:srgbClr val="AB9955"/>
      </a:accent6>
      <a:hlink>
        <a:srgbClr val="A97979"/>
      </a:hlink>
      <a:folHlink>
        <a:srgbClr val="BB7563"/>
      </a:folHlink>
    </a:clrScheme>
    <a:fontScheme name="Goudy Univers">
      <a:majorFont>
        <a:latin typeface="Goudy Old Style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iseVTI" id="{9843863B-6720-4231-BFE7-E604B355382A}" vid="{6C5B2780-C73E-445D-98DA-9D2BCD7897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TM03457485[[fn=Mesh]]</Template>
  <TotalTime>1627</TotalTime>
  <Words>349</Words>
  <Application>Microsoft Office PowerPoint</Application>
  <PresentationFormat>Widescreen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Goudy Old Style</vt:lpstr>
      <vt:lpstr>Univers Light</vt:lpstr>
      <vt:lpstr>PoiseVTI</vt:lpstr>
      <vt:lpstr>MATERI  Luas Permukaan dan Volume Bola</vt:lpstr>
      <vt:lpstr>CAPAIAN PEMBELAJARAN</vt:lpstr>
      <vt:lpstr>LUAS PERMUKAAN</vt:lpstr>
      <vt:lpstr>LUAS PERMUKAAN BOLA</vt:lpstr>
      <vt:lpstr>LUAS PERMUKAAN BOLA</vt:lpstr>
      <vt:lpstr>LUAS PERMUKAAN BOLA</vt:lpstr>
      <vt:lpstr>VOLUME</vt:lpstr>
      <vt:lpstr>VOLUME BOLA</vt:lpstr>
      <vt:lpstr>Contoh:</vt:lpstr>
      <vt:lpstr>Contoh:</vt:lpstr>
      <vt:lpstr>Terima kasih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MK PENDIDIKAN MATEMATIKA KELAS TINGGI  MATERI 3 KELILING DAN LUAS</dc:title>
  <dc:creator>ASUS</dc:creator>
  <cp:lastModifiedBy>ASUS</cp:lastModifiedBy>
  <cp:revision>30</cp:revision>
  <dcterms:created xsi:type="dcterms:W3CDTF">2023-10-24T03:51:52Z</dcterms:created>
  <dcterms:modified xsi:type="dcterms:W3CDTF">2024-10-28T04:56:18Z</dcterms:modified>
</cp:coreProperties>
</file>