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8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0"/>
            <a:ext cx="7406640" cy="147218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Asumsi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Mendasari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Praktik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Sakit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28800" y="4495800"/>
            <a:ext cx="8077200" cy="1499616"/>
          </a:xfrm>
        </p:spPr>
        <p:txBody>
          <a:bodyPr>
            <a:normAutofit/>
          </a:bodyPr>
          <a:lstStyle/>
          <a:p>
            <a:r>
              <a:rPr lang="en-US" b="1" cap="none" dirty="0" err="1" smtClean="0">
                <a:solidFill>
                  <a:schemeClr val="tx1"/>
                </a:solidFill>
              </a:rPr>
              <a:t>Puspitasari</a:t>
            </a:r>
            <a:r>
              <a:rPr lang="en-US" b="1" cap="none" dirty="0" smtClean="0">
                <a:solidFill>
                  <a:schemeClr val="tx1"/>
                </a:solidFill>
              </a:rPr>
              <a:t> </a:t>
            </a:r>
            <a:r>
              <a:rPr lang="en-US" b="1" cap="none" dirty="0" err="1" smtClean="0">
                <a:solidFill>
                  <a:schemeClr val="tx1"/>
                </a:solidFill>
              </a:rPr>
              <a:t>Nurul</a:t>
            </a:r>
            <a:r>
              <a:rPr lang="en-US" b="1" cap="none" dirty="0" smtClean="0">
                <a:solidFill>
                  <a:schemeClr val="tx1"/>
                </a:solidFill>
              </a:rPr>
              <a:t> D P, </a:t>
            </a:r>
            <a:r>
              <a:rPr lang="en-US" b="1" cap="none" dirty="0" err="1" smtClean="0">
                <a:solidFill>
                  <a:schemeClr val="tx1"/>
                </a:solidFill>
              </a:rPr>
              <a:t>S.Tr.Sos</a:t>
            </a:r>
            <a:r>
              <a:rPr lang="en-US" b="1" cap="none" dirty="0" smtClean="0">
                <a:solidFill>
                  <a:schemeClr val="tx1"/>
                </a:solidFill>
              </a:rPr>
              <a:t>, </a:t>
            </a:r>
            <a:r>
              <a:rPr lang="en-US" b="1" cap="none" dirty="0" err="1" smtClean="0">
                <a:solidFill>
                  <a:schemeClr val="tx1"/>
                </a:solidFill>
              </a:rPr>
              <a:t>Sp.P.S.P.D</a:t>
            </a:r>
            <a:endParaRPr lang="en-US" b="1" cap="none" dirty="0" smtClean="0">
              <a:solidFill>
                <a:schemeClr val="tx1"/>
              </a:solidFill>
            </a:endParaRPr>
          </a:p>
          <a:p>
            <a:endParaRPr lang="en-US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95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ASUMSI-ASUMSI YANG MENDASARI PRAKTEK PEKERJAAN SOSIAL DALAM BIDANG KESEHATAN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685800"/>
            <a:ext cx="749808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dirty="0" err="1"/>
              <a:t>Asumsi</a:t>
            </a:r>
            <a:r>
              <a:rPr lang="en-US" sz="2800" dirty="0"/>
              <a:t> yang </a:t>
            </a:r>
            <a:r>
              <a:rPr lang="en-US" sz="2800" dirty="0" err="1"/>
              <a:t>Mendasari</a:t>
            </a:r>
            <a:r>
              <a:rPr lang="en-US" sz="2800" dirty="0"/>
              <a:t> </a:t>
            </a:r>
            <a:r>
              <a:rPr lang="en-US" sz="2800" dirty="0" err="1"/>
              <a:t>Praktik</a:t>
            </a:r>
            <a:r>
              <a:rPr lang="en-US" sz="2800" dirty="0"/>
              <a:t> </a:t>
            </a:r>
            <a:r>
              <a:rPr lang="en-US" sz="2800" dirty="0" err="1"/>
              <a:t>Pekerja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di </a:t>
            </a:r>
            <a:r>
              <a:rPr lang="en-US" sz="2800" dirty="0" err="1"/>
              <a:t>Rumah</a:t>
            </a:r>
            <a:r>
              <a:rPr lang="en-US" sz="2800" dirty="0"/>
              <a:t> </a:t>
            </a:r>
            <a:r>
              <a:rPr lang="en-US" sz="2800" dirty="0" err="1"/>
              <a:t>Sakit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i="1" dirty="0" smtClean="0">
                <a:latin typeface="Tw Cen MT" pitchFamily="34" charset="0"/>
              </a:rPr>
              <a:t>Brach </a:t>
            </a:r>
            <a:r>
              <a:rPr lang="en-US" sz="2800" i="1" dirty="0" smtClean="0">
                <a:latin typeface="Tw Cen MT" pitchFamily="34" charset="0"/>
              </a:rPr>
              <a:t>&amp; </a:t>
            </a:r>
            <a:r>
              <a:rPr lang="en-US" sz="2800" i="1" dirty="0" err="1" smtClean="0">
                <a:latin typeface="Tw Cen MT" pitchFamily="34" charset="0"/>
              </a:rPr>
              <a:t>Spech</a:t>
            </a:r>
            <a:r>
              <a:rPr lang="en-US" sz="2800" i="1" dirty="0" smtClean="0">
                <a:latin typeface="Tw Cen MT" pitchFamily="34" charset="0"/>
              </a:rPr>
              <a:t>)</a:t>
            </a:r>
            <a:r>
              <a:rPr lang="en-US" sz="2800" i="1" dirty="0" smtClean="0">
                <a:latin typeface="Tw Cen MT" pitchFamily="34" charset="0"/>
              </a:rPr>
              <a:t> :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sz="2800" i="1" dirty="0" smtClean="0">
              <a:latin typeface="Tw Cen MT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smtClean="0">
                <a:latin typeface="Tw Cen MT" pitchFamily="34" charset="0"/>
              </a:rPr>
              <a:t>Status </a:t>
            </a:r>
            <a:r>
              <a:rPr lang="en-US" sz="2400" dirty="0" err="1" smtClean="0">
                <a:latin typeface="Tw Cen MT" pitchFamily="34" charset="0"/>
              </a:rPr>
              <a:t>kesehatan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masyarakat</a:t>
            </a:r>
            <a:r>
              <a:rPr lang="en-US" sz="2400" dirty="0" smtClean="0">
                <a:latin typeface="Tw Cen MT" pitchFamily="34" charset="0"/>
              </a:rPr>
              <a:t>, </a:t>
            </a:r>
            <a:r>
              <a:rPr lang="en-US" sz="2400" dirty="0" err="1" smtClean="0">
                <a:latin typeface="Tw Cen MT" pitchFamily="34" charset="0"/>
              </a:rPr>
              <a:t>pola-pola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penyakit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reaksi</a:t>
            </a:r>
            <a:r>
              <a:rPr lang="en-US" sz="2400" dirty="0" smtClean="0">
                <a:latin typeface="Tw Cen MT" pitchFamily="34" charset="0"/>
              </a:rPr>
              <a:t> orang </a:t>
            </a:r>
            <a:r>
              <a:rPr lang="en-US" sz="2400" dirty="0" err="1" smtClean="0">
                <a:latin typeface="Tw Cen MT" pitchFamily="34" charset="0"/>
              </a:rPr>
              <a:t>terhadap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penyakit</a:t>
            </a:r>
            <a:r>
              <a:rPr lang="en-US" sz="2400" dirty="0" smtClean="0">
                <a:latin typeface="Tw Cen MT" pitchFamily="34" charset="0"/>
              </a:rPr>
              <a:t>, </a:t>
            </a:r>
            <a:r>
              <a:rPr lang="en-US" sz="2400" dirty="0" err="1" smtClean="0">
                <a:latin typeface="Tw Cen MT" pitchFamily="34" charset="0"/>
              </a:rPr>
              <a:t>sangat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dipengaruhi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oleh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faktor-faktor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sosial</a:t>
            </a:r>
            <a:r>
              <a:rPr lang="en-US" sz="2400" dirty="0" smtClean="0">
                <a:latin typeface="Tw Cen MT" pitchFamily="34" charset="0"/>
              </a:rPr>
              <a:t>, </a:t>
            </a:r>
            <a:r>
              <a:rPr lang="en-US" sz="2400" dirty="0" err="1" smtClean="0">
                <a:latin typeface="Tw Cen MT" pitchFamily="34" charset="0"/>
              </a:rPr>
              <a:t>budaya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ekonomi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masyarakat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setempat</a:t>
            </a:r>
            <a:r>
              <a:rPr lang="en-US" sz="2400" dirty="0" smtClean="0">
                <a:latin typeface="Tw Cen MT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err="1" smtClean="0">
                <a:latin typeface="Tw Cen MT" pitchFamily="34" charset="0"/>
              </a:rPr>
              <a:t>Sakit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penyakit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sangat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berkaitan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erat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dengan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perilaku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manusia</a:t>
            </a:r>
            <a:r>
              <a:rPr lang="en-US" sz="2400" dirty="0" smtClean="0">
                <a:latin typeface="Tw Cen MT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err="1" smtClean="0">
                <a:latin typeface="Tw Cen MT" pitchFamily="34" charset="0"/>
              </a:rPr>
              <a:t>Akses</a:t>
            </a:r>
            <a:r>
              <a:rPr lang="en-US" sz="2400" dirty="0" smtClean="0">
                <a:latin typeface="Tw Cen MT" pitchFamily="34" charset="0"/>
              </a:rPr>
              <a:t> orang </a:t>
            </a:r>
            <a:r>
              <a:rPr lang="en-US" sz="2400" dirty="0" err="1" smtClean="0">
                <a:latin typeface="Tw Cen MT" pitchFamily="34" charset="0"/>
              </a:rPr>
              <a:t>terhadap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sumber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pelayanan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kesehatan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merupakan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masalah</a:t>
            </a:r>
            <a:r>
              <a:rPr lang="en-US" sz="2400" dirty="0" smtClean="0">
                <a:latin typeface="Tw Cen MT" pitchFamily="34" charset="0"/>
              </a:rPr>
              <a:t> yang </a:t>
            </a:r>
            <a:r>
              <a:rPr lang="en-US" sz="2400" dirty="0" err="1" smtClean="0">
                <a:latin typeface="Tw Cen MT" pitchFamily="34" charset="0"/>
              </a:rPr>
              <a:t>endemik</a:t>
            </a:r>
            <a:r>
              <a:rPr lang="en-US" sz="2400" dirty="0" smtClean="0">
                <a:latin typeface="Tw Cen MT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err="1" smtClean="0">
                <a:latin typeface="Tw Cen MT" pitchFamily="34" charset="0"/>
              </a:rPr>
              <a:t>Penanganan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medis</a:t>
            </a:r>
            <a:r>
              <a:rPr lang="en-US" sz="2400" dirty="0" smtClean="0">
                <a:latin typeface="Tw Cen MT" pitchFamily="34" charset="0"/>
              </a:rPr>
              <a:t> yang </a:t>
            </a:r>
            <a:r>
              <a:rPr lang="en-US" sz="2400" dirty="0" err="1" smtClean="0">
                <a:latin typeface="Tw Cen MT" pitchFamily="34" charset="0"/>
              </a:rPr>
              <a:t>dilakukan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oleh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dokter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saja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sering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tidak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komprehensif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dan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tuntas</a:t>
            </a:r>
            <a:r>
              <a:rPr lang="en-US" sz="2400" dirty="0" smtClean="0">
                <a:latin typeface="Tw Cen MT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err="1" smtClean="0">
                <a:latin typeface="Tw Cen MT" pitchFamily="34" charset="0"/>
              </a:rPr>
              <a:t>Penanganan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medis</a:t>
            </a:r>
            <a:r>
              <a:rPr lang="en-US" sz="2400" dirty="0" smtClean="0">
                <a:latin typeface="Tw Cen MT" pitchFamily="34" charset="0"/>
              </a:rPr>
              <a:t> yang </a:t>
            </a:r>
            <a:r>
              <a:rPr lang="en-US" sz="2400" dirty="0" err="1" smtClean="0">
                <a:latin typeface="Tw Cen MT" pitchFamily="34" charset="0"/>
              </a:rPr>
              <a:t>dilakukan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secara</a:t>
            </a:r>
            <a:r>
              <a:rPr lang="en-US" sz="2400" dirty="0" smtClean="0">
                <a:latin typeface="Tw Cen MT" pitchFamily="34" charset="0"/>
              </a:rPr>
              <a:t> inter </a:t>
            </a:r>
            <a:r>
              <a:rPr lang="en-US" sz="2400" dirty="0" err="1" smtClean="0">
                <a:latin typeface="Tw Cen MT" pitchFamily="34" charset="0"/>
              </a:rPr>
              <a:t>disipliner</a:t>
            </a:r>
            <a:r>
              <a:rPr lang="en-US" sz="2400" dirty="0" smtClean="0">
                <a:latin typeface="Tw Cen MT" pitchFamily="34" charset="0"/>
              </a:rPr>
              <a:t>, </a:t>
            </a:r>
            <a:r>
              <a:rPr lang="en-US" sz="2400" dirty="0" err="1" smtClean="0">
                <a:latin typeface="Tw Cen MT" pitchFamily="34" charset="0"/>
              </a:rPr>
              <a:t>seringkali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menunjukkan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hasil</a:t>
            </a:r>
            <a:r>
              <a:rPr lang="en-US" sz="2400" dirty="0" smtClean="0">
                <a:latin typeface="Tw Cen MT" pitchFamily="34" charset="0"/>
              </a:rPr>
              <a:t> yang </a:t>
            </a:r>
            <a:r>
              <a:rPr lang="en-US" sz="2400" dirty="0" err="1" smtClean="0">
                <a:latin typeface="Tw Cen MT" pitchFamily="34" charset="0"/>
              </a:rPr>
              <a:t>lebih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efektif</a:t>
            </a:r>
            <a:r>
              <a:rPr lang="en-US" sz="2400" dirty="0" smtClean="0">
                <a:latin typeface="Tw Cen MT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25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772400" cy="1252728"/>
          </a:xfrm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Ruang Lingkup Pekerjaan Sosial </a:t>
            </a:r>
            <a:r>
              <a:rPr lang="en-US" sz="3200" dirty="0" smtClean="0">
                <a:solidFill>
                  <a:schemeClr val="tx1"/>
                </a:solidFill>
              </a:rPr>
              <a:t>d</a:t>
            </a:r>
            <a:r>
              <a:rPr lang="id-ID" sz="3200" dirty="0" smtClean="0">
                <a:solidFill>
                  <a:schemeClr val="tx1"/>
                </a:solidFill>
              </a:rPr>
              <a:t>alam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Pemeliharaan Kesehatan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Bracht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(1978)</a:t>
            </a:r>
            <a:r>
              <a:rPr lang="id-ID" sz="3200" dirty="0">
                <a:solidFill>
                  <a:schemeClr val="tx1"/>
                </a:solidFill>
              </a:rPr>
              <a:t> meliputi : 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7498080" cy="4800600"/>
          </a:xfrm>
        </p:spPr>
        <p:txBody>
          <a:bodyPr>
            <a:normAutofit/>
          </a:bodyPr>
          <a:lstStyle/>
          <a:p>
            <a:r>
              <a:rPr lang="id-ID" dirty="0" smtClean="0"/>
              <a:t>Pemeliharaan </a:t>
            </a:r>
            <a:r>
              <a:rPr lang="id-ID" dirty="0"/>
              <a:t>dan </a:t>
            </a:r>
            <a:r>
              <a:rPr lang="id-ID" dirty="0" smtClean="0"/>
              <a:t>peningkatan  kesehatan </a:t>
            </a:r>
            <a:r>
              <a:rPr lang="id-ID" i="1" dirty="0" smtClean="0"/>
              <a:t>(</a:t>
            </a:r>
            <a:r>
              <a:rPr lang="id-ID" i="1" dirty="0"/>
              <a:t>preservation and promotion of he</a:t>
            </a:r>
            <a:r>
              <a:rPr lang="en-US" i="1" dirty="0"/>
              <a:t>a</a:t>
            </a:r>
            <a:r>
              <a:rPr lang="id-ID" i="1" dirty="0"/>
              <a:t>lth</a:t>
            </a:r>
            <a:r>
              <a:rPr lang="id-ID" dirty="0" smtClean="0"/>
              <a:t>)</a:t>
            </a:r>
            <a:endParaRPr lang="en-US" i="1" dirty="0"/>
          </a:p>
          <a:p>
            <a:endParaRPr lang="en-US" dirty="0"/>
          </a:p>
          <a:p>
            <a:r>
              <a:rPr lang="id-ID" dirty="0" smtClean="0"/>
              <a:t>Pencegahan </a:t>
            </a:r>
            <a:r>
              <a:rPr lang="id-ID" dirty="0"/>
              <a:t>dan penyembuhan penyakit </a:t>
            </a:r>
            <a:r>
              <a:rPr lang="id-ID" i="1" dirty="0"/>
              <a:t>(pr</a:t>
            </a:r>
            <a:r>
              <a:rPr lang="en-US" i="1" dirty="0"/>
              <a:t>e</a:t>
            </a:r>
            <a:r>
              <a:rPr lang="id-ID" i="1" dirty="0"/>
              <a:t>vention and cure of disease</a:t>
            </a:r>
            <a:r>
              <a:rPr lang="id-ID" dirty="0"/>
              <a:t>)</a:t>
            </a:r>
            <a:r>
              <a:rPr lang="id-ID" i="1" dirty="0"/>
              <a:t>. </a:t>
            </a:r>
            <a:endParaRPr lang="en-US" i="1" dirty="0" smtClean="0"/>
          </a:p>
          <a:p>
            <a:endParaRPr lang="en-US" i="1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03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498080" cy="4800600"/>
          </a:xfrm>
        </p:spPr>
        <p:txBody>
          <a:bodyPr/>
          <a:lstStyle/>
          <a:p>
            <a:pPr marL="118872" indent="0">
              <a:buNone/>
            </a:pP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bercirikan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setting </a:t>
            </a:r>
            <a:r>
              <a:rPr lang="en-US" dirty="0" err="1"/>
              <a:t>sekunder</a:t>
            </a:r>
            <a:r>
              <a:rPr lang="en-US" dirty="0"/>
              <a:t>. 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498080" cy="1143000"/>
          </a:xfrm>
        </p:spPr>
        <p:txBody>
          <a:bodyPr>
            <a:noAutofit/>
          </a:bodyPr>
          <a:lstStyle/>
          <a:p>
            <a:r>
              <a:rPr lang="id-ID" sz="3200" dirty="0"/>
              <a:t>Secara </a:t>
            </a:r>
            <a:r>
              <a:rPr lang="en-US" sz="3200" dirty="0" err="1"/>
              <a:t>rinci</a:t>
            </a:r>
            <a:r>
              <a:rPr lang="en-US" sz="3200" dirty="0"/>
              <a:t> </a:t>
            </a:r>
            <a:r>
              <a:rPr lang="en-US" sz="3200" dirty="0" err="1"/>
              <a:t>Bracht</a:t>
            </a:r>
            <a:r>
              <a:rPr lang="en-US" sz="3200" dirty="0"/>
              <a:t> </a:t>
            </a:r>
            <a:r>
              <a:rPr lang="en-US" sz="3200" dirty="0" err="1"/>
              <a:t>menjabarkan</a:t>
            </a:r>
            <a:r>
              <a:rPr lang="en-US" sz="3200" dirty="0"/>
              <a:t>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lingkup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lain</a:t>
            </a:r>
            <a:r>
              <a:rPr lang="id-ID" sz="3200" dirty="0"/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498080" cy="4800600"/>
          </a:xfrm>
        </p:spPr>
        <p:txBody>
          <a:bodyPr>
            <a:normAutofit/>
          </a:bodyPr>
          <a:lstStyle/>
          <a:p>
            <a:pPr marL="623888" lvl="1" indent="-514350">
              <a:buFont typeface="+mj-lt"/>
              <a:buAutoNum type="arabicPeriod"/>
            </a:pP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program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. </a:t>
            </a:r>
            <a:endParaRPr lang="en-US" sz="2400" dirty="0"/>
          </a:p>
          <a:p>
            <a:pPr marL="623888" lvl="1" indent="-514350">
              <a:buFont typeface="+mj-lt"/>
              <a:buAutoNum type="arabicPeriod"/>
            </a:pPr>
            <a:endParaRPr lang="en-US" sz="2400" dirty="0"/>
          </a:p>
          <a:p>
            <a:pPr marL="623888" lvl="1" indent="-514350">
              <a:buFont typeface="+mj-lt"/>
              <a:buAutoNum type="arabicPeriod"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, </a:t>
            </a:r>
            <a:r>
              <a:rPr lang="en-US" dirty="0" err="1"/>
              <a:t>konseling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kasus</a:t>
            </a:r>
            <a:r>
              <a:rPr lang="en-US" dirty="0"/>
              <a:t>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7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lvl="1" indent="-514350">
              <a:spcBef>
                <a:spcPts val="0"/>
              </a:spcBef>
              <a:buClr>
                <a:schemeClr val="accent1"/>
              </a:buClr>
              <a:buSzPct val="80000"/>
              <a:buFont typeface="+mj-lt"/>
              <a:buAutoNum type="arabicPeriod" startAt="3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menangapi</a:t>
            </a:r>
            <a:r>
              <a:rPr lang="en-US" dirty="0"/>
              <a:t> </a:t>
            </a:r>
            <a:r>
              <a:rPr lang="en-US" dirty="0" err="1"/>
              <a:t>insiden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dnegan</a:t>
            </a:r>
            <a:r>
              <a:rPr lang="en-US" dirty="0"/>
              <a:t> </a:t>
            </a:r>
            <a:r>
              <a:rPr lang="en-US" dirty="0" err="1"/>
              <a:t>kejadian-kejadian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traumatic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42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lvl="1" indent="-514350">
              <a:spcBef>
                <a:spcPts val="0"/>
              </a:spcBef>
              <a:buClr>
                <a:schemeClr val="accent1"/>
              </a:buClr>
              <a:buSzPct val="80000"/>
              <a:buFont typeface="+mj-lt"/>
              <a:buAutoNum type="arabicPeriod" startAt="4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di </a:t>
            </a:r>
            <a:r>
              <a:rPr lang="en-US" dirty="0" err="1"/>
              <a:t>Indonesa</a:t>
            </a:r>
            <a:r>
              <a:rPr lang="en-US" dirty="0"/>
              <a:t>,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emosional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1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lvl="1" indent="-514350">
              <a:spcBef>
                <a:spcPts val="0"/>
              </a:spcBef>
              <a:buClr>
                <a:schemeClr val="accent1"/>
              </a:buClr>
              <a:buSzPct val="80000"/>
              <a:buFont typeface="+mj-lt"/>
              <a:buAutoNum type="arabicPeriod" startAt="5"/>
            </a:pP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peksos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.</a:t>
            </a:r>
            <a:endParaRPr lang="en-US" sz="2400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0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r>
              <a:rPr lang="en-US" dirty="0" smtClean="0"/>
              <a:t>TERIMA KASIH ATAS ATENSINYA!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7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313</TotalTime>
  <Words>302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Asumsi yang Mendasari Praktik Pekerja Sosial di Rumah Sakit</vt:lpstr>
      <vt:lpstr>ASUMSI-ASUMSI YANG MENDASARI PRAKTEK PEKERJAAN SOSIAL DALAM BIDANG KESEHATAN</vt:lpstr>
      <vt:lpstr>Ruang Lingkup Pekerjaan Sosial dalam Pemeliharaan Kesehatan Bracht (1978) meliputi :  </vt:lpstr>
      <vt:lpstr>PowerPoint Presentation</vt:lpstr>
      <vt:lpstr>Secara rinci Bracht menjabarkan ruang lingkup Pekerjaan Sosial Medis antara lain: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Asumsi yang Mendasari Praktik Pekerja Sosial di Rumah Sakit</dc:title>
  <dc:creator>samsung</dc:creator>
  <cp:lastModifiedBy>samsung</cp:lastModifiedBy>
  <cp:revision>8</cp:revision>
  <dcterms:created xsi:type="dcterms:W3CDTF">2020-10-26T07:02:02Z</dcterms:created>
  <dcterms:modified xsi:type="dcterms:W3CDTF">2020-10-26T13:07:27Z</dcterms:modified>
</cp:coreProperties>
</file>