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292" y="4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08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72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5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7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80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2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03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1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1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084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Active Listening: 10 Ways to Be Effective at It">
            <a:extLst>
              <a:ext uri="{FF2B5EF4-FFF2-40B4-BE49-F238E27FC236}">
                <a16:creationId xmlns:a16="http://schemas.microsoft.com/office/drawing/2014/main" id="{E6BFDC0F-46B9-43B5-9113-A512BC204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670" y="2073276"/>
            <a:ext cx="9144000" cy="478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1847" y="882571"/>
            <a:ext cx="8912861" cy="848994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5400" spc="-390" dirty="0">
                <a:solidFill>
                  <a:schemeClr val="tx2"/>
                </a:solidFill>
                <a:latin typeface="Trebuchet MS"/>
                <a:cs typeface="Trebuchet MS"/>
              </a:rPr>
              <a:t>Effective </a:t>
            </a:r>
            <a:r>
              <a:rPr sz="5400" spc="-415" dirty="0">
                <a:solidFill>
                  <a:schemeClr val="tx2"/>
                </a:solidFill>
                <a:latin typeface="Trebuchet MS"/>
                <a:cs typeface="Trebuchet MS"/>
              </a:rPr>
              <a:t>Liste</a:t>
            </a:r>
            <a:r>
              <a:rPr sz="5400" spc="-545" dirty="0">
                <a:solidFill>
                  <a:schemeClr val="tx2"/>
                </a:solidFill>
                <a:latin typeface="Trebuchet MS"/>
                <a:cs typeface="Trebuchet MS"/>
              </a:rPr>
              <a:t>n</a:t>
            </a:r>
            <a:r>
              <a:rPr sz="5400" spc="-195" dirty="0">
                <a:solidFill>
                  <a:schemeClr val="tx2"/>
                </a:solidFill>
                <a:latin typeface="Trebuchet MS"/>
                <a:cs typeface="Trebuchet MS"/>
              </a:rPr>
              <a:t>ing</a:t>
            </a:r>
            <a:endParaRPr sz="5400" dirty="0">
              <a:solidFill>
                <a:schemeClr val="tx2"/>
              </a:solidFill>
              <a:latin typeface="Trebuchet MS"/>
              <a:cs typeface="Trebuchet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62800" y="51816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dirty="0"/>
              <a:t>Tim Dosen Public Speaking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76513" y="2534"/>
            <a:ext cx="7035165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36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4400" b="1" spc="-509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4400" b="1" spc="-27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r>
              <a:rPr sz="4400" b="1" spc="-22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4400" b="1" spc="-310" dirty="0">
                <a:solidFill>
                  <a:srgbClr val="FFFFFF"/>
                </a:solidFill>
                <a:latin typeface="Trebuchet MS"/>
                <a:cs typeface="Trebuchet MS"/>
              </a:rPr>
              <a:t>thi</a:t>
            </a:r>
            <a:r>
              <a:rPr sz="4400" b="1" spc="-365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4400" b="1" spc="-45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400" b="1" spc="-80" dirty="0">
                <a:solidFill>
                  <a:srgbClr val="FFFFFF"/>
                </a:solidFill>
                <a:latin typeface="Trebuchet MS"/>
                <a:cs typeface="Trebuchet MS"/>
              </a:rPr>
              <a:t>&amp;</a:t>
            </a:r>
            <a:r>
              <a:rPr sz="4400" b="1" spc="-4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400" b="1" spc="4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4400" b="1" spc="-250" dirty="0">
                <a:solidFill>
                  <a:srgbClr val="FFFFFF"/>
                </a:solidFill>
                <a:latin typeface="Trebuchet MS"/>
                <a:cs typeface="Trebuchet MS"/>
              </a:rPr>
              <a:t>b</a:t>
            </a:r>
            <a:r>
              <a:rPr sz="4400" b="1" spc="-405" dirty="0">
                <a:solidFill>
                  <a:srgbClr val="FFFFFF"/>
                </a:solidFill>
                <a:latin typeface="Trebuchet MS"/>
                <a:cs typeface="Trebuchet MS"/>
              </a:rPr>
              <a:t>je</a:t>
            </a:r>
            <a:r>
              <a:rPr sz="4400" b="1" spc="-434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4400" b="1" spc="-325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4400" b="1" spc="-229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4400" b="1" spc="-415" dirty="0">
                <a:solidFill>
                  <a:srgbClr val="FFFFFF"/>
                </a:solidFill>
                <a:latin typeface="Trebuchet MS"/>
                <a:cs typeface="Trebuchet MS"/>
              </a:rPr>
              <a:t>ve</a:t>
            </a:r>
            <a:r>
              <a:rPr sz="4400" b="1" spc="-4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400" b="1" spc="-565" dirty="0">
                <a:solidFill>
                  <a:srgbClr val="FFFFFF"/>
                </a:solidFill>
                <a:latin typeface="Trebuchet MS"/>
                <a:cs typeface="Trebuchet MS"/>
              </a:rPr>
              <a:t>L</a:t>
            </a:r>
            <a:r>
              <a:rPr sz="4400" b="1" spc="-22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4400" b="1" spc="-36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4400" b="1" spc="-32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4400" b="1" spc="-265" dirty="0">
                <a:solidFill>
                  <a:srgbClr val="FFFFFF"/>
                </a:solidFill>
                <a:latin typeface="Trebuchet MS"/>
                <a:cs typeface="Trebuchet MS"/>
              </a:rPr>
              <a:t>ening</a:t>
            </a:r>
            <a:endParaRPr sz="44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91422" y="1600201"/>
            <a:ext cx="7205345" cy="4690745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527050" marR="129539" indent="-514350">
              <a:lnSpc>
                <a:spcPts val="3679"/>
              </a:lnSpc>
              <a:spcBef>
                <a:spcPts val="555"/>
              </a:spcBef>
              <a:buFont typeface="+mj-lt"/>
              <a:buAutoNum type="arabicPeriod"/>
            </a:pPr>
            <a:r>
              <a:rPr sz="3400" spc="-40" dirty="0">
                <a:latin typeface="Arial MT"/>
                <a:cs typeface="Arial MT"/>
              </a:rPr>
              <a:t>Tempatkan</a:t>
            </a:r>
            <a:r>
              <a:rPr sz="3400" spc="-30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diri</a:t>
            </a:r>
            <a:r>
              <a:rPr sz="3400" spc="-40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dari</a:t>
            </a:r>
            <a:r>
              <a:rPr sz="3400" spc="-1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sudut</a:t>
            </a:r>
            <a:r>
              <a:rPr sz="3400" spc="-2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pandang</a:t>
            </a:r>
            <a:r>
              <a:rPr sz="3400" spc="-55" dirty="0">
                <a:latin typeface="Arial MT"/>
                <a:cs typeface="Arial MT"/>
              </a:rPr>
              <a:t> </a:t>
            </a:r>
            <a:r>
              <a:rPr sz="3400" spc="-5" dirty="0">
                <a:latin typeface="Arial MT"/>
                <a:cs typeface="Arial MT"/>
              </a:rPr>
              <a:t>si </a:t>
            </a:r>
            <a:r>
              <a:rPr sz="3400" spc="-930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pembicara</a:t>
            </a:r>
          </a:p>
          <a:p>
            <a:pPr marL="527050" marR="5080" indent="-514350">
              <a:spcBef>
                <a:spcPts val="350"/>
              </a:spcBef>
              <a:buFont typeface="+mj-lt"/>
              <a:buAutoNum type="arabicPeriod"/>
            </a:pPr>
            <a:r>
              <a:rPr sz="3400" spc="-45" dirty="0">
                <a:latin typeface="Arial MT"/>
                <a:cs typeface="Arial MT"/>
              </a:rPr>
              <a:t>Terapkan </a:t>
            </a:r>
            <a:r>
              <a:rPr sz="3400" dirty="0">
                <a:latin typeface="Arial MT"/>
                <a:cs typeface="Arial MT"/>
              </a:rPr>
              <a:t>komunikasi dua arah </a:t>
            </a:r>
            <a:r>
              <a:rPr sz="3400" spc="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Pahami</a:t>
            </a:r>
            <a:r>
              <a:rPr sz="3400" spc="-3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pikiran</a:t>
            </a:r>
            <a:r>
              <a:rPr sz="3400" spc="-20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dan</a:t>
            </a:r>
            <a:r>
              <a:rPr sz="3400" spc="-3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perasaan</a:t>
            </a:r>
            <a:r>
              <a:rPr sz="3400" spc="-10" dirty="0">
                <a:latin typeface="Arial MT"/>
                <a:cs typeface="Arial MT"/>
              </a:rPr>
              <a:t> </a:t>
            </a:r>
            <a:r>
              <a:rPr sz="3400" spc="-5" dirty="0">
                <a:latin typeface="Arial MT"/>
                <a:cs typeface="Arial MT"/>
              </a:rPr>
              <a:t>dengan </a:t>
            </a:r>
            <a:r>
              <a:rPr sz="3400" spc="-930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baik</a:t>
            </a:r>
          </a:p>
          <a:p>
            <a:pPr marL="527050" indent="-514350">
              <a:spcBef>
                <a:spcPts val="405"/>
              </a:spcBef>
              <a:buFont typeface="+mj-lt"/>
              <a:buAutoNum type="arabicPeriod"/>
            </a:pPr>
            <a:r>
              <a:rPr sz="3400" dirty="0">
                <a:latin typeface="Arial MT"/>
                <a:cs typeface="Arial MT"/>
              </a:rPr>
              <a:t>Hindari</a:t>
            </a:r>
            <a:r>
              <a:rPr sz="3400" spc="-6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“</a:t>
            </a:r>
            <a:r>
              <a:rPr sz="3400" i="1" dirty="0">
                <a:latin typeface="Arial"/>
                <a:cs typeface="Arial"/>
              </a:rPr>
              <a:t>offensive</a:t>
            </a:r>
            <a:r>
              <a:rPr sz="3400" i="1" spc="-55" dirty="0">
                <a:latin typeface="Arial"/>
                <a:cs typeface="Arial"/>
              </a:rPr>
              <a:t> </a:t>
            </a:r>
            <a:r>
              <a:rPr sz="3400" i="1" spc="5" dirty="0">
                <a:latin typeface="Arial"/>
                <a:cs typeface="Arial"/>
              </a:rPr>
              <a:t>listening</a:t>
            </a:r>
            <a:r>
              <a:rPr sz="3400" spc="5" dirty="0">
                <a:latin typeface="Arial MT"/>
                <a:cs typeface="Arial MT"/>
              </a:rPr>
              <a:t>”</a:t>
            </a:r>
            <a:endParaRPr sz="3400" dirty="0">
              <a:latin typeface="Arial MT"/>
              <a:cs typeface="Arial MT"/>
            </a:endParaRPr>
          </a:p>
          <a:p>
            <a:pPr marL="527050" marR="388620" indent="-514350">
              <a:lnSpc>
                <a:spcPct val="90000"/>
              </a:lnSpc>
              <a:spcBef>
                <a:spcPts val="825"/>
              </a:spcBef>
              <a:buFont typeface="+mj-lt"/>
              <a:buAutoNum type="arabicPeriod"/>
            </a:pPr>
            <a:r>
              <a:rPr sz="3400" dirty="0">
                <a:latin typeface="Arial MT"/>
                <a:cs typeface="Arial MT"/>
              </a:rPr>
              <a:t>Usahakan untuk </a:t>
            </a:r>
            <a:r>
              <a:rPr sz="3400" spc="-5" dirty="0">
                <a:latin typeface="Arial MT"/>
                <a:cs typeface="Arial MT"/>
              </a:rPr>
              <a:t>objektif </a:t>
            </a:r>
            <a:r>
              <a:rPr sz="3400" dirty="0">
                <a:latin typeface="Arial MT"/>
                <a:cs typeface="Arial MT"/>
              </a:rPr>
              <a:t>dalam </a:t>
            </a:r>
            <a:r>
              <a:rPr sz="3400" spc="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mendengarkan</a:t>
            </a:r>
            <a:r>
              <a:rPr sz="3400" spc="-1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baik</a:t>
            </a:r>
            <a:r>
              <a:rPr sz="3400" spc="-7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teman</a:t>
            </a:r>
            <a:r>
              <a:rPr sz="3400" spc="-20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ataupun </a:t>
            </a:r>
            <a:r>
              <a:rPr sz="3400" spc="-930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musuh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0"/>
            <a:ext cx="9144000" cy="1905000"/>
          </a:xfrm>
          <a:custGeom>
            <a:avLst/>
            <a:gdLst/>
            <a:ahLst/>
            <a:cxnLst/>
            <a:rect l="l" t="t" r="r" b="b"/>
            <a:pathLst>
              <a:path w="9144000" h="1905000">
                <a:moveTo>
                  <a:pt x="9144000" y="0"/>
                </a:moveTo>
                <a:lnTo>
                  <a:pt x="0" y="0"/>
                </a:lnTo>
                <a:lnTo>
                  <a:pt x="0" y="1905000"/>
                </a:lnTo>
                <a:lnTo>
                  <a:pt x="9144000" y="1905000"/>
                </a:lnTo>
                <a:lnTo>
                  <a:pt x="914400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1258" y="310895"/>
            <a:ext cx="7888605" cy="118237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dirty="0">
                <a:solidFill>
                  <a:schemeClr val="bg1"/>
                </a:solidFill>
                <a:latin typeface="Arial MT"/>
                <a:cs typeface="Arial MT"/>
              </a:rPr>
              <a:t>Nonjudgmental</a:t>
            </a:r>
            <a:r>
              <a:rPr sz="3800" spc="-3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lang="en-US" sz="3800" spc="-30" dirty="0">
                <a:solidFill>
                  <a:schemeClr val="bg1"/>
                </a:solidFill>
                <a:latin typeface="Arial MT"/>
                <a:cs typeface="Arial MT"/>
              </a:rPr>
              <a:t>VS</a:t>
            </a:r>
            <a:r>
              <a:rPr sz="3800" spc="-4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800" spc="-5" dirty="0">
                <a:solidFill>
                  <a:schemeClr val="bg1"/>
                </a:solidFill>
                <a:latin typeface="Arial MT"/>
                <a:cs typeface="Arial MT"/>
              </a:rPr>
              <a:t>Critical</a:t>
            </a:r>
            <a:r>
              <a:rPr sz="3800" spc="2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800" dirty="0">
                <a:solidFill>
                  <a:schemeClr val="bg1"/>
                </a:solidFill>
                <a:latin typeface="Arial MT"/>
                <a:cs typeface="Arial MT"/>
              </a:rPr>
              <a:t>Listening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41257" y="2286000"/>
            <a:ext cx="6936740" cy="2300886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755650" marR="183515" indent="-742950">
              <a:lnSpc>
                <a:spcPct val="110000"/>
              </a:lnSpc>
              <a:spcBef>
                <a:spcPts val="530"/>
              </a:spcBef>
              <a:buFont typeface="+mj-lt"/>
              <a:buAutoNum type="arabicPeriod"/>
            </a:pPr>
            <a:r>
              <a:rPr sz="3200" spc="-85" dirty="0">
                <a:latin typeface="Arial MT"/>
                <a:cs typeface="Arial MT"/>
              </a:rPr>
              <a:t>Tetap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dengan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pikiran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terbuka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Hindari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terlalu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menyederhanakan </a:t>
            </a:r>
            <a:r>
              <a:rPr sz="3200" spc="-98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pesan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yang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kompleks</a:t>
            </a:r>
            <a:endParaRPr sz="3200" dirty="0">
              <a:latin typeface="Arial MT"/>
              <a:cs typeface="Arial MT"/>
            </a:endParaRPr>
          </a:p>
          <a:p>
            <a:pPr marL="755650" indent="-742950">
              <a:spcBef>
                <a:spcPts val="860"/>
              </a:spcBef>
              <a:buFont typeface="+mj-lt"/>
              <a:buAutoNum type="arabicPeriod"/>
            </a:pPr>
            <a:r>
              <a:rPr sz="3200" spc="-5" dirty="0">
                <a:latin typeface="Arial MT"/>
                <a:cs typeface="Arial MT"/>
              </a:rPr>
              <a:t>Kenali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prasangka” </a:t>
            </a:r>
            <a:r>
              <a:rPr sz="3200" dirty="0">
                <a:latin typeface="Arial MT"/>
                <a:cs typeface="Arial MT"/>
              </a:rPr>
              <a:t>diri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dirty="0" err="1">
                <a:latin typeface="Arial MT"/>
                <a:cs typeface="Arial MT"/>
              </a:rPr>
              <a:t>kita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 err="1">
                <a:latin typeface="Arial MT"/>
                <a:cs typeface="Arial MT"/>
              </a:rPr>
              <a:t>sendiri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-6181"/>
            <a:ext cx="9144000" cy="1478280"/>
          </a:xfrm>
          <a:custGeom>
            <a:avLst/>
            <a:gdLst/>
            <a:ahLst/>
            <a:cxnLst/>
            <a:rect l="l" t="t" r="r" b="b"/>
            <a:pathLst>
              <a:path w="9144000" h="1478280">
                <a:moveTo>
                  <a:pt x="9144000" y="0"/>
                </a:moveTo>
                <a:lnTo>
                  <a:pt x="0" y="0"/>
                </a:lnTo>
                <a:lnTo>
                  <a:pt x="0" y="1478026"/>
                </a:lnTo>
                <a:lnTo>
                  <a:pt x="9144000" y="1478026"/>
                </a:lnTo>
                <a:lnTo>
                  <a:pt x="914400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4639" y="122780"/>
            <a:ext cx="7656830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chemeClr val="bg1"/>
                </a:solidFill>
                <a:latin typeface="Arial"/>
                <a:cs typeface="Arial"/>
              </a:rPr>
              <a:t>Surface</a:t>
            </a:r>
            <a:r>
              <a:rPr sz="4400" b="1" spc="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4400" b="1" dirty="0">
                <a:solidFill>
                  <a:schemeClr val="bg1"/>
                </a:solidFill>
                <a:latin typeface="Arial"/>
                <a:cs typeface="Arial"/>
              </a:rPr>
              <a:t>&amp;</a:t>
            </a:r>
            <a:r>
              <a:rPr sz="4400" b="1" spc="-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4400" b="1" spc="-5" dirty="0">
                <a:solidFill>
                  <a:schemeClr val="bg1"/>
                </a:solidFill>
                <a:latin typeface="Arial"/>
                <a:cs typeface="Arial"/>
              </a:rPr>
              <a:t>Depth</a:t>
            </a:r>
            <a:r>
              <a:rPr sz="4400" b="1" spc="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4400" b="1" dirty="0">
                <a:solidFill>
                  <a:schemeClr val="bg1"/>
                </a:solidFill>
                <a:latin typeface="Arial"/>
                <a:cs typeface="Arial"/>
              </a:rPr>
              <a:t>Listening</a:t>
            </a:r>
            <a:endParaRPr sz="4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95601" y="1992786"/>
            <a:ext cx="7609205" cy="33368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marR="1442720" indent="-514350">
              <a:spcBef>
                <a:spcPts val="100"/>
              </a:spcBef>
              <a:buFont typeface="+mj-lt"/>
              <a:buAutoNum type="arabicPeriod"/>
            </a:pPr>
            <a:r>
              <a:rPr sz="2800" dirty="0">
                <a:latin typeface="Arial MT"/>
                <a:cs typeface="Arial MT"/>
              </a:rPr>
              <a:t>Fokus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kepada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pesan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verbal</a:t>
            </a:r>
            <a:r>
              <a:rPr sz="2800" spc="-3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dan </a:t>
            </a:r>
            <a:r>
              <a:rPr sz="2800" spc="-9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nonverbal</a:t>
            </a:r>
          </a:p>
          <a:p>
            <a:pPr marL="527050" indent="-514350">
              <a:spcBef>
                <a:spcPts val="825"/>
              </a:spcBef>
              <a:buFont typeface="+mj-lt"/>
              <a:buAutoNum type="arabicPeriod"/>
            </a:pPr>
            <a:r>
              <a:rPr sz="2800" dirty="0">
                <a:latin typeface="Arial MT"/>
                <a:cs typeface="Arial MT"/>
              </a:rPr>
              <a:t>Mendengarkan</a:t>
            </a:r>
            <a:r>
              <a:rPr sz="2800" spc="-5" dirty="0">
                <a:latin typeface="Arial MT"/>
                <a:cs typeface="Arial MT"/>
              </a:rPr>
              <a:t> isi</a:t>
            </a:r>
            <a:r>
              <a:rPr sz="2800" spc="-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dan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hubungan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pesan</a:t>
            </a:r>
          </a:p>
          <a:p>
            <a:pPr marL="527050" marR="552450" indent="-514350">
              <a:spcBef>
                <a:spcPts val="819"/>
              </a:spcBef>
              <a:buFont typeface="+mj-lt"/>
              <a:buAutoNum type="arabicPeriod"/>
            </a:pPr>
            <a:r>
              <a:rPr sz="2800" dirty="0">
                <a:latin typeface="Arial MT"/>
                <a:cs typeface="Arial MT"/>
              </a:rPr>
              <a:t>Buat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catatan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khusus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dari</a:t>
            </a:r>
            <a:r>
              <a:rPr sz="2800" spc="-4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pernyataan </a:t>
            </a:r>
            <a:r>
              <a:rPr sz="2800" spc="-9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tertuju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kepada</a:t>
            </a:r>
            <a:r>
              <a:rPr sz="2800" spc="-5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si</a:t>
            </a:r>
            <a:r>
              <a:rPr sz="2800" dirty="0">
                <a:latin typeface="Arial MT"/>
                <a:cs typeface="Arial MT"/>
              </a:rPr>
              <a:t> pembicara</a:t>
            </a:r>
          </a:p>
          <a:p>
            <a:pPr marL="527050" marR="458470" indent="-514350">
              <a:spcBef>
                <a:spcPts val="825"/>
              </a:spcBef>
              <a:buFont typeface="+mj-lt"/>
              <a:buAutoNum type="arabicPeriod"/>
            </a:pPr>
            <a:r>
              <a:rPr sz="2800" dirty="0">
                <a:latin typeface="Arial MT"/>
                <a:cs typeface="Arial MT"/>
              </a:rPr>
              <a:t>Jangan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mengabaikan</a:t>
            </a:r>
            <a:r>
              <a:rPr sz="2800" spc="-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arti harfiah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dari </a:t>
            </a:r>
            <a:r>
              <a:rPr sz="2800" spc="-9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sebuah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pesan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0"/>
            <a:ext cx="9144000" cy="1295400"/>
          </a:xfrm>
          <a:custGeom>
            <a:avLst/>
            <a:gdLst/>
            <a:ahLst/>
            <a:cxnLst/>
            <a:rect l="l" t="t" r="r" b="b"/>
            <a:pathLst>
              <a:path w="9144000" h="1295400">
                <a:moveTo>
                  <a:pt x="9144000" y="0"/>
                </a:moveTo>
                <a:lnTo>
                  <a:pt x="0" y="0"/>
                </a:lnTo>
                <a:lnTo>
                  <a:pt x="0" y="1295400"/>
                </a:lnTo>
                <a:lnTo>
                  <a:pt x="9144000" y="1295400"/>
                </a:lnTo>
                <a:lnTo>
                  <a:pt x="914400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09800" y="466725"/>
            <a:ext cx="8153400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>
                <a:solidFill>
                  <a:schemeClr val="bg1"/>
                </a:solidFill>
              </a:rPr>
              <a:t>Active</a:t>
            </a:r>
            <a:r>
              <a:rPr sz="4400" spc="-35" dirty="0">
                <a:solidFill>
                  <a:schemeClr val="bg1"/>
                </a:solidFill>
              </a:rPr>
              <a:t> </a:t>
            </a:r>
            <a:r>
              <a:rPr sz="4400" dirty="0">
                <a:solidFill>
                  <a:schemeClr val="bg1"/>
                </a:solidFill>
              </a:rPr>
              <a:t>&amp;</a:t>
            </a:r>
            <a:r>
              <a:rPr sz="4400" spc="-10" dirty="0">
                <a:solidFill>
                  <a:schemeClr val="bg1"/>
                </a:solidFill>
              </a:rPr>
              <a:t> Inactive</a:t>
            </a:r>
            <a:r>
              <a:rPr sz="4400" spc="-30" dirty="0">
                <a:solidFill>
                  <a:schemeClr val="bg1"/>
                </a:solidFill>
              </a:rPr>
              <a:t> </a:t>
            </a:r>
            <a:r>
              <a:rPr sz="4400" spc="-5" dirty="0">
                <a:solidFill>
                  <a:schemeClr val="bg1"/>
                </a:solidFill>
              </a:rPr>
              <a:t>Listening</a:t>
            </a:r>
            <a:endParaRPr sz="4400" dirty="0">
              <a:solidFill>
                <a:schemeClr val="bg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0258" y="1425575"/>
            <a:ext cx="7960359" cy="496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000" spc="-5" dirty="0">
                <a:latin typeface="Arial MT"/>
                <a:cs typeface="Arial MT"/>
              </a:rPr>
              <a:t>Fungsi</a:t>
            </a:r>
            <a:r>
              <a:rPr sz="3000" spc="-17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Active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&amp;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Inactive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Listening:</a:t>
            </a:r>
            <a:endParaRPr sz="3000">
              <a:latin typeface="Arial MT"/>
              <a:cs typeface="Arial MT"/>
            </a:endParaRPr>
          </a:p>
          <a:p>
            <a:pPr>
              <a:spcBef>
                <a:spcPts val="15"/>
              </a:spcBef>
            </a:pPr>
            <a:endParaRPr sz="4100">
              <a:latin typeface="Arial MT"/>
              <a:cs typeface="Arial MT"/>
            </a:endParaRPr>
          </a:p>
          <a:p>
            <a:pPr marL="354965" marR="179070" indent="-342900">
              <a:lnSpc>
                <a:spcPts val="3240"/>
              </a:lnSpc>
            </a:pP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Pertama</a:t>
            </a:r>
            <a:r>
              <a:rPr sz="3000" spc="-5" dirty="0">
                <a:latin typeface="Arial MT"/>
                <a:cs typeface="Arial MT"/>
              </a:rPr>
              <a:t>,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10" dirty="0">
                <a:latin typeface="Arial MT"/>
                <a:cs typeface="Arial MT"/>
              </a:rPr>
              <a:t>dapat</a:t>
            </a:r>
            <a:r>
              <a:rPr sz="3000" spc="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memastikan</a:t>
            </a:r>
            <a:r>
              <a:rPr sz="3000" spc="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secara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akurat 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seberapa tinggi </a:t>
            </a:r>
            <a:r>
              <a:rPr sz="3000" dirty="0">
                <a:latin typeface="Arial MT"/>
                <a:cs typeface="Arial MT"/>
              </a:rPr>
              <a:t>kita </a:t>
            </a:r>
            <a:r>
              <a:rPr sz="3000" spc="-5" dirty="0">
                <a:latin typeface="Arial MT"/>
                <a:cs typeface="Arial MT"/>
              </a:rPr>
              <a:t>mengerti isi pesan </a:t>
            </a:r>
            <a:r>
              <a:rPr sz="3000" spc="-15" dirty="0">
                <a:latin typeface="Arial MT"/>
                <a:cs typeface="Arial MT"/>
              </a:rPr>
              <a:t>yang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disampaikan.</a:t>
            </a:r>
            <a:endParaRPr sz="3000">
              <a:latin typeface="Arial MT"/>
              <a:cs typeface="Arial MT"/>
            </a:endParaRPr>
          </a:p>
          <a:p>
            <a:pPr marL="354965" marR="128270" indent="-342900">
              <a:lnSpc>
                <a:spcPct val="90000"/>
              </a:lnSpc>
              <a:spcBef>
                <a:spcPts val="675"/>
              </a:spcBef>
            </a:pPr>
            <a:r>
              <a:rPr sz="3000" u="heavy" spc="-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Kedua</a:t>
            </a:r>
            <a:r>
              <a:rPr sz="3000" spc="-10" dirty="0">
                <a:latin typeface="Arial MT"/>
                <a:cs typeface="Arial MT"/>
              </a:rPr>
              <a:t>,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respon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kita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menandakan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10" dirty="0">
                <a:latin typeface="Arial MT"/>
                <a:cs typeface="Arial MT"/>
              </a:rPr>
              <a:t>apakah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kita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setuju atau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tidak</a:t>
            </a:r>
            <a:r>
              <a:rPr sz="3000" spc="20" dirty="0">
                <a:latin typeface="Arial MT"/>
                <a:cs typeface="Arial MT"/>
              </a:rPr>
              <a:t> </a:t>
            </a:r>
            <a:r>
              <a:rPr sz="3000" spc="-10" dirty="0">
                <a:latin typeface="Arial MT"/>
                <a:cs typeface="Arial MT"/>
              </a:rPr>
              <a:t>dengan</a:t>
            </a:r>
            <a:r>
              <a:rPr sz="3000" spc="-5" dirty="0">
                <a:latin typeface="Arial MT"/>
                <a:cs typeface="Arial MT"/>
              </a:rPr>
              <a:t> komentar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20" dirty="0">
                <a:latin typeface="Arial MT"/>
                <a:cs typeface="Arial MT"/>
              </a:rPr>
              <a:t>yang</a:t>
            </a:r>
            <a:r>
              <a:rPr sz="3000" spc="5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kita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10" dirty="0">
                <a:latin typeface="Arial MT"/>
                <a:cs typeface="Arial MT"/>
              </a:rPr>
              <a:t>buat.</a:t>
            </a:r>
            <a:endParaRPr sz="300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90000"/>
              </a:lnSpc>
              <a:spcBef>
                <a:spcPts val="725"/>
              </a:spcBef>
            </a:pP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Ketiga</a:t>
            </a:r>
            <a:r>
              <a:rPr sz="3000" spc="-5" dirty="0">
                <a:latin typeface="Arial MT"/>
                <a:cs typeface="Arial MT"/>
              </a:rPr>
              <a:t>, respon </a:t>
            </a:r>
            <a:r>
              <a:rPr sz="3000" dirty="0">
                <a:latin typeface="Arial MT"/>
                <a:cs typeface="Arial MT"/>
              </a:rPr>
              <a:t>kita </a:t>
            </a:r>
            <a:r>
              <a:rPr sz="3000" spc="-10" dirty="0">
                <a:latin typeface="Arial MT"/>
                <a:cs typeface="Arial MT"/>
              </a:rPr>
              <a:t>dapat </a:t>
            </a:r>
            <a:r>
              <a:rPr sz="3000" spc="-5" dirty="0">
                <a:latin typeface="Arial MT"/>
                <a:cs typeface="Arial MT"/>
              </a:rPr>
              <a:t>memberi kesan </a:t>
            </a:r>
            <a:r>
              <a:rPr sz="3000" spc="-20" dirty="0">
                <a:latin typeface="Arial MT"/>
                <a:cs typeface="Arial MT"/>
              </a:rPr>
              <a:t>yang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efektif ke </a:t>
            </a:r>
            <a:r>
              <a:rPr sz="3000" spc="-20" dirty="0">
                <a:latin typeface="Arial MT"/>
                <a:cs typeface="Arial MT"/>
              </a:rPr>
              <a:t>lawan </a:t>
            </a:r>
            <a:r>
              <a:rPr sz="3000" spc="-5" dirty="0">
                <a:latin typeface="Arial MT"/>
                <a:cs typeface="Arial MT"/>
              </a:rPr>
              <a:t>bicara kita, </a:t>
            </a:r>
            <a:r>
              <a:rPr sz="3000" spc="-10" dirty="0">
                <a:latin typeface="Arial MT"/>
                <a:cs typeface="Arial MT"/>
              </a:rPr>
              <a:t>sehingga </a:t>
            </a:r>
            <a:r>
              <a:rPr sz="3000" spc="-5" dirty="0">
                <a:latin typeface="Arial MT"/>
                <a:cs typeface="Arial MT"/>
              </a:rPr>
              <a:t>mereka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10" dirty="0">
                <a:latin typeface="Arial MT"/>
                <a:cs typeface="Arial MT"/>
              </a:rPr>
              <a:t>dapat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merasakan</a:t>
            </a:r>
            <a:r>
              <a:rPr sz="3000" spc="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empati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kita.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8526" y="496409"/>
            <a:ext cx="8250874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chemeClr val="tx1"/>
                </a:solidFill>
              </a:rPr>
              <a:t>Gaya</a:t>
            </a:r>
            <a:r>
              <a:rPr sz="4400" b="1" spc="-30" dirty="0">
                <a:solidFill>
                  <a:schemeClr val="tx1"/>
                </a:solidFill>
              </a:rPr>
              <a:t> </a:t>
            </a:r>
            <a:r>
              <a:rPr sz="4400" b="1" dirty="0">
                <a:solidFill>
                  <a:schemeClr val="tx1"/>
                </a:solidFill>
              </a:rPr>
              <a:t>dalam</a:t>
            </a:r>
            <a:r>
              <a:rPr sz="4400" b="1" spc="-50" dirty="0">
                <a:solidFill>
                  <a:schemeClr val="tx1"/>
                </a:solidFill>
              </a:rPr>
              <a:t> </a:t>
            </a:r>
            <a:r>
              <a:rPr sz="4400" b="1" spc="-5" dirty="0">
                <a:solidFill>
                  <a:schemeClr val="tx1"/>
                </a:solidFill>
              </a:rPr>
              <a:t>Mendengarkan</a:t>
            </a:r>
            <a:endParaRPr sz="4400" b="1" dirty="0">
              <a:solidFill>
                <a:schemeClr val="tx1"/>
              </a:solidFill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idx="1"/>
          </p:nvPr>
        </p:nvSpPr>
        <p:spPr>
          <a:xfrm>
            <a:off x="2188528" y="1676400"/>
            <a:ext cx="7814945" cy="4065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b="1" spc="-15" dirty="0"/>
              <a:t>People-Centered</a:t>
            </a:r>
            <a:r>
              <a:rPr b="1" dirty="0"/>
              <a:t> </a:t>
            </a:r>
            <a:r>
              <a:rPr b="1" spc="-10" dirty="0"/>
              <a:t>Listening</a:t>
            </a:r>
            <a:r>
              <a:rPr b="1" spc="-40" dirty="0"/>
              <a:t> </a:t>
            </a:r>
            <a:r>
              <a:rPr b="1" spc="-5" dirty="0"/>
              <a:t>Style</a:t>
            </a:r>
          </a:p>
          <a:p>
            <a:pPr marL="21590" marR="5080">
              <a:lnSpc>
                <a:spcPts val="2400"/>
              </a:lnSpc>
              <a:spcBef>
                <a:spcPts val="580"/>
              </a:spcBef>
            </a:pPr>
            <a:r>
              <a:rPr spc="-20" dirty="0">
                <a:latin typeface="Calibri"/>
                <a:cs typeface="Calibri"/>
              </a:rPr>
              <a:t>Gaya </a:t>
            </a:r>
            <a:r>
              <a:rPr b="0" dirty="0">
                <a:latin typeface="Calibri"/>
                <a:cs typeface="Calibri"/>
              </a:rPr>
              <a:t>ini </a:t>
            </a:r>
            <a:r>
              <a:rPr spc="-5" dirty="0">
                <a:latin typeface="Calibri"/>
                <a:cs typeface="Calibri"/>
              </a:rPr>
              <a:t>berhubungan </a:t>
            </a:r>
            <a:r>
              <a:rPr spc="-10" dirty="0">
                <a:latin typeface="Calibri"/>
                <a:cs typeface="Calibri"/>
              </a:rPr>
              <a:t>dengan </a:t>
            </a:r>
            <a:r>
              <a:rPr spc="-5" dirty="0">
                <a:latin typeface="Calibri"/>
                <a:cs typeface="Calibri"/>
              </a:rPr>
              <a:t>peduli terhadap </a:t>
            </a:r>
            <a:r>
              <a:rPr spc="-10" dirty="0">
                <a:latin typeface="Calibri"/>
                <a:cs typeface="Calibri"/>
              </a:rPr>
              <a:t>perasaan </a:t>
            </a:r>
            <a:r>
              <a:rPr spc="-5" dirty="0">
                <a:latin typeface="Calibri"/>
                <a:cs typeface="Calibri"/>
              </a:rPr>
              <a:t>dan </a:t>
            </a:r>
            <a:r>
              <a:rPr spc="-5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emosi </a:t>
            </a:r>
            <a:r>
              <a:rPr spc="-15" dirty="0">
                <a:latin typeface="Calibri"/>
                <a:cs typeface="Calibri"/>
              </a:rPr>
              <a:t>orang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lain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disebut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people-centered listening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style.</a:t>
            </a:r>
          </a:p>
          <a:p>
            <a:pPr marL="21590" marR="77470">
              <a:lnSpc>
                <a:spcPts val="2400"/>
              </a:lnSpc>
            </a:pPr>
            <a:r>
              <a:rPr spc="-10" dirty="0">
                <a:latin typeface="Calibri"/>
                <a:cs typeface="Calibri"/>
              </a:rPr>
              <a:t>People-oriented listeners </a:t>
            </a:r>
            <a:r>
              <a:rPr spc="-5" dirty="0">
                <a:latin typeface="Calibri"/>
                <a:cs typeface="Calibri"/>
              </a:rPr>
              <a:t>mencoba untuk </a:t>
            </a:r>
            <a:r>
              <a:rPr spc="-15" dirty="0">
                <a:latin typeface="Calibri"/>
                <a:cs typeface="Calibri"/>
              </a:rPr>
              <a:t>berkompromi </a:t>
            </a:r>
            <a:r>
              <a:rPr spc="-5" dirty="0">
                <a:latin typeface="Calibri"/>
                <a:cs typeface="Calibri"/>
              </a:rPr>
              <a:t>dan </a:t>
            </a:r>
            <a:r>
              <a:rPr spc="-55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menemukan</a:t>
            </a:r>
            <a:r>
              <a:rPr b="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area</a:t>
            </a:r>
            <a:r>
              <a:rPr b="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kesukaan</a:t>
            </a:r>
            <a:r>
              <a:rPr b="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yang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umum.</a:t>
            </a:r>
          </a:p>
          <a:p>
            <a:pPr marL="8890">
              <a:lnSpc>
                <a:spcPct val="100000"/>
              </a:lnSpc>
              <a:spcBef>
                <a:spcPts val="35"/>
              </a:spcBef>
            </a:pPr>
            <a:endParaRPr sz="2450" dirty="0">
              <a:latin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b="1" spc="-10" dirty="0"/>
              <a:t>Action-Centered</a:t>
            </a:r>
            <a:r>
              <a:rPr b="1" spc="-15" dirty="0"/>
              <a:t> </a:t>
            </a:r>
            <a:r>
              <a:rPr b="1" spc="-10" dirty="0"/>
              <a:t>Listening</a:t>
            </a:r>
            <a:r>
              <a:rPr b="1" spc="-30" dirty="0"/>
              <a:t> </a:t>
            </a:r>
            <a:r>
              <a:rPr b="1" spc="-5" dirty="0"/>
              <a:t>Style</a:t>
            </a:r>
          </a:p>
          <a:p>
            <a:pPr marL="21590" marR="69215">
              <a:lnSpc>
                <a:spcPct val="80000"/>
              </a:lnSpc>
              <a:spcBef>
                <a:spcPts val="600"/>
              </a:spcBef>
            </a:pPr>
            <a:r>
              <a:rPr spc="-20" dirty="0">
                <a:latin typeface="Calibri"/>
                <a:cs typeface="Calibri"/>
              </a:rPr>
              <a:t>Gaya </a:t>
            </a:r>
            <a:r>
              <a:rPr b="0" dirty="0">
                <a:latin typeface="Calibri"/>
                <a:cs typeface="Calibri"/>
              </a:rPr>
              <a:t>action </a:t>
            </a:r>
            <a:r>
              <a:rPr spc="-10" dirty="0">
                <a:latin typeface="Calibri"/>
                <a:cs typeface="Calibri"/>
              </a:rPr>
              <a:t>centre </a:t>
            </a:r>
            <a:r>
              <a:rPr spc="-5" dirty="0">
                <a:latin typeface="Calibri"/>
                <a:cs typeface="Calibri"/>
              </a:rPr>
              <a:t>listening style menyinggung pendengar </a:t>
            </a:r>
            <a:r>
              <a:rPr b="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yang </a:t>
            </a:r>
            <a:r>
              <a:rPr spc="-5" dirty="0">
                <a:latin typeface="Calibri"/>
                <a:cs typeface="Calibri"/>
              </a:rPr>
              <a:t>menginginkan pesan pesan untuk </a:t>
            </a:r>
            <a:r>
              <a:rPr spc="-10" dirty="0">
                <a:latin typeface="Calibri"/>
                <a:cs typeface="Calibri"/>
              </a:rPr>
              <a:t>sangat </a:t>
            </a:r>
            <a:r>
              <a:rPr spc="-30" dirty="0">
                <a:latin typeface="Calibri"/>
                <a:cs typeface="Calibri"/>
              </a:rPr>
              <a:t>terorganisir, 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ringkas, </a:t>
            </a:r>
            <a:r>
              <a:rPr b="0" dirty="0">
                <a:latin typeface="Calibri"/>
                <a:cs typeface="Calibri"/>
              </a:rPr>
              <a:t>dan </a:t>
            </a:r>
            <a:r>
              <a:rPr spc="-10" dirty="0">
                <a:latin typeface="Calibri"/>
                <a:cs typeface="Calibri"/>
              </a:rPr>
              <a:t>tanpa kesalahan. Orang </a:t>
            </a:r>
            <a:r>
              <a:rPr spc="-15" dirty="0">
                <a:latin typeface="Calibri"/>
                <a:cs typeface="Calibri"/>
              </a:rPr>
              <a:t>orang </a:t>
            </a:r>
            <a:r>
              <a:rPr spc="-10" dirty="0">
                <a:latin typeface="Calibri"/>
                <a:cs typeface="Calibri"/>
              </a:rPr>
              <a:t>tersebut </a:t>
            </a:r>
            <a:r>
              <a:rPr spc="-5" dirty="0">
                <a:latin typeface="Calibri"/>
                <a:cs typeface="Calibri"/>
              </a:rPr>
              <a:t> membantu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pembicara</a:t>
            </a:r>
            <a:r>
              <a:rPr b="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untuk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fokus</a:t>
            </a:r>
            <a:r>
              <a:rPr b="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kepada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apa </a:t>
            </a:r>
            <a:r>
              <a:rPr spc="-10" dirty="0">
                <a:latin typeface="Calibri"/>
                <a:cs typeface="Calibri"/>
              </a:rPr>
              <a:t>yang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penting </a:t>
            </a:r>
            <a:r>
              <a:rPr spc="-55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di</a:t>
            </a:r>
            <a:r>
              <a:rPr b="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dalam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pesan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tersebut.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ject 38"/>
          <p:cNvSpPr txBox="1"/>
          <p:nvPr/>
        </p:nvSpPr>
        <p:spPr>
          <a:xfrm>
            <a:off x="2286001" y="1371601"/>
            <a:ext cx="7847965" cy="4599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500" b="1" spc="-20" dirty="0">
                <a:latin typeface="Calibri"/>
                <a:cs typeface="Calibri"/>
              </a:rPr>
              <a:t>Content-Centered</a:t>
            </a:r>
            <a:r>
              <a:rPr sz="2500" b="1" spc="2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Listening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Style</a:t>
            </a:r>
            <a:endParaRPr sz="2500" dirty="0">
              <a:latin typeface="Calibri"/>
              <a:cs typeface="Calibri"/>
            </a:endParaRPr>
          </a:p>
          <a:p>
            <a:pPr marL="12700" marR="9525">
              <a:lnSpc>
                <a:spcPct val="80000"/>
              </a:lnSpc>
              <a:spcBef>
                <a:spcPts val="600"/>
              </a:spcBef>
            </a:pPr>
            <a:r>
              <a:rPr sz="2500" spc="-10" dirty="0">
                <a:latin typeface="Calibri"/>
                <a:cs typeface="Calibri"/>
              </a:rPr>
              <a:t>Seseorang yang </a:t>
            </a:r>
            <a:r>
              <a:rPr sz="2500" spc="-5" dirty="0">
                <a:latin typeface="Calibri"/>
                <a:cs typeface="Calibri"/>
              </a:rPr>
              <a:t>menggunakan </a:t>
            </a:r>
            <a:r>
              <a:rPr sz="2500" spc="-10" dirty="0">
                <a:latin typeface="Calibri"/>
                <a:cs typeface="Calibri"/>
              </a:rPr>
              <a:t>content-centered </a:t>
            </a:r>
            <a:r>
              <a:rPr sz="2500" spc="-5" dirty="0">
                <a:latin typeface="Calibri"/>
                <a:cs typeface="Calibri"/>
              </a:rPr>
              <a:t>listening 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style </a:t>
            </a:r>
            <a:r>
              <a:rPr sz="2500" spc="-15" dirty="0">
                <a:latin typeface="Calibri"/>
                <a:cs typeface="Calibri"/>
              </a:rPr>
              <a:t>berfokus </a:t>
            </a:r>
            <a:r>
              <a:rPr sz="2500" spc="-5" dirty="0">
                <a:latin typeface="Calibri"/>
                <a:cs typeface="Calibri"/>
              </a:rPr>
              <a:t>pada </a:t>
            </a:r>
            <a:r>
              <a:rPr sz="2500" spc="-20" dirty="0">
                <a:latin typeface="Calibri"/>
                <a:cs typeface="Calibri"/>
              </a:rPr>
              <a:t>fakta </a:t>
            </a:r>
            <a:r>
              <a:rPr sz="2500" dirty="0">
                <a:latin typeface="Calibri"/>
                <a:cs typeface="Calibri"/>
              </a:rPr>
              <a:t>dan </a:t>
            </a:r>
            <a:r>
              <a:rPr sz="2500" spc="-10" dirty="0">
                <a:latin typeface="Calibri"/>
                <a:cs typeface="Calibri"/>
              </a:rPr>
              <a:t>detail </a:t>
            </a:r>
            <a:r>
              <a:rPr sz="2500" dirty="0">
                <a:latin typeface="Calibri"/>
                <a:cs typeface="Calibri"/>
              </a:rPr>
              <a:t>pesan. </a:t>
            </a:r>
            <a:r>
              <a:rPr sz="2500" spc="-10" dirty="0">
                <a:latin typeface="Calibri"/>
                <a:cs typeface="Calibri"/>
              </a:rPr>
              <a:t>Content centered </a:t>
            </a:r>
            <a:r>
              <a:rPr sz="2500" spc="-5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listeners </a:t>
            </a:r>
            <a:r>
              <a:rPr sz="2500" spc="-5" dirty="0">
                <a:latin typeface="Calibri"/>
                <a:cs typeface="Calibri"/>
              </a:rPr>
              <a:t>menganggap semua sudut </a:t>
            </a:r>
            <a:r>
              <a:rPr sz="2500" dirty="0">
                <a:latin typeface="Calibri"/>
                <a:cs typeface="Calibri"/>
              </a:rPr>
              <a:t>dari </a:t>
            </a:r>
            <a:r>
              <a:rPr sz="2500" spc="-5" dirty="0">
                <a:latin typeface="Calibri"/>
                <a:cs typeface="Calibri"/>
              </a:rPr>
              <a:t>suatu </a:t>
            </a:r>
            <a:r>
              <a:rPr sz="2500" dirty="0">
                <a:latin typeface="Calibri"/>
                <a:cs typeface="Calibri"/>
              </a:rPr>
              <a:t>permasalahan </a:t>
            </a:r>
            <a:r>
              <a:rPr sz="2500" spc="-55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dan </a:t>
            </a:r>
            <a:r>
              <a:rPr sz="2500" spc="-10" dirty="0">
                <a:latin typeface="Calibri"/>
                <a:cs typeface="Calibri"/>
              </a:rPr>
              <a:t>menyambut </a:t>
            </a:r>
            <a:r>
              <a:rPr sz="2500" spc="-15" dirty="0">
                <a:latin typeface="Calibri"/>
                <a:cs typeface="Calibri"/>
              </a:rPr>
              <a:t>kompleks </a:t>
            </a:r>
            <a:r>
              <a:rPr sz="2500" spc="-5" dirty="0">
                <a:latin typeface="Calibri"/>
                <a:cs typeface="Calibri"/>
              </a:rPr>
              <a:t>dan </a:t>
            </a:r>
            <a:r>
              <a:rPr sz="2500" spc="-10" dirty="0">
                <a:latin typeface="Calibri"/>
                <a:cs typeface="Calibri"/>
              </a:rPr>
              <a:t>menantang informasi </a:t>
            </a:r>
            <a:r>
              <a:rPr sz="2500" dirty="0">
                <a:latin typeface="Calibri"/>
                <a:cs typeface="Calibri"/>
              </a:rPr>
              <a:t>dari </a:t>
            </a:r>
            <a:r>
              <a:rPr sz="2500" spc="-5" dirty="0">
                <a:latin typeface="Calibri"/>
                <a:cs typeface="Calibri"/>
              </a:rPr>
              <a:t>si </a:t>
            </a:r>
            <a:r>
              <a:rPr sz="2500" dirty="0">
                <a:latin typeface="Calibri"/>
                <a:cs typeface="Calibri"/>
              </a:rPr>
              <a:t> pengirim.</a:t>
            </a:r>
          </a:p>
          <a:p>
            <a:pPr marL="12700"/>
            <a:r>
              <a:rPr sz="2500" b="1" spc="-15" dirty="0">
                <a:latin typeface="Calibri"/>
                <a:cs typeface="Calibri"/>
              </a:rPr>
              <a:t>Time-Centered</a:t>
            </a:r>
            <a:r>
              <a:rPr sz="2500" b="1" spc="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Listening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Style</a:t>
            </a:r>
            <a:endParaRPr sz="2500" dirty="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600"/>
              </a:spcBef>
            </a:pPr>
            <a:r>
              <a:rPr sz="2500" spc="-10" dirty="0">
                <a:latin typeface="Calibri"/>
                <a:cs typeface="Calibri"/>
              </a:rPr>
              <a:t>Saat </a:t>
            </a:r>
            <a:r>
              <a:rPr sz="2500" spc="-5" dirty="0">
                <a:latin typeface="Calibri"/>
                <a:cs typeface="Calibri"/>
              </a:rPr>
              <a:t>pendengar mengadopsi time-centered </a:t>
            </a:r>
            <a:r>
              <a:rPr sz="2500" dirty="0">
                <a:latin typeface="Calibri"/>
                <a:cs typeface="Calibri"/>
              </a:rPr>
              <a:t>learning </a:t>
            </a:r>
            <a:r>
              <a:rPr sz="2500" spc="-5" dirty="0">
                <a:latin typeface="Calibri"/>
                <a:cs typeface="Calibri"/>
              </a:rPr>
              <a:t>style, 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mereka </a:t>
            </a:r>
            <a:r>
              <a:rPr sz="2500" spc="-5" dirty="0">
                <a:latin typeface="Calibri"/>
                <a:cs typeface="Calibri"/>
              </a:rPr>
              <a:t>membiarkan </a:t>
            </a:r>
            <a:r>
              <a:rPr sz="2500" spc="-15" dirty="0">
                <a:latin typeface="Calibri"/>
                <a:cs typeface="Calibri"/>
              </a:rPr>
              <a:t>orang </a:t>
            </a:r>
            <a:r>
              <a:rPr sz="2500" dirty="0">
                <a:latin typeface="Calibri"/>
                <a:cs typeface="Calibri"/>
              </a:rPr>
              <a:t>lain </a:t>
            </a:r>
            <a:r>
              <a:rPr sz="2500" spc="-10" dirty="0">
                <a:latin typeface="Calibri"/>
                <a:cs typeface="Calibri"/>
              </a:rPr>
              <a:t>mengetahui bahwa </a:t>
            </a:r>
            <a:r>
              <a:rPr sz="2500" dirty="0">
                <a:latin typeface="Calibri"/>
                <a:cs typeface="Calibri"/>
              </a:rPr>
              <a:t>pesan 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harus </a:t>
            </a:r>
            <a:r>
              <a:rPr sz="2500" spc="-10" dirty="0">
                <a:latin typeface="Calibri"/>
                <a:cs typeface="Calibri"/>
              </a:rPr>
              <a:t>dipresentasikan </a:t>
            </a:r>
            <a:r>
              <a:rPr sz="2500" spc="-15" dirty="0">
                <a:latin typeface="Calibri"/>
                <a:cs typeface="Calibri"/>
              </a:rPr>
              <a:t>secara </a:t>
            </a:r>
            <a:r>
              <a:rPr sz="2500" spc="-5" dirty="0">
                <a:latin typeface="Calibri"/>
                <a:cs typeface="Calibri"/>
              </a:rPr>
              <a:t>ringkas. Time </a:t>
            </a:r>
            <a:r>
              <a:rPr sz="2500" spc="-10" dirty="0">
                <a:latin typeface="Calibri"/>
                <a:cs typeface="Calibri"/>
              </a:rPr>
              <a:t>oriented listeners </a:t>
            </a:r>
            <a:r>
              <a:rPr sz="2500" spc="-5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tidak menghindari diri dari </a:t>
            </a:r>
            <a:r>
              <a:rPr sz="2500" spc="-5" dirty="0">
                <a:latin typeface="Calibri"/>
                <a:cs typeface="Calibri"/>
              </a:rPr>
              <a:t>menjelaskan </a:t>
            </a:r>
            <a:r>
              <a:rPr sz="2500" spc="-10" dirty="0">
                <a:latin typeface="Calibri"/>
                <a:cs typeface="Calibri"/>
              </a:rPr>
              <a:t>dengan </a:t>
            </a:r>
            <a:r>
              <a:rPr sz="2500" dirty="0">
                <a:latin typeface="Calibri"/>
                <a:cs typeface="Calibri"/>
              </a:rPr>
              <a:t>panjang 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lebar dari </a:t>
            </a:r>
            <a:r>
              <a:rPr sz="2500" spc="-10" dirty="0">
                <a:latin typeface="Calibri"/>
                <a:cs typeface="Calibri"/>
              </a:rPr>
              <a:t>pembicara </a:t>
            </a:r>
            <a:r>
              <a:rPr sz="2500" spc="-5" dirty="0">
                <a:latin typeface="Calibri"/>
                <a:cs typeface="Calibri"/>
              </a:rPr>
              <a:t>dan mengumpulkan </a:t>
            </a:r>
            <a:r>
              <a:rPr sz="2500" dirty="0">
                <a:latin typeface="Calibri"/>
                <a:cs typeface="Calibri"/>
              </a:rPr>
              <a:t>pedoman </a:t>
            </a:r>
            <a:r>
              <a:rPr sz="2500" spc="-5" dirty="0">
                <a:latin typeface="Calibri"/>
                <a:cs typeface="Calibri"/>
              </a:rPr>
              <a:t>untuk 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percakapan </a:t>
            </a:r>
            <a:r>
              <a:rPr sz="2500" spc="-5" dirty="0">
                <a:latin typeface="Calibri"/>
                <a:cs typeface="Calibri"/>
              </a:rPr>
              <a:t>seperti </a:t>
            </a:r>
            <a:r>
              <a:rPr sz="2500" spc="-10" dirty="0">
                <a:latin typeface="Calibri"/>
                <a:cs typeface="Calibri"/>
              </a:rPr>
              <a:t>misalnya </a:t>
            </a:r>
            <a:r>
              <a:rPr sz="2500" dirty="0">
                <a:latin typeface="Calibri"/>
                <a:cs typeface="Calibri"/>
              </a:rPr>
              <a:t>memulai </a:t>
            </a:r>
            <a:r>
              <a:rPr sz="2500" spc="-10" dirty="0">
                <a:latin typeface="Calibri"/>
                <a:cs typeface="Calibri"/>
              </a:rPr>
              <a:t>percakapan dengan 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"saya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hanya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memiliki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waktu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lima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menit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untuk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berbicara".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40" name="Title 39">
            <a:extLst>
              <a:ext uri="{FF2B5EF4-FFF2-40B4-BE49-F238E27FC236}">
                <a16:creationId xmlns:a16="http://schemas.microsoft.com/office/drawing/2014/main" id="{8F9B80D9-A59C-4DD6-BB7F-894D15A28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019" y="244707"/>
            <a:ext cx="7772400" cy="1659429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tx1"/>
                </a:solidFill>
              </a:rPr>
              <a:t>Tips menjadi</a:t>
            </a:r>
            <a:r>
              <a:rPr spc="-1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Pendengar</a:t>
            </a:r>
            <a:r>
              <a:rPr spc="-1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yang</a:t>
            </a:r>
            <a:r>
              <a:rPr spc="-4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baik</a:t>
            </a:r>
          </a:p>
          <a:p>
            <a:pPr marL="2540" algn="ctr">
              <a:lnSpc>
                <a:spcPct val="100000"/>
              </a:lnSpc>
              <a:spcBef>
                <a:spcPts val="25"/>
              </a:spcBef>
            </a:pPr>
            <a:r>
              <a:rPr sz="2700" spc="-5" dirty="0">
                <a:solidFill>
                  <a:schemeClr val="tx1"/>
                </a:solidFill>
              </a:rPr>
              <a:t>(Montgomery,</a:t>
            </a:r>
            <a:r>
              <a:rPr sz="2700" spc="-35" dirty="0">
                <a:solidFill>
                  <a:schemeClr val="tx1"/>
                </a:solidFill>
              </a:rPr>
              <a:t> </a:t>
            </a:r>
            <a:r>
              <a:rPr sz="2700" spc="-5" dirty="0">
                <a:solidFill>
                  <a:schemeClr val="tx1"/>
                </a:solidFill>
              </a:rPr>
              <a:t>1999)</a:t>
            </a:r>
            <a:endParaRPr sz="2700" dirty="0">
              <a:solidFill>
                <a:schemeClr val="tx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0257" y="1863415"/>
            <a:ext cx="6574790" cy="3578544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5" dirty="0">
                <a:latin typeface="Arial MT"/>
                <a:cs typeface="Arial MT"/>
              </a:rPr>
              <a:t>Tatapan</a:t>
            </a:r>
            <a:r>
              <a:rPr sz="3200" spc="-7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mata</a:t>
            </a:r>
            <a:endParaRPr sz="3200" dirty="0">
              <a:latin typeface="Arial MT"/>
              <a:cs typeface="Arial MT"/>
            </a:endParaRPr>
          </a:p>
          <a:p>
            <a:pPr marL="355600" indent="-342900">
              <a:spcBef>
                <a:spcPts val="76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Seni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bertanya</a:t>
            </a:r>
            <a:endParaRPr sz="3200" dirty="0">
              <a:latin typeface="Arial MT"/>
              <a:cs typeface="Arial MT"/>
            </a:endParaRPr>
          </a:p>
          <a:p>
            <a:pPr marL="355600" indent="-342900">
              <a:spcBef>
                <a:spcPts val="76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Jangan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memotong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pembicaraan</a:t>
            </a:r>
            <a:endParaRPr sz="3200" dirty="0">
              <a:latin typeface="Arial MT"/>
              <a:cs typeface="Arial MT"/>
            </a:endParaRPr>
          </a:p>
          <a:p>
            <a:pPr marL="355600" indent="-342900">
              <a:spcBef>
                <a:spcPts val="78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Jangan</a:t>
            </a:r>
            <a:r>
              <a:rPr sz="3200" spc="-6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mengalihkan</a:t>
            </a:r>
            <a:r>
              <a:rPr sz="3200" spc="-8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pembicaraan</a:t>
            </a:r>
          </a:p>
          <a:p>
            <a:pPr marL="355600" indent="-342900">
              <a:spcBef>
                <a:spcPts val="76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Kendalikan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emosi</a:t>
            </a:r>
            <a:endParaRPr sz="3200" dirty="0">
              <a:latin typeface="Arial MT"/>
              <a:cs typeface="Arial MT"/>
            </a:endParaRPr>
          </a:p>
          <a:p>
            <a:pPr marL="355600" indent="-342900">
              <a:spcBef>
                <a:spcPts val="7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Buka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telinga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lebar-lebar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367597" y="759293"/>
            <a:ext cx="7797800" cy="241998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493520">
              <a:spcBef>
                <a:spcPts val="505"/>
              </a:spcBef>
            </a:pPr>
            <a:r>
              <a:rPr sz="3200" b="1" spc="-5" dirty="0" err="1">
                <a:solidFill>
                  <a:srgbClr val="FFFFFF"/>
                </a:solidFill>
                <a:latin typeface="Arial MT"/>
                <a:cs typeface="Arial MT"/>
              </a:rPr>
              <a:t>Kompetensi</a:t>
            </a:r>
            <a:r>
              <a:rPr sz="3200" b="1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b="1" dirty="0" err="1">
                <a:solidFill>
                  <a:srgbClr val="FFFFFF"/>
                </a:solidFill>
                <a:latin typeface="Arial MT"/>
                <a:cs typeface="Arial MT"/>
              </a:rPr>
              <a:t>Komunikasi</a:t>
            </a:r>
            <a:endParaRPr sz="3200" b="1" dirty="0">
              <a:latin typeface="Arial MT"/>
              <a:cs typeface="Arial MT"/>
            </a:endParaRPr>
          </a:p>
          <a:p>
            <a:pPr marL="471805" marR="346075" indent="-459740">
              <a:lnSpc>
                <a:spcPct val="89900"/>
              </a:lnSpc>
              <a:spcBef>
                <a:spcPts val="790"/>
              </a:spcBef>
            </a:pP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Tingkatan</a:t>
            </a:r>
            <a:r>
              <a:rPr sz="3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kompetensi</a:t>
            </a:r>
            <a:r>
              <a:rPr sz="3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komunikasi</a:t>
            </a:r>
            <a:r>
              <a:rPr sz="3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adalah </a:t>
            </a:r>
            <a:r>
              <a:rPr sz="3200" spc="-87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derajat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dimana perilaku anda sesuai </a:t>
            </a:r>
            <a:r>
              <a:rPr sz="32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dengan</a:t>
            </a:r>
            <a:r>
              <a:rPr sz="3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keadaan</a:t>
            </a:r>
            <a:r>
              <a:rPr sz="3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dan</a:t>
            </a:r>
            <a:r>
              <a:rPr sz="3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membantu</a:t>
            </a: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anda</a:t>
            </a:r>
            <a:endParaRPr sz="3200" dirty="0">
              <a:latin typeface="Arial MT"/>
              <a:cs typeface="Arial MT"/>
            </a:endParaRPr>
          </a:p>
          <a:p>
            <a:pPr marL="47625">
              <a:lnSpc>
                <a:spcPts val="3465"/>
              </a:lnSpc>
            </a:pP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mendapatkan</a:t>
            </a:r>
            <a:r>
              <a:rPr sz="3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tujuan-tujuan</a:t>
            </a:r>
            <a:r>
              <a:rPr sz="32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dan </a:t>
            </a:r>
            <a:r>
              <a:rPr sz="3200" spc="-10" dirty="0">
                <a:solidFill>
                  <a:srgbClr val="FFFFFF"/>
                </a:solidFill>
                <a:latin typeface="Arial MT"/>
                <a:cs typeface="Arial MT"/>
              </a:rPr>
              <a:t>hubungan.</a:t>
            </a:r>
            <a:endParaRPr sz="320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89935" y="4556228"/>
            <a:ext cx="6158865" cy="106016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465580">
              <a:lnSpc>
                <a:spcPct val="110500"/>
              </a:lnSpc>
              <a:spcBef>
                <a:spcPts val="95"/>
              </a:spcBef>
            </a:pPr>
            <a:r>
              <a:rPr sz="3200" b="1" spc="-40" dirty="0" err="1">
                <a:solidFill>
                  <a:srgbClr val="FFFFFF"/>
                </a:solidFill>
                <a:latin typeface="Microsoft Sans Serif"/>
                <a:cs typeface="Microsoft Sans Serif"/>
              </a:rPr>
              <a:t>Mendengarkan</a:t>
            </a:r>
            <a:r>
              <a:rPr sz="32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32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3200" spc="-170" dirty="0" err="1">
                <a:solidFill>
                  <a:srgbClr val="FFFFFF"/>
                </a:solidFill>
                <a:latin typeface="Microsoft Sans Serif"/>
                <a:cs typeface="Microsoft Sans Serif"/>
              </a:rPr>
              <a:t>me</a:t>
            </a:r>
            <a:r>
              <a:rPr lang="en-US" sz="3200" spc="-170" dirty="0" err="1">
                <a:solidFill>
                  <a:srgbClr val="FFFFFF"/>
                </a:solidFill>
                <a:latin typeface="Microsoft Sans Serif"/>
                <a:cs typeface="Microsoft Sans Serif"/>
              </a:rPr>
              <a:t>rupakan</a:t>
            </a:r>
            <a:r>
              <a:rPr sz="32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32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kompetensi</a:t>
            </a:r>
            <a:r>
              <a:rPr sz="32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32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komunikasi</a:t>
            </a:r>
            <a:endParaRPr sz="32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1976120" y="1984640"/>
            <a:ext cx="8178165" cy="324231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355600" indent="-343535">
              <a:spcBef>
                <a:spcPts val="86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Arial MT"/>
                <a:cs typeface="Arial MT"/>
              </a:rPr>
              <a:t>Listening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VS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Hearing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!</a:t>
            </a:r>
          </a:p>
          <a:p>
            <a:pPr marL="355600" marR="5080" indent="-343535">
              <a:spcBef>
                <a:spcPts val="76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Arial MT"/>
                <a:cs typeface="Arial MT"/>
              </a:rPr>
              <a:t>Listening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more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complicated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n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complex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than </a:t>
            </a:r>
            <a:r>
              <a:rPr sz="3200" spc="-869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hearing…</a:t>
            </a:r>
          </a:p>
          <a:p>
            <a:pPr marL="355600" marR="365760">
              <a:spcBef>
                <a:spcPts val="765"/>
              </a:spcBef>
            </a:pPr>
            <a:r>
              <a:rPr sz="3200" spc="-5" dirty="0">
                <a:latin typeface="Arial MT"/>
                <a:cs typeface="Arial MT"/>
              </a:rPr>
              <a:t>….</a:t>
            </a:r>
            <a:r>
              <a:rPr sz="3200" i="1" spc="-5" dirty="0">
                <a:latin typeface="Arial"/>
                <a:cs typeface="Arial"/>
              </a:rPr>
              <a:t>for </a:t>
            </a:r>
            <a:r>
              <a:rPr sz="3200" i="1" dirty="0">
                <a:latin typeface="Arial"/>
                <a:cs typeface="Arial"/>
              </a:rPr>
              <a:t>the reason, hearing just show up a </a:t>
            </a:r>
            <a:r>
              <a:rPr sz="3200" i="1" spc="5" dirty="0">
                <a:latin typeface="Arial"/>
                <a:cs typeface="Arial"/>
              </a:rPr>
              <a:t> </a:t>
            </a:r>
            <a:r>
              <a:rPr sz="3200" i="1" dirty="0">
                <a:latin typeface="Arial"/>
                <a:cs typeface="Arial"/>
              </a:rPr>
              <a:t>sensation</a:t>
            </a:r>
            <a:r>
              <a:rPr sz="3200" i="1" spc="-30" dirty="0">
                <a:latin typeface="Arial"/>
                <a:cs typeface="Arial"/>
              </a:rPr>
              <a:t> </a:t>
            </a:r>
            <a:r>
              <a:rPr sz="3200" i="1" dirty="0">
                <a:latin typeface="Arial"/>
                <a:cs typeface="Arial"/>
              </a:rPr>
              <a:t>step</a:t>
            </a:r>
            <a:r>
              <a:rPr sz="3200" i="1" spc="-20" dirty="0">
                <a:latin typeface="Arial"/>
                <a:cs typeface="Arial"/>
              </a:rPr>
              <a:t> </a:t>
            </a:r>
            <a:r>
              <a:rPr sz="3200" i="1" dirty="0">
                <a:latin typeface="Arial"/>
                <a:cs typeface="Arial"/>
              </a:rPr>
              <a:t>of </a:t>
            </a:r>
            <a:r>
              <a:rPr sz="3200" i="1" spc="-5" dirty="0">
                <a:latin typeface="Arial"/>
                <a:cs typeface="Arial"/>
              </a:rPr>
              <a:t>interaction</a:t>
            </a:r>
            <a:r>
              <a:rPr sz="3200" i="1" spc="-30" dirty="0">
                <a:latin typeface="Arial"/>
                <a:cs typeface="Arial"/>
              </a:rPr>
              <a:t> </a:t>
            </a:r>
            <a:r>
              <a:rPr sz="3200" i="1" dirty="0">
                <a:latin typeface="Arial"/>
                <a:cs typeface="Arial"/>
              </a:rPr>
              <a:t>between</a:t>
            </a:r>
            <a:r>
              <a:rPr sz="3200" i="1" spc="-20" dirty="0">
                <a:latin typeface="Arial"/>
                <a:cs typeface="Arial"/>
              </a:rPr>
              <a:t> </a:t>
            </a:r>
            <a:r>
              <a:rPr sz="3200" i="1" spc="-5" dirty="0">
                <a:latin typeface="Arial"/>
                <a:cs typeface="Arial"/>
              </a:rPr>
              <a:t>two </a:t>
            </a:r>
            <a:r>
              <a:rPr sz="3200" i="1" spc="-875" dirty="0">
                <a:latin typeface="Arial"/>
                <a:cs typeface="Arial"/>
              </a:rPr>
              <a:t> </a:t>
            </a:r>
            <a:r>
              <a:rPr sz="3200" i="1" spc="-5" dirty="0">
                <a:latin typeface="Arial"/>
                <a:cs typeface="Arial"/>
              </a:rPr>
              <a:t>person</a:t>
            </a:r>
            <a:r>
              <a:rPr sz="3200" i="1" dirty="0">
                <a:latin typeface="Arial"/>
                <a:cs typeface="Arial"/>
              </a:rPr>
              <a:t> </a:t>
            </a:r>
            <a:r>
              <a:rPr sz="3200" i="1" spc="-5" dirty="0">
                <a:latin typeface="Arial"/>
                <a:cs typeface="Arial"/>
              </a:rPr>
              <a:t>or</a:t>
            </a:r>
            <a:r>
              <a:rPr sz="3200" i="1" spc="-15" dirty="0">
                <a:latin typeface="Arial"/>
                <a:cs typeface="Arial"/>
              </a:rPr>
              <a:t> more….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4658" y="1510029"/>
            <a:ext cx="4724400" cy="3581400"/>
          </a:xfrm>
          <a:custGeom>
            <a:avLst/>
            <a:gdLst/>
            <a:ahLst/>
            <a:cxnLst/>
            <a:rect l="l" t="t" r="r" b="b"/>
            <a:pathLst>
              <a:path w="4724400" h="3581400">
                <a:moveTo>
                  <a:pt x="4724400" y="0"/>
                </a:moveTo>
                <a:lnTo>
                  <a:pt x="0" y="0"/>
                </a:lnTo>
                <a:lnTo>
                  <a:pt x="0" y="3581400"/>
                </a:lnTo>
                <a:lnTo>
                  <a:pt x="4724400" y="3581400"/>
                </a:lnTo>
                <a:lnTo>
                  <a:pt x="4724400" y="0"/>
                </a:lnTo>
                <a:close/>
              </a:path>
            </a:pathLst>
          </a:custGeom>
          <a:solidFill>
            <a:schemeClr val="bg1">
              <a:lumMod val="10000"/>
              <a:lumOff val="9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803401" y="2043748"/>
            <a:ext cx="4197350" cy="2770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3080" marR="212725" indent="-501015">
              <a:spcBef>
                <a:spcPts val="100"/>
              </a:spcBef>
            </a:pPr>
            <a:r>
              <a:rPr sz="3600" dirty="0">
                <a:solidFill>
                  <a:schemeClr val="bg1"/>
                </a:solidFill>
                <a:latin typeface="Arial MT"/>
                <a:cs typeface="Arial MT"/>
              </a:rPr>
              <a:t>Proses</a:t>
            </a:r>
            <a:r>
              <a:rPr sz="3600" spc="-6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chemeClr val="bg1"/>
                </a:solidFill>
                <a:latin typeface="Arial MT"/>
                <a:cs typeface="Arial MT"/>
              </a:rPr>
              <a:t>penerimaan </a:t>
            </a:r>
            <a:r>
              <a:rPr sz="3600" spc="-98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chemeClr val="bg1"/>
                </a:solidFill>
                <a:latin typeface="Arial MT"/>
                <a:cs typeface="Arial MT"/>
              </a:rPr>
              <a:t>dan </a:t>
            </a:r>
            <a:r>
              <a:rPr sz="3600" spc="-5" dirty="0">
                <a:solidFill>
                  <a:schemeClr val="bg1"/>
                </a:solidFill>
                <a:latin typeface="Arial MT"/>
                <a:cs typeface="Arial MT"/>
              </a:rPr>
              <a:t>pengolahan </a:t>
            </a:r>
            <a:r>
              <a:rPr sz="360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chemeClr val="bg1"/>
                </a:solidFill>
                <a:latin typeface="Arial MT"/>
                <a:cs typeface="Arial MT"/>
              </a:rPr>
              <a:t>rangsangan</a:t>
            </a:r>
            <a:r>
              <a:rPr sz="3600" spc="-3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chemeClr val="bg1"/>
                </a:solidFill>
                <a:latin typeface="Arial MT"/>
                <a:cs typeface="Arial MT"/>
              </a:rPr>
              <a:t>dari</a:t>
            </a:r>
            <a:endParaRPr sz="36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1656714" marR="5080" indent="-1511935">
              <a:spcBef>
                <a:spcPts val="5"/>
              </a:spcBef>
            </a:pPr>
            <a:r>
              <a:rPr sz="3600" dirty="0">
                <a:solidFill>
                  <a:schemeClr val="bg1"/>
                </a:solidFill>
                <a:latin typeface="Arial MT"/>
                <a:cs typeface="Arial MT"/>
              </a:rPr>
              <a:t>stimuli</a:t>
            </a:r>
            <a:r>
              <a:rPr sz="3600" spc="-3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chemeClr val="bg1"/>
                </a:solidFill>
                <a:latin typeface="Arial MT"/>
                <a:cs typeface="Arial MT"/>
              </a:rPr>
              <a:t>yang</a:t>
            </a:r>
            <a:r>
              <a:rPr sz="3600" spc="-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chemeClr val="bg1"/>
                </a:solidFill>
                <a:latin typeface="Arial MT"/>
                <a:cs typeface="Arial MT"/>
              </a:rPr>
              <a:t>bersifat </a:t>
            </a:r>
            <a:r>
              <a:rPr sz="3600" spc="-98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chemeClr val="bg1"/>
                </a:solidFill>
                <a:latin typeface="Arial MT"/>
                <a:cs typeface="Arial MT"/>
              </a:rPr>
              <a:t>aural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524000" y="-17992"/>
            <a:ext cx="9144000" cy="1524000"/>
          </a:xfrm>
          <a:custGeom>
            <a:avLst/>
            <a:gdLst/>
            <a:ahLst/>
            <a:cxnLst/>
            <a:rect l="l" t="t" r="r" b="b"/>
            <a:pathLst>
              <a:path w="9144000" h="1524000">
                <a:moveTo>
                  <a:pt x="9144000" y="0"/>
                </a:moveTo>
                <a:lnTo>
                  <a:pt x="0" y="0"/>
                </a:lnTo>
                <a:lnTo>
                  <a:pt x="0" y="1524000"/>
                </a:lnTo>
                <a:lnTo>
                  <a:pt x="9144000" y="1524000"/>
                </a:lnTo>
                <a:lnTo>
                  <a:pt x="914400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667000" y="2971801"/>
            <a:ext cx="6400800" cy="2498761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423545" algn="ctr">
              <a:spcBef>
                <a:spcPts val="285"/>
              </a:spcBef>
            </a:pPr>
            <a:r>
              <a:rPr sz="3200" dirty="0">
                <a:latin typeface="Arial MT"/>
                <a:cs typeface="Arial MT"/>
              </a:rPr>
              <a:t>Listening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to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Enjoy</a:t>
            </a:r>
            <a:endParaRPr sz="3200" dirty="0">
              <a:latin typeface="Arial MT"/>
              <a:cs typeface="Arial MT"/>
            </a:endParaRPr>
          </a:p>
          <a:p>
            <a:pPr marL="421640" algn="ctr"/>
            <a:r>
              <a:rPr sz="3200" dirty="0">
                <a:latin typeface="Arial MT"/>
                <a:cs typeface="Arial MT"/>
              </a:rPr>
              <a:t>Listening</a:t>
            </a:r>
            <a:r>
              <a:rPr sz="3200" spc="-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to</a:t>
            </a:r>
            <a:r>
              <a:rPr sz="3200" spc="-7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Learn</a:t>
            </a:r>
          </a:p>
          <a:p>
            <a:pPr marL="1356995" marR="926465" indent="1270" algn="ctr">
              <a:spcBef>
                <a:spcPts val="5"/>
              </a:spcBef>
            </a:pPr>
            <a:r>
              <a:rPr sz="3200" dirty="0">
                <a:latin typeface="Arial MT"/>
                <a:cs typeface="Arial MT"/>
              </a:rPr>
              <a:t>Listeni</a:t>
            </a:r>
            <a:r>
              <a:rPr lang="en-US" sz="3200" dirty="0">
                <a:latin typeface="Arial MT"/>
                <a:cs typeface="Arial MT"/>
              </a:rPr>
              <a:t>n</a:t>
            </a:r>
            <a:r>
              <a:rPr sz="3200" dirty="0">
                <a:latin typeface="Arial MT"/>
                <a:cs typeface="Arial MT"/>
              </a:rPr>
              <a:t>g </a:t>
            </a:r>
            <a:r>
              <a:rPr sz="3200" spc="-5" dirty="0">
                <a:latin typeface="Arial MT"/>
                <a:cs typeface="Arial MT"/>
              </a:rPr>
              <a:t>to </a:t>
            </a:r>
            <a:r>
              <a:rPr sz="3200" dirty="0">
                <a:latin typeface="Arial MT"/>
                <a:cs typeface="Arial MT"/>
              </a:rPr>
              <a:t>Evaluate 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Listening</a:t>
            </a:r>
            <a:r>
              <a:rPr sz="3200" spc="-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to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dirty="0" err="1">
                <a:latin typeface="Arial MT"/>
                <a:cs typeface="Arial MT"/>
              </a:rPr>
              <a:t>Emphatize</a:t>
            </a:r>
            <a:endParaRPr lang="en-US" sz="3200" dirty="0">
              <a:latin typeface="Arial MT"/>
              <a:cs typeface="Arial MT"/>
            </a:endParaRPr>
          </a:p>
          <a:p>
            <a:pPr marL="1356995" marR="926465" indent="1270" algn="ctr">
              <a:spcBef>
                <a:spcPts val="5"/>
              </a:spcBef>
            </a:pPr>
            <a:r>
              <a:rPr lang="en-US" sz="3200" dirty="0">
                <a:latin typeface="Arial MT"/>
                <a:cs typeface="Arial MT"/>
              </a:rPr>
              <a:t>Listening to help</a:t>
            </a:r>
            <a:endParaRPr sz="3200" dirty="0">
              <a:latin typeface="Arial MT"/>
              <a:cs typeface="Arial M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CADB98-6198-4A0F-8E6D-F4C69C74574B}"/>
              </a:ext>
            </a:extLst>
          </p:cNvPr>
          <p:cNvSpPr txBox="1"/>
          <p:nvPr/>
        </p:nvSpPr>
        <p:spPr>
          <a:xfrm flipH="1">
            <a:off x="3787141" y="533401"/>
            <a:ext cx="4617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TUJUAN LISTENING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24000" y="533400"/>
            <a:ext cx="8719820" cy="1318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99900"/>
              </a:lnSpc>
              <a:spcBef>
                <a:spcPts val="100"/>
              </a:spcBef>
              <a:tabLst>
                <a:tab pos="304800" algn="l"/>
              </a:tabLst>
            </a:pPr>
            <a:r>
              <a:rPr lang="en-US" sz="2800" b="1" spc="-5" dirty="0">
                <a:latin typeface="Arial"/>
                <a:cs typeface="Arial"/>
              </a:rPr>
              <a:t>TAHAPAN LISTENING</a:t>
            </a:r>
          </a:p>
          <a:p>
            <a:pPr marL="12700" marR="5080" algn="ctr">
              <a:lnSpc>
                <a:spcPct val="99900"/>
              </a:lnSpc>
              <a:spcBef>
                <a:spcPts val="100"/>
              </a:spcBef>
              <a:tabLst>
                <a:tab pos="304800" algn="l"/>
              </a:tabLst>
            </a:pPr>
            <a:r>
              <a:rPr sz="2800" b="1" i="1" spc="-5" dirty="0">
                <a:latin typeface="Arial"/>
                <a:cs typeface="Arial"/>
              </a:rPr>
              <a:t>receiving,</a:t>
            </a:r>
            <a:r>
              <a:rPr sz="2800" b="1" i="1" dirty="0">
                <a:latin typeface="Arial"/>
                <a:cs typeface="Arial"/>
              </a:rPr>
              <a:t> </a:t>
            </a:r>
            <a:r>
              <a:rPr sz="2800" b="1" i="1" spc="-5" dirty="0">
                <a:latin typeface="Arial"/>
                <a:cs typeface="Arial"/>
              </a:rPr>
              <a:t>understanding, </a:t>
            </a:r>
            <a:r>
              <a:rPr sz="2800" b="1" i="1" dirty="0">
                <a:latin typeface="Arial"/>
                <a:cs typeface="Arial"/>
              </a:rPr>
              <a:t> </a:t>
            </a:r>
            <a:r>
              <a:rPr sz="2800" b="1" i="1" spc="-5" dirty="0">
                <a:latin typeface="Arial"/>
                <a:cs typeface="Arial"/>
              </a:rPr>
              <a:t>remembering,</a:t>
            </a:r>
            <a:r>
              <a:rPr sz="2800" b="1" i="1" dirty="0">
                <a:latin typeface="Arial"/>
                <a:cs typeface="Arial"/>
              </a:rPr>
              <a:t> </a:t>
            </a:r>
            <a:r>
              <a:rPr sz="2800" b="1" i="1" spc="-5" dirty="0">
                <a:latin typeface="Arial"/>
                <a:cs typeface="Arial"/>
              </a:rPr>
              <a:t>evaluating,</a:t>
            </a:r>
            <a:r>
              <a:rPr sz="2800" b="1" i="1" spc="1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dan 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i="1" dirty="0">
                <a:latin typeface="Arial"/>
                <a:cs typeface="Arial"/>
              </a:rPr>
              <a:t>responding</a:t>
            </a:r>
            <a:r>
              <a:rPr sz="2800" b="1" dirty="0"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871383-6E49-4A41-AE20-1A1766B9E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3929" y="2362201"/>
            <a:ext cx="9296400" cy="505963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326958" y="1572896"/>
            <a:ext cx="7554595" cy="431990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marR="447675">
              <a:lnSpc>
                <a:spcPts val="3460"/>
              </a:lnSpc>
              <a:spcBef>
                <a:spcPts val="530"/>
              </a:spcBef>
            </a:pPr>
            <a:r>
              <a:rPr sz="3200" spc="-5" dirty="0">
                <a:latin typeface="Arial MT"/>
                <a:cs typeface="Arial MT"/>
              </a:rPr>
              <a:t>Menjadi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pendengar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yang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baik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bagaikan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sebuah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hadiah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untuk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orang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lain</a:t>
            </a:r>
          </a:p>
          <a:p>
            <a:pPr marL="12700">
              <a:spcBef>
                <a:spcPts val="335"/>
              </a:spcBef>
            </a:pPr>
            <a:r>
              <a:rPr sz="3200" dirty="0">
                <a:latin typeface="Arial MT"/>
                <a:cs typeface="Arial MT"/>
              </a:rPr>
              <a:t>Fokus</a:t>
            </a:r>
            <a:r>
              <a:rPr sz="3200" spc="-6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dan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atensif</a:t>
            </a:r>
          </a:p>
          <a:p>
            <a:pPr marL="12700" marR="5080">
              <a:lnSpc>
                <a:spcPct val="89900"/>
              </a:lnSpc>
              <a:spcBef>
                <a:spcPts val="785"/>
              </a:spcBef>
            </a:pPr>
            <a:r>
              <a:rPr sz="3200" spc="-25" dirty="0">
                <a:latin typeface="Arial MT"/>
                <a:cs typeface="Arial MT"/>
              </a:rPr>
              <a:t>Tidak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menghiraukan</a:t>
            </a:r>
            <a:r>
              <a:rPr sz="3200" spc="-6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‘suara’</a:t>
            </a:r>
            <a:r>
              <a:rPr sz="3200" spc="-14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apa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pun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yang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terdengar </a:t>
            </a:r>
            <a:r>
              <a:rPr sz="3200" dirty="0">
                <a:latin typeface="Arial MT"/>
                <a:cs typeface="Arial MT"/>
              </a:rPr>
              <a:t>dalam otak saat orang lain 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berbicara</a:t>
            </a:r>
          </a:p>
          <a:p>
            <a:pPr marL="12700" marR="490220">
              <a:lnSpc>
                <a:spcPct val="90100"/>
              </a:lnSpc>
              <a:spcBef>
                <a:spcPts val="765"/>
              </a:spcBef>
            </a:pPr>
            <a:r>
              <a:rPr sz="3200" dirty="0">
                <a:latin typeface="Arial MT"/>
                <a:cs typeface="Arial MT"/>
              </a:rPr>
              <a:t>Memiliki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keterampilan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untuk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menunggu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waktu </a:t>
            </a:r>
            <a:r>
              <a:rPr sz="3200" spc="-5" dirty="0">
                <a:latin typeface="Arial MT"/>
                <a:cs typeface="Arial MT"/>
              </a:rPr>
              <a:t>yang </a:t>
            </a:r>
            <a:r>
              <a:rPr sz="3200" dirty="0">
                <a:latin typeface="Arial MT"/>
                <a:cs typeface="Arial MT"/>
              </a:rPr>
              <a:t>tepat </a:t>
            </a:r>
            <a:r>
              <a:rPr sz="3200" spc="-5" dirty="0">
                <a:latin typeface="Arial MT"/>
                <a:cs typeface="Arial MT"/>
              </a:rPr>
              <a:t>untuk </a:t>
            </a:r>
            <a:r>
              <a:rPr sz="3200" dirty="0">
                <a:latin typeface="Arial MT"/>
                <a:cs typeface="Arial MT"/>
              </a:rPr>
              <a:t>mengutarakan 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pemikiran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3657642" y="501502"/>
            <a:ext cx="4142740" cy="599440"/>
            <a:chOff x="2133642" y="533400"/>
            <a:chExt cx="4142740" cy="599440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56459" y="556259"/>
              <a:ext cx="4119879" cy="57657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33642" y="533400"/>
              <a:ext cx="4114757" cy="5715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14800" y="2057400"/>
            <a:ext cx="7162800" cy="3962399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526415" indent="-514350">
              <a:spcBef>
                <a:spcPts val="480"/>
              </a:spcBef>
              <a:buFont typeface="+mj-lt"/>
              <a:buAutoNum type="arabicPeriod"/>
              <a:tabLst>
                <a:tab pos="576580" algn="l"/>
                <a:tab pos="577215" algn="l"/>
              </a:tabLst>
            </a:pPr>
            <a:r>
              <a:rPr sz="3200" dirty="0">
                <a:latin typeface="Arial MT"/>
                <a:cs typeface="Arial MT"/>
              </a:rPr>
              <a:t>Fokus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pada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diri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sendiri</a:t>
            </a:r>
          </a:p>
          <a:p>
            <a:pPr marL="526415" indent="-514350">
              <a:spcBef>
                <a:spcPts val="385"/>
              </a:spcBef>
              <a:buFont typeface="+mj-lt"/>
              <a:buAutoNum type="arabicPeriod"/>
              <a:tabLst>
                <a:tab pos="465455" algn="l"/>
              </a:tabLst>
            </a:pPr>
            <a:r>
              <a:rPr sz="3200" i="1" dirty="0">
                <a:latin typeface="Arial"/>
                <a:cs typeface="Arial"/>
              </a:rPr>
              <a:t>Noise</a:t>
            </a:r>
            <a:r>
              <a:rPr sz="3200" i="1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 MT"/>
                <a:cs typeface="Arial MT"/>
              </a:rPr>
              <a:t>yang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bersifat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emosional</a:t>
            </a:r>
          </a:p>
          <a:p>
            <a:pPr marL="526414" indent="-514350">
              <a:spcBef>
                <a:spcPts val="384"/>
              </a:spcBef>
              <a:buFont typeface="+mj-lt"/>
              <a:buAutoNum type="arabicPeriod"/>
              <a:tabLst>
                <a:tab pos="442595" algn="l"/>
                <a:tab pos="4387215" algn="l"/>
              </a:tabLst>
            </a:pPr>
            <a:r>
              <a:rPr sz="3200" spc="-5" dirty="0">
                <a:latin typeface="Arial MT"/>
                <a:cs typeface="Arial MT"/>
              </a:rPr>
              <a:t>Meng-</a:t>
            </a:r>
            <a:r>
              <a:rPr sz="3200" i="1" spc="-5" dirty="0">
                <a:latin typeface="Arial"/>
                <a:cs typeface="Arial"/>
              </a:rPr>
              <a:t>underestimate	</a:t>
            </a:r>
            <a:r>
              <a:rPr sz="3200" dirty="0">
                <a:latin typeface="Arial MT"/>
                <a:cs typeface="Arial MT"/>
              </a:rPr>
              <a:t>pembicara</a:t>
            </a:r>
          </a:p>
          <a:p>
            <a:pPr marL="526415" marR="5080" indent="-514350">
              <a:lnSpc>
                <a:spcPct val="109900"/>
              </a:lnSpc>
              <a:spcBef>
                <a:spcPts val="15"/>
              </a:spcBef>
              <a:buFont typeface="+mj-lt"/>
              <a:buAutoNum type="arabicPeriod"/>
              <a:tabLst>
                <a:tab pos="465455" algn="l"/>
              </a:tabLst>
            </a:pPr>
            <a:r>
              <a:rPr sz="3200" dirty="0">
                <a:latin typeface="Arial MT"/>
                <a:cs typeface="Arial MT"/>
              </a:rPr>
              <a:t>Kecepatan</a:t>
            </a:r>
            <a:r>
              <a:rPr sz="3200" spc="-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bicara</a:t>
            </a:r>
            <a:r>
              <a:rPr sz="3200" spc="-6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“VS”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kecepatan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berpikir</a:t>
            </a:r>
          </a:p>
          <a:p>
            <a:pPr marL="526415" indent="-514350">
              <a:spcBef>
                <a:spcPts val="385"/>
              </a:spcBef>
              <a:buFont typeface="+mj-lt"/>
              <a:buAutoNum type="arabicPeriod"/>
              <a:tabLst>
                <a:tab pos="465455" algn="l"/>
              </a:tabLst>
            </a:pPr>
            <a:r>
              <a:rPr sz="3200" spc="-5" dirty="0">
                <a:latin typeface="Arial MT"/>
                <a:cs typeface="Arial MT"/>
              </a:rPr>
              <a:t>Informasi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yang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i="1" dirty="0">
                <a:latin typeface="Arial"/>
                <a:cs typeface="Arial"/>
              </a:rPr>
              <a:t>overload</a:t>
            </a:r>
            <a:endParaRPr sz="3200" dirty="0">
              <a:latin typeface="Arial"/>
              <a:cs typeface="Arial"/>
            </a:endParaRPr>
          </a:p>
          <a:p>
            <a:pPr marL="526415" indent="-514350">
              <a:spcBef>
                <a:spcPts val="380"/>
              </a:spcBef>
              <a:buFont typeface="+mj-lt"/>
              <a:buAutoNum type="arabicPeriod"/>
              <a:tabLst>
                <a:tab pos="351155" algn="l"/>
              </a:tabLst>
            </a:pPr>
            <a:r>
              <a:rPr sz="3200" i="1" dirty="0">
                <a:latin typeface="Arial"/>
                <a:cs typeface="Arial"/>
              </a:rPr>
              <a:t>Noise</a:t>
            </a:r>
            <a:r>
              <a:rPr sz="3200" i="1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 MT"/>
                <a:cs typeface="Arial MT"/>
              </a:rPr>
              <a:t>yang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bersifat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eksternal</a:t>
            </a:r>
            <a:endParaRPr sz="320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02740" y="703945"/>
            <a:ext cx="8074661" cy="84382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chemeClr val="tx1"/>
                </a:solidFill>
                <a:latin typeface="Arial MT"/>
                <a:cs typeface="Arial MT"/>
              </a:rPr>
              <a:t>Hambatan</a:t>
            </a:r>
            <a:r>
              <a:rPr sz="5400" spc="-7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5400" spc="-5" dirty="0">
                <a:solidFill>
                  <a:schemeClr val="tx1"/>
                </a:solidFill>
                <a:latin typeface="Arial MT"/>
                <a:cs typeface="Arial MT"/>
              </a:rPr>
              <a:t>Listening</a:t>
            </a:r>
            <a:endParaRPr sz="54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0"/>
            <a:ext cx="9144000" cy="1783080"/>
          </a:xfrm>
          <a:custGeom>
            <a:avLst/>
            <a:gdLst/>
            <a:ahLst/>
            <a:cxnLst/>
            <a:rect l="l" t="t" r="r" b="b"/>
            <a:pathLst>
              <a:path w="9144000" h="1783080">
                <a:moveTo>
                  <a:pt x="9144000" y="0"/>
                </a:moveTo>
                <a:lnTo>
                  <a:pt x="0" y="0"/>
                </a:lnTo>
                <a:lnTo>
                  <a:pt x="0" y="1782826"/>
                </a:lnTo>
                <a:lnTo>
                  <a:pt x="9144000" y="1782826"/>
                </a:lnTo>
                <a:lnTo>
                  <a:pt x="914400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03132" y="353435"/>
            <a:ext cx="7787640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chemeClr val="bg1"/>
                </a:solidFill>
                <a:latin typeface="Arial"/>
                <a:cs typeface="Arial"/>
              </a:rPr>
              <a:t>Dimensi</a:t>
            </a:r>
            <a:r>
              <a:rPr sz="4400" b="1" spc="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4400" b="1" spc="-5" dirty="0">
                <a:solidFill>
                  <a:schemeClr val="bg1"/>
                </a:solidFill>
                <a:latin typeface="Arial"/>
                <a:cs typeface="Arial"/>
              </a:rPr>
              <a:t>Efektivitas</a:t>
            </a:r>
            <a:r>
              <a:rPr sz="4400" b="1" spc="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4400" b="1" i="1" spc="-10" dirty="0">
                <a:solidFill>
                  <a:schemeClr val="bg1"/>
                </a:solidFill>
                <a:latin typeface="Arial"/>
                <a:cs typeface="Arial"/>
              </a:rPr>
              <a:t>Listening</a:t>
            </a:r>
            <a:endParaRPr sz="4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62201" y="2091006"/>
            <a:ext cx="7752715" cy="26759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20000"/>
              </a:lnSpc>
              <a:spcBef>
                <a:spcPts val="95"/>
              </a:spcBef>
            </a:pPr>
            <a:r>
              <a:rPr sz="3600" b="1" dirty="0">
                <a:latin typeface="Trebuchet MS"/>
                <a:cs typeface="Trebuchet MS"/>
              </a:rPr>
              <a:t>Emphatic &amp; </a:t>
            </a:r>
            <a:r>
              <a:rPr sz="3600" b="1" spc="-5" dirty="0">
                <a:latin typeface="Trebuchet MS"/>
                <a:cs typeface="Trebuchet MS"/>
              </a:rPr>
              <a:t>Objective Listening </a:t>
            </a:r>
            <a:r>
              <a:rPr sz="3600" b="1" dirty="0">
                <a:latin typeface="Trebuchet MS"/>
                <a:cs typeface="Trebuchet MS"/>
              </a:rPr>
              <a:t> </a:t>
            </a:r>
            <a:r>
              <a:rPr sz="3600" b="1" spc="-10" dirty="0">
                <a:latin typeface="Trebuchet MS"/>
                <a:cs typeface="Trebuchet MS"/>
              </a:rPr>
              <a:t>Nonjudgemental</a:t>
            </a:r>
            <a:r>
              <a:rPr sz="3600" b="1" spc="70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&amp;</a:t>
            </a:r>
            <a:r>
              <a:rPr sz="3600" b="1" spc="-5" dirty="0">
                <a:latin typeface="Trebuchet MS"/>
                <a:cs typeface="Trebuchet MS"/>
              </a:rPr>
              <a:t> Critical</a:t>
            </a:r>
            <a:r>
              <a:rPr sz="3600" b="1" dirty="0">
                <a:latin typeface="Trebuchet MS"/>
                <a:cs typeface="Trebuchet MS"/>
              </a:rPr>
              <a:t> </a:t>
            </a:r>
            <a:r>
              <a:rPr sz="3600" b="1" spc="-10" dirty="0">
                <a:latin typeface="Trebuchet MS"/>
                <a:cs typeface="Trebuchet MS"/>
              </a:rPr>
              <a:t>Listening </a:t>
            </a:r>
            <a:r>
              <a:rPr sz="3600" b="1" spc="-1070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Surface</a:t>
            </a:r>
            <a:r>
              <a:rPr sz="3600" b="1" spc="-2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&amp;</a:t>
            </a:r>
            <a:r>
              <a:rPr sz="3600" b="1" spc="-20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Depth</a:t>
            </a:r>
            <a:r>
              <a:rPr sz="3600" b="1" spc="10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Listening</a:t>
            </a:r>
            <a:endParaRPr sz="3600" dirty="0">
              <a:latin typeface="Trebuchet MS"/>
              <a:cs typeface="Trebuchet MS"/>
            </a:endParaRPr>
          </a:p>
          <a:p>
            <a:pPr algn="ctr">
              <a:spcBef>
                <a:spcPts val="860"/>
              </a:spcBef>
            </a:pPr>
            <a:r>
              <a:rPr sz="3600" b="1" spc="-5" dirty="0">
                <a:latin typeface="Trebuchet MS"/>
                <a:cs typeface="Trebuchet MS"/>
              </a:rPr>
              <a:t>Active</a:t>
            </a:r>
            <a:r>
              <a:rPr sz="3600" b="1" spc="-30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&amp;</a:t>
            </a:r>
            <a:r>
              <a:rPr sz="3600" b="1" spc="-25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Inactive</a:t>
            </a:r>
            <a:r>
              <a:rPr sz="3600" b="1" spc="-25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Listening</a:t>
            </a:r>
            <a:endParaRPr sz="36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33</TotalTime>
  <Words>528</Words>
  <Application>Microsoft Office PowerPoint</Application>
  <PresentationFormat>Widescreen</PresentationFormat>
  <Paragraphs>70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MT</vt:lpstr>
      <vt:lpstr>Calibri</vt:lpstr>
      <vt:lpstr>Corbel</vt:lpstr>
      <vt:lpstr>Microsoft Sans Serif</vt:lpstr>
      <vt:lpstr>Trebuchet MS</vt:lpstr>
      <vt:lpstr>Wingdings</vt:lpstr>
      <vt:lpstr>Banded</vt:lpstr>
      <vt:lpstr>Effective Listening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Hambatan Listening</vt:lpstr>
      <vt:lpstr>Dimensi Efektivitas Listening</vt:lpstr>
      <vt:lpstr>Empathic &amp; Objective Listening</vt:lpstr>
      <vt:lpstr>Nonjudgmental VS Critical Listening</vt:lpstr>
      <vt:lpstr>Surface &amp; Depth Listening</vt:lpstr>
      <vt:lpstr>Active &amp; Inactive Listening</vt:lpstr>
      <vt:lpstr>Gaya dalam Mendengarkan</vt:lpstr>
      <vt:lpstr>PowerPoint Presentation</vt:lpstr>
      <vt:lpstr>Tips menjadi Pendengar yang baik (Montgomery, 1999)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IV: Listening</dc:title>
  <dc:creator>Jenny Ratna</dc:creator>
  <cp:lastModifiedBy>ira mirawati</cp:lastModifiedBy>
  <cp:revision>4</cp:revision>
  <dcterms:created xsi:type="dcterms:W3CDTF">2021-03-09T05:49:34Z</dcterms:created>
  <dcterms:modified xsi:type="dcterms:W3CDTF">2021-11-13T07:58:33Z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2013-01-31T00:00:00Z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2021-03-09T00:00:00Z</vt:filetime>
  </property>
</Properties>
</file>