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7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1" r:id="rId20"/>
    <p:sldId id="282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6823D-D3BD-4BB4-85DB-CAF1C9769936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25DF-216B-47CA-B538-052D1F5E8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2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25DF-216B-47CA-B538-052D1F5E8C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5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4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6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2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1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3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9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9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9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CED66-E527-4CFF-A256-3AF1CD334AC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86AC-9FFC-4872-9844-85E6B92E4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2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69" t="31629" r="36216" b="12311"/>
          <a:stretch/>
        </p:blipFill>
        <p:spPr>
          <a:xfrm>
            <a:off x="1634836" y="443347"/>
            <a:ext cx="8631381" cy="497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66032" y="6036027"/>
            <a:ext cx="6930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https://www.slideshare.net/esaife/business-model-canvas-101</a:t>
            </a:r>
          </a:p>
        </p:txBody>
      </p:sp>
    </p:spTree>
    <p:extLst>
      <p:ext uri="{BB962C8B-B14F-4D97-AF65-F5344CB8AC3E}">
        <p14:creationId xmlns:p14="http://schemas.microsoft.com/office/powerpoint/2010/main" val="115696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79" t="31091" r="35746" b="12553"/>
          <a:stretch/>
        </p:blipFill>
        <p:spPr>
          <a:xfrm>
            <a:off x="3351897" y="1775953"/>
            <a:ext cx="7890725" cy="3794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2826" y="524656"/>
            <a:ext cx="5549020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ID" sz="4800" b="1" dirty="0">
                <a:solidFill>
                  <a:schemeClr val="bg1"/>
                </a:solidFill>
              </a:rPr>
              <a:t>VALUE PROPOSITION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38C79-28BC-4A6D-B3F9-4B128CFA2ACD}"/>
              </a:ext>
            </a:extLst>
          </p:cNvPr>
          <p:cNvSpPr/>
          <p:nvPr/>
        </p:nvSpPr>
        <p:spPr>
          <a:xfrm>
            <a:off x="949378" y="3051741"/>
            <a:ext cx="27197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dirty="0"/>
              <a:t>Value, </a:t>
            </a:r>
            <a:r>
              <a:rPr lang="en-ID" dirty="0" err="1"/>
              <a:t>Rangkuman</a:t>
            </a:r>
            <a:r>
              <a:rPr lang="en-ID" dirty="0"/>
              <a:t> </a:t>
            </a:r>
            <a:r>
              <a:rPr lang="en-ID" dirty="0" err="1"/>
              <a:t>alasan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kenapa</a:t>
            </a:r>
            <a:r>
              <a:rPr lang="en-ID" dirty="0"/>
              <a:t> </a:t>
            </a:r>
            <a:r>
              <a:rPr lang="en-ID" dirty="0" err="1"/>
              <a:t>pelanggan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user </a:t>
            </a:r>
            <a:r>
              <a:rPr lang="en-ID" dirty="0" err="1"/>
              <a:t>membayar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sejumlah</a:t>
            </a:r>
            <a:r>
              <a:rPr lang="en-ID" dirty="0"/>
              <a:t> </a:t>
            </a:r>
            <a:r>
              <a:rPr lang="en-ID" dirty="0" err="1"/>
              <a:t>layanan</a:t>
            </a:r>
            <a:r>
              <a:rPr lang="en-ID" dirty="0"/>
              <a:t> (Rodríguez, 2011).</a:t>
            </a:r>
          </a:p>
        </p:txBody>
      </p:sp>
    </p:spTree>
    <p:extLst>
      <p:ext uri="{BB962C8B-B14F-4D97-AF65-F5344CB8AC3E}">
        <p14:creationId xmlns:p14="http://schemas.microsoft.com/office/powerpoint/2010/main" val="338116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35" t="31912" r="35747" b="12765"/>
          <a:stretch/>
        </p:blipFill>
        <p:spPr>
          <a:xfrm>
            <a:off x="3869484" y="2090746"/>
            <a:ext cx="6998385" cy="3465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0861" y="659567"/>
            <a:ext cx="2933816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CHANNELS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7AF1FF-A90A-400E-94DE-D211D2663DE7}"/>
              </a:ext>
            </a:extLst>
          </p:cNvPr>
          <p:cNvSpPr/>
          <p:nvPr/>
        </p:nvSpPr>
        <p:spPr>
          <a:xfrm>
            <a:off x="1219200" y="2090746"/>
            <a:ext cx="3048000" cy="295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Channel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Menurut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Osterwalder dan Pigneur (2013),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proposisi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nilai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komunikasi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distribusi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saluran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penjualan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Saluran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penjualan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mana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pembeli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penjual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menyepakati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transaksi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12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79" t="31939" r="36222" b="12764"/>
          <a:stretch/>
        </p:blipFill>
        <p:spPr>
          <a:xfrm>
            <a:off x="1663908" y="1783830"/>
            <a:ext cx="9308892" cy="4781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3104" y="524656"/>
            <a:ext cx="7210500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ID" sz="4800" b="1" dirty="0">
                <a:solidFill>
                  <a:schemeClr val="bg1"/>
                </a:solidFill>
              </a:rPr>
              <a:t>CUSTOMER RELATIONSHIPS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77DE4-1606-41DD-A0C7-1AEE2C24E5E3}"/>
              </a:ext>
            </a:extLst>
          </p:cNvPr>
          <p:cNvSpPr/>
          <p:nvPr/>
        </p:nvSpPr>
        <p:spPr>
          <a:xfrm>
            <a:off x="754966" y="2120623"/>
            <a:ext cx="2804160" cy="295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Pada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merupakan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deskripsi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jenis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hubungan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harapkan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membangun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memeliharanya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Fritscher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Pigneur, 2011). 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8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826" y="524656"/>
            <a:ext cx="5171607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D" sz="4800" b="1" dirty="0">
                <a:solidFill>
                  <a:schemeClr val="bg1"/>
                </a:solidFill>
              </a:rPr>
              <a:t>REVENUE STREAMS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98" t="31303" r="35984" b="12552"/>
          <a:stretch/>
        </p:blipFill>
        <p:spPr>
          <a:xfrm>
            <a:off x="929390" y="1813810"/>
            <a:ext cx="10553076" cy="50441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8BD7C4-2F2D-4685-A136-68B8F231D023}"/>
              </a:ext>
            </a:extLst>
          </p:cNvPr>
          <p:cNvSpPr/>
          <p:nvPr/>
        </p:nvSpPr>
        <p:spPr>
          <a:xfrm>
            <a:off x="709534" y="1379518"/>
            <a:ext cx="2508738" cy="295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Revenue stream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Arus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dihasilkan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proposisi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nilai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sukses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ditawarkan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(Rodríguez, 2016). 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7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826" y="524656"/>
            <a:ext cx="5171607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KEY RESOURCES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97" t="30994" r="36700" b="12977"/>
          <a:stretch/>
        </p:blipFill>
        <p:spPr>
          <a:xfrm>
            <a:off x="644577" y="1948721"/>
            <a:ext cx="10762938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5CAF63-9D53-435A-93DD-40D479B08EE0}"/>
              </a:ext>
            </a:extLst>
          </p:cNvPr>
          <p:cNvSpPr/>
          <p:nvPr/>
        </p:nvSpPr>
        <p:spPr>
          <a:xfrm>
            <a:off x="644577" y="1948721"/>
            <a:ext cx="2930769" cy="254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Resource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Aset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menyediakan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menghasilkan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elemen-elemen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didalam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aktivitas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kunci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(Rodríguez, 2016).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941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826" y="524656"/>
            <a:ext cx="5171607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KEY ACTIVITIES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36" t="31092" r="36936" b="12553"/>
          <a:stretch/>
        </p:blipFill>
        <p:spPr>
          <a:xfrm>
            <a:off x="774916" y="1999281"/>
            <a:ext cx="10600840" cy="4602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16978C-10CE-4740-90A2-78B9CC49E196}"/>
              </a:ext>
            </a:extLst>
          </p:cNvPr>
          <p:cNvSpPr/>
          <p:nvPr/>
        </p:nvSpPr>
        <p:spPr>
          <a:xfrm>
            <a:off x="347003" y="1355653"/>
            <a:ext cx="3226191" cy="4202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Sejumlah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aktivitas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kunci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bangunan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menjelaskan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proses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kunci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aktivitas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bersama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sumber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ditawarkan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mitra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proposisi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nilai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mengelola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saluran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hubungan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menghasilkan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(Mars, 2012).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64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826" y="524656"/>
            <a:ext cx="5561351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KEY PARTNERS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40" t="32362" r="36341" b="12553"/>
          <a:stretch/>
        </p:blipFill>
        <p:spPr>
          <a:xfrm>
            <a:off x="790414" y="1968285"/>
            <a:ext cx="10306371" cy="45255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F718B9-DDB8-4565-B699-56F256E69612}"/>
              </a:ext>
            </a:extLst>
          </p:cNvPr>
          <p:cNvSpPr/>
          <p:nvPr/>
        </p:nvSpPr>
        <p:spPr>
          <a:xfrm>
            <a:off x="2597833" y="1321088"/>
            <a:ext cx="8048785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Partner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Kemitraan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dimana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orang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bekerja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bersama-sana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mencapai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tujuan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sambil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membangun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kepercayaan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hubungan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saling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menguntungkan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(Dent, 2006). 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2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840" t="31727" r="36580" b="12977"/>
          <a:stretch/>
        </p:blipFill>
        <p:spPr>
          <a:xfrm>
            <a:off x="1034321" y="1927379"/>
            <a:ext cx="10373193" cy="4563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0241" y="479686"/>
            <a:ext cx="5561351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COST STRUCTURE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A40191-CD67-43B2-B338-5B88E1AFD702}"/>
              </a:ext>
            </a:extLst>
          </p:cNvPr>
          <p:cNvSpPr/>
          <p:nvPr/>
        </p:nvSpPr>
        <p:spPr>
          <a:xfrm>
            <a:off x="389206" y="1310683"/>
            <a:ext cx="2860431" cy="4618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Struktur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biaya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mempresentasikan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bisnis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mengukur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biaya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perusahaan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ditimbulkan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rangka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menciptakan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memasarkan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nilai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(Osterwalder, 2004).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3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6152" y="524656"/>
            <a:ext cx="6952387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BUSINESS MODEL CANVAS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866" t="35752" r="37890" b="8316"/>
          <a:stretch/>
        </p:blipFill>
        <p:spPr>
          <a:xfrm>
            <a:off x="743919" y="1813302"/>
            <a:ext cx="10476854" cy="50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1C4955-D245-48DC-AF39-140FC0D416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08" y="1886584"/>
            <a:ext cx="8750105" cy="47674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81775-647F-4952-BF69-5E3E9F003EE6}"/>
              </a:ext>
            </a:extLst>
          </p:cNvPr>
          <p:cNvSpPr/>
          <p:nvPr/>
        </p:nvSpPr>
        <p:spPr>
          <a:xfrm>
            <a:off x="1795103" y="965368"/>
            <a:ext cx="7137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200" dirty="0" err="1"/>
              <a:t>Contoh</a:t>
            </a:r>
            <a:r>
              <a:rPr lang="en-ID" sz="3200" dirty="0"/>
              <a:t> Business Model Canvas Facebook </a:t>
            </a:r>
          </a:p>
        </p:txBody>
      </p:sp>
    </p:spTree>
    <p:extLst>
      <p:ext uri="{BB962C8B-B14F-4D97-AF65-F5344CB8AC3E}">
        <p14:creationId xmlns:p14="http://schemas.microsoft.com/office/powerpoint/2010/main" val="175129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10" t="31403" r="36367" b="8966"/>
          <a:stretch/>
        </p:blipFill>
        <p:spPr>
          <a:xfrm>
            <a:off x="959369" y="704539"/>
            <a:ext cx="10478125" cy="54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3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653" y="464695"/>
            <a:ext cx="888637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800" b="1" dirty="0">
                <a:solidFill>
                  <a:schemeClr val="bg1"/>
                </a:solidFill>
              </a:rPr>
              <a:t>YOUR BUSINESS MODEL CANVAS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9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10" t="36732" r="36483" b="7531"/>
          <a:stretch/>
        </p:blipFill>
        <p:spPr>
          <a:xfrm>
            <a:off x="1424066" y="374754"/>
            <a:ext cx="9069049" cy="50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0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78" t="30880" r="36342" b="7468"/>
          <a:stretch/>
        </p:blipFill>
        <p:spPr>
          <a:xfrm>
            <a:off x="1034320" y="1925347"/>
            <a:ext cx="9983449" cy="4510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3475" y="891037"/>
            <a:ext cx="235192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ID" sz="3600" b="1" dirty="0"/>
              <a:t>EXAMPLE 1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60170" y="891037"/>
            <a:ext cx="235192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ID" sz="3600" b="1" dirty="0"/>
              <a:t>EXAMPLE 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7277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7146" y="119922"/>
            <a:ext cx="5459956" cy="1138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4000" b="1" dirty="0"/>
              <a:t>REFRESHING LEMONADE</a:t>
            </a:r>
          </a:p>
          <a:p>
            <a:pPr algn="ctr"/>
            <a:r>
              <a:rPr lang="en-ID" sz="2800" b="1" dirty="0">
                <a:solidFill>
                  <a:srgbClr val="FF0000"/>
                </a:solidFill>
              </a:rPr>
              <a:t>to joggers at public parks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641" t="31403" r="36597" b="7941"/>
          <a:stretch/>
        </p:blipFill>
        <p:spPr>
          <a:xfrm>
            <a:off x="644576" y="1678898"/>
            <a:ext cx="10328223" cy="51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4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4421" y="359765"/>
            <a:ext cx="4732129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4000" b="1" dirty="0"/>
              <a:t>SKYPE – </a:t>
            </a:r>
            <a:r>
              <a:rPr lang="en-ID" sz="2400" b="1" dirty="0">
                <a:solidFill>
                  <a:srgbClr val="FF0000"/>
                </a:solidFill>
              </a:rPr>
              <a:t>Affordable VOIP calls 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757" t="30790" r="36712" b="7325"/>
          <a:stretch/>
        </p:blipFill>
        <p:spPr>
          <a:xfrm>
            <a:off x="884421" y="1424066"/>
            <a:ext cx="10583054" cy="51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56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7" t="41239" r="63435" b="16579"/>
          <a:stretch/>
        </p:blipFill>
        <p:spPr>
          <a:xfrm>
            <a:off x="674557" y="1993690"/>
            <a:ext cx="10583056" cy="4557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7758" y="584617"/>
            <a:ext cx="8234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/>
              <a:t>SO WHAT’S BEYOND THE </a:t>
            </a:r>
            <a:r>
              <a:rPr lang="en-ID" sz="5400" b="1" dirty="0">
                <a:solidFill>
                  <a:srgbClr val="FF0000"/>
                </a:solidFill>
              </a:rPr>
              <a:t>CANVAS?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244147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19" t="43169" r="63366" b="6833"/>
          <a:stretch/>
        </p:blipFill>
        <p:spPr>
          <a:xfrm>
            <a:off x="743919" y="309967"/>
            <a:ext cx="10120393" cy="6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33730" y="449705"/>
            <a:ext cx="8064709" cy="6250899"/>
            <a:chOff x="1933730" y="449705"/>
            <a:chExt cx="8064709" cy="6250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076" t="28535" r="37278" b="2866"/>
            <a:stretch/>
          </p:blipFill>
          <p:spPr>
            <a:xfrm>
              <a:off x="1933730" y="1004342"/>
              <a:ext cx="8064709" cy="569626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565691" y="449705"/>
              <a:ext cx="3415464" cy="55463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3200" b="1" dirty="0">
                  <a:solidFill>
                    <a:schemeClr val="bg1"/>
                  </a:solidFill>
                </a:rPr>
                <a:t>BUSINESS PLAN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01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17" t="31402" r="37519" b="7123"/>
          <a:stretch/>
        </p:blipFill>
        <p:spPr>
          <a:xfrm>
            <a:off x="1499015" y="1259174"/>
            <a:ext cx="9383843" cy="533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2924" y="224852"/>
            <a:ext cx="632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BUSINESS MODEL</a:t>
            </a:r>
            <a:endParaRPr lang="en-US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2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65" t="31814" r="36367" b="6506"/>
          <a:stretch/>
        </p:blipFill>
        <p:spPr>
          <a:xfrm>
            <a:off x="1379094" y="434715"/>
            <a:ext cx="9263921" cy="5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5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73" t="35092" r="35330" b="9580"/>
          <a:stretch/>
        </p:blipFill>
        <p:spPr>
          <a:xfrm>
            <a:off x="1364105" y="1484026"/>
            <a:ext cx="9428813" cy="4811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5781" y="194873"/>
            <a:ext cx="4971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800" dirty="0">
                <a:solidFill>
                  <a:srgbClr val="FF0000"/>
                </a:solidFill>
                <a:latin typeface="Arial Black" panose="020B0A04020102020204" pitchFamily="34" charset="0"/>
              </a:rPr>
              <a:t>YOU CAN …….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EC1C8-452B-4BBC-BA14-41131DE6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Business model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acuan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. </a:t>
            </a:r>
            <a:r>
              <a:rPr lang="en-US" dirty="0" err="1"/>
              <a:t>Acuan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memikirkan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agar </a:t>
            </a:r>
            <a:r>
              <a:rPr lang="en-US" dirty="0" err="1"/>
              <a:t>bisnis</a:t>
            </a:r>
            <a:r>
              <a:rPr lang="en-US" dirty="0"/>
              <a:t> yang </a:t>
            </a:r>
            <a:r>
              <a:rPr lang="en-US" dirty="0" err="1"/>
              <a:t>dijalankan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keuntungan</a:t>
            </a:r>
            <a:r>
              <a:rPr lang="en-US" dirty="0"/>
              <a:t>. </a:t>
            </a:r>
            <a:r>
              <a:rPr lang="en-US" dirty="0" err="1"/>
              <a:t>Seiring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zaman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i="1" dirty="0"/>
              <a:t>business model</a:t>
            </a:r>
            <a:r>
              <a:rPr lang="en-US" dirty="0"/>
              <a:t>,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i="1" dirty="0"/>
              <a:t>Business Model Innovation </a:t>
            </a:r>
            <a:r>
              <a:rPr lang="en-US" dirty="0"/>
              <a:t>(BMI).</a:t>
            </a:r>
            <a:endParaRPr lang="en-ID" dirty="0"/>
          </a:p>
          <a:p>
            <a:r>
              <a:rPr lang="en-US" dirty="0"/>
              <a:t>Ada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i="1" dirty="0"/>
              <a:t>business model, </a:t>
            </a:r>
            <a:r>
              <a:rPr lang="en-US" dirty="0"/>
              <a:t>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i="1" dirty="0" smtClean="0"/>
              <a:t>Business Model Canvas </a:t>
            </a:r>
            <a:r>
              <a:rPr lang="en-US" dirty="0" smtClean="0"/>
              <a:t>(BMC)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Pigneur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Osterwalder</a:t>
            </a:r>
            <a:r>
              <a:rPr lang="en-US" dirty="0" smtClean="0"/>
              <a:t>. </a:t>
            </a:r>
            <a:r>
              <a:rPr lang="en-US" i="1" dirty="0"/>
              <a:t>Canvas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i="1" dirty="0"/>
              <a:t>strategic management </a:t>
            </a:r>
            <a:r>
              <a:rPr lang="en-US" dirty="0"/>
              <a:t>yang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start up business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i="1" dirty="0"/>
              <a:t>existing business</a:t>
            </a:r>
            <a:r>
              <a:rPr lang="en-US" dirty="0"/>
              <a:t>. </a:t>
            </a:r>
            <a:r>
              <a:rPr lang="en-US" i="1" dirty="0"/>
              <a:t>Business Model Canvas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bantu </a:t>
            </a:r>
            <a:r>
              <a:rPr lang="en-US" dirty="0" err="1"/>
              <a:t>untuk</a:t>
            </a:r>
            <a:r>
              <a:rPr lang="en-US" dirty="0"/>
              <a:t> mend</a:t>
            </a:r>
            <a:r>
              <a:rPr lang="id-ID" dirty="0"/>
              <a:t>e</a:t>
            </a:r>
            <a:r>
              <a:rPr lang="en-US" dirty="0" err="1"/>
              <a:t>skripsikan</a:t>
            </a:r>
            <a:r>
              <a:rPr lang="en-US" dirty="0"/>
              <a:t>, </a:t>
            </a:r>
            <a:r>
              <a:rPr lang="en-US" dirty="0" err="1"/>
              <a:t>menganalisis</a:t>
            </a:r>
            <a:r>
              <a:rPr lang="en-US" dirty="0"/>
              <a:t> dan </a:t>
            </a:r>
            <a:r>
              <a:rPr lang="en-US" dirty="0" err="1"/>
              <a:t>merancang</a:t>
            </a:r>
            <a:r>
              <a:rPr lang="en-US" dirty="0"/>
              <a:t> model </a:t>
            </a:r>
            <a:r>
              <a:rPr lang="en-US" dirty="0" err="1"/>
              <a:t>bisnis</a:t>
            </a:r>
            <a:r>
              <a:rPr lang="en-US" dirty="0"/>
              <a:t> (Osterwalder dan Pigneur, 2013).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Business Model Canvas </a:t>
            </a:r>
            <a:r>
              <a:rPr lang="en-US" dirty="0" err="1"/>
              <a:t>terdapat</a:t>
            </a:r>
            <a:r>
              <a:rPr lang="en-US" dirty="0"/>
              <a:t> 9 </a:t>
            </a:r>
            <a:r>
              <a:rPr lang="en-US" dirty="0" err="1"/>
              <a:t>blok</a:t>
            </a:r>
            <a:r>
              <a:rPr lang="en-US" dirty="0"/>
              <a:t> area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memetakan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membangun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 yang </a:t>
            </a:r>
            <a:r>
              <a:rPr lang="en-US" dirty="0" err="1"/>
              <a:t>kuat</a:t>
            </a:r>
            <a:r>
              <a:rPr lang="en-US" dirty="0"/>
              <a:t> dan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memenangkan</a:t>
            </a:r>
            <a:r>
              <a:rPr lang="en-US" dirty="0"/>
              <a:t> </a:t>
            </a:r>
            <a:r>
              <a:rPr lang="en-US" dirty="0" err="1"/>
              <a:t>persaingan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jangka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348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50" t="30994" r="36251" b="7325"/>
          <a:stretch/>
        </p:blipFill>
        <p:spPr>
          <a:xfrm>
            <a:off x="389744" y="524656"/>
            <a:ext cx="10987790" cy="57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4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14598" y="509664"/>
            <a:ext cx="11227631" cy="6145969"/>
            <a:chOff x="614598" y="509664"/>
            <a:chExt cx="11227631" cy="6145969"/>
          </a:xfrm>
        </p:grpSpPr>
        <p:sp>
          <p:nvSpPr>
            <p:cNvPr id="3" name="Rectangle 2"/>
            <p:cNvSpPr/>
            <p:nvPr/>
          </p:nvSpPr>
          <p:spPr>
            <a:xfrm>
              <a:off x="614598" y="509665"/>
              <a:ext cx="2254585" cy="3923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ID" sz="2800" b="1" dirty="0">
                  <a:solidFill>
                    <a:schemeClr val="bg1"/>
                  </a:solidFill>
                </a:rPr>
                <a:t>Key Partners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11644" y="509665"/>
              <a:ext cx="2239557" cy="3923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Value Proposition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63121" y="509665"/>
              <a:ext cx="2239557" cy="190143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Key Activities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63121" y="2398425"/>
              <a:ext cx="2239557" cy="20221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Key Resources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360167" y="509664"/>
              <a:ext cx="2239557" cy="190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Customer Relationships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60167" y="2398425"/>
              <a:ext cx="2239557" cy="202216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Channels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593702" y="509665"/>
              <a:ext cx="2239557" cy="39236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Customer Segments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2331071" y="2705621"/>
              <a:ext cx="2248525" cy="56514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Cost Structure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7929795" y="2743199"/>
              <a:ext cx="2248525" cy="557634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t"/>
            <a:lstStyle/>
            <a:p>
              <a:r>
                <a:rPr lang="en-ID" sz="2800" b="1" dirty="0">
                  <a:solidFill>
                    <a:schemeClr val="bg1"/>
                  </a:solidFill>
                </a:rPr>
                <a:t>Revenue Streams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65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65" t="30994" r="35791" b="6711"/>
          <a:stretch/>
        </p:blipFill>
        <p:spPr>
          <a:xfrm>
            <a:off x="1079292" y="1663908"/>
            <a:ext cx="9908498" cy="4916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3377" y="389744"/>
            <a:ext cx="6039474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ID" sz="4800" b="1" dirty="0">
                <a:solidFill>
                  <a:schemeClr val="bg1"/>
                </a:solidFill>
              </a:rPr>
              <a:t>CUSTOMER SEGMENTS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F1639-9977-4094-A306-CF68D3D74EF4}"/>
              </a:ext>
            </a:extLst>
          </p:cNvPr>
          <p:cNvSpPr/>
          <p:nvPr/>
        </p:nvSpPr>
        <p:spPr>
          <a:xfrm>
            <a:off x="789943" y="2921966"/>
            <a:ext cx="3366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dirty="0"/>
              <a:t>Customer, </a:t>
            </a:r>
            <a:r>
              <a:rPr lang="en-ID" dirty="0" err="1"/>
              <a:t>Pelanggan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sekelompok</a:t>
            </a:r>
            <a:r>
              <a:rPr lang="en-ID" dirty="0"/>
              <a:t> orang yang </a:t>
            </a:r>
            <a:r>
              <a:rPr lang="en-ID" dirty="0" err="1"/>
              <a:t>ingin</a:t>
            </a:r>
            <a:r>
              <a:rPr lang="en-ID" dirty="0"/>
              <a:t> </a:t>
            </a:r>
            <a:r>
              <a:rPr lang="en-ID" dirty="0" err="1"/>
              <a:t>dicapai</a:t>
            </a:r>
            <a:r>
              <a:rPr lang="en-ID" dirty="0"/>
              <a:t> dan </a:t>
            </a:r>
            <a:r>
              <a:rPr lang="en-ID" dirty="0" err="1"/>
              <a:t>dilayani</a:t>
            </a:r>
            <a:r>
              <a:rPr lang="en-ID" dirty="0"/>
              <a:t> oleh </a:t>
            </a:r>
            <a:r>
              <a:rPr lang="en-ID" dirty="0" err="1"/>
              <a:t>perusahaan</a:t>
            </a:r>
            <a:r>
              <a:rPr lang="en-ID" dirty="0"/>
              <a:t> (Rodríguez, 2011). </a:t>
            </a:r>
          </a:p>
        </p:txBody>
      </p:sp>
    </p:spTree>
    <p:extLst>
      <p:ext uri="{BB962C8B-B14F-4D97-AF65-F5344CB8AC3E}">
        <p14:creationId xmlns:p14="http://schemas.microsoft.com/office/powerpoint/2010/main" val="3978458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449</Words>
  <Application>Microsoft Office PowerPoint</Application>
  <PresentationFormat>Widescreen</PresentationFormat>
  <Paragraphs>43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TTTYZSF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TETA</dc:creator>
  <cp:lastModifiedBy>MyDell</cp:lastModifiedBy>
  <cp:revision>23</cp:revision>
  <dcterms:created xsi:type="dcterms:W3CDTF">2017-11-15T14:48:22Z</dcterms:created>
  <dcterms:modified xsi:type="dcterms:W3CDTF">2022-10-15T12:54:24Z</dcterms:modified>
</cp:coreProperties>
</file>