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39"/>
  </p:handoutMasterIdLst>
  <p:sldIdLst>
    <p:sldId id="256" r:id="rId3"/>
    <p:sldId id="257" r:id="rId4"/>
    <p:sldId id="258" r:id="rId5"/>
    <p:sldId id="259" r:id="rId6"/>
    <p:sldId id="260" r:id="rId7"/>
    <p:sldId id="265" r:id="rId8"/>
    <p:sldId id="266" r:id="rId9"/>
    <p:sldId id="270" r:id="rId10"/>
    <p:sldId id="261" r:id="rId11"/>
    <p:sldId id="262" r:id="rId12"/>
    <p:sldId id="267" r:id="rId13"/>
    <p:sldId id="263" r:id="rId14"/>
    <p:sldId id="264" r:id="rId15"/>
    <p:sldId id="268" r:id="rId16"/>
    <p:sldId id="269" r:id="rId17"/>
    <p:sldId id="271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760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328D94-CD4B-903F-FF72-C19BFBF61D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8E421E-01C6-6A32-502F-EDD1B3CFCF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F225-697F-41F8-B101-0AE39D0AFCD1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7FB54-8974-553A-C5DA-293C70BE3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6C840-A7D8-49CF-20C5-C5C8A9B094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6C60F-0BEC-4C11-A83A-84D28F50A59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892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FFBC3-9DAD-6BC7-DC12-A43F8821C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E55D8-240F-490D-7412-76C7749B1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1B22F-AF33-8BF8-C6E3-7982C2FB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6DF41-62DA-6A00-C5C8-E5F6C4FF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5318" y="6317438"/>
            <a:ext cx="4114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6AC2B-4FF2-F8E5-F490-08930442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0145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F9E2-F2E6-AF3E-9922-59F320C18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923A81-F974-7444-FE4A-F86CF35AE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F44C6-FD82-020F-AA5D-3C78C01F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31CFD-2BB8-6188-F290-ABD9A3DE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8F5DE-6B9D-841F-3CF8-FA7C9063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41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BA97F-CB3F-06B4-5592-7165D7B15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46743-4A75-A239-A963-330BC2175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65CC-08E1-3E9C-AC4C-0D891719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C4CD-8BD5-55A1-D6CE-5596383D5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9DAD4-47D2-3021-6BD5-B54045C8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42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FD04A-6770-C961-D737-90933BEF2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B2E8E-C1AA-34C9-3DE4-5EBF4AFE6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EDF-25F5-494E-6D5B-60AA7F09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50C6-0AA2-697F-796E-93C5FD97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F65C-B15D-41C8-502E-C9936A3A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9153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0F5F-E9FB-92AA-5F34-55DFF230C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6976C-D411-8DF2-97EC-5B84E49C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74552-9B7F-EDEA-E897-38827D81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EBD3-5DED-DE81-84B9-421CB6206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DC063-2B03-0E9F-F6E9-879A777A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289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957B-E3B2-DB73-5F91-876125CF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6DA54-0FB8-11DA-0BA3-76FE2D190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60F5-F8C3-C22B-6779-2EB15C3A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964F3-CEC2-DCF1-B850-FEB5C498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FE2AD-F85E-9002-F708-FCDACF0D4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50078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FC50B-ED04-114A-242D-FA85B1DF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210C8-1FFC-AE2D-349B-6D8125554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570F8-E3C2-401B-0A6E-BD77D4C2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87B94-9F2F-B7BA-B477-2A964E1D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89EAE-989C-A165-55BF-7F341041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D26B2-DBA9-DB91-9088-DA2AE4B3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544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F689-C6C5-28EB-3D9F-6D2A07DF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67876-462D-8F17-4202-CC4D7E583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B4968-1F7C-950E-A6B1-39AF927A6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D257D-B6C8-E189-CBEB-4CEAC3188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C841CC-52B9-6EF4-E7F3-669DF8AF0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F6AB8-FBEB-4BB2-0D18-F21F64BBB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BD9366-9AE6-5F5E-7497-A6C705BE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4DF04-2FFD-1DD9-E03A-9D16548D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8055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C045-6154-DA44-391C-C6A92A7ED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3D4AAE-0294-13AF-A989-39F586FC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6D329-A287-0471-6404-E3242F0A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D1E2A-D4AF-4022-3755-BF5C2EDA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8446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81C72-1EB2-4686-6C14-C90FA42B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1EE78-B09E-42E3-796A-BCEE5E4C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2D9-D3A9-76AA-57E8-BE43ED3D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5854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EDE15-3277-A22F-92D4-41F2569B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F0AE6-D14E-37A8-C9FF-C4663E649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B12E00-23BF-41E4-5C28-43EE43F7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667E2-7AFF-1FDA-11F4-FD35E8CD3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D6E01-6297-CDEE-5C71-23B5CA6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A278F-9D99-1671-C87F-90B74555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16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E91FC-3F06-C5DB-A234-C0AEAA7A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386D5-0063-6AB9-05E2-E114044A4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643B0-968C-03FB-38C2-E5663A57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F182D-BCBE-0EF7-9AC6-53A8D518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1B2D-58BC-5E72-DA19-7F8DB711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83168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9210-AE71-DD7C-3A0F-D4D831C91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475F6-6FB3-DEC1-B9CD-F7A62E043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3361-CF95-A729-C3CA-0510F30365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7A416-8199-9864-9C37-9552CD65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84A53-C20C-0C55-92C6-6CB6D86D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DFA62-8EB8-13F4-B0D5-0A52C546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2244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9FB1-226B-E3A6-BFA0-61F18F64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DE0E5-A5C1-A7B8-B7E2-1E8BA1B6A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B0855-50DD-E6DE-DE13-71188B22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B604D-61CE-3B50-059A-03949C65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B8E3-AA0A-7CD1-EBCD-2841572E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6140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EC8F1-3F98-14D9-E346-46605557C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267B6-ADC5-773F-851F-4E719760E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669CA-655E-AC6F-1653-AAD3E0A42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506A8-9516-DA2F-2FED-6B0ABB5E9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DDFC4-50EE-E6FD-8F71-A67555DD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476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FDCC-667C-36FD-D3AD-1CF425D9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B9A85-826D-2144-499F-BD0A4B0C7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B348-0D2C-C356-C4D1-63C880170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FF79E-F91D-796B-AFAC-98FB52FF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8A7F-9E94-BC59-0FF1-0C0DEB0A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973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C9CA1-A307-6BD2-A55C-984EEA58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B2800-4624-C6D2-3CF4-A37A8B50C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0A3F8-6D70-9E98-0961-DBF58D2FE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B857E-2447-8EFB-7F94-457A62FC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CFD2-2CB9-701C-0FDA-88F4C1F6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3A66-B92A-B47C-B976-4FD25C34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9172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B18C0-7FF6-3F60-2492-AC48CAB8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4C3C2-041E-7948-AD99-032A355EC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B6F16-8D6C-CC01-D99F-D4C198342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637C08-D9CE-364C-55A9-32B6AD954E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B94ABC-11D7-BBFA-8511-F5DE6AA13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1F74F-833E-3BC6-8372-649B387D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E7366-26A9-C4E9-37F2-899B9B71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FF6279-5D97-CF3D-3AD1-ECF04D2E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729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8AD62-49F6-59B2-F7FD-9EDA04F2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033F7-BAE9-BD5D-D455-ED6B3CAD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170F6-282B-FE20-DAF9-4F6FBA11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62224-47C2-F887-1452-9C5B8A4C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761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CD5A3-4662-F815-2CD6-3CC0BC05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1B23F-EC0D-6392-89C4-2421C99C9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A1A99-9802-26E2-108B-EC7EDD09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596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20DB-0BC9-8500-3B84-7C9617E9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44A1-B49A-229C-D1E4-F215C26FC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29B2F-F1D1-92C7-36F3-18F3B8D23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5894-D833-5AD3-3DE3-0BBA171B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53584-250A-DAB6-F315-4261E7794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23084C-7282-B51E-C340-0455B68E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093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36F1-743A-1649-4B37-D796457F1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8D84E-8C52-82F9-8627-096EBBCB6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F6A7B-52A2-4266-3B73-56A74D30D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061D4-18F5-81D8-8B18-F6FDFBE9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3D1DF-10EB-94B4-9A00-11FBBDAB8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22159-1F79-3541-F9AE-F1C3BE6A5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22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B48C11-32D3-21A3-80CC-D0141D433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10515600" cy="10452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ACACE-DD73-C56C-C36D-0738DAAB7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17113"/>
            <a:ext cx="10515600" cy="385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30C28-F1B1-7B12-9C79-ABC6ABE3A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87A72-83DA-44F1-B115-74EFB4085E5A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74A24-C431-41F5-3B64-854C0D43B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47216" y="6338703"/>
            <a:ext cx="4114800" cy="3651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 algn="ctr">
              <a:defRPr sz="20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Condensed" panose="020B0502040204020203" pitchFamily="34" charset="0"/>
              </a:defRPr>
            </a:lvl1pPr>
          </a:lstStyle>
          <a:p>
            <a:r>
              <a:rPr lang="en-US"/>
              <a:t>BERKARAKTER, BERWAWAWASAN BERKEMAJUAN</a:t>
            </a:r>
            <a:endParaRPr lang="en-ID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BA29D-175A-0C52-7081-CDCF92DA96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B033-D994-4920-94AF-9F348409CEAB}" type="slidenum">
              <a:rPr lang="en-ID" smtClean="0"/>
              <a:t>‹#›</a:t>
            </a:fld>
            <a:endParaRPr lang="en-ID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A6984-ADAD-24C9-DF72-00E7A06EBC3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7023" y="74431"/>
            <a:ext cx="1654548" cy="8131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F07F6B-B259-8C57-D9BB-5F2A92381CC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967023" cy="11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doni MT" panose="020706030806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Bodoni MT" panose="020706030806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ECDA6-3EFA-09E8-31DA-05F9ABE03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5A7AC-233E-8547-438B-060E70A8A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8D68-3251-B236-0FE6-E6EA4D823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B1CB-3EBF-45F7-8928-A06AA81BEEB8}" type="datetimeFigureOut">
              <a:rPr lang="en-ID" smtClean="0"/>
              <a:t>02/09/2023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063F3-F53B-76DF-CE06-CE2B43CF3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10F98-D249-99CB-72B0-C8F426924A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4EAAE-F4C9-4262-8CDE-122F8B7EDE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371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18EA-2B80-8E4B-D1D0-A6CF9A61AE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7403"/>
            <a:ext cx="9144000" cy="2387600"/>
          </a:xfrm>
        </p:spPr>
        <p:txBody>
          <a:bodyPr/>
          <a:lstStyle/>
          <a:p>
            <a:r>
              <a:rPr lang="en-US" dirty="0"/>
              <a:t>EKSASERBASI ASMA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DA455-02DE-5F6D-9D79-9A3346393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847" y="3804834"/>
            <a:ext cx="9144000" cy="1655762"/>
          </a:xfrm>
        </p:spPr>
        <p:txBody>
          <a:bodyPr/>
          <a:lstStyle/>
          <a:p>
            <a:r>
              <a:rPr lang="en-US" dirty="0"/>
              <a:t>PRODI S1 KEPERAWATAN</a:t>
            </a:r>
          </a:p>
          <a:p>
            <a:r>
              <a:rPr lang="en-US" dirty="0"/>
              <a:t>FAKULTAS ILMU KEPERAWATAN</a:t>
            </a:r>
          </a:p>
          <a:p>
            <a:r>
              <a:rPr lang="en-US" dirty="0"/>
              <a:t>UNIVERISTAS MUHAMMADIYAH KALIMANTAN TIMUR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FC741-75A3-8B97-0AD5-DF433226C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130" y="1479428"/>
            <a:ext cx="1322717" cy="1322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304959-17A4-B0FF-D576-81923AA2EC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689" y="1479428"/>
            <a:ext cx="1240692" cy="124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43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E464-1ED5-128D-C766-BF44D298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TINDAKAN</a:t>
            </a:r>
            <a:endParaRPr lang="en-ID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147067-730C-3FF7-CBC9-E2E084BC6F7F}"/>
              </a:ext>
            </a:extLst>
          </p:cNvPr>
          <p:cNvSpPr/>
          <p:nvPr/>
        </p:nvSpPr>
        <p:spPr>
          <a:xfrm>
            <a:off x="190499" y="1800226"/>
            <a:ext cx="5905501" cy="27289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Bodoni MT" panose="02070603080606020203" pitchFamily="18" charset="0"/>
              </a:rPr>
              <a:t>KOLABORASI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BERIKAN SEGERA SABA (Short Acting Beta 2 Agonist)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NEBULIZER</a:t>
            </a:r>
            <a:endParaRPr lang="en-ID" sz="2400" dirty="0">
              <a:latin typeface="Bodoni MT" panose="02070603080606020203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76262F5-753B-2505-AC8A-94063137BFF7}"/>
              </a:ext>
            </a:extLst>
          </p:cNvPr>
          <p:cNvSpPr/>
          <p:nvPr/>
        </p:nvSpPr>
        <p:spPr>
          <a:xfrm>
            <a:off x="5772150" y="2845457"/>
            <a:ext cx="6229351" cy="3216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Bodoni MT" panose="02070603080606020203" pitchFamily="18" charset="0"/>
              </a:rPr>
              <a:t>KOLABORASI PEMBERIAN 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KORTIKOSTEROID ORAL</a:t>
            </a:r>
          </a:p>
          <a:p>
            <a:pPr algn="ctr"/>
            <a:r>
              <a:rPr lang="en-ID" sz="2400" dirty="0" err="1">
                <a:latin typeface="Bodoni MT" panose="02070603080606020203" pitchFamily="18" charset="0"/>
              </a:rPr>
              <a:t>Pilihan</a:t>
            </a:r>
            <a:r>
              <a:rPr lang="en-ID" sz="2400" dirty="0">
                <a:latin typeface="Bodoni MT" panose="02070603080606020203" pitchFamily="18" charset="0"/>
              </a:rPr>
              <a:t> </a:t>
            </a:r>
          </a:p>
          <a:p>
            <a:pPr algn="ctr"/>
            <a:r>
              <a:rPr lang="en-ID" sz="2400" dirty="0">
                <a:latin typeface="Bodoni MT" panose="02070603080606020203" pitchFamily="18" charset="0"/>
              </a:rPr>
              <a:t>Cortisol (2 mg/Kg BB)</a:t>
            </a:r>
          </a:p>
          <a:p>
            <a:pPr algn="ctr"/>
            <a:r>
              <a:rPr lang="en-ID" sz="2400" dirty="0">
                <a:latin typeface="Bodoni MT" panose="02070603080606020203" pitchFamily="18" charset="0"/>
              </a:rPr>
              <a:t>Methylprednisolone 60-125 mg IV </a:t>
            </a:r>
            <a:r>
              <a:rPr lang="en-ID" sz="2400" dirty="0" err="1">
                <a:latin typeface="Bodoni MT" panose="02070603080606020203" pitchFamily="18" charset="0"/>
              </a:rPr>
              <a:t>Setiap</a:t>
            </a:r>
            <a:r>
              <a:rPr lang="en-ID" sz="2400" dirty="0">
                <a:latin typeface="Bodoni MT" panose="02070603080606020203" pitchFamily="18" charset="0"/>
              </a:rPr>
              <a:t> 6 jam</a:t>
            </a:r>
          </a:p>
        </p:txBody>
      </p:sp>
    </p:spTree>
    <p:extLst>
      <p:ext uri="{BB962C8B-B14F-4D97-AF65-F5344CB8AC3E}">
        <p14:creationId xmlns:p14="http://schemas.microsoft.com/office/powerpoint/2010/main" val="136824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E464-1ED5-128D-C766-BF44D2982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TINDAKAN</a:t>
            </a:r>
            <a:endParaRPr lang="en-ID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147067-730C-3FF7-CBC9-E2E084BC6F7F}"/>
              </a:ext>
            </a:extLst>
          </p:cNvPr>
          <p:cNvSpPr/>
          <p:nvPr/>
        </p:nvSpPr>
        <p:spPr>
          <a:xfrm>
            <a:off x="190499" y="1800226"/>
            <a:ext cx="5905501" cy="27289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Bodoni MT" panose="02070603080606020203" pitchFamily="18" charset="0"/>
              </a:rPr>
              <a:t>BERIKAN OKSIGEN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CAPAIAN SATURASI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 93-95% (DEWASA)</a:t>
            </a:r>
          </a:p>
          <a:p>
            <a:pPr algn="ctr"/>
            <a:r>
              <a:rPr lang="en-US" sz="2400" dirty="0">
                <a:latin typeface="Bodoni MT" panose="02070603080606020203" pitchFamily="18" charset="0"/>
              </a:rPr>
              <a:t>94-98% (ANAK-ANAK)</a:t>
            </a:r>
          </a:p>
          <a:p>
            <a:pPr algn="ctr"/>
            <a:endParaRPr lang="en-ID" sz="2400" dirty="0">
              <a:latin typeface="Bodoni MT" panose="02070603080606020203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76262F5-753B-2505-AC8A-94063137BFF7}"/>
              </a:ext>
            </a:extLst>
          </p:cNvPr>
          <p:cNvSpPr/>
          <p:nvPr/>
        </p:nvSpPr>
        <p:spPr>
          <a:xfrm>
            <a:off x="5772150" y="3332681"/>
            <a:ext cx="5905501" cy="27289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Bodoni MT" panose="02070603080606020203" pitchFamily="18" charset="0"/>
              </a:rPr>
              <a:t>NILAI RESPONS SETELAH 1 JAM PENGOBATAN AWAL</a:t>
            </a:r>
            <a:endParaRPr lang="en-ID" sz="24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69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7BA0-4C19-AA57-7A56-687DC309D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650" y="2906384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ASTHMA ACTION PLAN (AAP)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17091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BB92D-D48D-953B-824E-7BE7B8AA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9736"/>
            <a:ext cx="10515600" cy="134241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ADALAH MANAJEEN ASMA YANG DILAKUKAN SECARA MANDIRI OLEH PASIEN SERTA RENCANA PENGOBATAN ASMA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943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4DE5-CD44-7EA6-34FE-F56CC5CBE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3769"/>
            <a:ext cx="10515600" cy="1045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APA YANG HARUS DILAKUKA PENDERITA ASMA???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738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5D48CAD4-FE3B-BC42-6D36-1540A043718B}"/>
              </a:ext>
            </a:extLst>
          </p:cNvPr>
          <p:cNvSpPr/>
          <p:nvPr/>
        </p:nvSpPr>
        <p:spPr>
          <a:xfrm>
            <a:off x="817123" y="1575880"/>
            <a:ext cx="3968886" cy="185312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odoni MT" panose="02070603080606020203" pitchFamily="18" charset="0"/>
              </a:rPr>
              <a:t>MONITORING GEJALA DAN FUNGSI PARU</a:t>
            </a:r>
            <a:endParaRPr lang="en-ID" sz="2000" dirty="0">
              <a:latin typeface="Bodoni MT" panose="02070603080606020203" pitchFamily="18" charset="0"/>
            </a:endParaRPr>
          </a:p>
        </p:txBody>
      </p:sp>
      <p:sp>
        <p:nvSpPr>
          <p:cNvPr id="5" name="Rectangle: Diagonal Corners Snipped 4">
            <a:extLst>
              <a:ext uri="{FF2B5EF4-FFF2-40B4-BE49-F238E27FC236}">
                <a16:creationId xmlns:a16="http://schemas.microsoft.com/office/drawing/2014/main" id="{DFE27071-4A95-C0C5-B226-BBBEA6184B20}"/>
              </a:ext>
            </a:extLst>
          </p:cNvPr>
          <p:cNvSpPr/>
          <p:nvPr/>
        </p:nvSpPr>
        <p:spPr>
          <a:xfrm>
            <a:off x="4208833" y="3673813"/>
            <a:ext cx="4215319" cy="185312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odoni MT" panose="02070603080606020203" pitchFamily="18" charset="0"/>
              </a:rPr>
              <a:t>KAPAN HARUS MENINGKATKAN PEMAKAIAN OBAT ASMA</a:t>
            </a:r>
            <a:endParaRPr lang="en-ID" sz="2000" dirty="0">
              <a:latin typeface="Bodoni MT" panose="02070603080606020203" pitchFamily="18" charset="0"/>
            </a:endParaRPr>
          </a:p>
        </p:txBody>
      </p:sp>
      <p:sp>
        <p:nvSpPr>
          <p:cNvPr id="6" name="Rectangle: Diagonal Corners Snipped 5">
            <a:extLst>
              <a:ext uri="{FF2B5EF4-FFF2-40B4-BE49-F238E27FC236}">
                <a16:creationId xmlns:a16="http://schemas.microsoft.com/office/drawing/2014/main" id="{CEF7A6E3-3CD9-DF30-D617-FE5A874DD64E}"/>
              </a:ext>
            </a:extLst>
          </p:cNvPr>
          <p:cNvSpPr/>
          <p:nvPr/>
        </p:nvSpPr>
        <p:spPr>
          <a:xfrm>
            <a:off x="7856706" y="1755842"/>
            <a:ext cx="3657600" cy="1673158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Bodoni MT" panose="02070603080606020203" pitchFamily="18" charset="0"/>
              </a:rPr>
              <a:t>CARA MENGAKSES PELAYANAN KESEHATAN BILA PENGOBATAN TIDAK BERESPON</a:t>
            </a:r>
            <a:endParaRPr lang="en-ID" sz="2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1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107C-F919-A5B6-0C58-B4C7DD85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102" y="2642508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GAGAL NAFAS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6363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6E909-05F7-4156-5174-77FF946A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PENDAHULUAN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CE7AA-2466-D33A-A7AA-AC4A79545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D" dirty="0" err="1"/>
              <a:t>Gagal</a:t>
            </a:r>
            <a:r>
              <a:rPr lang="en-ID" dirty="0"/>
              <a:t> </a:t>
            </a:r>
            <a:r>
              <a:rPr lang="en-ID" dirty="0" err="1"/>
              <a:t>nafas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yang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jiwa</a:t>
            </a:r>
            <a:r>
              <a:rPr lang="en-ID" dirty="0"/>
              <a:t> yang </a:t>
            </a:r>
            <a:r>
              <a:rPr lang="en-ID" dirty="0" err="1"/>
              <a:t>menuntut</a:t>
            </a:r>
            <a:r>
              <a:rPr lang="en-ID" dirty="0"/>
              <a:t> diagnosis yang </a:t>
            </a:r>
            <a:r>
              <a:rPr lang="en-ID" dirty="0" err="1"/>
              <a:t>tepat</a:t>
            </a:r>
            <a:r>
              <a:rPr lang="en-ID" dirty="0"/>
              <a:t> dan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pengelolaan</a:t>
            </a:r>
            <a:r>
              <a:rPr lang="en-ID" dirty="0"/>
              <a:t> yang </a:t>
            </a:r>
            <a:r>
              <a:rPr lang="en-ID" dirty="0" err="1"/>
              <a:t>tepat</a:t>
            </a:r>
            <a:r>
              <a:rPr lang="en-ID" dirty="0"/>
              <a:t>.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memvisualisasikan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yang </a:t>
            </a:r>
            <a:r>
              <a:rPr lang="en-ID" dirty="0" err="1"/>
              <a:t>jelas</a:t>
            </a:r>
            <a:r>
              <a:rPr lang="en-ID" dirty="0"/>
              <a:t> pada </a:t>
            </a:r>
            <a:r>
              <a:rPr lang="en-ID" dirty="0" err="1"/>
              <a:t>foto</a:t>
            </a:r>
            <a:r>
              <a:rPr lang="en-ID" dirty="0"/>
              <a:t> </a:t>
            </a:r>
            <a:r>
              <a:rPr lang="en-ID" dirty="0" err="1"/>
              <a:t>radiografi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pernapasan</a:t>
            </a:r>
            <a:r>
              <a:rPr lang="en-ID" dirty="0"/>
              <a:t> </a:t>
            </a:r>
            <a:r>
              <a:rPr lang="en-ID" dirty="0" err="1"/>
              <a:t>hipoksemia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kemungkinan</a:t>
            </a:r>
            <a:r>
              <a:rPr lang="en-ID" dirty="0"/>
              <a:t> </a:t>
            </a:r>
            <a:r>
              <a:rPr lang="en-ID" dirty="0" err="1"/>
              <a:t>teradinya</a:t>
            </a:r>
            <a:r>
              <a:rPr lang="en-ID" dirty="0"/>
              <a:t> </a:t>
            </a:r>
            <a:r>
              <a:rPr lang="en-ID" dirty="0" err="1"/>
              <a:t>pintasan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kanan-ke-kiri</a:t>
            </a:r>
            <a:r>
              <a:rPr lang="en-ID" dirty="0"/>
              <a:t>. </a:t>
            </a:r>
          </a:p>
          <a:p>
            <a:pPr algn="just"/>
            <a:r>
              <a:rPr lang="en-ID" dirty="0"/>
              <a:t>Sebagian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 </a:t>
            </a:r>
            <a:r>
              <a:rPr lang="en-ID" dirty="0" err="1"/>
              <a:t>akut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edema</a:t>
            </a:r>
            <a:r>
              <a:rPr lang="en-ID" dirty="0"/>
              <a:t> </a:t>
            </a:r>
            <a:r>
              <a:rPr lang="en-ID" dirty="0" err="1"/>
              <a:t>paru</a:t>
            </a:r>
            <a:r>
              <a:rPr lang="en-ID" dirty="0"/>
              <a:t> </a:t>
            </a:r>
            <a:r>
              <a:rPr lang="en-ID" dirty="0" err="1"/>
              <a:t>kardiogenik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penurunan</a:t>
            </a:r>
            <a:r>
              <a:rPr lang="en-ID" dirty="0"/>
              <a:t> preload dan afterload.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sindrom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pernapasan</a:t>
            </a:r>
            <a:r>
              <a:rPr lang="en-ID" dirty="0"/>
              <a:t> </a:t>
            </a:r>
            <a:r>
              <a:rPr lang="en-ID" dirty="0" err="1"/>
              <a:t>akut</a:t>
            </a:r>
            <a:r>
              <a:rPr lang="en-ID" dirty="0"/>
              <a:t> (ARDS)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intubasi</a:t>
            </a:r>
            <a:r>
              <a:rPr lang="en-ID" dirty="0"/>
              <a:t> </a:t>
            </a:r>
            <a:r>
              <a:rPr lang="en-ID" dirty="0" err="1"/>
              <a:t>elektif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pernafasan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lama</a:t>
            </a:r>
          </a:p>
        </p:txBody>
      </p:sp>
    </p:spTree>
    <p:extLst>
      <p:ext uri="{BB962C8B-B14F-4D97-AF65-F5344CB8AC3E}">
        <p14:creationId xmlns:p14="http://schemas.microsoft.com/office/powerpoint/2010/main" val="4243340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F8BAF-6C82-3705-D64E-375BB67F1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0CD7-9E79-D0EA-3CF0-E32AB223F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cukup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masuk dari paru-paru ke dalam darah. Organ tubuh, seperti jantung dan otak,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membutuhkan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bekerja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juga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bisa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paru-paru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membuang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karbon dioksida dari darah. Terlalu banyak karbon dioksida dalam darah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 membahayakan organ tubuh (Viswanatha &amp; Putra, 2017). Keadaan ini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 oleh pertukaran gas antara paru dan darah yang tidak adekuat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sehingga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mempertahankan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pH,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pO2,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pCO2,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arteri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batas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menyebabkan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hipoksia tanpa atau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disertai hiperkapnia.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gawat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darurat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respirasi berupa kegagalan sistem respirasi dalam menjalankan fungsinya,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eliminasi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karbon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dioksida.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diagnosa klinis, namun dengan adanya analisa gas darah (AGD), gagal nafas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dipertimbangkan sebagai kegagalan fungsi pertukaran gas yang nyata 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bentuk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oksigenasi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(hipoksemia)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pengeluaran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CO2 (hiperkapnia, kegagalan ventilasi) atau merupakan kegagalan kedua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(Viswanatha &amp;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Putra, 2017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2789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02BF6-6D19-8C1E-47EF-CE186719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nafas tipe I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0CCA1-735B-8F7B-1712-10B4638A9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34019" cy="4115685"/>
          </a:xfrm>
        </p:spPr>
        <p:txBody>
          <a:bodyPr/>
          <a:lstStyle/>
          <a:p>
            <a:pPr marL="0" indent="0" algn="just"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nafas tipe I Biasa disebut gagal nafas normokapnu hipoksemia dan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kegagalan paru 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mengoksigenasi</a:t>
            </a:r>
            <a:r>
              <a:rPr lang="id-ID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ditandai</a:t>
            </a:r>
            <a:r>
              <a:rPr lang="id-ID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 PaO2 </a:t>
            </a:r>
            <a:r>
              <a:rPr lang="id-ID" sz="1800" spc="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menurun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PaCO2 normal atau menurun. Gagal 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pulmoner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ekstrapulmoner.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Mekanisme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hipoksemia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terutama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akibat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ventilasi/perfusi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(V/Q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mismatch),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mengalir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kebagian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ventilasinya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buruk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rendah.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Contohnya</a:t>
            </a:r>
            <a:r>
              <a:rPr lang="id-ID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6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posisi</a:t>
            </a:r>
            <a:r>
              <a:rPr lang="id-ID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terlentang</a:t>
            </a:r>
            <a:r>
              <a:rPr lang="id-ID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ditempat</a:t>
            </a:r>
            <a:r>
              <a:rPr lang="id-ID" sz="16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tidur,</a:t>
            </a:r>
            <a:r>
              <a:rPr lang="id-ID" sz="16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ARDS,</a:t>
            </a:r>
            <a:r>
              <a:rPr lang="id-ID" sz="16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atelectasis,</a:t>
            </a:r>
            <a:r>
              <a:rPr lang="id-ID" sz="16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pneumonia, emboli paru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dysplasia bronkopulmonal</a:t>
            </a:r>
            <a:endParaRPr lang="en-US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 difusi disebabkan oleh penebalan membrane alveolar atau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pembentukan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cairan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interstitial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sambungan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alveolar-kapiler.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Contohnya: edema paru, ARDS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pneumonia</a:t>
            </a:r>
            <a:r>
              <a:rPr lang="id-ID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interstitial.</a:t>
            </a:r>
            <a:endParaRPr lang="en-ID" sz="1600" spc="-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Pirau intrapulmonal yang terjadi bila aliran darah melalui area paru-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 yang tidak pernah mengalami ventilasi. Contohnya: malformasi</a:t>
            </a:r>
            <a:r>
              <a:rPr lang="id-ID" sz="16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arterio-vena</a:t>
            </a:r>
            <a:r>
              <a:rPr lang="id-ID" sz="16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paru,</a:t>
            </a:r>
            <a:r>
              <a:rPr lang="id-ID" sz="16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malformasi adenomatoid kongenital</a:t>
            </a:r>
            <a:endParaRPr lang="en-ID" sz="1600" dirty="0"/>
          </a:p>
        </p:txBody>
      </p:sp>
    </p:spTree>
    <p:extLst>
      <p:ext uri="{BB962C8B-B14F-4D97-AF65-F5344CB8AC3E}">
        <p14:creationId xmlns:p14="http://schemas.microsoft.com/office/powerpoint/2010/main" val="281694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C6B29-535A-94FC-3E8A-5DC463A88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343" y="2728773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APA ITU EKSASERBASI ASMA????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76782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A0CB-8261-834B-3D84-B97E5953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tipe</a:t>
            </a:r>
            <a:r>
              <a:rPr lang="en-US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0C9A-CD4B-BA31-9629-43584173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26985" cy="3599316"/>
          </a:xfrm>
        </p:spPr>
        <p:txBody>
          <a:bodyPr>
            <a:normAutofit lnSpcReduction="10000"/>
          </a:bodyPr>
          <a:lstStyle/>
          <a:p>
            <a:pPr marL="85725" marR="74295" indent="0" algn="just">
              <a:lnSpc>
                <a:spcPct val="150000"/>
              </a:lnSpc>
              <a:spcBef>
                <a:spcPts val="66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disebut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Hiperkapnu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hipoksemia: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PaO2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rendah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PCO2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tubuh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mengeluarkan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CO2,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kegagalan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ditandai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retensi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(peningkatan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PaCO2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disertai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penurunan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abnormal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penurunan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PaO2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hipoksemia.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(tipe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ditandai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meningkatnya PaCO2 melebihi 50 mm Hg. Hipoksemia biasa terjadi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pasien dengan gagal napas tipe ini yang bernapas dengan udara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ruangan. Keasaman atau pH bergantung pada kadar bikarbonat, 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lagi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bergantung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Etiologi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umum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termasuk overdosis obat, penyakit neuromuskular, abnormalitas dinding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dada,</a:t>
            </a:r>
            <a:r>
              <a:rPr lang="id-ID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id-ID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</a:t>
            </a:r>
            <a:r>
              <a:rPr lang="id-ID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(contohnya</a:t>
            </a:r>
            <a:r>
              <a:rPr lang="id-ID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asma</a:t>
            </a:r>
            <a:r>
              <a:rPr lang="id-ID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PPOK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penyakit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obstruktif kronis)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6313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F986-E95B-2D4B-70F5-DD877F2A4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ETIOLOGI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1409-6705-B832-0D55-411737CB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6" y="2078081"/>
            <a:ext cx="10248181" cy="3599316"/>
          </a:xfrm>
        </p:spPr>
        <p:txBody>
          <a:bodyPr>
            <a:noAutofit/>
          </a:bodyPr>
          <a:lstStyle/>
          <a:p>
            <a:pPr marL="0" lvl="3" indent="0" algn="just">
              <a:spcBef>
                <a:spcPts val="690"/>
              </a:spcBef>
              <a:spcAft>
                <a:spcPts val="0"/>
              </a:spcAft>
              <a:buNone/>
            </a:pP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Depresi</a:t>
            </a:r>
            <a:r>
              <a:rPr lang="id-ID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</a:t>
            </a:r>
            <a:r>
              <a:rPr lang="id-ID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saraf</a:t>
            </a:r>
            <a:r>
              <a:rPr lang="id-ID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pusat</a:t>
            </a:r>
            <a:endParaRPr lang="en-ID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Mengakibatkan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adekuat.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Pusat</a:t>
            </a:r>
            <a:r>
              <a:rPr lang="id-ID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 yang mengendalikan pernafasan, terletak dibawah otak (pons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medulla) sehingga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lambat dan dangkal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neurologis</a:t>
            </a:r>
            <a:r>
              <a:rPr lang="id-ID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primer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mempengaruhi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fungsi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menjalar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saraf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membentang dari batang otak terus ke spinal ke reseptor pada otot-otot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pernafasan. Penyakit pada saraf seperti gangguan medulla spinalis, otot-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otot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pertemuan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neuromuscular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akan sangat mempengaruhi ventilasi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Efusi</a:t>
            </a:r>
            <a:r>
              <a:rPr lang="id-ID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pleura,</a:t>
            </a:r>
            <a:r>
              <a:rPr lang="id-ID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hemotoraks dan</a:t>
            </a:r>
            <a:r>
              <a:rPr lang="id-ID" sz="20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pneumotoraks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Merupakan kondisi yang mengganggu ventilasi melalui pengahambatan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ekspansi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paru.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Kondisi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diakibatkan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penyakit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mendasari,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penyakit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pleura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cedera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nafas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308532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F986-E95B-2D4B-70F5-DD877F2A4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633"/>
            <a:ext cx="10515600" cy="799431"/>
          </a:xfrm>
        </p:spPr>
        <p:txBody>
          <a:bodyPr/>
          <a:lstStyle/>
          <a:p>
            <a:r>
              <a:rPr lang="en-US" dirty="0"/>
              <a:t>ETIOLOGI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B1409-6705-B832-0D55-411737CB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2368"/>
            <a:ext cx="9719095" cy="3599316"/>
          </a:xfrm>
        </p:spPr>
        <p:txBody>
          <a:bodyPr>
            <a:noAutofit/>
          </a:bodyPr>
          <a:lstStyle/>
          <a:p>
            <a:pPr marL="0" lvl="3" indent="0" algn="just">
              <a:spcBef>
                <a:spcPts val="690"/>
              </a:spcBef>
              <a:buNone/>
            </a:pP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</a:t>
            </a:r>
            <a:endParaRPr lang="en-ID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spcBef>
                <a:spcPts val="690"/>
              </a:spcBef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 oleh kendaraan motor dapat menjadi penyebab gagal nafas.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Kecelakaan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mengakibatkan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cedera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kepala,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ketidaksadaran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perdarahan dari hidung dan mulut dapat mengarah pada obstuksi jalan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depresi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Hemothoraks,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pneumotoraks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fraktur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tulang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mungkin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spcBef>
                <a:spcPts val="690"/>
              </a:spcBef>
              <a:buNone/>
            </a:pP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Penyakit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akut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endParaRPr lang="en-ID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spcBef>
                <a:spcPts val="690"/>
              </a:spcBef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bakteri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virus.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kimiawi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diakibatkan oleh mengaspirasi uap yang mengiritasi dan materi lambung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bersifat asam. Asma bronchial, embolisme paru dan edema paru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 beberapa kondisi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menyebabkan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spcBef>
                <a:spcPts val="690"/>
              </a:spcBef>
              <a:buNone/>
            </a:pP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alveolus</a:t>
            </a:r>
            <a:endParaRPr lang="en-ID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spcBef>
                <a:spcPts val="69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alveolus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mengakibatkan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tipe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(hipoksemik)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 pada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kasus edema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pneumonia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807543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AE523-70B8-C339-932F-821E14AFD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8208"/>
            <a:ext cx="10515600" cy="3859850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Penyebab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lokasi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Penyebab</a:t>
            </a:r>
            <a:r>
              <a:rPr lang="id-ID" sz="3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sentral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6225" lvl="1" indent="-276225" algn="l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</a:pP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 kepala : contusio</a:t>
            </a:r>
            <a:r>
              <a:rPr lang="id-ID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cerebri</a:t>
            </a:r>
            <a:endParaRPr lang="en-ID" sz="3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6225" lvl="1" indent="-276225" algn="l">
              <a:spcBef>
                <a:spcPts val="6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</a:pP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Radang</a:t>
            </a:r>
            <a:r>
              <a:rPr lang="id-ID" sz="32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otak : encephaliti</a:t>
            </a:r>
            <a:endParaRPr lang="en-ID" sz="3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6225" lvl="1" indent="-276225" algn="l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</a:pP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 vaskuler : perdarahan otak , infark otak</a:t>
            </a:r>
            <a:endParaRPr lang="en-ID" sz="3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6225" lvl="1" indent="-276225" algn="l">
              <a:spcBef>
                <a:spcPts val="6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</a:pP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Obat-obatan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narkotika,</a:t>
            </a:r>
            <a:r>
              <a:rPr lang="id-ID" sz="32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anestesi</a:t>
            </a:r>
            <a:endParaRPr lang="en-ID" sz="3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77558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AE523-70B8-C339-932F-821E14AFD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445" y="1302589"/>
            <a:ext cx="11335109" cy="4658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Penyebab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lokasi</a:t>
            </a:r>
            <a:r>
              <a:rPr lang="id-ID" sz="32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pPr marL="0" indent="0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Penyebab</a:t>
            </a:r>
            <a:r>
              <a:rPr lang="id-ID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perifer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6835" lvl="1" indent="-285750" algn="l">
              <a:lnSpc>
                <a:spcPct val="150000"/>
              </a:lnSpc>
              <a:spcBef>
                <a:spcPts val="49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pc="2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neuromuskuler</a:t>
            </a:r>
            <a:r>
              <a:rPr lang="id-ID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id-ID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GBS,</a:t>
            </a:r>
            <a:r>
              <a:rPr lang="id-ID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tetanus,</a:t>
            </a:r>
            <a:r>
              <a:rPr lang="id-ID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trauma</a:t>
            </a:r>
            <a:r>
              <a:rPr lang="id-ID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cervical,</a:t>
            </a:r>
            <a:r>
              <a:rPr lang="id-ID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muscle</a:t>
            </a:r>
            <a:r>
              <a:rPr lang="id-ID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relaxans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 jalan nafas : obstruksi jalan nafas, asma</a:t>
            </a:r>
            <a:r>
              <a:rPr lang="id-ID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bronchiale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78105" lvl="1" indent="-285750" algn="l">
              <a:lnSpc>
                <a:spcPct val="150000"/>
              </a:lnSpc>
              <a:spcBef>
                <a:spcPts val="6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 :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 :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edema paru, atelektasis,</a:t>
            </a:r>
            <a:r>
              <a:rPr lang="id-ID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ARDS</a:t>
            </a:r>
            <a:r>
              <a:rPr lang="id-ID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edema paru, atelektasis, ARDS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 tulang</a:t>
            </a:r>
            <a:r>
              <a:rPr lang="id-ID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iga/thoraks: fraktur costae, pneumo thorax,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Haematothoraks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spcBef>
                <a:spcPts val="6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265" algn="l"/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Kelainan jantung</a:t>
            </a:r>
            <a:r>
              <a:rPr lang="id-ID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kegagalan jantung</a:t>
            </a:r>
            <a:r>
              <a:rPr lang="id-ID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kiri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5617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8B6B-24C9-E62E-4DA2-D113B842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Manifestasi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Klinis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b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08374-0F9B-8EFD-C25F-B0B00B53A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3" indent="0" algn="just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hipoksemia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3" indent="0" algn="just">
              <a:buNone/>
            </a:pP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PaCO2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gagal napas tipe ini menunjukkan nilai normal atau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rendah. Gejala yang timbul merupakan campuran hipoksemia arteri dan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hipoksia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jaringan, antara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lain: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lvl="4" indent="-342900" algn="just">
              <a:lnSpc>
                <a:spcPts val="1365"/>
              </a:lnSpc>
              <a:buSzPts val="1200"/>
              <a:buFont typeface="Wingdings" panose="05000000000000000000" pitchFamily="2" charset="2"/>
              <a:buChar char="ü"/>
            </a:pP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Dispneu (takipneu, hipeventilasi)</a:t>
            </a:r>
            <a:endParaRPr lang="en-ID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lvl="4" indent="-342900" algn="just">
              <a:spcBef>
                <a:spcPts val="70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</a:pP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Perubahan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 mental, cemas, bingung,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kejang,</a:t>
            </a:r>
            <a:r>
              <a:rPr lang="id-ID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asidosis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laktat</a:t>
            </a:r>
            <a:endParaRPr lang="en-ID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lvl="4" indent="-342900" algn="just">
              <a:spcBef>
                <a:spcPts val="68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</a:pP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Sinosis di distal dan sentral (mukosa bibir)</a:t>
            </a:r>
            <a:endParaRPr lang="en-ID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lvl="4" indent="-342900" algn="just">
              <a:spcBef>
                <a:spcPts val="69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</a:pP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simpatis,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takikardia, diaforesis,</a:t>
            </a:r>
            <a:r>
              <a:rPr lang="id-ID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hipertensi</a:t>
            </a:r>
            <a:endParaRPr lang="en-ID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8625" marR="75565" lvl="4" indent="-342900" algn="just">
              <a:lnSpc>
                <a:spcPct val="150000"/>
              </a:lnSpc>
              <a:spcBef>
                <a:spcPts val="68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</a:pP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Hipotensi,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bradikardia,</a:t>
            </a:r>
            <a:r>
              <a:rPr lang="id-ID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iskemi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miokard,</a:t>
            </a:r>
            <a:r>
              <a:rPr lang="id-ID" sz="20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infark,</a:t>
            </a:r>
            <a:r>
              <a:rPr lang="id-ID" sz="20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anemia,</a:t>
            </a:r>
            <a:r>
              <a:rPr lang="id-ID" sz="20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hingga</a:t>
            </a:r>
            <a:r>
              <a:rPr lang="id-ID" sz="20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20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jantung</a:t>
            </a:r>
            <a:r>
              <a:rPr lang="id-ID" sz="20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 terjadi pada hipoksia berat.</a:t>
            </a:r>
            <a:endParaRPr lang="en-ID" sz="20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110912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E8B6B-24C9-E62E-4DA2-D113B842D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Manifestasi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Klinis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b="1" kern="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br>
              <a:rPr lang="en-ID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08374-0F9B-8EFD-C25F-B0B00B53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0340"/>
            <a:ext cx="9613861" cy="4571999"/>
          </a:xfrm>
        </p:spPr>
        <p:txBody>
          <a:bodyPr>
            <a:normAutofit/>
          </a:bodyPr>
          <a:lstStyle/>
          <a:p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PCO2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cukup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alveolus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alveolus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arteri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turun.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disebabkan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oleh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dinding</a:t>
            </a:r>
            <a:r>
              <a:rPr lang="id-ID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dada,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otot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pernapasan,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batang</a:t>
            </a:r>
            <a:r>
              <a:rPr lang="id-ID" sz="18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otak.</a:t>
            </a:r>
            <a:r>
              <a:rPr lang="id-ID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Contoh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PPOK</a:t>
            </a:r>
            <a:r>
              <a:rPr lang="id-ID" sz="18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asma</a:t>
            </a:r>
            <a:r>
              <a:rPr lang="id-ID" sz="18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berat,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fibrosis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stadium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akhir,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ARDS</a:t>
            </a:r>
            <a:r>
              <a:rPr lang="id-ID" sz="1800" spc="2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berat,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atau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sindroma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guillain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barre.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Gejala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lain: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lnSpc>
                <a:spcPts val="1370"/>
              </a:lnSpc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Penurunan</a:t>
            </a:r>
            <a:r>
              <a:rPr lang="id-ID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kesadaran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8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Gelisah</a:t>
            </a:r>
            <a:endParaRPr lang="en-ID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Dispneu</a:t>
            </a:r>
            <a:r>
              <a:rPr lang="id-ID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(takipneu, bradipneu)</a:t>
            </a:r>
            <a:endParaRPr lang="en-ID" spc="-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Tremor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dirty="0">
                <a:latin typeface="Times New Roman" panose="02020603050405020304" pitchFamily="18" charset="0"/>
              </a:rPr>
              <a:t>Bicara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kacau</a:t>
            </a:r>
            <a:endParaRPr lang="en-US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Sakit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kepala</a:t>
            </a:r>
            <a:endParaRPr lang="en-US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Papil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edema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lvl="4" indent="-266700" algn="just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arenR"/>
              <a:tabLst>
                <a:tab pos="1231900" algn="l"/>
              </a:tabLst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80385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31A7-44EF-6E00-A57E-701D26166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patofisiologi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414E-F024-40C6-EABD-7FAD41F51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nafas merupakan ketidakseimbangan ventilasi dan perfusi paru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 menyebabkan hipoksemia atau peningkatan produksi karbon dioksida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gangguan pembuangan karbon dioksida yang menyebabkan hiperkapnia.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mengalami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toleransi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terhadap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hiperkapnia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memburuk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bertahap.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Setelah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2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akut</a:t>
            </a:r>
            <a:r>
              <a:rPr lang="id-ID" sz="1800" spc="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biasanya</a:t>
            </a:r>
            <a:r>
              <a:rPr lang="id-ID" sz="1800" spc="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paru-paru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 ke asalnya. Pada gagal nafas kronik struktur paru alami kerusakan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irreversibel.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frekuensi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 vital, frekuensi penapasan normal ialah 16-20 x/menit. Kapasitas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vital adalah ukuran ventilasi (normal 10-20 ml/kg). Gagal nafas penyebab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terpenting adalah ventilasi yang tidak adekuat dimana terjadi obstruksi jalan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atas.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Pusat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pernafasan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mengendalikan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terletak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bawah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batang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otak (pons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 medulla)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18024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9D24-5A6E-B79B-98A4-78ED12AE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2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penunjang</a:t>
            </a:r>
            <a:br>
              <a:rPr lang="en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B007-6ED7-3AA7-09C9-6BA086F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4" indent="0" algn="just">
              <a:spcBef>
                <a:spcPts val="685"/>
              </a:spcBef>
              <a:buSzPts val="1200"/>
              <a:buNone/>
              <a:tabLst>
                <a:tab pos="1174115" algn="l"/>
              </a:tabLst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Analisa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Gas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5565" indent="0" algn="just">
              <a:lnSpc>
                <a:spcPct val="150000"/>
              </a:lnSpc>
              <a:spcBef>
                <a:spcPts val="695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Jika gejala klinis gagal napas sudah terjadi maka analisa gas darah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harus dilakukan untuk memastikan diagnosis dan membedakan gagal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 akut dan kronik. Analisa gas darah dilakukan untuk patokan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terapi oksigen dan penilian obyektif dalam berat-ringan gagal nafas.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Indikator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klinis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sensitif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kesulitan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respirasi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ialah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laju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pernapasan.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Sedangkan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vital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menilai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respirasi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akibat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neuromuscular,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misalnya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sindroma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guillain-barre,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dimana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berkurang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sejalan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kelemahan.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Interpretasi hasil analisa gas darah meliputi 2 bagian, yaitu gangguan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keseimbangan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asam-basa dan perubahan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oksigenasi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jaringan.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341231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9D24-5A6E-B79B-98A4-78ED12AE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2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penunjang</a:t>
            </a:r>
            <a:br>
              <a:rPr lang="en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B007-6ED7-3AA7-09C9-6BA086F89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4" indent="0" algn="just">
              <a:spcBef>
                <a:spcPts val="490"/>
              </a:spcBef>
              <a:buSzPts val="1200"/>
              <a:buNone/>
              <a:tabLst>
                <a:tab pos="1174115" algn="l"/>
              </a:tabLst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Pulse Oximetry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4930" indent="0" algn="just">
              <a:lnSpc>
                <a:spcPct val="150000"/>
              </a:lnSpc>
              <a:spcBef>
                <a:spcPts val="68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mengukur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perubahan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cahaya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ditranmisikan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aliran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arteri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berdenyut.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Informasi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dapatkan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berupa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saturasi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kontinyu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non-invasif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diletakkan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baik di lobus bawah telinga atau jari tangan maupun kaki. Hubungan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 saturasi oksigen dan tekanan oksigen dapat dilihat pada kurva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disosiasi oksihemoglobin. Nilai kritisnya adalah 90%, dibawah level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itu maka penurunan tekanan oksigen akan lebih menurunkan saturasi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106253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3A931-CD2F-B392-CCDB-23CFD6DDB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113"/>
            <a:ext cx="10515600" cy="1944336"/>
          </a:xfrm>
        </p:spPr>
        <p:txBody>
          <a:bodyPr/>
          <a:lstStyle/>
          <a:p>
            <a:pPr marL="0" indent="0" algn="ctr">
              <a:buNone/>
            </a:pP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EKSASERBASI ASMA ADALAH Episode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akut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subakut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dengan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sesak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memburuk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secara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progresif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disertasi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batuk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mengi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, dan dada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sakit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beberapa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kombinasi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gejala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-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gejala</a:t>
            </a:r>
            <a:r>
              <a:rPr lang="en-ID" b="0" i="0" dirty="0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b="0" i="0" dirty="0" err="1">
                <a:solidFill>
                  <a:srgbClr val="040C28"/>
                </a:solidFill>
                <a:effectLst/>
                <a:latin typeface="Comic Sans MS" panose="030F0702030302020204" pitchFamily="66" charset="0"/>
              </a:rPr>
              <a:t>tersebut</a:t>
            </a:r>
            <a:endParaRPr lang="en-ID" dirty="0">
              <a:latin typeface="Comic Sans MS" panose="030F0702030302020204" pitchFamily="66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6621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9D24-5A6E-B79B-98A4-78ED12AE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2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penunjang</a:t>
            </a:r>
            <a:br>
              <a:rPr lang="en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B007-6ED7-3AA7-09C9-6BA086F89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58196"/>
            <a:ext cx="9613861" cy="4313207"/>
          </a:xfrm>
        </p:spPr>
        <p:txBody>
          <a:bodyPr>
            <a:normAutofit/>
          </a:bodyPr>
          <a:lstStyle/>
          <a:p>
            <a:pPr marL="171450" lvl="4" indent="-171450" algn="just">
              <a:spcBef>
                <a:spcPts val="5"/>
              </a:spcBef>
              <a:buSzPts val="1200"/>
              <a:buFont typeface="Wingdings" panose="05000000000000000000" pitchFamily="2" charset="2"/>
              <a:buChar char="ü"/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Capnography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digunakan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menganalisa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konsentrasi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karbondioksida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kontinu.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Penggunaannya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kofirmasi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intubasi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trakeal,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mendeteksi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malfungsi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apparatus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serta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 fungsi paru.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76200" lvl="4" indent="-171450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apus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mendekteksi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anemia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menunjukakkan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jaringan.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polisitemia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 gagal napas kronik</a:t>
            </a:r>
            <a:endParaRPr lang="en-US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1450" marR="74930" lvl="4" indent="-171450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  <a:tabLst>
                <a:tab pos="1174115" algn="l"/>
              </a:tabLst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 kimia untuk menilai fungsi hati dan ginjal, karena hasil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abnormal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menjadi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petunjuk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sebab-sebab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Abnormalitas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elektrolit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kalium,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magnesium dan fosfat dapat memperberat</a:t>
            </a:r>
            <a:r>
              <a:rPr lang="id-ID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gejala gagal napas.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kreatinin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serum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troponin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id-ID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membedakan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infark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miokard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kreatinin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meningkat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troponin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 miositosis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3337463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E9D24-5A6E-B79B-98A4-78ED12AE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2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penunjang</a:t>
            </a:r>
            <a:br>
              <a:rPr lang="en-ID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B007-6ED7-3AA7-09C9-6BA086F89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58196"/>
            <a:ext cx="9613861" cy="4313207"/>
          </a:xfrm>
        </p:spPr>
        <p:txBody>
          <a:bodyPr>
            <a:normAutofit fontScale="92500" lnSpcReduction="20000"/>
          </a:bodyPr>
          <a:lstStyle/>
          <a:p>
            <a:pPr marL="449263" marR="78740" lvl="4" indent="-449263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 pasien dengan gagal nafas hiperkapni kronik, kadar TSH serum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perlu diperiksa untuk membedakan dengan hipotiroid, yang 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menyebabkan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nafas reversibel.</a:t>
            </a:r>
            <a:endParaRPr lang="en-ID" sz="18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263" marR="76835" lvl="4" indent="-449263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</a:pP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laboratorium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menilai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status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nutrisi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pengukuran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albumin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serum,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prealbumim,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transferin,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ironbinding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protein,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keseimbangan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nitrogen,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indeks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kreatinin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jumlah limfosit total.</a:t>
            </a:r>
            <a:endParaRPr lang="en-ID" sz="1800" spc="-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263" marR="76835" lvl="4" indent="-449263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Pemeriksaan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Radiologi</a:t>
            </a:r>
            <a:endParaRPr lang="en-ID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Radiografi Dada merupakan salah satu hal penting dilakukan 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membedakan penyebab terjadinya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 napas tetapi kadang sulit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membedakan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edema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pulmoner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kardiogenik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nonkardiogenik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Pulmonary Function Tests (PFTs) dilakukan pada gagal 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kronik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forced expiratory volume in one second (FEV1) 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forced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vital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capacity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(FVC)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normal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menunjukkan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adanya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 pusat kontrol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Penurunan rasio FEV1 dan FVC menunjukkan obstruksi jalan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napas, penurunan nilai FEV1 dan FVC serta rasio keduanya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tetap menunjukkan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penyakit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paru restriktif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Gagal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nafas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karena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obstruksi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FEV1 lebih dari 1 L dan gagal napas karena penyakit paru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restriktif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tidak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 bila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nilai FVC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lebih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dari 1</a:t>
            </a:r>
            <a:r>
              <a:rPr lang="id-ID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1608046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2DBE-B8AF-62FF-19B5-0CDBE2F7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PENATALAKSANAAN GAGAL NAFAS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9B70E-A566-9F25-CF9E-BC71DC9DC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223468" cy="3599316"/>
          </a:xfrm>
        </p:spPr>
        <p:txBody>
          <a:bodyPr/>
          <a:lstStyle/>
          <a:p>
            <a:pPr marL="0" marR="77470" indent="0" algn="just">
              <a:lnSpc>
                <a:spcPct val="150000"/>
              </a:lnSpc>
              <a:spcBef>
                <a:spcPts val="660"/>
              </a:spcBef>
              <a:spcAft>
                <a:spcPts val="0"/>
              </a:spcAft>
              <a:buNone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utama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pengobatan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memperbaiki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masalah</a:t>
            </a:r>
            <a:r>
              <a:rPr lang="id-ID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ancaman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id-ID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segera,</a:t>
            </a:r>
            <a:r>
              <a:rPr lang="id-ID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salah</a:t>
            </a:r>
            <a:r>
              <a:rPr lang="id-ID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satunya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pemberian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mengatasi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hipoksemia,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pemberian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bergantung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FiO2,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dibutuhkan. Masker rebreathing dapat digunakan jika hipoksemia desertai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kadar PaCO2 rendah. Perbaikan Ventilasi dilakukan dengan memperbaiki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 napas (Airway). Jalan napas sangat penting untuk ventilasi, oksigenasi,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pemberian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obat-obat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semua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pasien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gangguan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 harus dipikirkan dan diperiksa adanya obstruksi jalan napas atas.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Pertimbangan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insersi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buatan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seperti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endotracheal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tube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(ETT)</a:t>
            </a:r>
            <a:r>
              <a:rPr lang="id-ID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berdasarkan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manfaat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resiko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id-ID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buatan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dibandingkan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jalan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napas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332398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22DBE-B8AF-62FF-19B5-0CDBE2F74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PENATALAKSANAAN GAGAL NAFAS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9B70E-A566-9F25-CF9E-BC71DC9DC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223468" cy="4046674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SzPts val="1200"/>
              <a:buFont typeface="Wingdings" panose="05000000000000000000" pitchFamily="2" charset="2"/>
              <a:buChar char="ü"/>
              <a:tabLst>
                <a:tab pos="945515" algn="l"/>
              </a:tabLst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Ventilasi: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Bantuan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Mekanik.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Aspek penting lainnya dalam perawatan adalah ventilasi mekanis. Terapi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modalitas ini bertujuan untuk memmberikan dukungan ventilasi sampai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integritas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membrane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alveolakapiler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kembali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membaik.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tujuan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tambahan adalah: memelihara ventilasi dan oksigenisasi yang adekuat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selama periode kritis hipoksemia berat dan mengatasi peneyebab 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mengawali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terjadinya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distress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Expiratory</a:t>
            </a:r>
            <a:r>
              <a:rPr lang="id-ID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Breathing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(PEEB)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Ventilasi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oksigen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adekuat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diberikan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melaui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volume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ventilator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tekanan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aliran</a:t>
            </a:r>
            <a:r>
              <a:rPr lang="id-ID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tinggi,</a:t>
            </a:r>
            <a:r>
              <a:rPr lang="id-ID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mana</a:t>
            </a:r>
            <a:r>
              <a:rPr lang="id-ID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PEEB</a:t>
            </a:r>
            <a:r>
              <a:rPr lang="id-ID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dapat</a:t>
            </a:r>
            <a:r>
              <a:rPr lang="id-ID" sz="1800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ditambahkan.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PEEB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pertahankan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melalui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siklus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pernapasan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mencegah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alveoli</a:t>
            </a:r>
            <a:r>
              <a:rPr lang="id-ID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kolaps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akhir</a:t>
            </a:r>
            <a:r>
              <a:rPr lang="id-ID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ekspirasi</a:t>
            </a:r>
            <a:r>
              <a:rPr lang="id-ID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spc="-3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Terapi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suportif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lainnya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yaitu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fisioterapi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yang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ditujukan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membersihkan jalan nafas dari sekret, sputum. Tindakan ini selain untuk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mengatasi gagal nafas juga untuk tindakan pencegahan. Selain itu juga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 bronkodilator (beta-adrenergik agonis/simpatomimetik) yang lebih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efektif bila diberikan dalam bentuk inhalasi dibandingkan jika diberikan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 parenteral atau oral, karena untuk efek bronkodilatasi yang sama,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efek samping secara inhalasi lebih sedikit sehingga dosis besar dapat</a:t>
            </a:r>
            <a:r>
              <a:rPr lang="id-ID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diberikan</a:t>
            </a:r>
            <a:r>
              <a:rPr lang="id-ID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secara</a:t>
            </a:r>
            <a:r>
              <a:rPr lang="id-ID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inhalasi</a:t>
            </a:r>
            <a:r>
              <a:rPr lang="id-ID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ID" sz="1800" dirty="0"/>
          </a:p>
        </p:txBody>
      </p:sp>
    </p:spTree>
    <p:extLst>
      <p:ext uri="{BB962C8B-B14F-4D97-AF65-F5344CB8AC3E}">
        <p14:creationId xmlns:p14="http://schemas.microsoft.com/office/powerpoint/2010/main" val="1411958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547D0-310B-F92B-99BE-6F8413E2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ASUHAN KEPERAWATAN </a:t>
            </a:r>
            <a:endParaRPr lang="en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DFB5D55-A24B-FAF3-D90E-4FD4513EBD0E}"/>
              </a:ext>
            </a:extLst>
          </p:cNvPr>
          <p:cNvGraphicFramePr>
            <a:graphicFrameLocks noGrp="1"/>
          </p:cNvGraphicFramePr>
          <p:nvPr/>
        </p:nvGraphicFramePr>
        <p:xfrm>
          <a:off x="534838" y="2027208"/>
          <a:ext cx="11317856" cy="45892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14056">
                  <a:extLst>
                    <a:ext uri="{9D8B030D-6E8A-4147-A177-3AD203B41FA5}">
                      <a16:colId xmlns:a16="http://schemas.microsoft.com/office/drawing/2014/main" val="3096999907"/>
                    </a:ext>
                  </a:extLst>
                </a:gridCol>
                <a:gridCol w="4101900">
                  <a:extLst>
                    <a:ext uri="{9D8B030D-6E8A-4147-A177-3AD203B41FA5}">
                      <a16:colId xmlns:a16="http://schemas.microsoft.com/office/drawing/2014/main" val="3138852553"/>
                    </a:ext>
                  </a:extLst>
                </a:gridCol>
                <a:gridCol w="4101900">
                  <a:extLst>
                    <a:ext uri="{9D8B030D-6E8A-4147-A177-3AD203B41FA5}">
                      <a16:colId xmlns:a16="http://schemas.microsoft.com/office/drawing/2014/main" val="1965122920"/>
                    </a:ext>
                  </a:extLst>
                </a:gridCol>
              </a:tblGrid>
              <a:tr h="208348">
                <a:tc rowSpan="2">
                  <a:txBody>
                    <a:bodyPr/>
                    <a:lstStyle/>
                    <a:p>
                      <a:pPr marL="194945" marR="187960" algn="ctr">
                        <a:lnSpc>
                          <a:spcPts val="1290"/>
                        </a:lnSpc>
                        <a:spcAft>
                          <a:spcPts val="0"/>
                        </a:spcAf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Diagnosa</a:t>
                      </a:r>
                      <a:r>
                        <a:rPr lang="id-ID" sz="900" spc="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Keperawatan/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94945" marR="191135" algn="ctr">
                        <a:spcBef>
                          <a:spcPts val="645"/>
                        </a:spcBef>
                        <a:spcAft>
                          <a:spcPts val="0"/>
                        </a:spcAf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Masalah</a:t>
                      </a:r>
                      <a:r>
                        <a:rPr lang="id-ID" sz="900" spc="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Kolaborasi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233930" marR="222885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id-ID" sz="900">
                          <a:effectLst/>
                        </a:rPr>
                        <a:t>Rencana</a:t>
                      </a:r>
                      <a:r>
                        <a:rPr lang="id-ID" sz="900" spc="75">
                          <a:effectLst/>
                        </a:rPr>
                        <a:t> </a:t>
                      </a:r>
                      <a:r>
                        <a:rPr lang="id-ID" sz="900">
                          <a:effectLst/>
                        </a:rPr>
                        <a:t>Keperawatan</a:t>
                      </a:r>
                      <a:endParaRPr lang="en-ID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14212"/>
                  </a:ext>
                </a:extLst>
              </a:tr>
              <a:tr h="21916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0">
                        <a:lnSpc>
                          <a:spcPts val="1290"/>
                        </a:lnSpc>
                      </a:pP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Tujuan</a:t>
                      </a:r>
                      <a:r>
                        <a:rPr lang="id-ID" sz="900" spc="3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id-ID" sz="900" spc="3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Kriteria</a:t>
                      </a:r>
                      <a:r>
                        <a:rPr lang="id-ID" sz="900" spc="4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Hasil</a:t>
                      </a:r>
                      <a:endParaRPr lang="en-ID" sz="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8850">
                        <a:lnSpc>
                          <a:spcPts val="1290"/>
                        </a:lnSpc>
                      </a:pP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Intervensi</a:t>
                      </a:r>
                      <a:r>
                        <a:rPr lang="id-ID" sz="900" spc="5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endParaRPr lang="en-ID" sz="8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6668465"/>
                  </a:ext>
                </a:extLst>
              </a:tr>
              <a:tr h="4161745">
                <a:tc>
                  <a:txBody>
                    <a:bodyPr/>
                    <a:lstStyle/>
                    <a:p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976630" indent="-8737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BERSIHAN</a:t>
                      </a:r>
                      <a:r>
                        <a:rPr lang="id-ID" sz="900" spc="-7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r>
                        <a:rPr lang="id-ID" sz="900" spc="-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TIDAK</a:t>
                      </a:r>
                      <a:r>
                        <a:rPr lang="id-ID" sz="9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EFEKTIF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540">
                        <a:lnSpc>
                          <a:spcPts val="1325"/>
                        </a:lnSpc>
                        <a:spcBef>
                          <a:spcPts val="1080"/>
                        </a:spcBef>
                        <a:spcAft>
                          <a:spcPts val="0"/>
                        </a:spcAf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Fisiologis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6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Spasme</a:t>
                      </a:r>
                      <a:r>
                        <a:rPr lang="id-ID" sz="900" spc="-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5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Hipersekresi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3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Disfungsi</a:t>
                      </a:r>
                      <a:r>
                        <a:rPr lang="id-ID" sz="900" spc="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neuromuskuler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2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Benda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asing</a:t>
                      </a:r>
                      <a:r>
                        <a:rPr lang="id-ID" sz="9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dalam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3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Adanya</a:t>
                      </a:r>
                      <a:r>
                        <a:rPr lang="id-ID" sz="900" spc="-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buatan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4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Sekresi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yang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tertahan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4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Hiperplasia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dinding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4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Proses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infeksi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3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Respon</a:t>
                      </a:r>
                      <a:r>
                        <a:rPr lang="id-ID" sz="900" spc="-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alergi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50"/>
                        </a:lnSpc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Efek</a:t>
                      </a:r>
                      <a:r>
                        <a:rPr lang="id-ID" sz="900" spc="-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agen</a:t>
                      </a:r>
                      <a:r>
                        <a:rPr lang="id-ID" sz="9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farmakologia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(mis.</a:t>
                      </a:r>
                      <a:r>
                        <a:rPr lang="id-ID" sz="9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anastesi)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69850">
                        <a:lnSpc>
                          <a:spcPts val="1320"/>
                        </a:lnSpc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Situasional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15"/>
                        </a:spcBef>
                      </a:pPr>
                      <a:r>
                        <a:rPr lang="id-ID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1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Perokok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aktif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4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Perokok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pasif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15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3594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Terpajan</a:t>
                      </a:r>
                      <a:r>
                        <a:rPr lang="id-ID" sz="900" spc="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polutan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just">
                        <a:spcAft>
                          <a:spcPts val="0"/>
                        </a:spcAf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Setelah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dilakukan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asuha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r>
                        <a:rPr lang="id-ID" sz="9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selama 1x24 jam, maka Bersihan Jalan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meningkat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dengan</a:t>
                      </a:r>
                      <a:r>
                        <a:rPr lang="id-ID" sz="900" spc="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kriteria</a:t>
                      </a:r>
                      <a:r>
                        <a:rPr lang="id-ID" sz="900" spc="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hasil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70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22910" algn="l"/>
                          <a:tab pos="423545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Batuk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efektif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meningkat</a:t>
                      </a:r>
                      <a:endParaRPr lang="en-ID" sz="8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40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22910" algn="l"/>
                          <a:tab pos="423545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Produksi</a:t>
                      </a:r>
                      <a:r>
                        <a:rPr lang="id-ID" sz="900" spc="-6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sputum</a:t>
                      </a:r>
                      <a:r>
                        <a:rPr lang="id-ID" sz="9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menurun</a:t>
                      </a:r>
                      <a:endParaRPr lang="en-ID" sz="8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35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22910" algn="l"/>
                          <a:tab pos="423545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Mengi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menurun</a:t>
                      </a:r>
                      <a:endParaRPr lang="en-ID" sz="8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50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22910" algn="l"/>
                          <a:tab pos="423545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Frekuensi</a:t>
                      </a:r>
                      <a:r>
                        <a:rPr lang="id-ID" sz="900" spc="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membaik</a:t>
                      </a:r>
                      <a:endParaRPr lang="en-ID" sz="800" spc="-5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20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22910" algn="l"/>
                          <a:tab pos="423545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Pola nafas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membaik</a:t>
                      </a:r>
                      <a:endParaRPr lang="en-ID" sz="800" spc="-5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2190">
                        <a:lnSpc>
                          <a:spcPts val="1195"/>
                        </a:lnSpc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Manajemen</a:t>
                      </a:r>
                      <a:r>
                        <a:rPr lang="id-ID" sz="9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900" spc="-6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0485">
                        <a:lnSpc>
                          <a:spcPts val="1365"/>
                        </a:lnSpc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Observasi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75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pola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(frekuensi,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kedalaman,</a:t>
                      </a:r>
                      <a:r>
                        <a:rPr lang="id-ID" sz="9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usaha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151130" lvl="0" indent="-161925">
                        <a:lnSpc>
                          <a:spcPct val="9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Monitor bunyi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 tambahan (mis. Gurgling,</a:t>
                      </a:r>
                      <a:r>
                        <a:rPr lang="id-ID" sz="9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mengi,weezing,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ronkhi</a:t>
                      </a:r>
                      <a:r>
                        <a:rPr lang="id-ID" sz="9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kering)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55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900" spc="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sputum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(jumlah,</a:t>
                      </a:r>
                      <a:r>
                        <a:rPr lang="id-ID" sz="900" spc="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warna,</a:t>
                      </a:r>
                      <a:r>
                        <a:rPr lang="id-ID" sz="9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aroma)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0485">
                        <a:lnSpc>
                          <a:spcPts val="1310"/>
                        </a:lnSpc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Terapeutik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63500" lvl="0" indent="-161925" algn="just">
                        <a:lnSpc>
                          <a:spcPct val="97000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Pertahankan kepatenan jalan napas dengan head-tilt</a:t>
                      </a:r>
                      <a:r>
                        <a:rPr lang="id-ID" sz="900" spc="-2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chin-lift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(jaw-thrust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jika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curiga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trauma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cervical)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70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Posisikan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semi-Fowler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atau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Fowler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15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Berikan minum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hangat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70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Lakukan</a:t>
                      </a:r>
                      <a:r>
                        <a:rPr lang="id-ID" sz="900" spc="-4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fisioterapi</a:t>
                      </a:r>
                      <a:r>
                        <a:rPr lang="id-ID" sz="900" spc="-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dada,</a:t>
                      </a:r>
                      <a:r>
                        <a:rPr lang="id-ID" sz="9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jika</a:t>
                      </a:r>
                      <a:r>
                        <a:rPr lang="id-ID" sz="900" spc="-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perlu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spcBef>
                          <a:spcPts val="10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Lakukan</a:t>
                      </a:r>
                      <a:r>
                        <a:rPr lang="id-ID" sz="9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penghisapan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lendir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kurang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dari</a:t>
                      </a:r>
                      <a:r>
                        <a:rPr lang="id-ID" sz="9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15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detik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spcBef>
                          <a:spcPts val="2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Lakukan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hiperoksigenasi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sebelum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Penghisapan</a:t>
                      </a:r>
                      <a:r>
                        <a:rPr lang="id-ID" sz="9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endotrakeal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3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Keluarkan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sumbatan</a:t>
                      </a:r>
                      <a:r>
                        <a:rPr lang="id-ID" sz="900" spc="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benda</a:t>
                      </a:r>
                      <a:r>
                        <a:rPr lang="id-ID" sz="900" spc="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padat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85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Berikan</a:t>
                      </a:r>
                      <a:r>
                        <a:rPr lang="id-ID" sz="900" spc="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oksigen, jika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perlu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117475">
                        <a:lnSpc>
                          <a:spcPts val="1315"/>
                        </a:lnSpc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Edukasi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514985" lvl="0" indent="-161925">
                        <a:lnSpc>
                          <a:spcPct val="9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j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u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r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an </a:t>
                      </a:r>
                      <a:r>
                        <a:rPr lang="id-ID" sz="900" spc="-1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u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pa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n </a:t>
                      </a:r>
                      <a:r>
                        <a:rPr lang="id-ID" sz="900" spc="-1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10" dirty="0">
                          <a:solidFill>
                            <a:schemeClr val="bg1"/>
                          </a:solidFill>
                          <a:effectLst/>
                        </a:rPr>
                        <a:t>ca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ir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an </a:t>
                      </a:r>
                      <a:r>
                        <a:rPr lang="id-ID" sz="900" spc="-1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0 </a:t>
                      </a:r>
                      <a:r>
                        <a:rPr lang="id-ID" sz="900" spc="-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m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l/h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ar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id-ID" sz="900" spc="-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spc="5" dirty="0">
                          <a:solidFill>
                            <a:schemeClr val="bg1"/>
                          </a:solidFill>
                          <a:effectLst/>
                        </a:rPr>
                        <a:t>ji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k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 tidak</a:t>
                      </a: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kontraindikasi.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235"/>
                        </a:lnSpc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Ajarkan</a:t>
                      </a:r>
                      <a:r>
                        <a:rPr lang="id-ID" sz="9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teknik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batuk</a:t>
                      </a:r>
                      <a:r>
                        <a:rPr lang="id-ID" sz="9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efektif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70485">
                        <a:lnSpc>
                          <a:spcPts val="1255"/>
                        </a:lnSpc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Kolaborasi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356870" lvl="0" indent="-161925">
                        <a:lnSpc>
                          <a:spcPts val="1250"/>
                        </a:lnSpc>
                        <a:spcAft>
                          <a:spcPts val="0"/>
                        </a:spcAft>
                        <a:buSzPts val="1100"/>
                        <a:buFont typeface="Wingdings" panose="05000000000000000000" pitchFamily="2" charset="2"/>
                        <a:buChar char=""/>
                        <a:tabLst>
                          <a:tab pos="346075" algn="l"/>
                          <a:tab pos="346710" algn="l"/>
                          <a:tab pos="1313815" algn="l"/>
                          <a:tab pos="2256155" algn="l"/>
                        </a:tabLst>
                      </a:pP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Kolaborasi	pemberian	</a:t>
                      </a:r>
                      <a:r>
                        <a:rPr lang="id-ID" sz="900" spc="-5" dirty="0">
                          <a:solidFill>
                            <a:schemeClr val="bg1"/>
                          </a:solidFill>
                          <a:effectLst/>
                        </a:rPr>
                        <a:t>bronkodilator,</a:t>
                      </a:r>
                      <a:r>
                        <a:rPr lang="id-ID" sz="900" spc="-2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ekspektoran,mukolitik,</a:t>
                      </a:r>
                      <a:r>
                        <a:rPr lang="id-ID" sz="900" spc="-3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jika</a:t>
                      </a:r>
                      <a:r>
                        <a:rPr lang="id-ID" sz="900" spc="-4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900" dirty="0">
                          <a:solidFill>
                            <a:schemeClr val="bg1"/>
                          </a:solidFill>
                          <a:effectLst/>
                        </a:rPr>
                        <a:t>perlu.</a:t>
                      </a:r>
                      <a:endParaRPr lang="en-ID" sz="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85541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206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2C326E-2E81-B0FA-1770-D824C00738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493202"/>
              </p:ext>
            </p:extLst>
          </p:nvPr>
        </p:nvGraphicFramePr>
        <p:xfrm>
          <a:off x="783838" y="1250830"/>
          <a:ext cx="10646163" cy="49429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929243">
                  <a:extLst>
                    <a:ext uri="{9D8B030D-6E8A-4147-A177-3AD203B41FA5}">
                      <a16:colId xmlns:a16="http://schemas.microsoft.com/office/drawing/2014/main" val="2950147273"/>
                    </a:ext>
                  </a:extLst>
                </a:gridCol>
                <a:gridCol w="3858460">
                  <a:extLst>
                    <a:ext uri="{9D8B030D-6E8A-4147-A177-3AD203B41FA5}">
                      <a16:colId xmlns:a16="http://schemas.microsoft.com/office/drawing/2014/main" val="2124992313"/>
                    </a:ext>
                  </a:extLst>
                </a:gridCol>
                <a:gridCol w="3858460">
                  <a:extLst>
                    <a:ext uri="{9D8B030D-6E8A-4147-A177-3AD203B41FA5}">
                      <a16:colId xmlns:a16="http://schemas.microsoft.com/office/drawing/2014/main" val="1344781454"/>
                    </a:ext>
                  </a:extLst>
                </a:gridCol>
              </a:tblGrid>
              <a:tr h="1827377">
                <a:tc rowSpan="12">
                  <a:txBody>
                    <a:bodyPr/>
                    <a:lstStyle/>
                    <a:p>
                      <a:pPr marL="121285">
                        <a:lnSpc>
                          <a:spcPts val="1365"/>
                        </a:lnSpc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GANGGUAN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PERTUKARAN</a:t>
                      </a:r>
                      <a:r>
                        <a:rPr lang="id-ID" sz="11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GAS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540">
                        <a:spcBef>
                          <a:spcPts val="8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PENYEBAB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buSzPts val="1000"/>
                        <a:buFont typeface="+mj-lt"/>
                        <a:buAutoNum type="arabicPeriod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Ketidakseimbangan</a:t>
                      </a:r>
                      <a:r>
                        <a:rPr lang="id-ID" sz="1100" spc="-5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ventilasi-perfusi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marR="393065" lvl="0" indent="-161925"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eriod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Perubahan membrane alveolus-</a:t>
                      </a:r>
                      <a:r>
                        <a:rPr lang="id-ID" sz="1100" spc="-29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kapiler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solidFill>
                      <a:srgbClr val="00B0F0"/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69215" algn="just">
                        <a:lnSpc>
                          <a:spcPct val="82000"/>
                        </a:lnSpc>
                        <a:spcAft>
                          <a:spcPts val="0"/>
                        </a:spcAft>
                        <a:tabLst>
                          <a:tab pos="1891665" algn="l"/>
                        </a:tabLst>
                      </a:pPr>
                      <a:endParaRPr lang="en-US" sz="1100" dirty="0">
                        <a:effectLst/>
                      </a:endParaRPr>
                    </a:p>
                    <a:p>
                      <a:pPr marL="69215" algn="just">
                        <a:lnSpc>
                          <a:spcPct val="82000"/>
                        </a:lnSpc>
                        <a:spcAft>
                          <a:spcPts val="0"/>
                        </a:spcAft>
                        <a:tabLst>
                          <a:tab pos="1891665" algn="l"/>
                        </a:tabLst>
                      </a:pPr>
                      <a:endParaRPr lang="en-US" sz="1100" dirty="0">
                        <a:effectLst/>
                      </a:endParaRPr>
                    </a:p>
                    <a:p>
                      <a:pPr marL="69215" algn="just">
                        <a:lnSpc>
                          <a:spcPct val="82000"/>
                        </a:lnSpc>
                        <a:spcAft>
                          <a:spcPts val="0"/>
                        </a:spcAft>
                        <a:tabLst>
                          <a:tab pos="1891665" algn="l"/>
                        </a:tabLst>
                      </a:pP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69215" algn="just">
                        <a:lnSpc>
                          <a:spcPct val="82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Setelah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dilakukan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Tindakan</a:t>
                      </a:r>
                      <a:r>
                        <a:rPr lang="id-ID" sz="1100" spc="-29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Keperawatan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x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24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jam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diharapkan</a:t>
                      </a: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Pertukaran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Gas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meningkat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dengan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kriteria</a:t>
                      </a:r>
                      <a:r>
                        <a:rPr lang="id-ID" sz="1100" spc="-6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hasil: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25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Tingkat</a:t>
                      </a:r>
                      <a:r>
                        <a:rPr lang="id-ID" sz="11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kesadaran</a:t>
                      </a:r>
                      <a:r>
                        <a:rPr lang="id-ID" sz="11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meningkat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60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Dyspnea</a:t>
                      </a:r>
                      <a:r>
                        <a:rPr lang="id-ID" sz="11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menurun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55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Bunyi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tambahan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menurun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55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Gelisah</a:t>
                      </a:r>
                      <a:r>
                        <a:rPr lang="id-ID" sz="1100" spc="-3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menurun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55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Pola</a:t>
                      </a:r>
                      <a:r>
                        <a:rPr lang="id-ID" sz="11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nafas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membaik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97815" indent="-229235">
                        <a:lnSpc>
                          <a:spcPts val="1370"/>
                        </a:lnSpc>
                        <a:buFont typeface="+mj-lt"/>
                        <a:buAutoNum type="arabicPeriod"/>
                        <a:tabLst>
                          <a:tab pos="297815" algn="l"/>
                          <a:tab pos="29845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Warna</a:t>
                      </a:r>
                      <a:r>
                        <a:rPr lang="id-ID" sz="11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kulit</a:t>
                      </a:r>
                      <a:r>
                        <a:rPr lang="id-ID" sz="11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membaik</a:t>
                      </a:r>
                    </a:p>
                    <a:p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</a:p>
                    <a:p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422910" marR="421005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PEMANTAUAN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RESPIRASI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(I.01014)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lvl="0" indent="-161925">
                        <a:lnSpc>
                          <a:spcPts val="1370"/>
                        </a:lnSpc>
                        <a:buSzPts val="1200"/>
                        <a:buFont typeface="Times New Roman" panose="02020603050405020304" pitchFamily="18" charset="0"/>
                        <a:buAutoNum type="arabicPeriod"/>
                        <a:tabLst>
                          <a:tab pos="29210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Observasi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marR="295275" lvl="1" indent="-36195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/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frekuensi,</a:t>
                      </a:r>
                      <a:r>
                        <a:rPr lang="id-ID" sz="11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irama,</a:t>
                      </a:r>
                      <a:r>
                        <a:rPr lang="id-ID" sz="1100" spc="-2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kedalaman,</a:t>
                      </a:r>
                      <a:r>
                        <a:rPr lang="id-ID" sz="1100" spc="-2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id-ID" sz="1100" spc="-28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upaya napas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marR="154305" lvl="1" indent="-36195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/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 pola napas (seperti bradipnea,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takipnea, hiperventilasi, Kussmaul, Cheyne-</a:t>
                      </a:r>
                      <a:r>
                        <a:rPr lang="id-ID" sz="1100" spc="-29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Stokes,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Biot, ataksik0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lvl="1" indent="-361950">
                        <a:buSzPts val="1000"/>
                        <a:buFont typeface="Wingdings" panose="05000000000000000000" pitchFamily="2" charset="2"/>
                        <a:buChar char=""/>
                        <a:tabLst/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kemampuan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batuk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efektif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lvl="1" indent="-361950">
                        <a:lnSpc>
                          <a:spcPts val="128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/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adanya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produksi</a:t>
                      </a:r>
                      <a:r>
                        <a:rPr lang="id-ID" sz="1100" spc="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sputum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1425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81025" indent="-229235">
                        <a:lnSpc>
                          <a:spcPts val="1230"/>
                        </a:lnSpc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adanya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sumbatan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jalan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494172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3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Palpasi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kesimetrisan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ekspansi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paru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17745"/>
                  </a:ext>
                </a:extLst>
              </a:tr>
              <a:tr h="182434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3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Auskultasi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bunyi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napas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02188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81025" indent="-229235">
                        <a:lnSpc>
                          <a:spcPts val="1230"/>
                        </a:lnSpc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saturasi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oksigen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4646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3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nilai AGD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15394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4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Monitor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hasil x-ray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toraks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594"/>
                  </a:ext>
                </a:extLst>
              </a:tr>
              <a:tr h="444487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9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30"/>
                        </a:lnSpc>
                        <a:buSzPts val="1200"/>
                        <a:buFont typeface="Times New Roman" panose="02020603050405020304" pitchFamily="18" charset="0"/>
                        <a:buAutoNum type="arabicPeriod" startAt="2"/>
                        <a:tabLst>
                          <a:tab pos="29210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Terapeutik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lvl="1" indent="-361950">
                        <a:lnSpc>
                          <a:spcPts val="127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Atur</a:t>
                      </a:r>
                      <a:r>
                        <a:rPr lang="id-ID" sz="1100" spc="-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interval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waktu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pemantauan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respirasi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406630"/>
                  </a:ext>
                </a:extLst>
              </a:tr>
              <a:tr h="182434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81025" indent="-219075">
                        <a:lnSpc>
                          <a:spcPts val="1230"/>
                        </a:lnSpc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sesuai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kondisi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pasien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410075"/>
                  </a:ext>
                </a:extLst>
              </a:tr>
              <a:tr h="21263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8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4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Dokumentasikan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hasil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pemantauan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63568"/>
                  </a:ext>
                </a:extLst>
              </a:tr>
              <a:tr h="444487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id-ID" sz="900" dirty="0">
                          <a:effectLst/>
                        </a:rPr>
                        <a:t> </a:t>
                      </a:r>
                      <a:endParaRPr lang="en-ID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30"/>
                        </a:lnSpc>
                        <a:buSzPts val="1200"/>
                        <a:buFont typeface="Times New Roman" panose="02020603050405020304" pitchFamily="18" charset="0"/>
                        <a:buAutoNum type="arabicPeriod" startAt="3"/>
                        <a:tabLst>
                          <a:tab pos="29210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Edukasi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61950" lvl="1" indent="-361950">
                        <a:lnSpc>
                          <a:spcPts val="127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Jelaskan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tujuan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id-ID" sz="1100" spc="-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prosedur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pemantauan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94777"/>
                  </a:ext>
                </a:extLst>
              </a:tr>
              <a:tr h="585940">
                <a:tc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>
                          <a:effectLst/>
                        </a:rPr>
                        <a:t> </a:t>
                      </a:r>
                      <a:endParaRPr lang="en-ID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3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581025" algn="l"/>
                          <a:tab pos="581660" algn="l"/>
                        </a:tabLst>
                      </a:pP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Informasikan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hasil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pemantauan, jika</a:t>
                      </a:r>
                      <a:r>
                        <a:rPr lang="id-ID" sz="1100" spc="-1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d-ID" sz="1100" dirty="0">
                          <a:solidFill>
                            <a:schemeClr val="bg1"/>
                          </a:solidFill>
                          <a:effectLst/>
                        </a:rPr>
                        <a:t>perlu</a:t>
                      </a:r>
                      <a:endParaRPr lang="en-ID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Wingdings" panose="05000000000000000000" pitchFamily="2" charset="2"/>
                        <a:cs typeface="Wingdings" panose="05000000000000000000" pitchFamily="2" charset="2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508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083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F844-B503-C816-7CF4-F59D6A0D2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8CFA2A-D6B3-64AD-31E8-2EF2E2D7CC7B}"/>
              </a:ext>
            </a:extLst>
          </p:cNvPr>
          <p:cNvGraphicFramePr>
            <a:graphicFrameLocks noGrp="1"/>
          </p:cNvGraphicFramePr>
          <p:nvPr/>
        </p:nvGraphicFramePr>
        <p:xfrm>
          <a:off x="370936" y="1391890"/>
          <a:ext cx="10256808" cy="46466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43314">
                  <a:extLst>
                    <a:ext uri="{9D8B030D-6E8A-4147-A177-3AD203B41FA5}">
                      <a16:colId xmlns:a16="http://schemas.microsoft.com/office/drawing/2014/main" val="3348962733"/>
                    </a:ext>
                  </a:extLst>
                </a:gridCol>
                <a:gridCol w="2973054">
                  <a:extLst>
                    <a:ext uri="{9D8B030D-6E8A-4147-A177-3AD203B41FA5}">
                      <a16:colId xmlns:a16="http://schemas.microsoft.com/office/drawing/2014/main" val="345948789"/>
                    </a:ext>
                  </a:extLst>
                </a:gridCol>
                <a:gridCol w="4140440">
                  <a:extLst>
                    <a:ext uri="{9D8B030D-6E8A-4147-A177-3AD203B41FA5}">
                      <a16:colId xmlns:a16="http://schemas.microsoft.com/office/drawing/2014/main" val="3950221386"/>
                    </a:ext>
                  </a:extLst>
                </a:gridCol>
              </a:tblGrid>
              <a:tr h="4646601">
                <a:tc>
                  <a:txBody>
                    <a:bodyPr/>
                    <a:lstStyle/>
                    <a:p>
                      <a:pPr marL="194945" marR="189230" algn="ctr">
                        <a:spcAft>
                          <a:spcPts val="0"/>
                        </a:spcAft>
                      </a:pPr>
                      <a:endParaRPr lang="en-US" sz="1100" spc="-5" dirty="0">
                        <a:effectLst/>
                      </a:endParaRPr>
                    </a:p>
                    <a:p>
                      <a:pPr marL="194945" marR="189230" algn="ctr">
                        <a:spcAft>
                          <a:spcPts val="0"/>
                        </a:spcAft>
                      </a:pPr>
                      <a:r>
                        <a:rPr lang="id-ID" sz="1100" spc="-5" dirty="0">
                          <a:effectLst/>
                        </a:rPr>
                        <a:t>GANGGUAN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VENTILATOR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(D.0002)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30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25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Penyebab:</a:t>
                      </a:r>
                      <a:endParaRPr lang="en-ID" sz="1100" dirty="0">
                        <a:effectLst/>
                      </a:endParaRPr>
                    </a:p>
                    <a:p>
                      <a:pPr marL="2540">
                        <a:lnSpc>
                          <a:spcPts val="1370"/>
                        </a:lnSpc>
                      </a:pPr>
                      <a:r>
                        <a:rPr lang="id-ID" sz="1100" dirty="0">
                          <a:effectLst/>
                        </a:rPr>
                        <a:t>Fisiologis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lnSpc>
                          <a:spcPts val="1370"/>
                        </a:lnSpc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Hipersekresi</a:t>
                      </a:r>
                      <a:r>
                        <a:rPr lang="id-ID" sz="1100" spc="-2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jalan</a:t>
                      </a:r>
                      <a:r>
                        <a:rPr lang="id-ID" sz="1100" spc="-2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nafas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Ketidakcukupan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energy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53340" lvl="0" indent="-762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Hambatan upaya nafas (nyeri saat</a:t>
                      </a:r>
                      <a:r>
                        <a:rPr lang="id-ID" sz="1100" spc="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bernafas,</a:t>
                      </a:r>
                      <a:r>
                        <a:rPr lang="id-ID" sz="1100" spc="-3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kelemahan</a:t>
                      </a:r>
                      <a:r>
                        <a:rPr lang="id-ID" sz="1100" spc="-3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otot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pernafasan,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efek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sedasi)</a:t>
                      </a:r>
                      <a:endParaRPr lang="en-ID" sz="1100" dirty="0">
                        <a:effectLst/>
                      </a:endParaRPr>
                    </a:p>
                    <a:p>
                      <a:pPr marL="25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Psikologis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50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361950" lvl="0" indent="-9525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Kecemasan</a:t>
                      </a:r>
                      <a:endParaRPr lang="en-ID" sz="1100" dirty="0">
                        <a:effectLst/>
                      </a:endParaRPr>
                    </a:p>
                    <a:p>
                      <a:pPr marL="361950" lvl="0" indent="-9525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Perasaan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tidak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berdaya</a:t>
                      </a:r>
                      <a:endParaRPr lang="en-ID" sz="1100" dirty="0">
                        <a:effectLst/>
                      </a:endParaRPr>
                    </a:p>
                    <a:p>
                      <a:pPr marL="361950" marR="211455" lvl="0" indent="-9525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Kurang</a:t>
                      </a:r>
                      <a:r>
                        <a:rPr lang="id-ID" sz="1100" spc="-4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terpapar</a:t>
                      </a:r>
                      <a:r>
                        <a:rPr lang="id-ID" sz="1100" spc="-2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informasi</a:t>
                      </a:r>
                      <a:r>
                        <a:rPr lang="id-ID" sz="1100" spc="-2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tentang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proses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361950" lvl="0" indent="-9525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Penurunan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motivasi</a:t>
                      </a:r>
                      <a:endParaRPr lang="en-ID" sz="1100" dirty="0">
                        <a:effectLst/>
                      </a:endParaRPr>
                    </a:p>
                    <a:p>
                      <a:pPr marL="0" lvl="0" indent="0">
                        <a:buSzPts val="1000"/>
                        <a:buFont typeface="Wingdings" panose="05000000000000000000" pitchFamily="2" charset="2"/>
                        <a:buNone/>
                        <a:tabLst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Situasional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spcBef>
                          <a:spcPts val="875"/>
                        </a:spcBef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Ketidakadekuatan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dukungan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social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318770" lvl="0" indent="-762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Ketidaktepatan</a:t>
                      </a:r>
                      <a:r>
                        <a:rPr lang="id-ID" sz="1100" spc="-4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kecepatan</a:t>
                      </a:r>
                      <a:r>
                        <a:rPr lang="id-ID" sz="1100" spc="-4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proses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170815" lvl="0" indent="-762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Riwayat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kegagalan</a:t>
                      </a:r>
                      <a:r>
                        <a:rPr lang="id-ID" sz="1100" spc="-2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berulang</a:t>
                      </a:r>
                      <a:r>
                        <a:rPr lang="id-ID" sz="1100" spc="-4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dalam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upaya 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83185" lvl="0" indent="-762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  <a:tab pos="292735" algn="l"/>
                        </a:tabLst>
                      </a:pPr>
                      <a:r>
                        <a:rPr lang="id-ID" sz="1100" dirty="0">
                          <a:effectLst/>
                        </a:rPr>
                        <a:t>Riwayat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ketergantungan</a:t>
                      </a:r>
                      <a:r>
                        <a:rPr lang="id-ID" sz="1100" spc="-2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ventilator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&gt;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4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hari</a:t>
                      </a:r>
                      <a:endParaRPr lang="en-US" sz="1100" dirty="0">
                        <a:effectLst/>
                      </a:endParaRPr>
                    </a:p>
                    <a:p>
                      <a:pPr marL="194945" marR="193675" algn="ctr">
                        <a:lnSpc>
                          <a:spcPts val="137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GEJALA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TANDA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MAYOR</a:t>
                      </a:r>
                      <a:endParaRPr lang="en-ID" sz="1100" dirty="0">
                        <a:effectLst/>
                      </a:endParaRPr>
                    </a:p>
                    <a:p>
                      <a:pPr marL="2540">
                        <a:lnSpc>
                          <a:spcPts val="1370"/>
                        </a:lnSpc>
                      </a:pPr>
                      <a:r>
                        <a:rPr lang="id-ID" sz="1100" dirty="0">
                          <a:effectLst/>
                        </a:rPr>
                        <a:t>Subjektif: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Tidak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tersedia.</a:t>
                      </a:r>
                      <a:endParaRPr lang="en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00" marR="334645" indent="-102235" algn="just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85725" marR="334645" indent="0" algn="just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Penyapihan Ventilator</a:t>
                      </a:r>
                      <a:r>
                        <a:rPr lang="id-ID" sz="1100" spc="-33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(L.01002)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meningkat</a:t>
                      </a:r>
                      <a:endParaRPr lang="en-US" sz="1100" dirty="0">
                        <a:effectLst/>
                      </a:endParaRPr>
                    </a:p>
                    <a:p>
                      <a:pPr marL="85725" marR="334645" indent="0" algn="just">
                        <a:lnSpc>
                          <a:spcPct val="9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endParaRPr lang="en-ID" sz="1100" dirty="0">
                        <a:effectLst/>
                      </a:endParaRPr>
                    </a:p>
                    <a:p>
                      <a:pPr marL="69215" marR="64135" algn="just">
                        <a:lnSpc>
                          <a:spcPct val="82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1824355" algn="l"/>
                        </a:tabLst>
                      </a:pPr>
                      <a:r>
                        <a:rPr lang="id-ID" sz="1100" dirty="0">
                          <a:effectLst/>
                        </a:rPr>
                        <a:t>Setelah dilakukan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Tindakan</a:t>
                      </a:r>
                      <a:r>
                        <a:rPr lang="id-ID" sz="1100" spc="-29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Keperawatan 1 x 24 jam diharapkan</a:t>
                      </a:r>
                      <a:r>
                        <a:rPr lang="id-ID" sz="1100" spc="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Respon</a:t>
                      </a:r>
                      <a:r>
                        <a:rPr lang="id-ID" sz="1100" spc="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Ventilasi</a:t>
                      </a:r>
                      <a:r>
                        <a:rPr lang="id-ID" sz="1100" spc="30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Mekanik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meningkat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dengan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kriteria</a:t>
                      </a:r>
                      <a:r>
                        <a:rPr lang="id-ID" sz="1100" spc="-3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hasil:</a:t>
                      </a:r>
                      <a:endParaRPr lang="en-US" sz="1100" dirty="0">
                        <a:effectLst/>
                      </a:endParaRPr>
                    </a:p>
                    <a:p>
                      <a:pPr marL="69215" marR="64135" algn="just">
                        <a:lnSpc>
                          <a:spcPct val="82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tabLst>
                          <a:tab pos="1824355" algn="l"/>
                        </a:tabLst>
                      </a:pPr>
                      <a:endParaRPr lang="en-ID" sz="1100" dirty="0">
                        <a:effectLst/>
                      </a:endParaRPr>
                    </a:p>
                    <a:p>
                      <a:pPr marL="534988" marR="64770" lvl="0" indent="-268288">
                        <a:lnSpc>
                          <a:spcPct val="96000"/>
                        </a:lnSpc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49263" algn="l"/>
                          <a:tab pos="1160463" algn="l"/>
                          <a:tab pos="1957388" algn="l"/>
                        </a:tabLst>
                      </a:pPr>
                      <a:r>
                        <a:rPr lang="id-ID" sz="1100" spc="-5" dirty="0">
                          <a:effectLst/>
                        </a:rPr>
                        <a:t>FiO2	memenuhi	kebutuhan</a:t>
                      </a:r>
                      <a:r>
                        <a:rPr lang="id-ID" sz="1100" spc="-27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meningkat</a:t>
                      </a:r>
                      <a:endParaRPr lang="en-ID" sz="1100" spc="-5" dirty="0">
                        <a:effectLst/>
                      </a:endParaRPr>
                    </a:p>
                    <a:p>
                      <a:pPr marL="534988" lvl="0" indent="-268288">
                        <a:lnSpc>
                          <a:spcPts val="1370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49263" algn="l"/>
                          <a:tab pos="1160463" algn="l"/>
                          <a:tab pos="1957388" algn="l"/>
                        </a:tabLst>
                      </a:pPr>
                      <a:r>
                        <a:rPr lang="id-ID" sz="1100" spc="-5" dirty="0">
                          <a:effectLst/>
                        </a:rPr>
                        <a:t>Tingkat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kesadaran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Meningkat</a:t>
                      </a:r>
                      <a:endParaRPr lang="en-ID" sz="1100" spc="-5" dirty="0">
                        <a:effectLst/>
                      </a:endParaRPr>
                    </a:p>
                    <a:p>
                      <a:pPr marL="534988" lvl="0" indent="-268288">
                        <a:lnSpc>
                          <a:spcPts val="1355"/>
                        </a:lnSpc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49263" algn="l"/>
                          <a:tab pos="1160463" algn="l"/>
                          <a:tab pos="1957388" algn="l"/>
                        </a:tabLst>
                      </a:pPr>
                      <a:r>
                        <a:rPr lang="id-ID" sz="1100" spc="-5" dirty="0">
                          <a:effectLst/>
                        </a:rPr>
                        <a:t>Saturasi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Oksigen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meningkat</a:t>
                      </a:r>
                      <a:endParaRPr lang="en-ID" sz="1100" spc="-5" dirty="0">
                        <a:effectLst/>
                      </a:endParaRPr>
                    </a:p>
                    <a:p>
                      <a:pPr marL="449263" marR="65405" lvl="0" indent="-182563">
                        <a:lnSpc>
                          <a:spcPct val="96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1160463" algn="l"/>
                          <a:tab pos="1957388" algn="l"/>
                        </a:tabLst>
                      </a:pPr>
                      <a:r>
                        <a:rPr lang="id-ID" sz="1100" spc="-5" dirty="0">
                          <a:effectLst/>
                        </a:rPr>
                        <a:t>Kesimetrian</a:t>
                      </a:r>
                      <a:r>
                        <a:rPr lang="en-US" sz="1100" spc="-5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dinding	</a:t>
                      </a:r>
                      <a:r>
                        <a:rPr lang="id-ID" sz="1100" spc="-10" dirty="0">
                          <a:effectLst/>
                        </a:rPr>
                        <a:t>dada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en-US" sz="1100" spc="-285" dirty="0">
                          <a:effectLst/>
                        </a:rPr>
                        <a:t>    </a:t>
                      </a:r>
                      <a:r>
                        <a:rPr lang="id-ID" sz="1100" spc="-5" dirty="0">
                          <a:effectLst/>
                        </a:rPr>
                        <a:t>meningkat</a:t>
                      </a:r>
                      <a:endParaRPr lang="en-ID" sz="1100" spc="-5" dirty="0">
                        <a:effectLst/>
                      </a:endParaRPr>
                    </a:p>
                    <a:p>
                      <a:pPr marL="534988" marR="66040" lvl="0" indent="-268288">
                        <a:lnSpc>
                          <a:spcPct val="96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/>
                        <a:tabLst>
                          <a:tab pos="449263" algn="l"/>
                          <a:tab pos="1160463" algn="l"/>
                          <a:tab pos="1957388" algn="l"/>
                        </a:tabLst>
                      </a:pPr>
                      <a:r>
                        <a:rPr lang="id-ID" sz="1100" spc="-5" dirty="0">
                          <a:effectLst/>
                        </a:rPr>
                        <a:t>Kesulitan	bernafas	dengan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ventilator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spc="-5" dirty="0">
                          <a:effectLst/>
                        </a:rPr>
                        <a:t>membaik</a:t>
                      </a:r>
                      <a:endParaRPr lang="en-ID" sz="1100" spc="-5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ts val="1365"/>
                        </a:lnSpc>
                      </a:pPr>
                      <a:r>
                        <a:rPr lang="id-ID" sz="1100" dirty="0">
                          <a:effectLst/>
                        </a:rPr>
                        <a:t>PENYAPIHAN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VENTILASI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MEKANIK</a:t>
                      </a:r>
                      <a:endParaRPr lang="en-ID" sz="1100" dirty="0">
                        <a:effectLst/>
                      </a:endParaRPr>
                    </a:p>
                    <a:p>
                      <a:pPr marL="154305">
                        <a:spcBef>
                          <a:spcPts val="87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Observasi: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452755" lvl="0" indent="-76200" algn="just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Periksa kemampuan untuk disapih (meliputi</a:t>
                      </a:r>
                      <a:r>
                        <a:rPr lang="id-ID" sz="1100" spc="-29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hemodinamik stabil, kondisi optimal, bebas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infeksi)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189865" lvl="0" indent="-76200"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Monitor predictor kemampuan untuk mentolelur</a:t>
                      </a:r>
                      <a:r>
                        <a:rPr lang="id-ID" sz="1100" spc="-29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Monitor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tanda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tanda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kelelahan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otot pernafasan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Monitor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status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cairan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dan elektrolit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60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15430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d-ID" sz="1100" dirty="0">
                          <a:effectLst/>
                        </a:rPr>
                        <a:t>Terapeutik: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Posisikan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pasien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semi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fowler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(30-45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derajat)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Lakukan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pengisapan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jalan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nafas,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jika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perlu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Berikan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fisioterapi dada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jika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perlu</a:t>
                      </a:r>
                      <a:endParaRPr lang="en-ID" sz="1100" dirty="0">
                        <a:effectLst/>
                      </a:endParaRPr>
                    </a:p>
                    <a:p>
                      <a:pPr marL="342900" marR="285115" lvl="0" indent="-76200">
                        <a:spcAft>
                          <a:spcPts val="0"/>
                        </a:spcAft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Hindari</a:t>
                      </a:r>
                      <a:r>
                        <a:rPr lang="id-ID" sz="1100" spc="-3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pemberian</a:t>
                      </a:r>
                      <a:r>
                        <a:rPr lang="id-ID" sz="1100" spc="-2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sedasi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farmakologis</a:t>
                      </a:r>
                      <a:r>
                        <a:rPr lang="id-ID" sz="1100" spc="-2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selama</a:t>
                      </a:r>
                      <a:r>
                        <a:rPr lang="id-ID" sz="1100" spc="-28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percobaan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342900" lvl="0" indent="-76200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Berikan</a:t>
                      </a:r>
                      <a:r>
                        <a:rPr lang="id-ID" sz="1100" spc="-1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dukungan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psikologis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5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154305"/>
                      <a:r>
                        <a:rPr lang="id-ID" sz="1100" dirty="0">
                          <a:effectLst/>
                        </a:rPr>
                        <a:t>Edukasi:</a:t>
                      </a:r>
                      <a:endParaRPr lang="en-ID" sz="1100" dirty="0">
                        <a:effectLst/>
                      </a:endParaRPr>
                    </a:p>
                    <a:p>
                      <a:pPr>
                        <a:spcBef>
                          <a:spcPts val="10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153988" lvl="0" indent="112713">
                        <a:buSzPts val="1000"/>
                        <a:buFont typeface="Wingdings" panose="05000000000000000000" pitchFamily="2" charset="2"/>
                        <a:buChar char=""/>
                        <a:tabLst>
                          <a:tab pos="291465" algn="l"/>
                          <a:tab pos="292100" algn="l"/>
                        </a:tabLst>
                      </a:pPr>
                      <a:r>
                        <a:rPr lang="id-ID" sz="1100" dirty="0">
                          <a:effectLst/>
                        </a:rPr>
                        <a:t>Ajarkan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cara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pengontrolan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nafas</a:t>
                      </a:r>
                      <a:r>
                        <a:rPr lang="id-ID" sz="1100" spc="-10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saat</a:t>
                      </a:r>
                      <a:r>
                        <a:rPr lang="id-ID" sz="1100" spc="-5" dirty="0">
                          <a:effectLst/>
                        </a:rPr>
                        <a:t> </a:t>
                      </a:r>
                      <a:r>
                        <a:rPr lang="id-ID" sz="1100" dirty="0">
                          <a:effectLst/>
                        </a:rPr>
                        <a:t>penyapihan</a:t>
                      </a:r>
                      <a:endParaRPr lang="en-ID" sz="1100" dirty="0">
                        <a:effectLst/>
                      </a:endParaRPr>
                    </a:p>
                    <a:p>
                      <a:pPr marL="153988" indent="112713">
                        <a:spcBef>
                          <a:spcPts val="65"/>
                        </a:spcBef>
                      </a:pPr>
                      <a:r>
                        <a:rPr lang="id-ID" sz="1100" dirty="0">
                          <a:effectLst/>
                        </a:rPr>
                        <a:t> </a:t>
                      </a:r>
                      <a:endParaRPr lang="en-ID" sz="1100" dirty="0">
                        <a:effectLst/>
                      </a:endParaRPr>
                    </a:p>
                    <a:p>
                      <a:pPr marL="153988" indent="112713"/>
                      <a:r>
                        <a:rPr lang="id-ID" sz="1100" dirty="0">
                          <a:effectLst/>
                        </a:rPr>
                        <a:t>Kolaborasi: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6700" indent="0"/>
                      <a:r>
                        <a:rPr lang="id-ID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Kolaborasi pemberian obat yang meningkatkan kepatenan jalan nafas dan pertukaran gas</a:t>
                      </a:r>
                      <a:endParaRPr lang="en-ID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024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E7CB3-154A-B77C-7E80-59B79428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7" y="2651135"/>
            <a:ext cx="11706045" cy="1045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KONDISI INI HARUS SEGERA MENDAPAT PERTOLONGAN</a:t>
            </a:r>
            <a:br>
              <a:rPr lang="en-US" dirty="0"/>
            </a:br>
            <a:r>
              <a:rPr lang="en-US" dirty="0"/>
              <a:t>KARENA AKAN MENGANCAM NYAWA PASIEN</a:t>
            </a:r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A5EE01-B656-EFD4-02D2-B5FA110B02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43809" y="3843015"/>
            <a:ext cx="2431212" cy="243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900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0A0-429A-8D2D-B53B-0D51E052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TANDA EKSERBASI ASMA BERAT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4103C5-15FC-3581-EA70-2AEBA9F051B6}"/>
              </a:ext>
            </a:extLst>
          </p:cNvPr>
          <p:cNvSpPr/>
          <p:nvPr/>
        </p:nvSpPr>
        <p:spPr>
          <a:xfrm>
            <a:off x="3640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SESAK NAFAS </a:t>
            </a:r>
          </a:p>
          <a:p>
            <a:pPr algn="ctr"/>
            <a:r>
              <a:rPr lang="en-US" sz="1600" dirty="0">
                <a:latin typeface="Bodoni MT" panose="02070603080606020203" pitchFamily="18" charset="0"/>
              </a:rPr>
              <a:t>SAAT ISTIRAHAT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ECC771-0DFA-2599-9199-1E3432E8D453}"/>
              </a:ext>
            </a:extLst>
          </p:cNvPr>
          <p:cNvSpPr/>
          <p:nvPr/>
        </p:nvSpPr>
        <p:spPr>
          <a:xfrm>
            <a:off x="1481667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POSISI</a:t>
            </a:r>
          </a:p>
          <a:p>
            <a:pPr algn="ctr"/>
            <a:r>
              <a:rPr lang="en-US" sz="1600" dirty="0">
                <a:latin typeface="Bodoni MT" panose="02070603080606020203" pitchFamily="18" charset="0"/>
              </a:rPr>
              <a:t>DUDUK MEMBUNGKUK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526FE6-B5F7-D38B-2425-0B80518730F7}"/>
              </a:ext>
            </a:extLst>
          </p:cNvPr>
          <p:cNvSpPr/>
          <p:nvPr/>
        </p:nvSpPr>
        <p:spPr>
          <a:xfrm>
            <a:off x="3158067" y="5141132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CARA BERBICARA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KATA PERKATA</a:t>
            </a:r>
            <a:endParaRPr lang="en-ID" sz="1600" b="1" dirty="0">
              <a:latin typeface="Bodoni MT" panose="02070603080606020203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B833AA-5F35-3B76-A974-C264895210D3}"/>
              </a:ext>
            </a:extLst>
          </p:cNvPr>
          <p:cNvSpPr/>
          <p:nvPr/>
        </p:nvSpPr>
        <p:spPr>
          <a:xfrm>
            <a:off x="6493934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KESADARAN</a:t>
            </a:r>
          </a:p>
          <a:p>
            <a:pPr algn="ctr"/>
            <a:r>
              <a:rPr lang="en-US" sz="1600" dirty="0">
                <a:latin typeface="Bodoni MT" panose="02070603080606020203" pitchFamily="18" charset="0"/>
              </a:rPr>
              <a:t>GELISAH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D93FA9-CF3D-99EA-1E58-7472CDA530C9}"/>
              </a:ext>
            </a:extLst>
          </p:cNvPr>
          <p:cNvSpPr/>
          <p:nvPr/>
        </p:nvSpPr>
        <p:spPr>
          <a:xfrm>
            <a:off x="88476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FREKUENSI NAFAS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&gt;30X (DEWASA)</a:t>
            </a:r>
            <a:endParaRPr lang="en-ID" sz="1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8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0A0-429A-8D2D-B53B-0D51E052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TANDA EKSERBASI ASMA BERAT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4103C5-15FC-3581-EA70-2AEBA9F051B6}"/>
              </a:ext>
            </a:extLst>
          </p:cNvPr>
          <p:cNvSpPr/>
          <p:nvPr/>
        </p:nvSpPr>
        <p:spPr>
          <a:xfrm>
            <a:off x="3640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FREKUENSI NADI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&gt;120X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ECC771-0DFA-2599-9199-1E3432E8D453}"/>
              </a:ext>
            </a:extLst>
          </p:cNvPr>
          <p:cNvSpPr/>
          <p:nvPr/>
        </p:nvSpPr>
        <p:spPr>
          <a:xfrm>
            <a:off x="1481667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Bodoni MT" panose="02070603080606020203" pitchFamily="18" charset="0"/>
              </a:rPr>
              <a:t>PULSUS PARDOKSUS</a:t>
            </a:r>
          </a:p>
          <a:p>
            <a:pPr algn="ctr"/>
            <a:r>
              <a:rPr lang="en-US" sz="1600" dirty="0">
                <a:latin typeface="Bodoni MT" panose="02070603080606020203" pitchFamily="18" charset="0"/>
              </a:rPr>
              <a:t>(+) &gt; 25 mmHg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526FE6-B5F7-D38B-2425-0B80518730F7}"/>
              </a:ext>
            </a:extLst>
          </p:cNvPr>
          <p:cNvSpPr/>
          <p:nvPr/>
        </p:nvSpPr>
        <p:spPr>
          <a:xfrm>
            <a:off x="3158067" y="5141132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WHEEZING/MENGI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SAAT INSPIRASI &amp; EKSPIRASI</a:t>
            </a:r>
            <a:endParaRPr lang="en-ID" sz="1600" b="1" dirty="0">
              <a:latin typeface="Bodoni MT" panose="02070603080606020203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B833AA-5F35-3B76-A974-C264895210D3}"/>
              </a:ext>
            </a:extLst>
          </p:cNvPr>
          <p:cNvSpPr/>
          <p:nvPr/>
        </p:nvSpPr>
        <p:spPr>
          <a:xfrm>
            <a:off x="6493934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PENGGUNAAN OTOT BANTU NAFAS (+)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D93FA9-CF3D-99EA-1E58-7472CDA530C9}"/>
              </a:ext>
            </a:extLst>
          </p:cNvPr>
          <p:cNvSpPr/>
          <p:nvPr/>
        </p:nvSpPr>
        <p:spPr>
          <a:xfrm>
            <a:off x="88476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PaO2 &lt; 60%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PaCO2 &gt; 45 mmHg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SATURASI OKSIGEN &lt; 90%</a:t>
            </a:r>
            <a:endParaRPr lang="en-ID" sz="1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72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C0A0-429A-8D2D-B53B-0D51E0525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TANDA EKSERBASI MENGANCAM NYAWA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4103C5-15FC-3581-EA70-2AEBA9F051B6}"/>
              </a:ext>
            </a:extLst>
          </p:cNvPr>
          <p:cNvSpPr/>
          <p:nvPr/>
        </p:nvSpPr>
        <p:spPr>
          <a:xfrm>
            <a:off x="3640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POSISI 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MENGANTUK DAN GELISAH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ECC771-0DFA-2599-9199-1E3432E8D453}"/>
              </a:ext>
            </a:extLst>
          </p:cNvPr>
          <p:cNvSpPr/>
          <p:nvPr/>
        </p:nvSpPr>
        <p:spPr>
          <a:xfrm>
            <a:off x="1481667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Bodoni MT" panose="02070603080606020203" pitchFamily="18" charset="0"/>
              </a:rPr>
              <a:t>KESADARA</a:t>
            </a:r>
            <a:r>
              <a:rPr lang="en-ID" sz="1600" dirty="0">
                <a:latin typeface="Bodoni MT" panose="02070603080606020203" pitchFamily="18" charset="0"/>
              </a:rPr>
              <a:t>N</a:t>
            </a:r>
          </a:p>
          <a:p>
            <a:pPr algn="ctr"/>
            <a:r>
              <a:rPr lang="en-ID" sz="1600" dirty="0">
                <a:latin typeface="Bodoni MT" panose="02070603080606020203" pitchFamily="18" charset="0"/>
              </a:rPr>
              <a:t>MENURUN</a:t>
            </a:r>
            <a:endParaRPr lang="en-US" sz="1600" dirty="0">
              <a:latin typeface="Bodoni MT" panose="02070603080606020203" pitchFamily="18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526FE6-B5F7-D38B-2425-0B80518730F7}"/>
              </a:ext>
            </a:extLst>
          </p:cNvPr>
          <p:cNvSpPr/>
          <p:nvPr/>
        </p:nvSpPr>
        <p:spPr>
          <a:xfrm>
            <a:off x="3158067" y="5141132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PULSUS PARADOKSUS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TIDAK ADA (-)</a:t>
            </a:r>
            <a:endParaRPr lang="en-ID" sz="1600" b="1" dirty="0">
              <a:latin typeface="Bodoni MT" panose="02070603080606020203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B833AA-5F35-3B76-A974-C264895210D3}"/>
              </a:ext>
            </a:extLst>
          </p:cNvPr>
          <p:cNvSpPr/>
          <p:nvPr/>
        </p:nvSpPr>
        <p:spPr>
          <a:xfrm>
            <a:off x="6493934" y="3650998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PENGGUNAAN OTOT BANTU NAFAS 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KELELAHAN</a:t>
            </a:r>
            <a:endParaRPr lang="en-ID" sz="1600" dirty="0">
              <a:latin typeface="Bodoni MT" panose="02070603080606020203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7D93FA9-CF3D-99EA-1E58-7472CDA530C9}"/>
              </a:ext>
            </a:extLst>
          </p:cNvPr>
          <p:cNvSpPr/>
          <p:nvPr/>
        </p:nvSpPr>
        <p:spPr>
          <a:xfrm>
            <a:off x="8847667" y="2160864"/>
            <a:ext cx="3112698" cy="119044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Bodoni MT" panose="02070603080606020203" pitchFamily="18" charset="0"/>
              </a:rPr>
              <a:t>WHEEZING/MENGI</a:t>
            </a:r>
          </a:p>
          <a:p>
            <a:pPr algn="ctr"/>
            <a:r>
              <a:rPr lang="en-US" sz="1600" b="1" dirty="0">
                <a:latin typeface="Bodoni MT" panose="02070603080606020203" pitchFamily="18" charset="0"/>
              </a:rPr>
              <a:t>SILENT CHEST</a:t>
            </a:r>
            <a:endParaRPr lang="en-ID" sz="16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9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CE630-23A6-C523-564B-F377C0180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STATUS ASMATIKUS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A252-9351-D7BA-4B6F-6BE66ADCC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ID" dirty="0"/>
              <a:t>Status </a:t>
            </a:r>
            <a:r>
              <a:rPr lang="en-ID" dirty="0" err="1"/>
              <a:t>asmatikus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bronkospasme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,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terapi</a:t>
            </a:r>
            <a:r>
              <a:rPr lang="en-ID" dirty="0"/>
              <a:t> </a:t>
            </a:r>
            <a:r>
              <a:rPr lang="en-ID" dirty="0" err="1"/>
              <a:t>awal</a:t>
            </a:r>
            <a:r>
              <a:rPr lang="en-ID" dirty="0"/>
              <a:t>,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keselamatan</a:t>
            </a:r>
            <a:r>
              <a:rPr lang="en-ID" dirty="0"/>
              <a:t> </a:t>
            </a:r>
            <a:r>
              <a:rPr lang="en-ID" dirty="0" err="1"/>
              <a:t>jiwa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185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10AD-4068-27D8-74FA-109C431A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362" y="2701546"/>
            <a:ext cx="10515600" cy="1045231"/>
          </a:xfrm>
        </p:spPr>
        <p:txBody>
          <a:bodyPr/>
          <a:lstStyle/>
          <a:p>
            <a:pPr algn="ctr"/>
            <a:r>
              <a:rPr lang="en-US" dirty="0"/>
              <a:t>APA YANG HARUS DILAKUKAN ???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857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2794</Words>
  <Application>Microsoft Office PowerPoint</Application>
  <PresentationFormat>Widescreen</PresentationFormat>
  <Paragraphs>299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Bahnschrift Condensed</vt:lpstr>
      <vt:lpstr>Bodoni MT</vt:lpstr>
      <vt:lpstr>Calibri</vt:lpstr>
      <vt:lpstr>Calibri Light</vt:lpstr>
      <vt:lpstr>Comic Sans MS</vt:lpstr>
      <vt:lpstr>Times New Roman</vt:lpstr>
      <vt:lpstr>Wingdings</vt:lpstr>
      <vt:lpstr>Office Theme</vt:lpstr>
      <vt:lpstr>Custom Design</vt:lpstr>
      <vt:lpstr>EKSASERBASI ASMA</vt:lpstr>
      <vt:lpstr>APA ITU EKSASERBASI ASMA????</vt:lpstr>
      <vt:lpstr>PowerPoint Presentation</vt:lpstr>
      <vt:lpstr>KONDISI INI HARUS SEGERA MENDAPAT PERTOLONGAN KARENA AKAN MENGANCAM NYAWA PASIEN</vt:lpstr>
      <vt:lpstr>TANDA EKSERBASI ASMA BERAT</vt:lpstr>
      <vt:lpstr>TANDA EKSERBASI ASMA BERAT</vt:lpstr>
      <vt:lpstr>TANDA EKSERBASI MENGANCAM NYAWA</vt:lpstr>
      <vt:lpstr>STATUS ASMATIKUS</vt:lpstr>
      <vt:lpstr>APA YANG HARUS DILAKUKAN ???</vt:lpstr>
      <vt:lpstr>TINDAKAN</vt:lpstr>
      <vt:lpstr>TINDAKAN</vt:lpstr>
      <vt:lpstr>ASTHMA ACTION PLAN (AAP)</vt:lpstr>
      <vt:lpstr>PowerPoint Presentation</vt:lpstr>
      <vt:lpstr>APA YANG HARUS DILAKUKA PENDERITA ASMA???</vt:lpstr>
      <vt:lpstr>PowerPoint Presentation</vt:lpstr>
      <vt:lpstr>GAGAL NAFAS</vt:lpstr>
      <vt:lpstr>PENDAHULUAN</vt:lpstr>
      <vt:lpstr>Pengertian </vt:lpstr>
      <vt:lpstr>Gagal nafas tipe I</vt:lpstr>
      <vt:lpstr>Gagal nafas tipe II</vt:lpstr>
      <vt:lpstr>ETIOLOGI</vt:lpstr>
      <vt:lpstr>ETIOLOGI</vt:lpstr>
      <vt:lpstr>PowerPoint Presentation</vt:lpstr>
      <vt:lpstr>PowerPoint Presentation</vt:lpstr>
      <vt:lpstr>Manifestasi Klinis Gagal Nafas </vt:lpstr>
      <vt:lpstr>Manifestasi Klinis Gagal Nafas </vt:lpstr>
      <vt:lpstr>patofisiologi</vt:lpstr>
      <vt:lpstr>Pemeriksaan penunjang </vt:lpstr>
      <vt:lpstr>Pemeriksaan penunjang </vt:lpstr>
      <vt:lpstr>Pemeriksaan penunjang </vt:lpstr>
      <vt:lpstr>Pemeriksaan penunjang </vt:lpstr>
      <vt:lpstr>PENATALAKSANAAN GAGAL NAFAS</vt:lpstr>
      <vt:lpstr>PENATALAKSANAAN GAGAL NAFAS</vt:lpstr>
      <vt:lpstr>ASUHAN KEPERAWATAN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zulmah astuti</dc:creator>
  <cp:lastModifiedBy>zulmah astuti</cp:lastModifiedBy>
  <cp:revision>6</cp:revision>
  <dcterms:created xsi:type="dcterms:W3CDTF">2023-08-20T08:06:49Z</dcterms:created>
  <dcterms:modified xsi:type="dcterms:W3CDTF">2023-09-02T13:36:56Z</dcterms:modified>
</cp:coreProperties>
</file>