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2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66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FF"/>
    <a:srgbClr val="66CCFF"/>
    <a:srgbClr val="D35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33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9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0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8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6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7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9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7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9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7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5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4DC3B-FCE5-48D2-A9C9-968F7CFADE49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EDD18-D119-4937-83BE-C14F53ED8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8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fg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172200" cy="6900602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6" t="4481" r="14803"/>
          <a:stretch>
            <a:fillRect/>
          </a:stretch>
        </p:blipFill>
        <p:spPr>
          <a:xfrm rot="16200000">
            <a:off x="4229100" y="1943100"/>
            <a:ext cx="6858000" cy="2971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3733800"/>
            <a:ext cx="3657600" cy="762000"/>
          </a:xfrm>
          <a:prstGeom prst="rect">
            <a:avLst/>
          </a:prstGeom>
          <a:solidFill>
            <a:srgbClr val="D3501B"/>
          </a:solidFill>
          <a:ln>
            <a:solidFill>
              <a:srgbClr val="D350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     </a:t>
            </a:r>
            <a:r>
              <a:rPr lang="en-US" sz="4800" b="1" dirty="0" err="1"/>
              <a:t>Kurikulum</a:t>
            </a:r>
            <a:endParaRPr lang="en-US" sz="4800" b="1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267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114800"/>
            <a:ext cx="8610600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Comic Sans MS" pitchFamily="66" charset="0"/>
              </a:rPr>
              <a:t>d. </a:t>
            </a:r>
            <a:r>
              <a:rPr lang="en-US" sz="3600" dirty="0" err="1">
                <a:latin typeface="Comic Sans MS" pitchFamily="66" charset="0"/>
              </a:rPr>
              <a:t>Memahami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dan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menjelaskan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karakteristik</a:t>
            </a:r>
            <a:r>
              <a:rPr lang="en-US" sz="3600" dirty="0">
                <a:latin typeface="Comic Sans MS" pitchFamily="66" charset="0"/>
              </a:rPr>
              <a:t>  </a:t>
            </a:r>
            <a:r>
              <a:rPr lang="en-US" sz="3600" dirty="0" err="1">
                <a:latin typeface="Comic Sans MS" pitchFamily="66" charset="0"/>
              </a:rPr>
              <a:t>suatu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kurikulum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dan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dan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pelaksanaan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suatu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kurikulum</a:t>
            </a: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646860"/>
      </p:ext>
    </p:extLst>
  </p:cSld>
  <p:clrMapOvr>
    <a:masterClrMapping/>
  </p:clrMapOvr>
  <p:transition>
    <p:split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evaluasi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074702"/>
              </p:ext>
            </p:extLst>
          </p:nvPr>
        </p:nvGraphicFramePr>
        <p:xfrm>
          <a:off x="457200" y="1600200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Aspek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                         </a:t>
                      </a:r>
                      <a:r>
                        <a:rPr lang="en-US" dirty="0" err="1"/>
                        <a:t>Permasalahan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Filosofi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kurikulum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Kesusaian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ffilosofi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dengan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masalah</a:t>
                      </a:r>
                      <a:r>
                        <a:rPr lang="en-US" baseline="0" dirty="0"/>
                        <a:t> / </a:t>
                      </a:r>
                      <a:r>
                        <a:rPr lang="en-US" baseline="0" dirty="0" err="1"/>
                        <a:t>tantangan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kurikulum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Pemahaman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filosofi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oleh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pengembangan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kurikulum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Model </a:t>
                      </a:r>
                      <a:r>
                        <a:rPr lang="en-US" dirty="0" err="1"/>
                        <a:t>kurikulum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Kesesuaian</a:t>
                      </a:r>
                      <a:r>
                        <a:rPr lang="en-US" baseline="0" dirty="0"/>
                        <a:t> model </a:t>
                      </a:r>
                      <a:r>
                        <a:rPr lang="en-US" baseline="0" dirty="0" err="1"/>
                        <a:t>dengan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filosofi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kurikulum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Pemahaman</a:t>
                      </a:r>
                      <a:r>
                        <a:rPr lang="en-US" baseline="0" dirty="0"/>
                        <a:t> model </a:t>
                      </a:r>
                      <a:r>
                        <a:rPr lang="en-US" baseline="0" dirty="0" err="1"/>
                        <a:t>oleh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pengembang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kurikulum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Keterbacaan</a:t>
                      </a:r>
                      <a:r>
                        <a:rPr lang="en-US" baseline="0" dirty="0"/>
                        <a:t>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komponen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Kesesuaian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komponen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model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kurikulum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Kesinambungan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antara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komponen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Kejelasan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istilah</a:t>
                      </a:r>
                      <a:r>
                        <a:rPr lang="en-US" baseline="0" dirty="0"/>
                        <a:t> yang di </a:t>
                      </a:r>
                      <a:r>
                        <a:rPr lang="en-US" baseline="0" dirty="0" err="1"/>
                        <a:t>gunakan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Persyaratan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pelaksanaan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kurikulum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Konsistensi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dalam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penulisan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komponen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nalizzare-guardare-attenzione.jpg"/>
          <p:cNvPicPr>
            <a:picLocks noChangeAspect="1"/>
          </p:cNvPicPr>
          <p:nvPr/>
        </p:nvPicPr>
        <p:blipFill>
          <a:blip r:embed="rId2" cstate="print"/>
          <a:srcRect l="12000" r="24000" b="14667"/>
          <a:stretch>
            <a:fillRect/>
          </a:stretch>
        </p:blipFill>
        <p:spPr>
          <a:xfrm>
            <a:off x="228600" y="0"/>
            <a:ext cx="1524000" cy="1524000"/>
          </a:xfrm>
          <a:prstGeom prst="rect">
            <a:avLst/>
          </a:prstGeom>
        </p:spPr>
      </p:pic>
      <p:pic>
        <p:nvPicPr>
          <p:cNvPr id="6" name="Picture 5" descr="huyuyuy.jpg"/>
          <p:cNvPicPr>
            <a:picLocks noChangeAspect="1"/>
          </p:cNvPicPr>
          <p:nvPr/>
        </p:nvPicPr>
        <p:blipFill>
          <a:blip r:embed="rId3" cstate="print"/>
          <a:srcRect l="45907" t="11589" b="10104"/>
          <a:stretch>
            <a:fillRect/>
          </a:stretch>
        </p:blipFill>
        <p:spPr>
          <a:xfrm>
            <a:off x="7924800" y="5140034"/>
            <a:ext cx="1219200" cy="171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435821"/>
      </p:ext>
    </p:extLst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562600" cy="1143000"/>
          </a:xfrm>
          <a:solidFill>
            <a:srgbClr val="66CCFF"/>
          </a:solidFill>
        </p:spPr>
        <p:txBody>
          <a:bodyPr>
            <a:normAutofit/>
          </a:bodyPr>
          <a:lstStyle/>
          <a:p>
            <a:r>
              <a:rPr lang="en-US" dirty="0"/>
              <a:t>5. </a:t>
            </a:r>
            <a:r>
              <a:rPr lang="en-US" dirty="0" err="1"/>
              <a:t>Evaluasi</a:t>
            </a:r>
            <a:r>
              <a:rPr lang="en-US" dirty="0"/>
              <a:t> internal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228600"/>
            <a:ext cx="2993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eksternal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48690"/>
            <a:ext cx="5562600" cy="5909310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3600" dirty="0">
              <a:latin typeface="Agency FB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err="1">
                <a:latin typeface="Agency FB" pitchFamily="34" charset="0"/>
              </a:rPr>
              <a:t>Evaluasi</a:t>
            </a:r>
            <a:r>
              <a:rPr lang="en-US" sz="3600" dirty="0">
                <a:latin typeface="Agency FB" pitchFamily="34" charset="0"/>
              </a:rPr>
              <a:t> internal </a:t>
            </a:r>
            <a:r>
              <a:rPr lang="en-US" sz="3600" dirty="0" err="1">
                <a:latin typeface="Agency FB" pitchFamily="34" charset="0"/>
              </a:rPr>
              <a:t>dilakukan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oleh</a:t>
            </a:r>
            <a:r>
              <a:rPr lang="en-US" sz="3600" dirty="0">
                <a:latin typeface="Agency FB" pitchFamily="34" charset="0"/>
              </a:rPr>
              <a:t> evaluator yang </a:t>
            </a:r>
            <a:r>
              <a:rPr lang="en-US" sz="3600" dirty="0" err="1">
                <a:latin typeface="Agency FB" pitchFamily="34" charset="0"/>
              </a:rPr>
              <a:t>menjadi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anggota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tim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pengembang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kurikulum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atau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anggota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dari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i="1" dirty="0">
                <a:latin typeface="Agency FB" pitchFamily="34" charset="0"/>
              </a:rPr>
              <a:t>entity</a:t>
            </a:r>
            <a:r>
              <a:rPr lang="en-US" sz="3600" dirty="0">
                <a:latin typeface="Agency FB" pitchFamily="34" charset="0"/>
              </a:rPr>
              <a:t> yang </a:t>
            </a:r>
            <a:r>
              <a:rPr lang="en-US" sz="3600" dirty="0" err="1">
                <a:latin typeface="Agency FB" pitchFamily="34" charset="0"/>
              </a:rPr>
              <a:t>menjadi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evaluand</a:t>
            </a:r>
            <a:endParaRPr lang="en-US" sz="3600" dirty="0">
              <a:latin typeface="Agency FB" pitchFamily="34" charset="0"/>
            </a:endParaRPr>
          </a:p>
          <a:p>
            <a:pPr>
              <a:lnSpc>
                <a:spcPct val="150000"/>
              </a:lnSpc>
            </a:pPr>
            <a:endParaRPr lang="en-US" sz="3600" dirty="0">
              <a:latin typeface="Agency FB" pitchFamily="34" charset="0"/>
            </a:endParaRPr>
          </a:p>
          <a:p>
            <a:pPr>
              <a:lnSpc>
                <a:spcPct val="150000"/>
              </a:lnSpc>
            </a:pPr>
            <a:endParaRPr lang="en-US" sz="3600" dirty="0">
              <a:latin typeface="Agency FB" pitchFamily="34" charset="0"/>
            </a:endParaRPr>
          </a:p>
        </p:txBody>
      </p:sp>
      <p:pic>
        <p:nvPicPr>
          <p:cNvPr id="10" name="Picture 9" descr="wwwwww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1828800"/>
            <a:ext cx="35814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462753"/>
      </p:ext>
    </p:extLst>
  </p:cSld>
  <p:clrMapOvr>
    <a:masterClrMapping/>
  </p:clrMapOvr>
  <p:transition>
    <p:diamond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6400800" cy="6858000"/>
          </a:xfrm>
          <a:solidFill>
            <a:srgbClr val="00FFFF"/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endParaRPr lang="en-US" dirty="0"/>
          </a:p>
          <a:p>
            <a:pPr marL="514350" indent="-514350">
              <a:lnSpc>
                <a:spcPct val="170000"/>
              </a:lnSpc>
              <a:buAutoNum type="alphaLcPeriod"/>
            </a:pPr>
            <a:r>
              <a:rPr lang="en-US" sz="5400" b="1" dirty="0" err="1"/>
              <a:t>Evaluasi</a:t>
            </a:r>
            <a:r>
              <a:rPr lang="en-US" sz="5400" b="1" dirty="0"/>
              <a:t> internal</a:t>
            </a:r>
            <a:endParaRPr lang="en-US" sz="4000" dirty="0"/>
          </a:p>
          <a:p>
            <a:pPr marL="0" indent="0">
              <a:buNone/>
            </a:pPr>
            <a:r>
              <a:rPr lang="en-US" sz="4000" b="1" dirty="0"/>
              <a:t>*</a:t>
            </a:r>
            <a:r>
              <a:rPr lang="en-US" sz="4000" b="1" dirty="0" err="1"/>
              <a:t>Keuntungan</a:t>
            </a:r>
            <a:r>
              <a:rPr lang="en-US" sz="4000" b="1" dirty="0"/>
              <a:t> </a:t>
            </a:r>
          </a:p>
          <a:p>
            <a:pPr marL="0" indent="0">
              <a:buNone/>
            </a:pPr>
            <a:r>
              <a:rPr lang="en-US" sz="3800" dirty="0">
                <a:latin typeface="Andalus" pitchFamily="18" charset="-78"/>
                <a:cs typeface="Andalus" pitchFamily="18" charset="-78"/>
              </a:rPr>
              <a:t>-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akses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data yang di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inginkan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jauh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lebih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mudah</a:t>
            </a:r>
            <a:endParaRPr lang="en-US" sz="36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3600" dirty="0">
                <a:latin typeface="Andalus" pitchFamily="18" charset="-78"/>
                <a:cs typeface="Andalus" pitchFamily="18" charset="-78"/>
              </a:rPr>
              <a:t>-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mengenal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karakteristik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evaluan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dengan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sangat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baik</a:t>
            </a:r>
            <a:endParaRPr lang="en-US" sz="36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3600" dirty="0">
                <a:latin typeface="Andalus" pitchFamily="18" charset="-78"/>
                <a:cs typeface="Andalus" pitchFamily="18" charset="-78"/>
              </a:rPr>
              <a:t>-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proses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check-recheck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informasi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menjadi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sangat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mudah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efisien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dan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memungkinkan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menghasilkan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data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dalam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tingkat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validasi</a:t>
            </a:r>
            <a:r>
              <a:rPr lang="en-US" sz="3600" dirty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sz="3600" dirty="0" err="1">
                <a:latin typeface="Andalus" pitchFamily="18" charset="-78"/>
                <a:cs typeface="Andalus" pitchFamily="18" charset="-78"/>
              </a:rPr>
              <a:t>tinggi</a:t>
            </a:r>
            <a:endParaRPr lang="en-US" sz="36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1324" y="1905000"/>
            <a:ext cx="2442676" cy="4953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772400" y="457200"/>
            <a:ext cx="1371600" cy="381000"/>
          </a:xfrm>
          <a:prstGeom prst="rect">
            <a:avLst/>
          </a:prstGeom>
          <a:solidFill>
            <a:srgbClr val="00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7886700" y="419100"/>
            <a:ext cx="1219200" cy="381000"/>
          </a:xfrm>
          <a:prstGeom prst="rect">
            <a:avLst/>
          </a:prstGeom>
          <a:solidFill>
            <a:srgbClr val="00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mb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w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194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67600" y="914400"/>
            <a:ext cx="1676400" cy="381000"/>
          </a:xfrm>
          <a:prstGeom prst="rect">
            <a:avLst/>
          </a:prstGeom>
          <a:solidFill>
            <a:srgbClr val="00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228600"/>
            <a:ext cx="70708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*</a:t>
            </a:r>
            <a:r>
              <a:rPr lang="en-US" sz="4400" b="1" dirty="0" err="1"/>
              <a:t>Kelemahan</a:t>
            </a:r>
            <a:r>
              <a:rPr lang="en-US" sz="4400" b="1" dirty="0"/>
              <a:t> </a:t>
            </a:r>
            <a:r>
              <a:rPr lang="en-US" sz="4400" b="1" dirty="0" err="1"/>
              <a:t>Evaluasi</a:t>
            </a:r>
            <a:r>
              <a:rPr lang="en-US" sz="4400" b="1" dirty="0"/>
              <a:t> Internal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4201" y="1905000"/>
            <a:ext cx="60197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Comic Sans MS" pitchFamily="66" charset="0"/>
              </a:rPr>
              <a:t>Keterdekatan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antara</a:t>
            </a:r>
            <a:r>
              <a:rPr lang="en-US" sz="3600" dirty="0">
                <a:latin typeface="Comic Sans MS" pitchFamily="66" charset="0"/>
              </a:rPr>
              <a:t> evaluator </a:t>
            </a:r>
            <a:r>
              <a:rPr lang="en-US" sz="3600" dirty="0" err="1">
                <a:latin typeface="Comic Sans MS" pitchFamily="66" charset="0"/>
              </a:rPr>
              <a:t>dengan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sumber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informasi</a:t>
            </a:r>
            <a:r>
              <a:rPr lang="en-US" sz="3600" dirty="0">
                <a:latin typeface="Comic Sans MS" pitchFamily="66" charset="0"/>
              </a:rPr>
              <a:t>, </a:t>
            </a:r>
            <a:r>
              <a:rPr lang="en-US" sz="3600" dirty="0" err="1">
                <a:latin typeface="Comic Sans MS" pitchFamily="66" charset="0"/>
              </a:rPr>
              <a:t>bisa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menjadi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ancaman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bagi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objektivitas</a:t>
            </a:r>
            <a:r>
              <a:rPr lang="en-US" sz="3600" dirty="0">
                <a:latin typeface="Comic Sans MS" pitchFamily="66" charset="0"/>
              </a:rPr>
              <a:t> evaluator </a:t>
            </a:r>
            <a:r>
              <a:rPr lang="en-US" sz="3600" dirty="0" err="1">
                <a:latin typeface="Comic Sans MS" pitchFamily="66" charset="0"/>
              </a:rPr>
              <a:t>ketika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ia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memaknai</a:t>
            </a:r>
            <a:r>
              <a:rPr lang="en-US" sz="3600" dirty="0">
                <a:latin typeface="Comic Sans MS" pitchFamily="66" charset="0"/>
              </a:rPr>
              <a:t> data yang </a:t>
            </a:r>
            <a:r>
              <a:rPr lang="en-US" sz="3600" dirty="0" err="1">
                <a:latin typeface="Comic Sans MS" pitchFamily="66" charset="0"/>
              </a:rPr>
              <a:t>sudah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dikumpulkan</a:t>
            </a:r>
            <a:r>
              <a:rPr lang="en-US" sz="3600" dirty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>
    <p:strips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48768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b. </a:t>
            </a:r>
            <a:r>
              <a:rPr lang="en-US" b="1" dirty="0" err="1">
                <a:solidFill>
                  <a:schemeClr val="bg1"/>
                </a:solidFill>
              </a:rPr>
              <a:t>Evaluasi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eksternal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6" t="4481" r="14803"/>
          <a:stretch>
            <a:fillRect/>
          </a:stretch>
        </p:blipFill>
        <p:spPr>
          <a:xfrm>
            <a:off x="1981200" y="1371600"/>
            <a:ext cx="4876800" cy="548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057400"/>
            <a:ext cx="4953000" cy="3916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Evaluasi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eksternal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oleh</a:t>
            </a:r>
            <a:r>
              <a:rPr lang="en-US" dirty="0">
                <a:solidFill>
                  <a:schemeClr val="bg1"/>
                </a:solidFill>
              </a:rPr>
              <a:t> evaluator yang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memiliki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keterkaitan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evaluan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administrasi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maupun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akademik</a:t>
            </a:r>
            <a:r>
              <a:rPr lang="en-US" dirty="0">
                <a:solidFill>
                  <a:schemeClr val="bg1"/>
                </a:solidFill>
              </a:rPr>
              <a:t>.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Keuntungan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evaluasi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eksternal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adalah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tingkat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objektivitas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lebih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tinggi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 descr="wwwwwwww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2057401"/>
            <a:ext cx="1971675" cy="4800600"/>
          </a:xfrm>
          <a:prstGeom prst="rect">
            <a:avLst/>
          </a:prstGeom>
        </p:spPr>
      </p:pic>
      <p:pic>
        <p:nvPicPr>
          <p:cNvPr id="6" name="Picture 5" descr="wwwwwwwwwwww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438400"/>
            <a:ext cx="1905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349401"/>
      </p:ext>
    </p:extLst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86400" y="0"/>
            <a:ext cx="1643074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		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72364" y="5257800"/>
            <a:ext cx="1571636" cy="107721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sz="3200" dirty="0"/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086600" y="4343400"/>
            <a:ext cx="1571604" cy="1077218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715240" y="3124200"/>
            <a:ext cx="1428760" cy="147732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		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1752600"/>
            <a:ext cx="1428760" cy="1477328"/>
          </a:xfrm>
          <a:prstGeom prst="rect">
            <a:avLst/>
          </a:prstGeom>
          <a:solidFill>
            <a:srgbClr val="F27CC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		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762000"/>
            <a:ext cx="1357322" cy="147732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			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" name="Picture 10" descr="evalua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971800"/>
            <a:ext cx="3657600" cy="3886200"/>
          </a:xfrm>
          <a:prstGeom prst="rect">
            <a:avLst/>
          </a:prstGeom>
        </p:spPr>
      </p:pic>
      <p:pic>
        <p:nvPicPr>
          <p:cNvPr id="12" name="Picture 11" descr="fcfg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743200"/>
            <a:ext cx="1943100" cy="1676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14600" y="3429000"/>
            <a:ext cx="47900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latin typeface="Batang" pitchFamily="18" charset="-127"/>
                <a:ea typeface="Batang" pitchFamily="18" charset="-127"/>
              </a:rPr>
              <a:t>Thank YOU</a:t>
            </a: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2514600"/>
            <a:ext cx="15568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atin typeface="Comic Sans MS" pitchFamily="66" charset="0"/>
              </a:rPr>
              <a:t>by</a:t>
            </a:r>
          </a:p>
        </p:txBody>
      </p:sp>
    </p:spTree>
  </p:cSld>
  <p:clrMapOvr>
    <a:masterClrMapping/>
  </p:clrMapOvr>
  <p:transition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6" t="4481" r="14803"/>
          <a:stretch>
            <a:fillRect/>
          </a:stretch>
        </p:blipFill>
        <p:spPr>
          <a:xfrm rot="16200000">
            <a:off x="3095932" y="-3076268"/>
            <a:ext cx="2952136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Defenisi</a:t>
            </a:r>
            <a:r>
              <a:rPr lang="en-US" sz="6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6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6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6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evaluasi</a:t>
            </a:r>
            <a:r>
              <a:rPr lang="en-US" sz="6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kurikulum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71800"/>
            <a:ext cx="91440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92831"/>
      </p:ext>
    </p:extLst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7" r="45553" b="14222"/>
          <a:stretch/>
        </p:blipFill>
        <p:spPr>
          <a:xfrm>
            <a:off x="34413" y="2"/>
            <a:ext cx="8077200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47800" y="228600"/>
            <a:ext cx="8229600" cy="1143000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7300" dirty="0" err="1">
                <a:solidFill>
                  <a:schemeClr val="bg1"/>
                </a:solidFill>
              </a:rPr>
              <a:t>Pendahuluan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4800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Evaluaction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research yang di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kembangkan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weiss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( 1972 )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merupakan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pekerjaan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evaluasi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perguruan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tinggi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sangat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dekat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penelitian</a:t>
            </a:r>
            <a:r>
              <a:rPr lang="en-US" sz="58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295400"/>
            <a:ext cx="3276600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630937"/>
      </p:ext>
    </p:extLst>
  </p:cSld>
  <p:clrMapOvr>
    <a:masterClrMapping/>
  </p:clrMapOvr>
  <p:transition>
    <p:split orient="vert"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6" t="4481" r="14803"/>
          <a:stretch>
            <a:fillRect/>
          </a:stretch>
        </p:blipFill>
        <p:spPr>
          <a:xfrm rot="16200000">
            <a:off x="-561668" y="581332"/>
            <a:ext cx="6838336" cy="571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0"/>
            <a:ext cx="32766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457200"/>
            <a:ext cx="4953000" cy="5562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Evaluasi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memiliki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tujuan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yang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didasarkan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pada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keperluan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pengambil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keputusan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,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masyarakat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,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pemberian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dana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,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pelaksanaan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,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akademik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dan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sangat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di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tentukan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oleh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pandagan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filosofis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mengenai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evaluasi</a:t>
            </a:r>
            <a:r>
              <a:rPr lang="en-US" sz="3300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774127"/>
      </p:ext>
    </p:extLst>
  </p:cSld>
  <p:clrMapOvr>
    <a:masterClrMapping/>
  </p:clrMapOvr>
  <p:transition>
    <p:cover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0"/>
            <a:ext cx="6172200" cy="685800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0988" indent="0">
              <a:buNone/>
            </a:pP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Evaluasi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adalah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proses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pengumpulan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informasi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untuk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membantu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pengambilan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keputusan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didalamnya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terdapat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perbedaan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mengenai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siapa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yang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dimaksudkan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dengan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pengambil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keputusan</a:t>
            </a:r>
            <a:r>
              <a:rPr lang="en-US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3600" y="3810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2. </a:t>
            </a:r>
            <a:r>
              <a:rPr lang="en-US" sz="4800" b="1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Defenisi</a:t>
            </a:r>
            <a:r>
              <a:rPr lang="en-US" sz="4800" b="1" dirty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evaluasi</a:t>
            </a:r>
            <a:endParaRPr lang="en-US" sz="4800" b="1" dirty="0">
              <a:solidFill>
                <a:schemeClr val="bg1"/>
              </a:solidFill>
              <a:latin typeface="BatangChe" pitchFamily="49" charset="-127"/>
              <a:ea typeface="BatangChe" pitchFamily="49" charset="-127"/>
            </a:endParaRPr>
          </a:p>
        </p:txBody>
      </p:sp>
      <p:pic>
        <p:nvPicPr>
          <p:cNvPr id="6" name="Picture 5" descr="pensil cantik.jpg"/>
          <p:cNvPicPr>
            <a:picLocks noChangeAspect="1"/>
          </p:cNvPicPr>
          <p:nvPr/>
        </p:nvPicPr>
        <p:blipFill>
          <a:blip r:embed="rId2" cstate="print"/>
          <a:srcRect l="3377" t="38630" r="3766"/>
          <a:stretch>
            <a:fillRect/>
          </a:stretch>
        </p:blipFill>
        <p:spPr>
          <a:xfrm>
            <a:off x="0" y="1143000"/>
            <a:ext cx="2743200" cy="5715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00200" y="6019800"/>
            <a:ext cx="1066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9859"/>
      </p:ext>
    </p:extLst>
  </p:cSld>
  <p:clrMapOvr>
    <a:masterClrMapping/>
  </p:clrMapOvr>
  <p:transition>
    <p:checke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3972" y="990600"/>
            <a:ext cx="5562600" cy="52117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Evaluasi</a:t>
            </a:r>
            <a:r>
              <a:rPr lang="en-US" dirty="0"/>
              <a:t> yang di </a:t>
            </a:r>
            <a:r>
              <a:rPr lang="en-US" dirty="0" err="1"/>
              <a:t>kemukakan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tyler</a:t>
            </a:r>
            <a:r>
              <a:rPr lang="en-US" dirty="0"/>
              <a:t> ( 1949)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kurikulum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Garamond" pitchFamily="18" charset="0"/>
              </a:rPr>
              <a:t>Prof.Dr</a:t>
            </a:r>
            <a:r>
              <a:rPr lang="en-US" dirty="0">
                <a:latin typeface="Garamond" pitchFamily="18" charset="0"/>
              </a:rPr>
              <a:t>. S. </a:t>
            </a:r>
            <a:r>
              <a:rPr lang="en-US" dirty="0" err="1">
                <a:latin typeface="Garamond" pitchFamily="18" charset="0"/>
              </a:rPr>
              <a:t>Hasan</a:t>
            </a:r>
            <a:r>
              <a:rPr lang="en-US" dirty="0">
                <a:latin typeface="Garamond" pitchFamily="18" charset="0"/>
              </a:rPr>
              <a:t> Hamid : </a:t>
            </a:r>
          </a:p>
          <a:p>
            <a:pPr marL="0" indent="0">
              <a:buNone/>
            </a:pPr>
            <a:r>
              <a:rPr lang="en-US" dirty="0" err="1">
                <a:latin typeface="Garamond" pitchFamily="18" charset="0"/>
              </a:rPr>
              <a:t>evaluasi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kurikulum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sebagai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usaha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sistematis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mengumpulkan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informasi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mengenai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suatu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kurikulum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untuk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digunakan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sebagai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pertimbangan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mengenai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nilai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dan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arti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kurikulum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dalam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suatu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konteks</a:t>
            </a:r>
            <a:r>
              <a:rPr lang="en-US" dirty="0">
                <a:latin typeface="Garamond" pitchFamily="18" charset="0"/>
              </a:rPr>
              <a:t> </a:t>
            </a:r>
            <a:r>
              <a:rPr lang="en-US" dirty="0" err="1">
                <a:latin typeface="Garamond" pitchFamily="18" charset="0"/>
              </a:rPr>
              <a:t>tertentu</a:t>
            </a:r>
            <a:r>
              <a:rPr lang="en-US" dirty="0">
                <a:latin typeface="Garamond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95600" cy="6781800"/>
          </a:xfrm>
          <a:prstGeom prst="rect">
            <a:avLst/>
          </a:prstGeom>
        </p:spPr>
      </p:pic>
      <p:pic>
        <p:nvPicPr>
          <p:cNvPr id="5" name="Picture 4" descr="ae-animasi panah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2770989">
            <a:off x="2386807" y="2883754"/>
            <a:ext cx="1017584" cy="74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778551"/>
      </p:ext>
    </p:extLst>
  </p:cSld>
  <p:clrMapOvr>
    <a:masterClrMapping/>
  </p:clrMapOvr>
  <p:transition>
    <p:wheel spokes="2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97758"/>
            <a:ext cx="8229600" cy="1143000"/>
          </a:xfrm>
        </p:spPr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evaluasi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49661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di </a:t>
            </a:r>
            <a:r>
              <a:rPr lang="en-US" dirty="0" err="1"/>
              <a:t>kelompokkan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kurikulum</a:t>
            </a:r>
            <a:r>
              <a:rPr lang="en-US" dirty="0"/>
              <a:t> </a:t>
            </a:r>
            <a:r>
              <a:rPr lang="en-US" dirty="0" err="1"/>
              <a:t>sebagi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4" y="78657"/>
            <a:ext cx="3256116" cy="244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274273"/>
      </p:ext>
    </p:extLst>
  </p:cSld>
  <p:clrMapOvr>
    <a:masterClrMapping/>
  </p:clrMapOvr>
  <p:transition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521167"/>
            <a:ext cx="6553200" cy="1782762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b. </a:t>
            </a:r>
            <a:r>
              <a:rPr lang="en-US" sz="3200" dirty="0" err="1"/>
              <a:t>Menentukan</a:t>
            </a:r>
            <a:r>
              <a:rPr lang="en-US" sz="3200" dirty="0"/>
              <a:t>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keberhasilan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kegagalan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kurikulum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faktor-faktor</a:t>
            </a:r>
            <a:r>
              <a:rPr lang="en-US" sz="3200" dirty="0"/>
              <a:t> yang </a:t>
            </a:r>
            <a:r>
              <a:rPr lang="en-US" sz="3200" dirty="0" err="1"/>
              <a:t>berkontribusi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98837"/>
            <a:ext cx="6096000" cy="34591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c.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kurikulum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65" y="177762"/>
            <a:ext cx="2362200" cy="24695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4" t="11047" r="4632" b="6105"/>
          <a:stretch/>
        </p:blipFill>
        <p:spPr>
          <a:xfrm>
            <a:off x="6248400" y="3429000"/>
            <a:ext cx="2570577" cy="209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756104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394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Batang</vt:lpstr>
      <vt:lpstr>BatangChe</vt:lpstr>
      <vt:lpstr>Agency FB</vt:lpstr>
      <vt:lpstr>Andalus</vt:lpstr>
      <vt:lpstr>Aparajita</vt:lpstr>
      <vt:lpstr>Arial</vt:lpstr>
      <vt:lpstr>Arial Unicode MS</vt:lpstr>
      <vt:lpstr>Calibri</vt:lpstr>
      <vt:lpstr>Comic Sans MS</vt:lpstr>
      <vt:lpstr>Garamond</vt:lpstr>
      <vt:lpstr>Times New Roman</vt:lpstr>
      <vt:lpstr>Office Theme</vt:lpstr>
      <vt:lpstr>PowerPoint Presentation</vt:lpstr>
      <vt:lpstr>PowerPoint Presentation</vt:lpstr>
      <vt:lpstr>Defenisi, tujuan, dan fungsi evaluasi kurikulum </vt:lpstr>
      <vt:lpstr>Pendahuluan </vt:lpstr>
      <vt:lpstr>PowerPoint Presentation</vt:lpstr>
      <vt:lpstr>PowerPoint Presentation</vt:lpstr>
      <vt:lpstr>PowerPoint Presentation</vt:lpstr>
      <vt:lpstr>3. Tujuan evaluasi</vt:lpstr>
      <vt:lpstr>b. Menentukan tingkat keberhasilan dan kegagalan suatu kurikulum serta faktor-faktor yang berkontribusi dalam suatu lingkungan tertentu.</vt:lpstr>
      <vt:lpstr>PowerPoint Presentation</vt:lpstr>
      <vt:lpstr>4. Fungsi evaluasi</vt:lpstr>
      <vt:lpstr>5. Evaluasi internal</vt:lpstr>
      <vt:lpstr>PowerPoint Presentation</vt:lpstr>
      <vt:lpstr>PowerPoint Presentation</vt:lpstr>
      <vt:lpstr>b. Evaluasi eksternal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Defenisi, tujuan, dan fungsi evaluasi kurikulum</dc:title>
  <dc:creator>Microsoft</dc:creator>
  <cp:lastModifiedBy>arnidah kanata</cp:lastModifiedBy>
  <cp:revision>51</cp:revision>
  <dcterms:created xsi:type="dcterms:W3CDTF">2014-12-20T11:24:56Z</dcterms:created>
  <dcterms:modified xsi:type="dcterms:W3CDTF">2020-09-17T08:43:11Z</dcterms:modified>
</cp:coreProperties>
</file>