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83" r:id="rId3"/>
    <p:sldId id="288" r:id="rId4"/>
    <p:sldId id="287" r:id="rId5"/>
    <p:sldId id="293" r:id="rId6"/>
    <p:sldId id="290" r:id="rId7"/>
    <p:sldId id="291" r:id="rId8"/>
    <p:sldId id="294" r:id="rId9"/>
    <p:sldId id="295" r:id="rId10"/>
    <p:sldId id="296" r:id="rId11"/>
    <p:sldId id="297" r:id="rId12"/>
    <p:sldId id="298" r:id="rId13"/>
    <p:sldId id="272"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32" r:id="rId31"/>
    <p:sldId id="322" r:id="rId32"/>
    <p:sldId id="323" r:id="rId33"/>
    <p:sldId id="324" r:id="rId34"/>
    <p:sldId id="325" r:id="rId35"/>
    <p:sldId id="326" r:id="rId36"/>
    <p:sldId id="327" r:id="rId37"/>
    <p:sldId id="333" r:id="rId38"/>
    <p:sldId id="328" r:id="rId39"/>
    <p:sldId id="329" r:id="rId40"/>
    <p:sldId id="330" r:id="rId41"/>
    <p:sldId id="331" r:id="rId42"/>
    <p:sldId id="304" r:id="rId43"/>
    <p:sldId id="277" r:id="rId44"/>
    <p:sldId id="278" r:id="rId45"/>
    <p:sldId id="300" r:id="rId46"/>
    <p:sldId id="299" r:id="rId47"/>
    <p:sldId id="279" r:id="rId48"/>
    <p:sldId id="280" r:id="rId49"/>
    <p:sldId id="281" r:id="rId50"/>
    <p:sldId id="276" r:id="rId51"/>
    <p:sldId id="301" r:id="rId52"/>
    <p:sldId id="303" r:id="rId5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a:srgbClr val="CC3300"/>
    <a:srgbClr val="6600CC"/>
    <a:srgbClr val="008000"/>
    <a:srgbClr val="000000"/>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105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105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105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07791B3-ADAE-4EF3-B88B-183DB3B5D84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vl1pPr>
          </a:lstStyle>
          <a:p>
            <a:endParaRPr lang="en-US"/>
          </a:p>
        </p:txBody>
      </p:sp>
      <p:sp>
        <p:nvSpPr>
          <p:cNvPr id="542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vl1pPr>
          </a:lstStyle>
          <a:p>
            <a:endParaRPr lang="en-US"/>
          </a:p>
        </p:txBody>
      </p:sp>
      <p:sp>
        <p:nvSpPr>
          <p:cNvPr id="54276"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vl1pPr>
          </a:lstStyle>
          <a:p>
            <a:endParaRPr lang="en-US"/>
          </a:p>
        </p:txBody>
      </p:sp>
      <p:sp>
        <p:nvSpPr>
          <p:cNvPr id="542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vl1pPr>
          </a:lstStyle>
          <a:p>
            <a:fld id="{AE058BA0-76D8-4B34-A021-03CC4FD57A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xfrm>
            <a:off x="992188" y="768350"/>
            <a:ext cx="5114925" cy="3836988"/>
          </a:xfrm>
          <a:ln/>
        </p:spPr>
      </p:sp>
      <p:sp>
        <p:nvSpPr>
          <p:cNvPr id="552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992188" y="768350"/>
            <a:ext cx="5114925" cy="3836988"/>
          </a:xfrm>
          <a:ln/>
        </p:spPr>
      </p:sp>
      <p:sp>
        <p:nvSpPr>
          <p:cNvPr id="655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992188" y="768350"/>
            <a:ext cx="5114925" cy="3836988"/>
          </a:xfrm>
          <a:ln/>
        </p:spPr>
      </p:sp>
      <p:sp>
        <p:nvSpPr>
          <p:cNvPr id="665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992188" y="768350"/>
            <a:ext cx="5114925" cy="3836988"/>
          </a:xfrm>
          <a:ln/>
        </p:spPr>
      </p:sp>
      <p:sp>
        <p:nvSpPr>
          <p:cNvPr id="675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992188" y="768350"/>
            <a:ext cx="5114925" cy="3836988"/>
          </a:xfrm>
          <a:ln/>
        </p:spPr>
      </p:sp>
      <p:sp>
        <p:nvSpPr>
          <p:cNvPr id="686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992188" y="768350"/>
            <a:ext cx="5114925" cy="3836988"/>
          </a:xfrm>
          <a:ln/>
        </p:spPr>
      </p:sp>
      <p:sp>
        <p:nvSpPr>
          <p:cNvPr id="696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992188" y="768350"/>
            <a:ext cx="5114925" cy="3836988"/>
          </a:xfrm>
          <a:ln/>
        </p:spPr>
      </p:sp>
      <p:sp>
        <p:nvSpPr>
          <p:cNvPr id="706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992188" y="768350"/>
            <a:ext cx="5114925" cy="3836988"/>
          </a:xfrm>
          <a:ln/>
        </p:spPr>
      </p:sp>
      <p:sp>
        <p:nvSpPr>
          <p:cNvPr id="727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xfrm>
            <a:off x="992188" y="768350"/>
            <a:ext cx="5114925" cy="3836988"/>
          </a:xfrm>
          <a:ln/>
        </p:spPr>
      </p:sp>
      <p:sp>
        <p:nvSpPr>
          <p:cNvPr id="737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xfrm>
            <a:off x="992188" y="768350"/>
            <a:ext cx="5114925" cy="3836988"/>
          </a:xfrm>
          <a:ln/>
        </p:spPr>
      </p:sp>
      <p:sp>
        <p:nvSpPr>
          <p:cNvPr id="563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xfrm>
            <a:off x="992188" y="768350"/>
            <a:ext cx="5114925" cy="3836988"/>
          </a:xfrm>
          <a:ln/>
        </p:spPr>
      </p:sp>
      <p:sp>
        <p:nvSpPr>
          <p:cNvPr id="747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xfrm>
            <a:off x="992188" y="768350"/>
            <a:ext cx="5114925" cy="3836988"/>
          </a:xfrm>
          <a:ln/>
        </p:spPr>
      </p:sp>
      <p:sp>
        <p:nvSpPr>
          <p:cNvPr id="757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xfrm>
            <a:off x="992188" y="768350"/>
            <a:ext cx="5114925" cy="3836988"/>
          </a:xfrm>
          <a:ln/>
        </p:spPr>
      </p:sp>
      <p:sp>
        <p:nvSpPr>
          <p:cNvPr id="768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xfrm>
            <a:off x="992188" y="768350"/>
            <a:ext cx="5114925" cy="3836988"/>
          </a:xfrm>
          <a:ln/>
        </p:spPr>
      </p:sp>
      <p:sp>
        <p:nvSpPr>
          <p:cNvPr id="778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xfrm>
            <a:off x="992188" y="768350"/>
            <a:ext cx="5114925" cy="3836988"/>
          </a:xfrm>
          <a:ln/>
        </p:spPr>
      </p:sp>
      <p:sp>
        <p:nvSpPr>
          <p:cNvPr id="788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xfrm>
            <a:off x="992188" y="768350"/>
            <a:ext cx="5114925" cy="3836988"/>
          </a:xfrm>
          <a:ln/>
        </p:spPr>
      </p:sp>
      <p:sp>
        <p:nvSpPr>
          <p:cNvPr id="798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xfrm>
            <a:off x="992188" y="768350"/>
            <a:ext cx="5114925" cy="3836988"/>
          </a:xfrm>
          <a:ln/>
        </p:spPr>
      </p:sp>
      <p:sp>
        <p:nvSpPr>
          <p:cNvPr id="808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xfrm>
            <a:off x="992188" y="768350"/>
            <a:ext cx="5114925" cy="3836988"/>
          </a:xfrm>
          <a:ln/>
        </p:spPr>
      </p:sp>
      <p:sp>
        <p:nvSpPr>
          <p:cNvPr id="829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xfrm>
            <a:off x="992188" y="768350"/>
            <a:ext cx="5114925" cy="3836988"/>
          </a:xfrm>
          <a:ln/>
        </p:spPr>
      </p:sp>
      <p:sp>
        <p:nvSpPr>
          <p:cNvPr id="839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xfrm>
            <a:off x="992188" y="768350"/>
            <a:ext cx="5114925" cy="3836988"/>
          </a:xfrm>
          <a:ln/>
        </p:spPr>
      </p:sp>
      <p:sp>
        <p:nvSpPr>
          <p:cNvPr id="1075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xfrm>
            <a:off x="992188" y="768350"/>
            <a:ext cx="5114925" cy="3836988"/>
          </a:xfrm>
          <a:ln/>
        </p:spPr>
      </p:sp>
      <p:sp>
        <p:nvSpPr>
          <p:cNvPr id="849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992188" y="768350"/>
            <a:ext cx="5114925" cy="3836988"/>
          </a:xfrm>
          <a:ln/>
        </p:spPr>
      </p:sp>
      <p:sp>
        <p:nvSpPr>
          <p:cNvPr id="860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xfrm>
            <a:off x="992188" y="768350"/>
            <a:ext cx="5114925" cy="3836988"/>
          </a:xfrm>
          <a:ln/>
        </p:spPr>
      </p:sp>
      <p:sp>
        <p:nvSpPr>
          <p:cNvPr id="870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xfrm>
            <a:off x="992188" y="768350"/>
            <a:ext cx="5114925" cy="3836988"/>
          </a:xfrm>
          <a:ln/>
        </p:spPr>
      </p:sp>
      <p:sp>
        <p:nvSpPr>
          <p:cNvPr id="880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xfrm>
            <a:off x="992188" y="768350"/>
            <a:ext cx="5114925" cy="3836988"/>
          </a:xfrm>
          <a:ln/>
        </p:spPr>
      </p:sp>
      <p:sp>
        <p:nvSpPr>
          <p:cNvPr id="890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xfrm>
            <a:off x="992188" y="768350"/>
            <a:ext cx="5114925" cy="3836988"/>
          </a:xfrm>
          <a:ln/>
        </p:spPr>
      </p:sp>
      <p:sp>
        <p:nvSpPr>
          <p:cNvPr id="901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a:xfrm>
            <a:off x="992188" y="768350"/>
            <a:ext cx="5114925" cy="3836988"/>
          </a:xfrm>
          <a:ln/>
        </p:spPr>
      </p:sp>
      <p:sp>
        <p:nvSpPr>
          <p:cNvPr id="1095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xfrm>
            <a:off x="992188" y="768350"/>
            <a:ext cx="5114925" cy="3836988"/>
          </a:xfrm>
          <a:ln/>
        </p:spPr>
      </p:sp>
      <p:sp>
        <p:nvSpPr>
          <p:cNvPr id="911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xfrm>
            <a:off x="992188" y="768350"/>
            <a:ext cx="5114925" cy="3836988"/>
          </a:xfrm>
          <a:ln/>
        </p:spPr>
      </p:sp>
      <p:sp>
        <p:nvSpPr>
          <p:cNvPr id="921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992188" y="768350"/>
            <a:ext cx="5114925" cy="3836988"/>
          </a:xfrm>
          <a:ln/>
        </p:spPr>
      </p:sp>
      <p:sp>
        <p:nvSpPr>
          <p:cNvPr id="583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xfrm>
            <a:off x="992188" y="768350"/>
            <a:ext cx="5114925" cy="3836988"/>
          </a:xfrm>
          <a:ln/>
        </p:spPr>
      </p:sp>
      <p:sp>
        <p:nvSpPr>
          <p:cNvPr id="931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xfrm>
            <a:off x="992188" y="768350"/>
            <a:ext cx="5114925" cy="3836988"/>
          </a:xfrm>
          <a:ln/>
        </p:spPr>
      </p:sp>
      <p:sp>
        <p:nvSpPr>
          <p:cNvPr id="942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xfrm>
            <a:off x="992188" y="768350"/>
            <a:ext cx="5114925" cy="3836988"/>
          </a:xfrm>
          <a:ln/>
        </p:spPr>
      </p:sp>
      <p:sp>
        <p:nvSpPr>
          <p:cNvPr id="952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xfrm>
            <a:off x="992188" y="768350"/>
            <a:ext cx="5114925" cy="3836988"/>
          </a:xfrm>
          <a:ln/>
        </p:spPr>
      </p:sp>
      <p:sp>
        <p:nvSpPr>
          <p:cNvPr id="962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a:xfrm>
            <a:off x="992188" y="768350"/>
            <a:ext cx="5114925" cy="3836988"/>
          </a:xfrm>
          <a:ln/>
        </p:spPr>
      </p:sp>
      <p:sp>
        <p:nvSpPr>
          <p:cNvPr id="972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xfrm>
            <a:off x="992188" y="768350"/>
            <a:ext cx="5114925" cy="3836988"/>
          </a:xfrm>
          <a:ln/>
        </p:spPr>
      </p:sp>
      <p:sp>
        <p:nvSpPr>
          <p:cNvPr id="983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a:xfrm>
            <a:off x="992188" y="768350"/>
            <a:ext cx="5114925" cy="3836988"/>
          </a:xfrm>
          <a:ln/>
        </p:spPr>
      </p:sp>
      <p:sp>
        <p:nvSpPr>
          <p:cNvPr id="993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xfrm>
            <a:off x="992188" y="768350"/>
            <a:ext cx="5114925" cy="3836988"/>
          </a:xfrm>
          <a:ln/>
        </p:spPr>
      </p:sp>
      <p:sp>
        <p:nvSpPr>
          <p:cNvPr id="1003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a:xfrm>
            <a:off x="992188" y="768350"/>
            <a:ext cx="5114925" cy="3836988"/>
          </a:xfrm>
          <a:ln/>
        </p:spPr>
      </p:sp>
      <p:sp>
        <p:nvSpPr>
          <p:cNvPr id="1013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xfrm>
            <a:off x="992188" y="768350"/>
            <a:ext cx="5114925" cy="3836988"/>
          </a:xfrm>
          <a:ln/>
        </p:spPr>
      </p:sp>
      <p:sp>
        <p:nvSpPr>
          <p:cNvPr id="1024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xfrm>
            <a:off x="992188" y="768350"/>
            <a:ext cx="5114925" cy="3836988"/>
          </a:xfrm>
          <a:ln/>
        </p:spPr>
      </p:sp>
      <p:sp>
        <p:nvSpPr>
          <p:cNvPr id="593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a:xfrm>
            <a:off x="992188" y="768350"/>
            <a:ext cx="5114925" cy="3836988"/>
          </a:xfrm>
          <a:ln/>
        </p:spPr>
      </p:sp>
      <p:sp>
        <p:nvSpPr>
          <p:cNvPr id="1034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xfrm>
            <a:off x="992188" y="768350"/>
            <a:ext cx="5114925" cy="3836988"/>
          </a:xfrm>
          <a:ln/>
        </p:spPr>
      </p:sp>
      <p:sp>
        <p:nvSpPr>
          <p:cNvPr id="1044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xfrm>
            <a:off x="992188" y="768350"/>
            <a:ext cx="5114925" cy="3836988"/>
          </a:xfrm>
          <a:ln/>
        </p:spPr>
      </p:sp>
      <p:sp>
        <p:nvSpPr>
          <p:cNvPr id="1054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xfrm>
            <a:off x="992188" y="768350"/>
            <a:ext cx="5114925" cy="3836988"/>
          </a:xfrm>
          <a:ln/>
        </p:spPr>
      </p:sp>
      <p:sp>
        <p:nvSpPr>
          <p:cNvPr id="614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xfrm>
            <a:off x="992188" y="768350"/>
            <a:ext cx="5114925" cy="3836988"/>
          </a:xfrm>
          <a:ln/>
        </p:spPr>
      </p:sp>
      <p:sp>
        <p:nvSpPr>
          <p:cNvPr id="624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xfrm>
            <a:off x="992188" y="768350"/>
            <a:ext cx="5114925" cy="3836988"/>
          </a:xfrm>
          <a:ln/>
        </p:spPr>
      </p:sp>
      <p:sp>
        <p:nvSpPr>
          <p:cNvPr id="63491"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Oval 2"/>
          <p:cNvSpPr>
            <a:spLocks noChangeArrowheads="1"/>
          </p:cNvSpPr>
          <p:nvPr/>
        </p:nvSpPr>
        <p:spPr bwMode="auto">
          <a:xfrm>
            <a:off x="6934200" y="1447800"/>
            <a:ext cx="3429000" cy="3962400"/>
          </a:xfrm>
          <a:prstGeom prst="ellipse">
            <a:avLst/>
          </a:prstGeom>
          <a:solidFill>
            <a:schemeClr val="bg1">
              <a:alpha val="92999"/>
            </a:schemeClr>
          </a:solidFill>
          <a:ln w="9525" algn="ctr">
            <a:noFill/>
            <a:round/>
            <a:headEnd/>
            <a:tailEnd/>
          </a:ln>
          <a:effectLst/>
        </p:spPr>
        <p:txBody>
          <a:bodyPr wrap="none" anchor="ctr"/>
          <a:lstStyle/>
          <a:p>
            <a:endParaRPr lang="id-ID"/>
          </a:p>
        </p:txBody>
      </p:sp>
      <p:sp>
        <p:nvSpPr>
          <p:cNvPr id="2051" name="Rectangle 3"/>
          <p:cNvSpPr>
            <a:spLocks noGrp="1" noChangeArrowheads="1"/>
          </p:cNvSpPr>
          <p:nvPr>
            <p:ph type="ctrTitle"/>
          </p:nvPr>
        </p:nvSpPr>
        <p:spPr>
          <a:xfrm>
            <a:off x="2133600" y="2667000"/>
            <a:ext cx="6324600" cy="781050"/>
          </a:xfrm>
        </p:spPr>
        <p:txBody>
          <a:bodyPr/>
          <a:lstStyle>
            <a:lvl1pPr>
              <a:defRPr>
                <a:solidFill>
                  <a:schemeClr val="tx1"/>
                </a:solidFill>
              </a:defRPr>
            </a:lvl1pPr>
          </a:lstStyle>
          <a:p>
            <a:r>
              <a:rPr lang="en-US"/>
              <a:t>Click to edit Master title style</a:t>
            </a:r>
          </a:p>
        </p:txBody>
      </p:sp>
      <p:sp>
        <p:nvSpPr>
          <p:cNvPr id="2052" name="Rectangle 4"/>
          <p:cNvSpPr>
            <a:spLocks noGrp="1" noChangeArrowheads="1"/>
          </p:cNvSpPr>
          <p:nvPr>
            <p:ph type="subTitle" idx="1"/>
          </p:nvPr>
        </p:nvSpPr>
        <p:spPr>
          <a:xfrm>
            <a:off x="2133600" y="3352800"/>
            <a:ext cx="6324600" cy="533400"/>
          </a:xfrm>
        </p:spPr>
        <p:txBody>
          <a:bodyPr/>
          <a:lstStyle>
            <a:lvl1pPr marL="0" indent="0">
              <a:buFontTx/>
              <a:buNone/>
              <a:defRPr sz="2400"/>
            </a:lvl1pPr>
          </a:lstStyle>
          <a:p>
            <a:r>
              <a:rPr lang="en-US"/>
              <a:t>Click to edit Master subtitle style</a:t>
            </a:r>
          </a:p>
        </p:txBody>
      </p:sp>
      <p:sp>
        <p:nvSpPr>
          <p:cNvPr id="2053" name="Rectangle 5"/>
          <p:cNvSpPr>
            <a:spLocks noGrp="1" noChangeArrowheads="1"/>
          </p:cNvSpPr>
          <p:nvPr>
            <p:ph type="dt" sz="half" idx="2"/>
          </p:nvPr>
        </p:nvSpPr>
        <p:spPr/>
        <p:txBody>
          <a:bodyPr/>
          <a:lstStyle>
            <a:lvl1pPr>
              <a:defRPr/>
            </a:lvl1pPr>
          </a:lstStyle>
          <a:p>
            <a:endParaRPr lang="en-US"/>
          </a:p>
        </p:txBody>
      </p:sp>
      <p:sp>
        <p:nvSpPr>
          <p:cNvPr id="2054" name="Rectangle 6"/>
          <p:cNvSpPr>
            <a:spLocks noGrp="1" noChangeArrowheads="1"/>
          </p:cNvSpPr>
          <p:nvPr>
            <p:ph type="ftr" sz="quarter" idx="3"/>
          </p:nvPr>
        </p:nvSpPr>
        <p:spPr/>
        <p:txBody>
          <a:bodyPr/>
          <a:lstStyle>
            <a:lvl1pPr>
              <a:defRPr/>
            </a:lvl1pPr>
          </a:lstStyle>
          <a:p>
            <a:endParaRPr lang="en-US"/>
          </a:p>
        </p:txBody>
      </p:sp>
      <p:sp>
        <p:nvSpPr>
          <p:cNvPr id="2055" name="Rectangle 7"/>
          <p:cNvSpPr>
            <a:spLocks noGrp="1" noChangeArrowheads="1"/>
          </p:cNvSpPr>
          <p:nvPr>
            <p:ph type="sldNum" sz="quarter" idx="4"/>
          </p:nvPr>
        </p:nvSpPr>
        <p:spPr/>
        <p:txBody>
          <a:bodyPr/>
          <a:lstStyle>
            <a:lvl1pPr>
              <a:defRPr/>
            </a:lvl1pPr>
          </a:lstStyle>
          <a:p>
            <a:fld id="{35A226B0-987B-41F0-B522-BAFB7F88FD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70494D-9855-413C-BFD0-B56D4F9EEDA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00700" y="152400"/>
            <a:ext cx="1714500" cy="59737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52400"/>
            <a:ext cx="49911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B17577-C272-44B0-A58D-CFD0379292C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92163"/>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457200" y="1295400"/>
            <a:ext cx="6477000" cy="4830763"/>
          </a:xfrm>
        </p:spPr>
        <p:txBody>
          <a:bodyPr/>
          <a:lstStyle/>
          <a:p>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28D04B-B4CF-49BF-B968-4C70B6E678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792163"/>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295400"/>
            <a:ext cx="6477000" cy="4830763"/>
          </a:xfrm>
        </p:spPr>
        <p:txBody>
          <a:bodyPr/>
          <a:lstStyle/>
          <a:p>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4DAA7BB-0BDE-4686-80E7-C86C2C817E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E5B41B-06A6-4C62-A59D-97D7EC51B9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2D4AAC-652B-4D1C-BBC0-7855D1A9C7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295400"/>
            <a:ext cx="31623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3771900" y="1295400"/>
            <a:ext cx="31623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D26150-EEC3-437B-9500-9F98000B8F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3B6F7-6238-4681-A3B3-0CAFCE1653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EDF6A3-FD33-4F78-937C-9EC6B464A7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5233E6-3768-4C21-88B3-52DB4A9EFCA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09128E-C081-4EB5-88E0-05BD69B76FB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F10AEE-ED09-4A31-8BAE-35786C52B3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858000" cy="792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64770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fld id="{AADA32EB-4634-4A9A-B99A-49018EE3D5D6}" type="slidenum">
              <a:rPr lang="en-US"/>
              <a:pPr/>
              <a:t>‹#›</a:t>
            </a:fld>
            <a:endParaRPr lang="en-US"/>
          </a:p>
        </p:txBody>
      </p:sp>
      <p:sp>
        <p:nvSpPr>
          <p:cNvPr id="1031" name="Rectangle 7"/>
          <p:cNvSpPr>
            <a:spLocks noChangeArrowheads="1"/>
          </p:cNvSpPr>
          <p:nvPr/>
        </p:nvSpPr>
        <p:spPr bwMode="auto">
          <a:xfrm>
            <a:off x="0" y="1219200"/>
            <a:ext cx="9144000" cy="5334000"/>
          </a:xfrm>
          <a:prstGeom prst="rect">
            <a:avLst/>
          </a:prstGeom>
          <a:solidFill>
            <a:schemeClr val="bg1">
              <a:alpha val="60001"/>
            </a:schemeClr>
          </a:solidFill>
          <a:ln w="3175">
            <a:solidFill>
              <a:schemeClr val="tx1"/>
            </a:solidFill>
            <a:miter lim="800000"/>
            <a:headEnd/>
            <a:tailEnd/>
          </a:ln>
          <a:effectLst/>
        </p:spPr>
        <p:txBody>
          <a:bodyPr wrap="none" anchor="ctr"/>
          <a:lstStyle/>
          <a:p>
            <a:endParaRPr lang="id-ID"/>
          </a:p>
        </p:txBody>
      </p:sp>
      <p:sp>
        <p:nvSpPr>
          <p:cNvPr id="1032" name="Rectangle 8"/>
          <p:cNvSpPr>
            <a:spLocks noChangeArrowheads="1"/>
          </p:cNvSpPr>
          <p:nvPr/>
        </p:nvSpPr>
        <p:spPr bwMode="auto">
          <a:xfrm>
            <a:off x="0" y="6381750"/>
            <a:ext cx="9144000" cy="476250"/>
          </a:xfrm>
          <a:prstGeom prst="rect">
            <a:avLst/>
          </a:prstGeom>
          <a:solidFill>
            <a:srgbClr val="FF9900"/>
          </a:solidFill>
          <a:ln w="9525">
            <a:noFill/>
            <a:miter lim="800000"/>
            <a:headEnd/>
            <a:tailEnd/>
          </a:ln>
          <a:effectLst/>
        </p:spPr>
        <p:txBody>
          <a:bodyPr wrap="none" anchor="ctr"/>
          <a:lstStyle/>
          <a:p>
            <a:endParaRPr lang="id-ID"/>
          </a:p>
        </p:txBody>
      </p:sp>
      <p:pic>
        <p:nvPicPr>
          <p:cNvPr id="1033" name="Picture 9"/>
          <p:cNvPicPr>
            <a:picLocks noChangeAspect="1" noChangeArrowheads="1"/>
          </p:cNvPicPr>
          <p:nvPr/>
        </p:nvPicPr>
        <p:blipFill>
          <a:blip r:embed="rId16" cstate="print"/>
          <a:srcRect/>
          <a:stretch>
            <a:fillRect/>
          </a:stretch>
        </p:blipFill>
        <p:spPr bwMode="auto">
          <a:xfrm>
            <a:off x="90488" y="6453188"/>
            <a:ext cx="304800" cy="304800"/>
          </a:xfrm>
          <a:prstGeom prst="rect">
            <a:avLst/>
          </a:prstGeom>
          <a:noFill/>
          <a:ln w="9525">
            <a:noFill/>
            <a:miter lim="800000"/>
            <a:headEnd/>
            <a:tailEnd/>
          </a:ln>
          <a:effectLst/>
        </p:spPr>
      </p:pic>
      <p:sp>
        <p:nvSpPr>
          <p:cNvPr id="1034" name="Rectangle 10"/>
          <p:cNvSpPr>
            <a:spLocks noChangeArrowheads="1"/>
          </p:cNvSpPr>
          <p:nvPr/>
        </p:nvSpPr>
        <p:spPr bwMode="auto">
          <a:xfrm>
            <a:off x="6011863" y="6381750"/>
            <a:ext cx="3132137" cy="476250"/>
          </a:xfrm>
          <a:prstGeom prst="rect">
            <a:avLst/>
          </a:prstGeom>
          <a:solidFill>
            <a:srgbClr val="4D4D4D"/>
          </a:solidFill>
          <a:ln w="9525">
            <a:noFill/>
            <a:miter lim="800000"/>
            <a:headEnd/>
            <a:tailEnd/>
          </a:ln>
          <a:effectLst/>
        </p:spPr>
        <p:txBody>
          <a:bodyPr wrap="none" anchor="ctr"/>
          <a:lstStyle/>
          <a:p>
            <a:endParaRPr lang="id-ID"/>
          </a:p>
        </p:txBody>
      </p:sp>
      <p:sp>
        <p:nvSpPr>
          <p:cNvPr id="1035" name="Text Box 11"/>
          <p:cNvSpPr txBox="1">
            <a:spLocks noChangeArrowheads="1"/>
          </p:cNvSpPr>
          <p:nvPr/>
        </p:nvSpPr>
        <p:spPr bwMode="auto">
          <a:xfrm>
            <a:off x="468313" y="6497638"/>
            <a:ext cx="5256212" cy="244475"/>
          </a:xfrm>
          <a:prstGeom prst="rect">
            <a:avLst/>
          </a:prstGeom>
          <a:noFill/>
          <a:ln w="9525">
            <a:noFill/>
            <a:miter lim="800000"/>
            <a:headEnd/>
            <a:tailEnd/>
          </a:ln>
          <a:effectLst/>
        </p:spPr>
        <p:txBody>
          <a:bodyPr>
            <a:spAutoFit/>
          </a:bodyPr>
          <a:lstStyle/>
          <a:p>
            <a:pPr>
              <a:spcBef>
                <a:spcPct val="50000"/>
              </a:spcBef>
            </a:pPr>
            <a:r>
              <a:rPr lang="en-US" sz="1000">
                <a:cs typeface="Arial" charset="0"/>
              </a:rPr>
              <a:t>Sosialisasi KTSP</a:t>
            </a:r>
          </a:p>
        </p:txBody>
      </p:sp>
      <p:pic>
        <p:nvPicPr>
          <p:cNvPr id="1036" name="Picture 12" descr="backward">
            <a:hlinkClick r:id="" action="ppaction://hlinkshowjump?jump=previousslide"/>
          </p:cNvPr>
          <p:cNvPicPr>
            <a:picLocks noChangeAspect="1" noChangeArrowheads="1"/>
          </p:cNvPicPr>
          <p:nvPr/>
        </p:nvPicPr>
        <p:blipFill>
          <a:blip r:embed="rId17" cstate="print"/>
          <a:srcRect/>
          <a:stretch>
            <a:fillRect/>
          </a:stretch>
        </p:blipFill>
        <p:spPr bwMode="auto">
          <a:xfrm>
            <a:off x="6156325" y="6453188"/>
            <a:ext cx="360363" cy="360362"/>
          </a:xfrm>
          <a:prstGeom prst="rect">
            <a:avLst/>
          </a:prstGeom>
          <a:noFill/>
        </p:spPr>
      </p:pic>
      <p:pic>
        <p:nvPicPr>
          <p:cNvPr id="1037" name="Picture 13" descr="backward">
            <a:hlinkClick r:id="" action="ppaction://hlinkshowjump?jump=nextslide"/>
          </p:cNvPr>
          <p:cNvPicPr>
            <a:picLocks noChangeAspect="1" noChangeArrowheads="1"/>
          </p:cNvPicPr>
          <p:nvPr/>
        </p:nvPicPr>
        <p:blipFill>
          <a:blip r:embed="rId18" cstate="print"/>
          <a:srcRect/>
          <a:stretch>
            <a:fillRect/>
          </a:stretch>
        </p:blipFill>
        <p:spPr bwMode="auto">
          <a:xfrm>
            <a:off x="8675688" y="6453188"/>
            <a:ext cx="360362" cy="3603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4000">
          <a:solidFill>
            <a:srgbClr val="F3EAD9"/>
          </a:solidFill>
          <a:latin typeface="+mj-lt"/>
          <a:ea typeface="+mj-ea"/>
          <a:cs typeface="+mj-cs"/>
        </a:defRPr>
      </a:lvl1pPr>
      <a:lvl2pPr algn="l" rtl="0" fontAlgn="base">
        <a:spcBef>
          <a:spcPct val="0"/>
        </a:spcBef>
        <a:spcAft>
          <a:spcPct val="0"/>
        </a:spcAft>
        <a:defRPr sz="4000">
          <a:solidFill>
            <a:srgbClr val="F3EAD9"/>
          </a:solidFill>
          <a:latin typeface="Times New Roman" pitchFamily="18" charset="0"/>
        </a:defRPr>
      </a:lvl2pPr>
      <a:lvl3pPr algn="l" rtl="0" fontAlgn="base">
        <a:spcBef>
          <a:spcPct val="0"/>
        </a:spcBef>
        <a:spcAft>
          <a:spcPct val="0"/>
        </a:spcAft>
        <a:defRPr sz="4000">
          <a:solidFill>
            <a:srgbClr val="F3EAD9"/>
          </a:solidFill>
          <a:latin typeface="Times New Roman" pitchFamily="18" charset="0"/>
        </a:defRPr>
      </a:lvl3pPr>
      <a:lvl4pPr algn="l" rtl="0" fontAlgn="base">
        <a:spcBef>
          <a:spcPct val="0"/>
        </a:spcBef>
        <a:spcAft>
          <a:spcPct val="0"/>
        </a:spcAft>
        <a:defRPr sz="4000">
          <a:solidFill>
            <a:srgbClr val="F3EAD9"/>
          </a:solidFill>
          <a:latin typeface="Times New Roman" pitchFamily="18" charset="0"/>
        </a:defRPr>
      </a:lvl4pPr>
      <a:lvl5pPr algn="l" rtl="0" fontAlgn="base">
        <a:spcBef>
          <a:spcPct val="0"/>
        </a:spcBef>
        <a:spcAft>
          <a:spcPct val="0"/>
        </a:spcAft>
        <a:defRPr sz="4000">
          <a:solidFill>
            <a:srgbClr val="F3EAD9"/>
          </a:solidFill>
          <a:latin typeface="Times New Roman" pitchFamily="18" charset="0"/>
        </a:defRPr>
      </a:lvl5pPr>
      <a:lvl6pPr marL="457200" algn="l" rtl="0" fontAlgn="base">
        <a:spcBef>
          <a:spcPct val="0"/>
        </a:spcBef>
        <a:spcAft>
          <a:spcPct val="0"/>
        </a:spcAft>
        <a:defRPr sz="4000">
          <a:solidFill>
            <a:srgbClr val="F3EAD9"/>
          </a:solidFill>
          <a:latin typeface="Times New Roman" pitchFamily="18" charset="0"/>
        </a:defRPr>
      </a:lvl6pPr>
      <a:lvl7pPr marL="914400" algn="l" rtl="0" fontAlgn="base">
        <a:spcBef>
          <a:spcPct val="0"/>
        </a:spcBef>
        <a:spcAft>
          <a:spcPct val="0"/>
        </a:spcAft>
        <a:defRPr sz="4000">
          <a:solidFill>
            <a:srgbClr val="F3EAD9"/>
          </a:solidFill>
          <a:latin typeface="Times New Roman" pitchFamily="18" charset="0"/>
        </a:defRPr>
      </a:lvl7pPr>
      <a:lvl8pPr marL="1371600" algn="l" rtl="0" fontAlgn="base">
        <a:spcBef>
          <a:spcPct val="0"/>
        </a:spcBef>
        <a:spcAft>
          <a:spcPct val="0"/>
        </a:spcAft>
        <a:defRPr sz="4000">
          <a:solidFill>
            <a:srgbClr val="F3EAD9"/>
          </a:solidFill>
          <a:latin typeface="Times New Roman" pitchFamily="18" charset="0"/>
        </a:defRPr>
      </a:lvl8pPr>
      <a:lvl9pPr marL="1828800" algn="l" rtl="0" fontAlgn="base">
        <a:spcBef>
          <a:spcPct val="0"/>
        </a:spcBef>
        <a:spcAft>
          <a:spcPct val="0"/>
        </a:spcAft>
        <a:defRPr sz="4000">
          <a:solidFill>
            <a:srgbClr val="F3EAD9"/>
          </a:solidFill>
          <a:latin typeface="Times New Roman" pitchFamily="18" charset="0"/>
        </a:defRPr>
      </a:lvl9pPr>
    </p:titleStyle>
    <p:bodyStyle>
      <a:lvl1pPr marL="342900" indent="-342900" algn="l" rtl="0" fontAlgn="base">
        <a:spcBef>
          <a:spcPct val="20000"/>
        </a:spcBef>
        <a:spcAft>
          <a:spcPct val="0"/>
        </a:spcAft>
        <a:buChar char="•"/>
        <a:defRPr sz="3200">
          <a:solidFill>
            <a:srgbClr val="433A37"/>
          </a:solidFill>
          <a:latin typeface="+mn-lt"/>
          <a:ea typeface="+mn-ea"/>
          <a:cs typeface="+mn-cs"/>
        </a:defRPr>
      </a:lvl1pPr>
      <a:lvl2pPr marL="742950" indent="-285750" algn="l" rtl="0" fontAlgn="base">
        <a:spcBef>
          <a:spcPct val="20000"/>
        </a:spcBef>
        <a:spcAft>
          <a:spcPct val="0"/>
        </a:spcAft>
        <a:buChar char="–"/>
        <a:defRPr sz="2800">
          <a:solidFill>
            <a:srgbClr val="433A37"/>
          </a:solidFill>
          <a:latin typeface="+mn-lt"/>
        </a:defRPr>
      </a:lvl2pPr>
      <a:lvl3pPr marL="1143000" indent="-228600" algn="l" rtl="0" fontAlgn="base">
        <a:spcBef>
          <a:spcPct val="20000"/>
        </a:spcBef>
        <a:spcAft>
          <a:spcPct val="0"/>
        </a:spcAft>
        <a:buChar char="•"/>
        <a:defRPr sz="2400">
          <a:solidFill>
            <a:srgbClr val="433A37"/>
          </a:solidFill>
          <a:latin typeface="+mn-lt"/>
        </a:defRPr>
      </a:lvl3pPr>
      <a:lvl4pPr marL="1600200" indent="-228600" algn="l" rtl="0" fontAlgn="base">
        <a:spcBef>
          <a:spcPct val="20000"/>
        </a:spcBef>
        <a:spcAft>
          <a:spcPct val="0"/>
        </a:spcAft>
        <a:buChar char="–"/>
        <a:defRPr sz="2000">
          <a:solidFill>
            <a:srgbClr val="433A37"/>
          </a:solidFill>
          <a:latin typeface="+mn-lt"/>
        </a:defRPr>
      </a:lvl4pPr>
      <a:lvl5pPr marL="2057400" indent="-228600" algn="l" rtl="0" fontAlgn="base">
        <a:spcBef>
          <a:spcPct val="20000"/>
        </a:spcBef>
        <a:spcAft>
          <a:spcPct val="0"/>
        </a:spcAft>
        <a:buChar char="»"/>
        <a:defRPr sz="2000">
          <a:solidFill>
            <a:srgbClr val="433A37"/>
          </a:solidFill>
          <a:latin typeface="+mn-lt"/>
        </a:defRPr>
      </a:lvl5pPr>
      <a:lvl6pPr marL="2514600" indent="-228600" algn="l" rtl="0" fontAlgn="base">
        <a:spcBef>
          <a:spcPct val="20000"/>
        </a:spcBef>
        <a:spcAft>
          <a:spcPct val="0"/>
        </a:spcAft>
        <a:buChar char="»"/>
        <a:defRPr sz="2000">
          <a:solidFill>
            <a:srgbClr val="433A37"/>
          </a:solidFill>
          <a:latin typeface="+mn-lt"/>
        </a:defRPr>
      </a:lvl6pPr>
      <a:lvl7pPr marL="2971800" indent="-228600" algn="l" rtl="0" fontAlgn="base">
        <a:spcBef>
          <a:spcPct val="20000"/>
        </a:spcBef>
        <a:spcAft>
          <a:spcPct val="0"/>
        </a:spcAft>
        <a:buChar char="»"/>
        <a:defRPr sz="2000">
          <a:solidFill>
            <a:srgbClr val="433A37"/>
          </a:solidFill>
          <a:latin typeface="+mn-lt"/>
        </a:defRPr>
      </a:lvl7pPr>
      <a:lvl8pPr marL="3429000" indent="-228600" algn="l" rtl="0" fontAlgn="base">
        <a:spcBef>
          <a:spcPct val="20000"/>
        </a:spcBef>
        <a:spcAft>
          <a:spcPct val="0"/>
        </a:spcAft>
        <a:buChar char="»"/>
        <a:defRPr sz="2000">
          <a:solidFill>
            <a:srgbClr val="433A37"/>
          </a:solidFill>
          <a:latin typeface="+mn-lt"/>
        </a:defRPr>
      </a:lvl8pPr>
      <a:lvl9pPr marL="3886200" indent="-228600" algn="l" rtl="0" fontAlgn="base">
        <a:spcBef>
          <a:spcPct val="20000"/>
        </a:spcBef>
        <a:spcAft>
          <a:spcPct val="0"/>
        </a:spcAft>
        <a:buChar char="»"/>
        <a:defRPr sz="2000">
          <a:solidFill>
            <a:srgbClr val="433A37"/>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1981200"/>
            <a:ext cx="6553200" cy="2209800"/>
          </a:xfrm>
        </p:spPr>
        <p:txBody>
          <a:bodyPr/>
          <a:lstStyle/>
          <a:p>
            <a:pPr algn="ctr"/>
            <a:r>
              <a:rPr lang="en-US">
                <a:latin typeface="Arial Rounded MT Bold" pitchFamily="34" charset="0"/>
              </a:rPr>
              <a:t>RANCANGAN </a:t>
            </a:r>
            <a:br>
              <a:rPr lang="en-US">
                <a:latin typeface="Arial Rounded MT Bold" pitchFamily="34" charset="0"/>
              </a:rPr>
            </a:br>
            <a:r>
              <a:rPr lang="en-US">
                <a:latin typeface="Arial Rounded MT Bold" pitchFamily="34" charset="0"/>
              </a:rPr>
              <a:t>PENILAIAN HASIL BELAJAR</a:t>
            </a:r>
            <a:endParaRPr lang="en-US" sz="4800"/>
          </a:p>
        </p:txBody>
      </p:sp>
      <p:sp>
        <p:nvSpPr>
          <p:cNvPr id="3075" name="AutoShape 3"/>
          <p:cNvSpPr>
            <a:spLocks noChangeArrowheads="1"/>
          </p:cNvSpPr>
          <p:nvPr/>
        </p:nvSpPr>
        <p:spPr bwMode="auto">
          <a:xfrm>
            <a:off x="3276600" y="5867400"/>
            <a:ext cx="6096000" cy="1219200"/>
          </a:xfrm>
          <a:prstGeom prst="roundRect">
            <a:avLst>
              <a:gd name="adj" fmla="val 50000"/>
            </a:avLst>
          </a:prstGeom>
          <a:noFill/>
          <a:ln w="9525">
            <a:noFill/>
            <a:round/>
            <a:headEnd/>
            <a:tailEnd/>
          </a:ln>
          <a:effectLst/>
        </p:spPr>
        <p:txBody>
          <a:bodyPr anchor="ctr"/>
          <a:lstStyle/>
          <a:p>
            <a:r>
              <a:rPr lang="en-US" sz="2000">
                <a:solidFill>
                  <a:schemeClr val="bg1"/>
                </a:solidFill>
                <a:latin typeface="Arial Rounded MT Bold" pitchFamily="34" charset="0"/>
              </a:rPr>
              <a:t>DEPARTEMEN</a:t>
            </a:r>
            <a:br>
              <a:rPr lang="en-US" sz="2000">
                <a:solidFill>
                  <a:schemeClr val="bg1"/>
                </a:solidFill>
                <a:latin typeface="Arial Rounded MT Bold" pitchFamily="34" charset="0"/>
              </a:rPr>
            </a:br>
            <a:r>
              <a:rPr lang="en-US" sz="2000">
                <a:solidFill>
                  <a:schemeClr val="bg1"/>
                </a:solidFill>
                <a:latin typeface="Arial Rounded MT Bold" pitchFamily="34" charset="0"/>
              </a:rPr>
              <a:t>PENDIDIKAN NASIONAL</a:t>
            </a:r>
            <a:br>
              <a:rPr lang="en-US" sz="2000">
                <a:solidFill>
                  <a:schemeClr val="bg1"/>
                </a:solidFill>
                <a:latin typeface="Arial Rounded MT Bold" pitchFamily="34" charset="0"/>
              </a:rPr>
            </a:br>
            <a:endParaRPr lang="en-US" sz="3200">
              <a:solidFill>
                <a:schemeClr val="bg1"/>
              </a:solidFill>
              <a:latin typeface="Times New Roman" pitchFamily="18" charset="0"/>
            </a:endParaRPr>
          </a:p>
        </p:txBody>
      </p:sp>
      <p:pic>
        <p:nvPicPr>
          <p:cNvPr id="3076" name="Picture 4" descr="logo"/>
          <p:cNvPicPr>
            <a:picLocks noChangeAspect="1" noChangeArrowheads="1"/>
          </p:cNvPicPr>
          <p:nvPr/>
        </p:nvPicPr>
        <p:blipFill>
          <a:blip r:embed="rId3" cstate="print"/>
          <a:srcRect/>
          <a:stretch>
            <a:fillRect/>
          </a:stretch>
        </p:blipFill>
        <p:spPr bwMode="auto">
          <a:xfrm>
            <a:off x="2362200" y="5735638"/>
            <a:ext cx="990600" cy="969962"/>
          </a:xfrm>
          <a:prstGeom prst="rect">
            <a:avLst/>
          </a:prstGeom>
          <a:noFill/>
        </p:spPr>
      </p:pic>
      <p:pic>
        <p:nvPicPr>
          <p:cNvPr id="3077" name="Picture 5" descr="backward"/>
          <p:cNvPicPr>
            <a:picLocks noChangeAspect="1" noChangeArrowheads="1"/>
          </p:cNvPicPr>
          <p:nvPr/>
        </p:nvPicPr>
        <p:blipFill>
          <a:blip r:embed="rId4" cstate="print"/>
          <a:srcRect/>
          <a:stretch>
            <a:fillRect/>
          </a:stretch>
        </p:blipFill>
        <p:spPr bwMode="auto">
          <a:xfrm>
            <a:off x="8610600" y="6324600"/>
            <a:ext cx="360363" cy="360363"/>
          </a:xfrm>
          <a:prstGeom prst="rect">
            <a:avLst/>
          </a:prstGeom>
          <a:noFill/>
        </p:spPr>
      </p:pic>
      <p:pic>
        <p:nvPicPr>
          <p:cNvPr id="3078" name="Picture 6" descr="error2">
            <a:hlinkClick r:id="" action="ppaction://hlinkshowjump?jump=endshow"/>
          </p:cNvPr>
          <p:cNvPicPr>
            <a:picLocks noChangeAspect="1" noChangeArrowheads="1"/>
          </p:cNvPicPr>
          <p:nvPr/>
        </p:nvPicPr>
        <p:blipFill>
          <a:blip r:embed="rId5" cstate="print"/>
          <a:srcRect/>
          <a:stretch>
            <a:fillRect/>
          </a:stretch>
        </p:blipFill>
        <p:spPr bwMode="auto">
          <a:xfrm>
            <a:off x="8366125" y="88900"/>
            <a:ext cx="608013" cy="6080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228600" y="1447800"/>
            <a:ext cx="8534400" cy="5029200"/>
          </a:xfrm>
        </p:spPr>
        <p:txBody>
          <a:bodyPr/>
          <a:lstStyle/>
          <a:p>
            <a:pPr>
              <a:lnSpc>
                <a:spcPct val="80000"/>
              </a:lnSpc>
            </a:pPr>
            <a:r>
              <a:rPr lang="es-ES" sz="2800">
                <a:latin typeface="Tahoma" pitchFamily="34" charset="0"/>
              </a:rPr>
              <a:t>Ulangan Harian : selesai satu atau beberapa Indikator. (tertulis, observasi, penugasan, atau lainnya)</a:t>
            </a:r>
            <a:r>
              <a:rPr lang="en-US" sz="2800">
                <a:latin typeface="Tahoma" pitchFamily="34" charset="0"/>
              </a:rPr>
              <a:t>  </a:t>
            </a:r>
            <a:endParaRPr lang="es-ES" sz="2800">
              <a:latin typeface="Tahoma" pitchFamily="34" charset="0"/>
            </a:endParaRPr>
          </a:p>
          <a:p>
            <a:pPr>
              <a:lnSpc>
                <a:spcPct val="80000"/>
              </a:lnSpc>
            </a:pPr>
            <a:r>
              <a:rPr lang="es-ES" sz="2800">
                <a:latin typeface="Tahoma" pitchFamily="34" charset="0"/>
              </a:rPr>
              <a:t>Ulangan Tengah Semester : selesai beberapa Kompetensi Dasar pada semester yang bersangkutan</a:t>
            </a:r>
            <a:r>
              <a:rPr lang="en-US" sz="2800">
                <a:latin typeface="Tahoma" pitchFamily="34" charset="0"/>
              </a:rPr>
              <a:t> </a:t>
            </a:r>
          </a:p>
          <a:p>
            <a:pPr>
              <a:lnSpc>
                <a:spcPct val="80000"/>
              </a:lnSpc>
            </a:pPr>
            <a:r>
              <a:rPr lang="es-ES" sz="2800">
                <a:latin typeface="Tahoma" pitchFamily="34" charset="0"/>
              </a:rPr>
              <a:t>Ulangan Akhir Semester : selesai semua Kompetensi Dasar pada semester yang bersangkutan. </a:t>
            </a:r>
          </a:p>
          <a:p>
            <a:pPr>
              <a:lnSpc>
                <a:spcPct val="80000"/>
              </a:lnSpc>
            </a:pPr>
            <a:r>
              <a:rPr lang="es-ES" sz="2800">
                <a:latin typeface="Tahoma" pitchFamily="34" charset="0"/>
              </a:rPr>
              <a:t>Ulangan Kenaikan Kelas : selesai  semua Kompetensi Dasar pada semester ganjil dan genap, dengan penekanan pada kompetensi dasar semester genap</a:t>
            </a:r>
            <a:r>
              <a:rPr lang="en-US" sz="2800">
                <a:latin typeface="Tahoma"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76200"/>
            <a:ext cx="8305800" cy="685800"/>
          </a:xfrm>
          <a:noFill/>
          <a:ln/>
        </p:spPr>
        <p:txBody>
          <a:bodyPr/>
          <a:lstStyle/>
          <a:p>
            <a:r>
              <a:rPr lang="en-US" sz="3600">
                <a:latin typeface="Arial Rounded MT Bold" pitchFamily="34" charset="0"/>
              </a:rPr>
              <a:t>4. Berdasar Acuan kriteria/patokan</a:t>
            </a:r>
          </a:p>
        </p:txBody>
      </p:sp>
      <p:sp>
        <p:nvSpPr>
          <p:cNvPr id="13315" name="Rectangle 3"/>
          <p:cNvSpPr>
            <a:spLocks noGrp="1" noChangeArrowheads="1"/>
          </p:cNvSpPr>
          <p:nvPr>
            <p:ph type="body" idx="1"/>
          </p:nvPr>
        </p:nvSpPr>
        <p:spPr>
          <a:xfrm>
            <a:off x="457200" y="1524000"/>
            <a:ext cx="8305800" cy="4602163"/>
          </a:xfrm>
        </p:spPr>
        <p:txBody>
          <a:bodyPr/>
          <a:lstStyle/>
          <a:p>
            <a:pPr marL="0" indent="0">
              <a:lnSpc>
                <a:spcPct val="120000"/>
              </a:lnSpc>
              <a:buFontTx/>
              <a:buNone/>
            </a:pPr>
            <a:r>
              <a:rPr lang="en-US" sz="3600">
                <a:latin typeface="Tahoma" pitchFamily="34" charset="0"/>
              </a:rPr>
              <a:t>Prestasi kemampuan peserta didik </a:t>
            </a:r>
            <a:r>
              <a:rPr lang="en-US" sz="3600">
                <a:solidFill>
                  <a:srgbClr val="FF0000"/>
                </a:solidFill>
                <a:latin typeface="Tahoma" pitchFamily="34" charset="0"/>
              </a:rPr>
              <a:t>TIDAK DIBANDINGKAN</a:t>
            </a:r>
            <a:r>
              <a:rPr lang="en-US" sz="3600">
                <a:latin typeface="Tahoma" pitchFamily="34" charset="0"/>
              </a:rPr>
              <a:t> dengan peserta kelompok, tetapi dengan kemampuan yang dimiliki sebelumnya dan patokan yang ditetapkan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0"/>
            <a:ext cx="8091488" cy="1066800"/>
          </a:xfrm>
          <a:noFill/>
          <a:ln/>
        </p:spPr>
        <p:txBody>
          <a:bodyPr/>
          <a:lstStyle/>
          <a:p>
            <a:r>
              <a:rPr lang="en-US" sz="3600">
                <a:latin typeface="Arial Rounded MT Bold" pitchFamily="34" charset="0"/>
              </a:rPr>
              <a:t>5. Menggunakan Berbagai cara &amp; </a:t>
            </a:r>
            <a:br>
              <a:rPr lang="en-US" sz="3600">
                <a:latin typeface="Arial Rounded MT Bold" pitchFamily="34" charset="0"/>
              </a:rPr>
            </a:br>
            <a:r>
              <a:rPr lang="en-US" sz="3600">
                <a:latin typeface="Arial Rounded MT Bold" pitchFamily="34" charset="0"/>
              </a:rPr>
              <a:t>     alat penilaian </a:t>
            </a:r>
          </a:p>
        </p:txBody>
      </p:sp>
      <p:sp>
        <p:nvSpPr>
          <p:cNvPr id="14339" name="Rectangle 3"/>
          <p:cNvSpPr>
            <a:spLocks noGrp="1" noChangeArrowheads="1"/>
          </p:cNvSpPr>
          <p:nvPr>
            <p:ph type="body" idx="1"/>
          </p:nvPr>
        </p:nvSpPr>
        <p:spPr>
          <a:xfrm>
            <a:off x="609600" y="1600200"/>
            <a:ext cx="7924800" cy="4648200"/>
          </a:xfrm>
        </p:spPr>
        <p:txBody>
          <a:bodyPr/>
          <a:lstStyle/>
          <a:p>
            <a:pPr marL="571500" indent="-571500"/>
            <a:r>
              <a:rPr lang="nl-NL" sz="3300">
                <a:latin typeface="Tahoma" pitchFamily="34" charset="0"/>
              </a:rPr>
              <a:t>Mengembangkan dan menyediakan sistem pencatatan yang bervariasi</a:t>
            </a:r>
          </a:p>
          <a:p>
            <a:pPr marL="571500" indent="-571500"/>
            <a:endParaRPr lang="nl-NL" sz="3300">
              <a:latin typeface="Tahoma" pitchFamily="34" charset="0"/>
            </a:endParaRPr>
          </a:p>
          <a:p>
            <a:pPr marL="571500" indent="-571500"/>
            <a:r>
              <a:rPr lang="es-ES" sz="3300">
                <a:latin typeface="Tahoma" pitchFamily="34" charset="0"/>
              </a:rPr>
              <a:t>Menggunakan   penilaian yang bervariasi: Tertulis, Lisan, Produk, Portofolio, Unjuk Kerja, Proyek, Pengamatan, dan Penilaian Diri</a:t>
            </a:r>
            <a:endParaRPr lang="en-US" sz="330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98438"/>
            <a:ext cx="6858000" cy="792162"/>
          </a:xfrm>
          <a:noFill/>
          <a:ln/>
        </p:spPr>
        <p:txBody>
          <a:bodyPr/>
          <a:lstStyle/>
          <a:p>
            <a:r>
              <a:rPr lang="en-US" sz="3600">
                <a:latin typeface="Arial Rounded MT Bold" pitchFamily="34" charset="0"/>
              </a:rPr>
              <a:t>TEKNIK /CARA PENILAIAN</a:t>
            </a:r>
          </a:p>
        </p:txBody>
      </p:sp>
      <p:sp>
        <p:nvSpPr>
          <p:cNvPr id="15363" name="Rectangle 3"/>
          <p:cNvSpPr>
            <a:spLocks noGrp="1" noChangeArrowheads="1"/>
          </p:cNvSpPr>
          <p:nvPr>
            <p:ph type="body" idx="1"/>
          </p:nvPr>
        </p:nvSpPr>
        <p:spPr>
          <a:xfrm>
            <a:off x="533400" y="1524000"/>
            <a:ext cx="7693025" cy="4191000"/>
          </a:xfrm>
        </p:spPr>
        <p:txBody>
          <a:bodyPr/>
          <a:lstStyle/>
          <a:p>
            <a:pPr>
              <a:buFont typeface="Wingdings" pitchFamily="2" charset="2"/>
              <a:buChar char="§"/>
            </a:pPr>
            <a:r>
              <a:rPr lang="en-US">
                <a:latin typeface="Tahoma" pitchFamily="34" charset="0"/>
              </a:rPr>
              <a:t> </a:t>
            </a:r>
            <a:r>
              <a:rPr lang="id-ID">
                <a:latin typeface="Tahoma" pitchFamily="34" charset="0"/>
              </a:rPr>
              <a:t>Unjuk Kerja </a:t>
            </a:r>
            <a:r>
              <a:rPr lang="id-ID" i="1">
                <a:latin typeface="Tahoma" pitchFamily="34" charset="0"/>
              </a:rPr>
              <a:t>(Performance)</a:t>
            </a:r>
          </a:p>
          <a:p>
            <a:pPr>
              <a:buFont typeface="Wingdings" pitchFamily="2" charset="2"/>
              <a:buChar char="§"/>
            </a:pPr>
            <a:r>
              <a:rPr lang="en-US">
                <a:latin typeface="Tahoma" pitchFamily="34" charset="0"/>
              </a:rPr>
              <a:t> </a:t>
            </a:r>
            <a:r>
              <a:rPr lang="id-ID">
                <a:latin typeface="Tahoma" pitchFamily="34" charset="0"/>
              </a:rPr>
              <a:t>Penugasan </a:t>
            </a:r>
            <a:r>
              <a:rPr lang="id-ID" i="1">
                <a:latin typeface="Tahoma" pitchFamily="34" charset="0"/>
              </a:rPr>
              <a:t>(Proyek/Project)</a:t>
            </a:r>
          </a:p>
          <a:p>
            <a:pPr>
              <a:buFont typeface="Wingdings" pitchFamily="2" charset="2"/>
              <a:buChar char="§"/>
            </a:pPr>
            <a:r>
              <a:rPr lang="en-US">
                <a:latin typeface="Tahoma" pitchFamily="34" charset="0"/>
              </a:rPr>
              <a:t> </a:t>
            </a:r>
            <a:r>
              <a:rPr lang="id-ID">
                <a:latin typeface="Tahoma" pitchFamily="34" charset="0"/>
              </a:rPr>
              <a:t>Hasil kerja </a:t>
            </a:r>
            <a:r>
              <a:rPr lang="id-ID" i="1">
                <a:latin typeface="Tahoma" pitchFamily="34" charset="0"/>
              </a:rPr>
              <a:t>(Produk/Product)</a:t>
            </a:r>
          </a:p>
          <a:p>
            <a:pPr>
              <a:buFont typeface="Wingdings" pitchFamily="2" charset="2"/>
              <a:buChar char="§"/>
            </a:pPr>
            <a:r>
              <a:rPr lang="id-ID">
                <a:latin typeface="Tahoma" pitchFamily="34" charset="0"/>
              </a:rPr>
              <a:t> Tertulis </a:t>
            </a:r>
            <a:r>
              <a:rPr lang="id-ID" i="1">
                <a:latin typeface="Tahoma" pitchFamily="34" charset="0"/>
              </a:rPr>
              <a:t>(Paper &amp; Pen)</a:t>
            </a:r>
            <a:endParaRPr lang="en-US" i="1">
              <a:latin typeface="Tahoma" pitchFamily="34" charset="0"/>
            </a:endParaRPr>
          </a:p>
          <a:p>
            <a:pPr>
              <a:buFont typeface="Wingdings" pitchFamily="2" charset="2"/>
              <a:buChar char="§"/>
            </a:pPr>
            <a:r>
              <a:rPr lang="id-ID" i="1">
                <a:latin typeface="Tahoma" pitchFamily="34" charset="0"/>
              </a:rPr>
              <a:t> </a:t>
            </a:r>
            <a:r>
              <a:rPr lang="en-US">
                <a:latin typeface="Tahoma" pitchFamily="34" charset="0"/>
              </a:rPr>
              <a:t>Portofolio </a:t>
            </a:r>
            <a:r>
              <a:rPr lang="en-US" i="1">
                <a:latin typeface="Tahoma" pitchFamily="34" charset="0"/>
              </a:rPr>
              <a:t>(Portfolio)</a:t>
            </a:r>
          </a:p>
          <a:p>
            <a:pPr>
              <a:buFont typeface="Wingdings" pitchFamily="2" charset="2"/>
              <a:buChar char="§"/>
            </a:pPr>
            <a:r>
              <a:rPr lang="en-US">
                <a:latin typeface="Tahoma" pitchFamily="34" charset="0"/>
              </a:rPr>
              <a:t> Sikap</a:t>
            </a:r>
          </a:p>
          <a:p>
            <a:pPr>
              <a:buFont typeface="Wingdings" pitchFamily="2" charset="2"/>
              <a:buChar char="§"/>
            </a:pPr>
            <a:r>
              <a:rPr lang="en-US">
                <a:latin typeface="Tahoma" pitchFamily="34" charset="0"/>
              </a:rPr>
              <a:t> Diri (Self Assessment)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03238"/>
            <a:ext cx="8686800" cy="1554162"/>
          </a:xfrm>
          <a:noFill/>
          <a:ln/>
        </p:spPr>
        <p:txBody>
          <a:bodyPr/>
          <a:lstStyle/>
          <a:p>
            <a:r>
              <a:rPr lang="en-US" sz="2800" b="1">
                <a:latin typeface="Arial Rounded MT Bold" pitchFamily="34" charset="0"/>
              </a:rPr>
              <a:t>Unjuk Kerja (Performance) :</a:t>
            </a:r>
            <a:r>
              <a:rPr lang="en-US" sz="2800">
                <a:latin typeface="Arial Rounded MT Bold" pitchFamily="34" charset="0"/>
              </a:rPr>
              <a:t/>
            </a:r>
            <a:br>
              <a:rPr lang="en-US" sz="2800">
                <a:latin typeface="Arial Rounded MT Bold" pitchFamily="34" charset="0"/>
              </a:rPr>
            </a:br>
            <a:r>
              <a:rPr lang="en-US" sz="2800">
                <a:latin typeface="Arial Rounded MT Bold" pitchFamily="34" charset="0"/>
              </a:rPr>
              <a:t/>
            </a:r>
            <a:br>
              <a:rPr lang="en-US" sz="2800">
                <a:latin typeface="Arial Rounded MT Bold" pitchFamily="34" charset="0"/>
              </a:rPr>
            </a:br>
            <a:r>
              <a:rPr lang="en-US" sz="2800" i="1">
                <a:solidFill>
                  <a:schemeClr val="accent2"/>
                </a:solidFill>
                <a:latin typeface="Tahoma" pitchFamily="34" charset="0"/>
              </a:rPr>
              <a:t>pengamatan terhadapa aktivitas siswa sebagaimana terjadi (unjuk kerja, tingkah laku, interaksi)</a:t>
            </a:r>
            <a:endParaRPr lang="id-ID" sz="2800" i="1">
              <a:solidFill>
                <a:schemeClr val="accent2"/>
              </a:solidFill>
              <a:latin typeface="Tahoma" pitchFamily="34" charset="0"/>
            </a:endParaRPr>
          </a:p>
        </p:txBody>
      </p:sp>
      <p:sp>
        <p:nvSpPr>
          <p:cNvPr id="16387" name="Rectangle 3"/>
          <p:cNvSpPr>
            <a:spLocks noGrp="1" noChangeArrowheads="1"/>
          </p:cNvSpPr>
          <p:nvPr>
            <p:ph type="body" idx="1"/>
          </p:nvPr>
        </p:nvSpPr>
        <p:spPr>
          <a:xfrm>
            <a:off x="457200" y="2514600"/>
            <a:ext cx="8229600" cy="4343400"/>
          </a:xfrm>
          <a:noFill/>
          <a:ln/>
        </p:spPr>
        <p:txBody>
          <a:bodyPr/>
          <a:lstStyle/>
          <a:p>
            <a:pPr>
              <a:spcBef>
                <a:spcPct val="0"/>
              </a:spcBef>
            </a:pPr>
            <a:r>
              <a:rPr lang="en-US" sz="2200" b="1" i="1">
                <a:latin typeface="Tahoma" pitchFamily="34" charset="0"/>
              </a:rPr>
              <a:t>Cocok untuk :</a:t>
            </a:r>
          </a:p>
          <a:p>
            <a:pPr>
              <a:spcBef>
                <a:spcPct val="0"/>
              </a:spcBef>
            </a:pPr>
            <a:r>
              <a:rPr lang="en-US" sz="2200">
                <a:latin typeface="Tahoma" pitchFamily="34" charset="0"/>
              </a:rPr>
              <a:t>Penyajian lisan: keterampilan berbicara, berpidato, baca puisis, berdiskusi.</a:t>
            </a:r>
          </a:p>
          <a:p>
            <a:pPr>
              <a:spcBef>
                <a:spcPct val="0"/>
              </a:spcBef>
            </a:pPr>
            <a:r>
              <a:rPr lang="en-US" sz="2200">
                <a:latin typeface="Tahoma" pitchFamily="34" charset="0"/>
              </a:rPr>
              <a:t>Pemecahan masalah dalam kelompok</a:t>
            </a:r>
          </a:p>
          <a:p>
            <a:pPr>
              <a:spcBef>
                <a:spcPct val="0"/>
              </a:spcBef>
            </a:pPr>
            <a:r>
              <a:rPr lang="en-US" sz="2200">
                <a:latin typeface="Tahoma" pitchFamily="34" charset="0"/>
              </a:rPr>
              <a:t>Partisipasi dalam diskusi</a:t>
            </a:r>
          </a:p>
          <a:p>
            <a:pPr>
              <a:spcBef>
                <a:spcPct val="0"/>
              </a:spcBef>
            </a:pPr>
            <a:r>
              <a:rPr lang="en-US" sz="2200">
                <a:latin typeface="Tahoma" pitchFamily="34" charset="0"/>
              </a:rPr>
              <a:t>Menari</a:t>
            </a:r>
          </a:p>
          <a:p>
            <a:pPr>
              <a:spcBef>
                <a:spcPct val="0"/>
              </a:spcBef>
            </a:pPr>
            <a:r>
              <a:rPr lang="en-US" sz="2200">
                <a:latin typeface="Tahoma" pitchFamily="34" charset="0"/>
              </a:rPr>
              <a:t>Memainkan alat musik</a:t>
            </a:r>
          </a:p>
          <a:p>
            <a:pPr>
              <a:spcBef>
                <a:spcPct val="0"/>
              </a:spcBef>
            </a:pPr>
            <a:r>
              <a:rPr lang="en-US" sz="2200">
                <a:latin typeface="Tahoma" pitchFamily="34" charset="0"/>
              </a:rPr>
              <a:t>Olah Raga</a:t>
            </a:r>
          </a:p>
          <a:p>
            <a:pPr>
              <a:spcBef>
                <a:spcPct val="0"/>
              </a:spcBef>
            </a:pPr>
            <a:r>
              <a:rPr lang="en-US" sz="2200">
                <a:latin typeface="Tahoma" pitchFamily="34" charset="0"/>
              </a:rPr>
              <a:t>Menggunakan peralatan laboratorium</a:t>
            </a:r>
          </a:p>
          <a:p>
            <a:pPr>
              <a:spcBef>
                <a:spcPct val="0"/>
              </a:spcBef>
            </a:pPr>
            <a:r>
              <a:rPr lang="en-US" sz="2200">
                <a:latin typeface="Tahoma" pitchFamily="34" charset="0"/>
              </a:rPr>
              <a:t>Mengoperasikan suatu alat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1371600"/>
            <a:ext cx="8686800" cy="4953000"/>
          </a:xfrm>
          <a:prstGeom prst="rect">
            <a:avLst/>
          </a:prstGeom>
          <a:solidFill>
            <a:schemeClr val="bg1"/>
          </a:solidFill>
          <a:ln w="9525" algn="ctr">
            <a:noFill/>
            <a:miter lim="800000"/>
            <a:headEnd/>
            <a:tailEnd/>
          </a:ln>
          <a:effectLst/>
        </p:spPr>
        <p:txBody>
          <a:bodyPr wrap="none" anchor="ctr"/>
          <a:lstStyle/>
          <a:p>
            <a:endParaRPr lang="id-ID"/>
          </a:p>
        </p:txBody>
      </p:sp>
      <p:sp>
        <p:nvSpPr>
          <p:cNvPr id="17411" name="Rectangle 3"/>
          <p:cNvSpPr>
            <a:spLocks noGrp="1" noChangeArrowheads="1"/>
          </p:cNvSpPr>
          <p:nvPr>
            <p:ph type="title"/>
          </p:nvPr>
        </p:nvSpPr>
        <p:spPr>
          <a:xfrm>
            <a:off x="457200" y="-76200"/>
            <a:ext cx="8229600" cy="1173163"/>
          </a:xfrm>
        </p:spPr>
        <p:txBody>
          <a:bodyPr/>
          <a:lstStyle/>
          <a:p>
            <a:r>
              <a:rPr lang="en-US" sz="2400" b="1">
                <a:latin typeface="Arial Rounded MT Bold" pitchFamily="34" charset="0"/>
              </a:rPr>
              <a:t>CONTOH INSTRUMEN PENILAIAN  DENGAN</a:t>
            </a:r>
            <a:br>
              <a:rPr lang="en-US" sz="2400" b="1">
                <a:latin typeface="Arial Rounded MT Bold" pitchFamily="34" charset="0"/>
              </a:rPr>
            </a:br>
            <a:r>
              <a:rPr lang="en-US" sz="2400" b="1" i="1">
                <a:latin typeface="Arial Rounded MT Bold" pitchFamily="34" charset="0"/>
              </a:rPr>
              <a:t>RATING SCALE</a:t>
            </a:r>
          </a:p>
        </p:txBody>
      </p:sp>
      <p:sp>
        <p:nvSpPr>
          <p:cNvPr id="17412" name="Rectangle 4"/>
          <p:cNvSpPr>
            <a:spLocks noGrp="1" noChangeArrowheads="1"/>
          </p:cNvSpPr>
          <p:nvPr>
            <p:ph type="body" idx="1"/>
          </p:nvPr>
        </p:nvSpPr>
        <p:spPr>
          <a:xfrm>
            <a:off x="228600" y="1371600"/>
            <a:ext cx="8686800" cy="5029200"/>
          </a:xfrm>
        </p:spPr>
        <p:txBody>
          <a:bodyPr/>
          <a:lstStyle/>
          <a:p>
            <a:pPr marL="1198563" indent="-1138238">
              <a:lnSpc>
                <a:spcPct val="90000"/>
              </a:lnSpc>
              <a:buFontTx/>
              <a:buNone/>
              <a:tabLst>
                <a:tab pos="508000" algn="l"/>
                <a:tab pos="1544638" algn="l"/>
              </a:tabLst>
            </a:pPr>
            <a:r>
              <a:rPr lang="en-US" sz="2000"/>
              <a:t>------------------------------------------------------------------------------------------------</a:t>
            </a:r>
          </a:p>
          <a:p>
            <a:pPr marL="1198563" indent="-1138238">
              <a:lnSpc>
                <a:spcPct val="90000"/>
              </a:lnSpc>
              <a:buFontTx/>
              <a:buNone/>
              <a:tabLst>
                <a:tab pos="508000" algn="l"/>
                <a:tab pos="1544638" algn="l"/>
              </a:tabLst>
            </a:pPr>
            <a:r>
              <a:rPr lang="en-US" sz="2000"/>
              <a:t>Petunjuk : Beri Lingkaran pada angka yang sesuai untuk setiap kemampuan yang teramati pada waktu anak berpidato :</a:t>
            </a:r>
          </a:p>
          <a:p>
            <a:pPr marL="1198563" indent="-1138238">
              <a:lnSpc>
                <a:spcPct val="90000"/>
              </a:lnSpc>
              <a:buFontTx/>
              <a:buNone/>
              <a:tabLst>
                <a:tab pos="508000" algn="l"/>
                <a:tab pos="1544638" algn="l"/>
              </a:tabLst>
            </a:pPr>
            <a:r>
              <a:rPr lang="en-US" sz="2000"/>
              <a:t>	           1   bila </a:t>
            </a:r>
            <a:r>
              <a:rPr lang="en-US" sz="2000" b="1"/>
              <a:t>tidak pernah</a:t>
            </a:r>
            <a:endParaRPr lang="en-US" sz="2000"/>
          </a:p>
          <a:p>
            <a:pPr marL="1198563" indent="-1138238">
              <a:lnSpc>
                <a:spcPct val="90000"/>
              </a:lnSpc>
              <a:buFontTx/>
              <a:buNone/>
              <a:tabLst>
                <a:tab pos="508000" algn="l"/>
                <a:tab pos="1544638" algn="l"/>
              </a:tabLst>
            </a:pPr>
            <a:r>
              <a:rPr lang="en-US" sz="2000"/>
              <a:t>	           2   bila </a:t>
            </a:r>
            <a:r>
              <a:rPr lang="en-US" sz="2000" b="1"/>
              <a:t>jarang</a:t>
            </a:r>
          </a:p>
          <a:p>
            <a:pPr marL="1198563" indent="-1138238">
              <a:lnSpc>
                <a:spcPct val="90000"/>
              </a:lnSpc>
              <a:buFontTx/>
              <a:buNone/>
              <a:tabLst>
                <a:tab pos="508000" algn="l"/>
                <a:tab pos="1544638" algn="l"/>
              </a:tabLst>
            </a:pPr>
            <a:r>
              <a:rPr lang="en-US" sz="2000"/>
              <a:t>	           3   bila </a:t>
            </a:r>
            <a:r>
              <a:rPr lang="en-US" sz="2000" b="1"/>
              <a:t>kadang-kadang</a:t>
            </a:r>
            <a:r>
              <a:rPr lang="en-US" sz="2000"/>
              <a:t>, dan</a:t>
            </a:r>
          </a:p>
          <a:p>
            <a:pPr marL="1198563" indent="-1138238">
              <a:lnSpc>
                <a:spcPct val="90000"/>
              </a:lnSpc>
              <a:buFontTx/>
              <a:buNone/>
              <a:tabLst>
                <a:tab pos="508000" algn="l"/>
                <a:tab pos="1544638" algn="l"/>
              </a:tabLst>
            </a:pPr>
            <a:r>
              <a:rPr lang="en-US" sz="2000"/>
              <a:t>	           4   bila siswa </a:t>
            </a:r>
            <a:r>
              <a:rPr lang="en-US" sz="2000" b="1"/>
              <a:t>selalu</a:t>
            </a:r>
            <a:r>
              <a:rPr lang="en-US" sz="2000"/>
              <a:t> melakukan</a:t>
            </a:r>
          </a:p>
          <a:p>
            <a:pPr marL="1198563" indent="-1138238">
              <a:lnSpc>
                <a:spcPct val="90000"/>
              </a:lnSpc>
              <a:buFontTx/>
              <a:buNone/>
              <a:tabLst>
                <a:tab pos="508000" algn="l"/>
                <a:tab pos="1544638" algn="l"/>
              </a:tabLst>
            </a:pPr>
            <a:r>
              <a:rPr lang="en-US" sz="2000"/>
              <a:t>---------------------------------------------------------------------------------------------------</a:t>
            </a:r>
          </a:p>
          <a:p>
            <a:pPr marL="1198563" indent="-1138238">
              <a:lnSpc>
                <a:spcPct val="90000"/>
              </a:lnSpc>
              <a:buFontTx/>
              <a:buNone/>
              <a:tabLst>
                <a:tab pos="508000" algn="l"/>
                <a:tab pos="1544638" algn="l"/>
              </a:tabLst>
            </a:pPr>
            <a:r>
              <a:rPr lang="en-US" sz="2000"/>
              <a:t>Nama : Rinjani</a:t>
            </a:r>
          </a:p>
          <a:p>
            <a:pPr marL="1198563" indent="-1138238">
              <a:lnSpc>
                <a:spcPct val="90000"/>
              </a:lnSpc>
              <a:buFontTx/>
              <a:buNone/>
              <a:tabLst>
                <a:tab pos="508000" algn="l"/>
                <a:tab pos="1544638" algn="l"/>
              </a:tabLst>
            </a:pPr>
            <a:r>
              <a:rPr lang="en-US" sz="2000"/>
              <a:t>	I.	Ekspresi fisik (physical expression)</a:t>
            </a:r>
          </a:p>
          <a:p>
            <a:pPr marL="1198563" indent="-1138238">
              <a:lnSpc>
                <a:spcPct val="90000"/>
              </a:lnSpc>
              <a:buFontTx/>
              <a:buNone/>
              <a:tabLst>
                <a:tab pos="508000" algn="l"/>
                <a:tab pos="1544638" algn="l"/>
              </a:tabLst>
            </a:pPr>
            <a:r>
              <a:rPr lang="en-US" sz="2000"/>
              <a:t>		A. Berdiri tegak melihat pada penonton</a:t>
            </a:r>
          </a:p>
          <a:p>
            <a:pPr marL="1198563" indent="-1138238">
              <a:lnSpc>
                <a:spcPct val="90000"/>
              </a:lnSpc>
              <a:buFontTx/>
              <a:buNone/>
              <a:tabLst>
                <a:tab pos="508000" algn="l"/>
                <a:tab pos="1544638" algn="l"/>
              </a:tabLst>
            </a:pPr>
            <a:r>
              <a:rPr lang="en-US" sz="2000"/>
              <a:t>		    1	    2	3       4</a:t>
            </a:r>
          </a:p>
          <a:p>
            <a:pPr marL="1198563" indent="-1138238">
              <a:lnSpc>
                <a:spcPct val="90000"/>
              </a:lnSpc>
              <a:buFontTx/>
              <a:buNone/>
              <a:tabLst>
                <a:tab pos="508000" algn="l"/>
                <a:tab pos="1544638" algn="l"/>
              </a:tabLst>
            </a:pPr>
            <a:r>
              <a:rPr lang="en-US" sz="2000"/>
              <a:t>		B. Mengubah ekspresi wajah sesuai dengan perubahan pernyataan yang </a:t>
            </a:r>
          </a:p>
          <a:p>
            <a:pPr marL="1198563" indent="-1138238">
              <a:lnSpc>
                <a:spcPct val="90000"/>
              </a:lnSpc>
              <a:buFontTx/>
              <a:buNone/>
              <a:tabLst>
                <a:tab pos="508000" algn="l"/>
                <a:tab pos="1544638" algn="l"/>
              </a:tabLst>
            </a:pPr>
            <a:r>
              <a:rPr lang="en-US" sz="2000"/>
              <a:t>                       disajikan</a:t>
            </a:r>
          </a:p>
          <a:p>
            <a:pPr marL="1198563" indent="-1138238">
              <a:lnSpc>
                <a:spcPct val="90000"/>
              </a:lnSpc>
              <a:buFontTx/>
              <a:buNone/>
              <a:tabLst>
                <a:tab pos="508000" algn="l"/>
                <a:tab pos="1544638" algn="l"/>
              </a:tabLst>
            </a:pPr>
            <a:r>
              <a:rPr lang="en-US" sz="2000"/>
              <a:t>			1      2	3       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 y="1447800"/>
            <a:ext cx="8763000" cy="4724400"/>
          </a:xfrm>
          <a:prstGeom prst="rect">
            <a:avLst/>
          </a:prstGeom>
          <a:solidFill>
            <a:schemeClr val="bg1"/>
          </a:solidFill>
          <a:ln w="9525" algn="ctr">
            <a:noFill/>
            <a:miter lim="800000"/>
            <a:headEnd/>
            <a:tailEnd/>
          </a:ln>
          <a:effectLst/>
        </p:spPr>
        <p:txBody>
          <a:bodyPr wrap="none" anchor="ctr"/>
          <a:lstStyle/>
          <a:p>
            <a:endParaRPr lang="id-ID"/>
          </a:p>
        </p:txBody>
      </p:sp>
      <p:sp>
        <p:nvSpPr>
          <p:cNvPr id="18435" name="Rectangle 3"/>
          <p:cNvSpPr>
            <a:spLocks noGrp="1" noChangeArrowheads="1"/>
          </p:cNvSpPr>
          <p:nvPr>
            <p:ph type="title"/>
          </p:nvPr>
        </p:nvSpPr>
        <p:spPr>
          <a:xfrm>
            <a:off x="457200" y="152400"/>
            <a:ext cx="7696200" cy="838200"/>
          </a:xfrm>
        </p:spPr>
        <p:txBody>
          <a:bodyPr/>
          <a:lstStyle/>
          <a:p>
            <a:r>
              <a:rPr lang="en-US" sz="2400" b="1">
                <a:latin typeface="Arial Rounded MT Bold" pitchFamily="34" charset="0"/>
              </a:rPr>
              <a:t>CONTOH INSTRUMEN PENILAIAN  DENGAN </a:t>
            </a:r>
            <a:r>
              <a:rPr lang="en-US" sz="2400" b="1" i="1">
                <a:latin typeface="Arial Rounded MT Bold" pitchFamily="34" charset="0"/>
              </a:rPr>
              <a:t>CHECKLIST</a:t>
            </a:r>
          </a:p>
        </p:txBody>
      </p:sp>
      <p:sp>
        <p:nvSpPr>
          <p:cNvPr id="18436" name="Rectangle 4"/>
          <p:cNvSpPr>
            <a:spLocks noGrp="1" noChangeArrowheads="1"/>
          </p:cNvSpPr>
          <p:nvPr>
            <p:ph type="body" idx="1"/>
          </p:nvPr>
        </p:nvSpPr>
        <p:spPr>
          <a:xfrm>
            <a:off x="228600" y="1371600"/>
            <a:ext cx="8686800" cy="4525963"/>
          </a:xfrm>
        </p:spPr>
        <p:txBody>
          <a:bodyPr/>
          <a:lstStyle/>
          <a:p>
            <a:pPr marL="1379538" indent="-1379538">
              <a:buFontTx/>
              <a:buNone/>
              <a:tabLst>
                <a:tab pos="581025" algn="l"/>
                <a:tab pos="1600200" algn="l"/>
              </a:tabLst>
            </a:pPr>
            <a:r>
              <a:rPr lang="en-US" sz="2400"/>
              <a:t>---------------------------------------------------------------------------------</a:t>
            </a:r>
          </a:p>
          <a:p>
            <a:pPr marL="1379538" indent="-1379538">
              <a:buFontTx/>
              <a:buNone/>
              <a:tabLst>
                <a:tab pos="581025" algn="l"/>
                <a:tab pos="1600200" algn="l"/>
              </a:tabLst>
            </a:pPr>
            <a:r>
              <a:rPr lang="en-US" sz="2400"/>
              <a:t>Petunjuk: Beri tanda centang (</a:t>
            </a:r>
            <a:r>
              <a:rPr lang="en-US" sz="2400">
                <a:sym typeface="Wingdings" pitchFamily="2" charset="2"/>
              </a:rPr>
              <a:t>v</a:t>
            </a:r>
            <a:r>
              <a:rPr lang="en-US" sz="2400"/>
              <a:t>) dibelakang huruf di mana kemampuan siswa teramati pada waktu berpidato.</a:t>
            </a:r>
          </a:p>
          <a:p>
            <a:pPr marL="1379538" indent="-1379538">
              <a:buFontTx/>
              <a:buNone/>
              <a:tabLst>
                <a:tab pos="581025" algn="l"/>
                <a:tab pos="1600200" algn="l"/>
              </a:tabLst>
            </a:pPr>
            <a:r>
              <a:rPr lang="en-US" sz="2400"/>
              <a:t>----------------------------------------------------------------------------------</a:t>
            </a:r>
          </a:p>
          <a:p>
            <a:pPr marL="1379538" indent="-1379538">
              <a:buFontTx/>
              <a:buNone/>
              <a:tabLst>
                <a:tab pos="581025" algn="l"/>
                <a:tab pos="1600200" algn="l"/>
              </a:tabLst>
            </a:pPr>
            <a:endParaRPr lang="en-US" sz="2400"/>
          </a:p>
          <a:p>
            <a:pPr marL="1379538" indent="-1379538">
              <a:buFontTx/>
              <a:buNone/>
              <a:tabLst>
                <a:tab pos="581025" algn="l"/>
                <a:tab pos="1600200" algn="l"/>
              </a:tabLst>
            </a:pPr>
            <a:r>
              <a:rPr lang="en-US" sz="2400"/>
              <a:t>Nama: Rinjani</a:t>
            </a:r>
          </a:p>
          <a:p>
            <a:pPr marL="1379538" indent="-1379538">
              <a:buFontTx/>
              <a:buNone/>
              <a:tabLst>
                <a:tab pos="581025" algn="l"/>
                <a:tab pos="1600200" algn="l"/>
              </a:tabLst>
            </a:pPr>
            <a:r>
              <a:rPr lang="en-US" sz="2400" b="1" i="1"/>
              <a:t>I.	Ekspresi fisik (physical expression)</a:t>
            </a:r>
          </a:p>
          <a:p>
            <a:pPr marL="1379538" indent="-1379538">
              <a:buFontTx/>
              <a:buNone/>
              <a:tabLst>
                <a:tab pos="581025" algn="l"/>
                <a:tab pos="1600200" algn="l"/>
              </a:tabLst>
            </a:pPr>
            <a:r>
              <a:rPr lang="en-US" sz="2400"/>
              <a:t>	----- A. Berdiri tegak melihat pada penonton</a:t>
            </a:r>
          </a:p>
          <a:p>
            <a:pPr marL="1379538" indent="-1379538">
              <a:buFontTx/>
              <a:buNone/>
              <a:tabLst>
                <a:tab pos="581025" algn="l"/>
                <a:tab pos="1600200" algn="l"/>
              </a:tabLst>
            </a:pPr>
            <a:r>
              <a:rPr lang="en-US" sz="2400"/>
              <a:t>	----- B. Merubah ekspresi wajah sesuai dengan perubahan  	pernyataan yang disajikan</a:t>
            </a:r>
          </a:p>
          <a:p>
            <a:pPr marL="1379538" indent="-1379538">
              <a:buFontTx/>
              <a:buNone/>
              <a:tabLst>
                <a:tab pos="581025" algn="l"/>
                <a:tab pos="1600200" algn="l"/>
              </a:tabLst>
            </a:pPr>
            <a:r>
              <a:rPr lang="en-US" sz="2400"/>
              <a:t>	----- C. Mata melihat kepada penonton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324600"/>
          </a:xfrm>
          <a:prstGeom prst="rect">
            <a:avLst/>
          </a:prstGeom>
          <a:solidFill>
            <a:schemeClr val="bg1"/>
          </a:solidFill>
          <a:ln w="9525" algn="ctr">
            <a:noFill/>
            <a:miter lim="800000"/>
            <a:headEnd/>
            <a:tailEnd/>
          </a:ln>
          <a:effectLst/>
        </p:spPr>
        <p:txBody>
          <a:bodyPr wrap="none" anchor="ctr"/>
          <a:lstStyle/>
          <a:p>
            <a:endParaRPr lang="id-ID"/>
          </a:p>
        </p:txBody>
      </p:sp>
      <p:sp>
        <p:nvSpPr>
          <p:cNvPr id="19459" name="Rectangle 3"/>
          <p:cNvSpPr>
            <a:spLocks noGrp="1" noChangeArrowheads="1"/>
          </p:cNvSpPr>
          <p:nvPr>
            <p:ph type="body" idx="4294967295"/>
          </p:nvPr>
        </p:nvSpPr>
        <p:spPr>
          <a:xfrm>
            <a:off x="457200" y="381000"/>
            <a:ext cx="8229600" cy="6096000"/>
          </a:xfrm>
        </p:spPr>
        <p:txBody>
          <a:bodyPr/>
          <a:lstStyle/>
          <a:p>
            <a:pPr marL="812800" indent="-812800">
              <a:lnSpc>
                <a:spcPct val="90000"/>
              </a:lnSpc>
              <a:buFontTx/>
              <a:buNone/>
              <a:tabLst>
                <a:tab pos="1724025" algn="l"/>
              </a:tabLst>
            </a:pPr>
            <a:r>
              <a:rPr lang="en-US" sz="2400" b="1" i="1"/>
              <a:t>II.	Ekspresi suara (vocal expression)</a:t>
            </a:r>
          </a:p>
          <a:p>
            <a:pPr marL="812800" indent="-812800">
              <a:lnSpc>
                <a:spcPct val="90000"/>
              </a:lnSpc>
              <a:buFontTx/>
              <a:buNone/>
              <a:tabLst>
                <a:tab pos="1724025" algn="l"/>
              </a:tabLst>
            </a:pPr>
            <a:r>
              <a:rPr lang="en-US" sz="2400" b="1" i="1"/>
              <a:t>	</a:t>
            </a:r>
            <a:r>
              <a:rPr lang="en-US" sz="2400"/>
              <a:t>---- A. Berbicara dengan kata-kata yang jelas</a:t>
            </a:r>
          </a:p>
          <a:p>
            <a:pPr marL="812800" indent="-812800">
              <a:lnSpc>
                <a:spcPct val="90000"/>
              </a:lnSpc>
              <a:buFontTx/>
              <a:buNone/>
              <a:tabLst>
                <a:tab pos="1724025" algn="l"/>
              </a:tabLst>
            </a:pPr>
            <a:r>
              <a:rPr lang="en-US" sz="2400"/>
              <a:t>	---- B. Nada suaranya berubah-ubah sesuai  pernyataan  </a:t>
            </a:r>
          </a:p>
          <a:p>
            <a:pPr marL="812800" indent="-812800">
              <a:lnSpc>
                <a:spcPct val="90000"/>
              </a:lnSpc>
              <a:buFontTx/>
              <a:buNone/>
              <a:tabLst>
                <a:tab pos="1724025" algn="l"/>
              </a:tabLst>
            </a:pPr>
            <a:r>
              <a:rPr lang="en-US" sz="2400"/>
              <a:t>                      yang ditekankan</a:t>
            </a:r>
          </a:p>
          <a:p>
            <a:pPr marL="812800" indent="-812800">
              <a:lnSpc>
                <a:spcPct val="90000"/>
              </a:lnSpc>
              <a:buFontTx/>
              <a:buNone/>
              <a:tabLst>
                <a:tab pos="1724025" algn="l"/>
              </a:tabLst>
            </a:pPr>
            <a:r>
              <a:rPr lang="en-US" sz="2400"/>
              <a:t>	---- C. Berbicara cukup keras untuk didengar 	penonton</a:t>
            </a:r>
          </a:p>
          <a:p>
            <a:pPr marL="812800" indent="-812800">
              <a:lnSpc>
                <a:spcPct val="90000"/>
              </a:lnSpc>
              <a:buFontTx/>
              <a:buNone/>
              <a:tabLst>
                <a:tab pos="1724025" algn="l"/>
              </a:tabLst>
            </a:pPr>
            <a:endParaRPr lang="en-US" sz="2400" b="1" i="1"/>
          </a:p>
          <a:p>
            <a:pPr marL="812800" indent="-812800">
              <a:lnSpc>
                <a:spcPct val="90000"/>
              </a:lnSpc>
              <a:buFontTx/>
              <a:buNone/>
              <a:tabLst>
                <a:tab pos="1724025" algn="l"/>
              </a:tabLst>
            </a:pPr>
            <a:r>
              <a:rPr lang="en-US" sz="2400" b="1" i="1"/>
              <a:t>III.	Ekspresi verbal (verbal expression)</a:t>
            </a:r>
          </a:p>
          <a:p>
            <a:pPr marL="812800" indent="-812800">
              <a:lnSpc>
                <a:spcPct val="90000"/>
              </a:lnSpc>
              <a:buFontTx/>
              <a:buNone/>
              <a:tabLst>
                <a:tab pos="1724025" algn="l"/>
              </a:tabLst>
            </a:pPr>
            <a:r>
              <a:rPr lang="en-US"/>
              <a:t>	</a:t>
            </a:r>
            <a:r>
              <a:rPr lang="en-US" sz="2400"/>
              <a:t>---- A. Memilih kata-kata yang tepat untuk  menegaskan </a:t>
            </a:r>
          </a:p>
          <a:p>
            <a:pPr marL="812800" indent="-812800">
              <a:lnSpc>
                <a:spcPct val="90000"/>
              </a:lnSpc>
              <a:buFontTx/>
              <a:buNone/>
              <a:tabLst>
                <a:tab pos="1724025" algn="l"/>
              </a:tabLst>
            </a:pPr>
            <a:r>
              <a:rPr lang="en-US" sz="2400"/>
              <a:t>                      arti</a:t>
            </a:r>
          </a:p>
          <a:p>
            <a:pPr marL="812800" indent="-812800">
              <a:lnSpc>
                <a:spcPct val="90000"/>
              </a:lnSpc>
              <a:buFontTx/>
              <a:buNone/>
              <a:tabLst>
                <a:tab pos="1724025" algn="l"/>
              </a:tabLst>
            </a:pPr>
            <a:r>
              <a:rPr lang="en-US" sz="2400"/>
              <a:t>	---- B. Tidak mengulang-ulang pernyataan</a:t>
            </a:r>
          </a:p>
          <a:p>
            <a:pPr marL="812800" indent="-812800">
              <a:lnSpc>
                <a:spcPct val="90000"/>
              </a:lnSpc>
              <a:buFontTx/>
              <a:buNone/>
              <a:tabLst>
                <a:tab pos="1724025" algn="l"/>
              </a:tabLst>
            </a:pPr>
            <a:r>
              <a:rPr lang="en-US" sz="2400"/>
              <a:t>	---- C. Menggunakan kalimat yang lengkap untuk 	mengutarakan suatu pikiran</a:t>
            </a:r>
          </a:p>
          <a:p>
            <a:pPr marL="812800" indent="-812800">
              <a:lnSpc>
                <a:spcPct val="90000"/>
              </a:lnSpc>
              <a:buFontTx/>
              <a:buNone/>
              <a:tabLst>
                <a:tab pos="1724025" algn="l"/>
              </a:tabLst>
            </a:pPr>
            <a:r>
              <a:rPr lang="en-US" sz="2400"/>
              <a:t>	---- D. Menyimpulkan pokok-pokok pikiran yang 	penting</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03238"/>
            <a:ext cx="8229600" cy="1782762"/>
          </a:xfrm>
        </p:spPr>
        <p:txBody>
          <a:bodyPr/>
          <a:lstStyle/>
          <a:p>
            <a:r>
              <a:rPr lang="en-US" sz="3600" b="1">
                <a:latin typeface="Arial Rounded MT Bold" pitchFamily="34" charset="0"/>
              </a:rPr>
              <a:t>Penugasan (Proyek)</a:t>
            </a:r>
            <a:r>
              <a:rPr lang="en-US" sz="2800" b="1" i="1">
                <a:latin typeface="Arial Rounded MT Bold" pitchFamily="34" charset="0"/>
              </a:rPr>
              <a:t> :</a:t>
            </a:r>
            <a:r>
              <a:rPr lang="en-US" sz="3600" b="1" i="1">
                <a:latin typeface="Arial Rounded MT Bold" pitchFamily="34" charset="0"/>
              </a:rPr>
              <a:t/>
            </a:r>
            <a:br>
              <a:rPr lang="en-US" sz="3600" b="1" i="1">
                <a:latin typeface="Arial Rounded MT Bold" pitchFamily="34" charset="0"/>
              </a:rPr>
            </a:br>
            <a:r>
              <a:rPr lang="en-US" sz="3600" b="1" i="1">
                <a:latin typeface="Arial Rounded MT Bold" pitchFamily="34" charset="0"/>
              </a:rPr>
              <a:t/>
            </a:r>
            <a:br>
              <a:rPr lang="en-US" sz="3600" b="1" i="1">
                <a:latin typeface="Arial Rounded MT Bold" pitchFamily="34" charset="0"/>
              </a:rPr>
            </a:br>
            <a:r>
              <a:rPr lang="en-US" sz="2800" i="1">
                <a:solidFill>
                  <a:schemeClr val="accent2"/>
                </a:solidFill>
                <a:latin typeface="Tahoma" pitchFamily="34" charset="0"/>
              </a:rPr>
              <a:t>Penilaian terhadap suatu tugas yang mengandung penyelidikan yang harus selesai dalam waktu tertentu</a:t>
            </a:r>
          </a:p>
        </p:txBody>
      </p:sp>
      <p:sp>
        <p:nvSpPr>
          <p:cNvPr id="20483" name="Rectangle 3"/>
          <p:cNvSpPr>
            <a:spLocks noGrp="1" noChangeArrowheads="1"/>
          </p:cNvSpPr>
          <p:nvPr>
            <p:ph type="body" idx="1"/>
          </p:nvPr>
        </p:nvSpPr>
        <p:spPr>
          <a:xfrm>
            <a:off x="457200" y="2590800"/>
            <a:ext cx="8229600" cy="3962400"/>
          </a:xfrm>
        </p:spPr>
        <p:txBody>
          <a:bodyPr/>
          <a:lstStyle/>
          <a:p>
            <a:pPr marL="466725" indent="-466725">
              <a:buFontTx/>
              <a:buNone/>
              <a:tabLst>
                <a:tab pos="406400" algn="l"/>
              </a:tabLst>
            </a:pPr>
            <a:r>
              <a:rPr lang="en-US" b="1" i="1">
                <a:latin typeface="Tahoma" pitchFamily="34" charset="0"/>
              </a:rPr>
              <a:t>Tugas: suatu investigasi dgn tahapan:</a:t>
            </a:r>
          </a:p>
          <a:p>
            <a:pPr marL="466725" indent="-466725">
              <a:buClr>
                <a:schemeClr val="tx1"/>
              </a:buClr>
              <a:buFont typeface="Wingdings" pitchFamily="2" charset="2"/>
              <a:buChar char="Ø"/>
              <a:tabLst>
                <a:tab pos="406400" algn="l"/>
              </a:tabLst>
            </a:pPr>
            <a:r>
              <a:rPr lang="en-US" sz="3600">
                <a:latin typeface="Tahoma" pitchFamily="34" charset="0"/>
              </a:rPr>
              <a:t>Perencanaan</a:t>
            </a:r>
          </a:p>
          <a:p>
            <a:pPr marL="466725" indent="-466725">
              <a:buClr>
                <a:schemeClr val="tx1"/>
              </a:buClr>
              <a:buFont typeface="Wingdings" pitchFamily="2" charset="2"/>
              <a:buChar char="Ø"/>
              <a:tabLst>
                <a:tab pos="406400" algn="l"/>
              </a:tabLst>
            </a:pPr>
            <a:r>
              <a:rPr lang="en-US" sz="3600">
                <a:latin typeface="Tahoma" pitchFamily="34" charset="0"/>
              </a:rPr>
              <a:t>Pengumpulan data</a:t>
            </a:r>
          </a:p>
          <a:p>
            <a:pPr marL="466725" indent="-466725">
              <a:buClr>
                <a:schemeClr val="tx1"/>
              </a:buClr>
              <a:buFont typeface="Wingdings" pitchFamily="2" charset="2"/>
              <a:buChar char="Ø"/>
              <a:tabLst>
                <a:tab pos="406400" algn="l"/>
              </a:tabLst>
            </a:pPr>
            <a:r>
              <a:rPr lang="en-US" sz="3600">
                <a:latin typeface="Tahoma" pitchFamily="34" charset="0"/>
              </a:rPr>
              <a:t>Pengolahan data,</a:t>
            </a:r>
          </a:p>
          <a:p>
            <a:pPr marL="466725" indent="-466725">
              <a:buClr>
                <a:schemeClr val="tx1"/>
              </a:buClr>
              <a:buFont typeface="Wingdings" pitchFamily="2" charset="2"/>
              <a:buChar char="Ø"/>
              <a:tabLst>
                <a:tab pos="406400" algn="l"/>
              </a:tabLst>
            </a:pPr>
            <a:r>
              <a:rPr lang="en-US" sz="3600">
                <a:latin typeface="Tahoma" pitchFamily="34" charset="0"/>
              </a:rPr>
              <a:t>Penyajian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12738"/>
            <a:ext cx="6858000" cy="601662"/>
          </a:xfrm>
        </p:spPr>
        <p:txBody>
          <a:bodyPr/>
          <a:lstStyle/>
          <a:p>
            <a:r>
              <a:rPr lang="en-US" sz="3600" b="1">
                <a:latin typeface="Arial Rounded MT Bold" pitchFamily="34" charset="0"/>
              </a:rPr>
              <a:t>PENILAIAN PROYEK</a:t>
            </a:r>
          </a:p>
        </p:txBody>
      </p:sp>
      <p:sp>
        <p:nvSpPr>
          <p:cNvPr id="21507" name="Rectangle 3"/>
          <p:cNvSpPr>
            <a:spLocks noGrp="1" noChangeArrowheads="1"/>
          </p:cNvSpPr>
          <p:nvPr>
            <p:ph type="body" idx="1"/>
          </p:nvPr>
        </p:nvSpPr>
        <p:spPr>
          <a:xfrm>
            <a:off x="457200" y="1570038"/>
            <a:ext cx="8229600" cy="4830762"/>
          </a:xfrm>
        </p:spPr>
        <p:txBody>
          <a:bodyPr/>
          <a:lstStyle/>
          <a:p>
            <a:pPr>
              <a:buFontTx/>
              <a:buNone/>
            </a:pPr>
            <a:r>
              <a:rPr lang="en-US" sz="2800">
                <a:latin typeface="Tahoma" pitchFamily="34" charset="0"/>
              </a:rPr>
              <a:t>Bermanfaat menilai :</a:t>
            </a:r>
          </a:p>
          <a:p>
            <a:r>
              <a:rPr lang="en-US" sz="2800">
                <a:latin typeface="Tahoma" pitchFamily="34" charset="0"/>
              </a:rPr>
              <a:t>Keterampilan menyelidiki secara umum</a:t>
            </a:r>
          </a:p>
          <a:p>
            <a:r>
              <a:rPr lang="en-US" sz="2800">
                <a:latin typeface="Tahoma" pitchFamily="34" charset="0"/>
              </a:rPr>
              <a:t>Pemahaman &amp; Pengetahuan dalam bidang tertentu</a:t>
            </a:r>
          </a:p>
          <a:p>
            <a:r>
              <a:rPr lang="en-US" sz="2800">
                <a:latin typeface="Tahoma" pitchFamily="34" charset="0"/>
              </a:rPr>
              <a:t>Kemampuan mengaplikasi pengetahuan dalam suatu penyelidikan</a:t>
            </a:r>
          </a:p>
          <a:p>
            <a:r>
              <a:rPr lang="en-US" sz="2800">
                <a:latin typeface="Tahoma" pitchFamily="34" charset="0"/>
              </a:rPr>
              <a:t>Kemampuan menginformasikan subyek secara jelas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096963"/>
          </a:xfrm>
        </p:spPr>
        <p:txBody>
          <a:bodyPr/>
          <a:lstStyle/>
          <a:p>
            <a:r>
              <a:rPr lang="en-US">
                <a:latin typeface="Arial Rounded MT Bold" pitchFamily="34" charset="0"/>
              </a:rPr>
              <a:t>PENILAIAN</a:t>
            </a:r>
          </a:p>
        </p:txBody>
      </p:sp>
      <p:sp>
        <p:nvSpPr>
          <p:cNvPr id="4099" name="Rectangle 3"/>
          <p:cNvSpPr>
            <a:spLocks noGrp="1" noChangeArrowheads="1"/>
          </p:cNvSpPr>
          <p:nvPr>
            <p:ph type="body" idx="1"/>
          </p:nvPr>
        </p:nvSpPr>
        <p:spPr>
          <a:xfrm>
            <a:off x="457200" y="1463675"/>
            <a:ext cx="6477000" cy="4632325"/>
          </a:xfrm>
        </p:spPr>
        <p:txBody>
          <a:bodyPr/>
          <a:lstStyle/>
          <a:p>
            <a:pPr>
              <a:lnSpc>
                <a:spcPct val="90000"/>
              </a:lnSpc>
            </a:pPr>
            <a:r>
              <a:rPr lang="en-US">
                <a:latin typeface="Tahoma" pitchFamily="34" charset="0"/>
              </a:rPr>
              <a:t>PENGERTIAN PENILAIAN </a:t>
            </a:r>
          </a:p>
          <a:p>
            <a:pPr>
              <a:lnSpc>
                <a:spcPct val="90000"/>
              </a:lnSpc>
            </a:pPr>
            <a:r>
              <a:rPr lang="en-US">
                <a:latin typeface="Tahoma" pitchFamily="34" charset="0"/>
              </a:rPr>
              <a:t>PENGERTIAN PENILAIAN KELAS</a:t>
            </a:r>
          </a:p>
          <a:p>
            <a:pPr>
              <a:lnSpc>
                <a:spcPct val="90000"/>
              </a:lnSpc>
            </a:pPr>
            <a:r>
              <a:rPr lang="en-US">
                <a:latin typeface="Tahoma" pitchFamily="34" charset="0"/>
              </a:rPr>
              <a:t>CIRI PENILAIAN KELAS</a:t>
            </a:r>
          </a:p>
          <a:p>
            <a:pPr>
              <a:lnSpc>
                <a:spcPct val="90000"/>
              </a:lnSpc>
            </a:pPr>
            <a:r>
              <a:rPr lang="en-US">
                <a:latin typeface="Tahoma" pitchFamily="34" charset="0"/>
              </a:rPr>
              <a:t>TEKNIK PENILAIAN</a:t>
            </a:r>
          </a:p>
          <a:p>
            <a:pPr>
              <a:lnSpc>
                <a:spcPct val="90000"/>
              </a:lnSpc>
            </a:pPr>
            <a:r>
              <a:rPr lang="en-US">
                <a:latin typeface="Tahoma" pitchFamily="34" charset="0"/>
              </a:rPr>
              <a:t>MANFAAT HASIL PENILAIAN </a:t>
            </a:r>
          </a:p>
          <a:p>
            <a:pPr>
              <a:lnSpc>
                <a:spcPct val="90000"/>
              </a:lnSpc>
            </a:pPr>
            <a:r>
              <a:rPr lang="en-US">
                <a:latin typeface="Tahoma" pitchFamily="34" charset="0"/>
              </a:rPr>
              <a:t>PENGERTIAN KETUNTASAN BELAJAR</a:t>
            </a:r>
          </a:p>
          <a:p>
            <a:pPr>
              <a:lnSpc>
                <a:spcPct val="90000"/>
              </a:lnSpc>
            </a:pPr>
            <a:r>
              <a:rPr lang="en-US">
                <a:latin typeface="Tahoma" pitchFamily="34" charset="0"/>
              </a:rPr>
              <a:t>PELAPORAN</a:t>
            </a:r>
            <a:endParaRPr lang="en-US" sz="240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6858000" cy="549275"/>
          </a:xfrm>
        </p:spPr>
        <p:txBody>
          <a:bodyPr/>
          <a:lstStyle/>
          <a:p>
            <a:r>
              <a:rPr lang="en-US" sz="2000" b="1">
                <a:latin typeface="Arial Rounded MT Bold" pitchFamily="34" charset="0"/>
              </a:rPr>
              <a:t>CONTOH</a:t>
            </a:r>
            <a:r>
              <a:rPr lang="en-US" b="1">
                <a:latin typeface="Arial Rounded MT Bold" pitchFamily="34" charset="0"/>
              </a:rPr>
              <a:t> PENILAIAN PROYEK</a:t>
            </a:r>
          </a:p>
        </p:txBody>
      </p:sp>
      <p:sp>
        <p:nvSpPr>
          <p:cNvPr id="22531" name="Rectangle 3"/>
          <p:cNvSpPr>
            <a:spLocks noGrp="1" noChangeArrowheads="1"/>
          </p:cNvSpPr>
          <p:nvPr>
            <p:ph type="body" idx="1"/>
          </p:nvPr>
        </p:nvSpPr>
        <p:spPr>
          <a:xfrm>
            <a:off x="457200" y="1371600"/>
            <a:ext cx="8229600" cy="4678363"/>
          </a:xfrm>
        </p:spPr>
        <p:txBody>
          <a:bodyPr/>
          <a:lstStyle/>
          <a:p>
            <a:pPr marL="0" indent="0" defTabSz="1028700">
              <a:buFontTx/>
              <a:buNone/>
              <a:tabLst>
                <a:tab pos="863600" algn="l"/>
                <a:tab pos="3314700" algn="l"/>
              </a:tabLst>
            </a:pPr>
            <a:r>
              <a:rPr lang="en-US" sz="2800"/>
              <a:t>	</a:t>
            </a:r>
            <a:r>
              <a:rPr lang="en-US" sz="2000"/>
              <a:t>Mata Pelajaran	: Ilmu Pengetahuan Sosial	</a:t>
            </a:r>
          </a:p>
          <a:p>
            <a:pPr marL="0" indent="0" defTabSz="1028700">
              <a:buFontTx/>
              <a:buNone/>
              <a:tabLst>
                <a:tab pos="863600" algn="l"/>
                <a:tab pos="3314700" algn="l"/>
              </a:tabLst>
            </a:pPr>
            <a:r>
              <a:rPr lang="en-US" sz="2000"/>
              <a:t>              Jenjang	: SMA</a:t>
            </a:r>
          </a:p>
          <a:p>
            <a:pPr marL="0" indent="0" defTabSz="1028700">
              <a:buFontTx/>
              <a:buNone/>
              <a:tabLst>
                <a:tab pos="863600" algn="l"/>
                <a:tab pos="3314700" algn="l"/>
              </a:tabLst>
            </a:pPr>
            <a:r>
              <a:rPr lang="en-US" sz="2000"/>
              <a:t>	Kelas / Semester	: XI</a:t>
            </a:r>
            <a:r>
              <a:rPr lang="en-US" sz="2400"/>
              <a:t> 	</a:t>
            </a:r>
          </a:p>
          <a:p>
            <a:pPr marL="0" indent="0" defTabSz="1028700">
              <a:buFontTx/>
              <a:buNone/>
              <a:tabLst>
                <a:tab pos="863600" algn="l"/>
                <a:tab pos="3314700" algn="l"/>
              </a:tabLst>
            </a:pPr>
            <a:endParaRPr lang="en-US" sz="2800"/>
          </a:p>
          <a:p>
            <a:pPr marL="0" indent="0" defTabSz="1028700">
              <a:buFontTx/>
              <a:buNone/>
              <a:tabLst>
                <a:tab pos="863600" algn="l"/>
                <a:tab pos="3314700" algn="l"/>
              </a:tabLst>
            </a:pPr>
            <a:r>
              <a:rPr lang="en-US">
                <a:latin typeface="Tahoma" pitchFamily="34" charset="0"/>
              </a:rPr>
              <a:t>Contoh Kompetensi Dasar :</a:t>
            </a:r>
            <a:r>
              <a:rPr lang="en-US"/>
              <a:t> </a:t>
            </a:r>
          </a:p>
          <a:p>
            <a:pPr marL="0" indent="0" defTabSz="1028700">
              <a:buFontTx/>
              <a:buNone/>
              <a:tabLst>
                <a:tab pos="863600" algn="l"/>
                <a:tab pos="3314700" algn="l"/>
              </a:tabLst>
            </a:pPr>
            <a:r>
              <a:rPr lang="en-US"/>
              <a:t>menganalisis bentuk-bentuk perilaku yang muncul sebagai dampak globalisasi (konsumerisme, gaya hidup)</a:t>
            </a:r>
          </a:p>
          <a:p>
            <a:pPr marL="0" indent="0" defTabSz="1028700">
              <a:tabLst>
                <a:tab pos="863600" algn="l"/>
                <a:tab pos="3314700" algn="l"/>
              </a:tabLst>
            </a:pPr>
            <a:endParaRPr lang="en-US"/>
          </a:p>
          <a:p>
            <a:pPr marL="0" indent="0" defTabSz="1028700">
              <a:buFontTx/>
              <a:buNone/>
              <a:tabLst>
                <a:tab pos="863600" algn="l"/>
                <a:tab pos="3314700" algn="l"/>
              </a:tabLst>
            </a:pPr>
            <a:endParaRPr lang="en-US" sz="2400" b="1"/>
          </a:p>
          <a:p>
            <a:pPr marL="0" indent="0" defTabSz="1028700">
              <a:buFontTx/>
              <a:buNone/>
              <a:tabLst>
                <a:tab pos="863600" algn="l"/>
                <a:tab pos="3314700" algn="l"/>
              </a:tabLst>
            </a:pPr>
            <a:endParaRPr lang="en-US" sz="24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6858000" cy="73025"/>
          </a:xfrm>
        </p:spPr>
        <p:txBody>
          <a:bodyPr/>
          <a:lstStyle/>
          <a:p>
            <a:endParaRPr lang="id-ID" sz="3600"/>
          </a:p>
        </p:txBody>
      </p:sp>
      <p:sp>
        <p:nvSpPr>
          <p:cNvPr id="23555" name="Rectangle 3"/>
          <p:cNvSpPr>
            <a:spLocks noGrp="1" noChangeArrowheads="1"/>
          </p:cNvSpPr>
          <p:nvPr>
            <p:ph type="body" idx="1"/>
          </p:nvPr>
        </p:nvSpPr>
        <p:spPr>
          <a:xfrm>
            <a:off x="304800" y="1265238"/>
            <a:ext cx="8229600" cy="5592762"/>
          </a:xfrm>
        </p:spPr>
        <p:txBody>
          <a:bodyPr/>
          <a:lstStyle/>
          <a:p>
            <a:pPr marL="466725" indent="-466725">
              <a:lnSpc>
                <a:spcPct val="90000"/>
              </a:lnSpc>
              <a:tabLst>
                <a:tab pos="284163" algn="l"/>
              </a:tabLst>
            </a:pPr>
            <a:r>
              <a:rPr lang="en-US" b="1">
                <a:latin typeface="Tahoma" pitchFamily="34" charset="0"/>
              </a:rPr>
              <a:t>Indikator :</a:t>
            </a:r>
          </a:p>
          <a:p>
            <a:pPr marL="466725" indent="-466725">
              <a:lnSpc>
                <a:spcPct val="90000"/>
              </a:lnSpc>
              <a:buFontTx/>
              <a:buNone/>
              <a:tabLst>
                <a:tab pos="284163" algn="l"/>
              </a:tabLst>
            </a:pPr>
            <a:r>
              <a:rPr lang="en-US" b="1">
                <a:latin typeface="Tahoma" pitchFamily="34" charset="0"/>
              </a:rPr>
              <a:t>	</a:t>
            </a:r>
            <a:r>
              <a:rPr lang="en-US" sz="2800">
                <a:latin typeface="Tahoma" pitchFamily="34" charset="0"/>
              </a:rPr>
              <a:t>- Mengidentifikasi bukti-bukti globalisasi di lingkungan masyarakat (mis: dalam hal periklanan, pariwisata, migrasi, telekomunikasi)</a:t>
            </a:r>
          </a:p>
          <a:p>
            <a:pPr marL="466725" indent="-466725">
              <a:lnSpc>
                <a:spcPct val="90000"/>
              </a:lnSpc>
              <a:buFontTx/>
              <a:buNone/>
              <a:tabLst>
                <a:tab pos="284163" algn="l"/>
              </a:tabLst>
            </a:pPr>
            <a:r>
              <a:rPr lang="en-US" sz="2800">
                <a:latin typeface="Tahoma" pitchFamily="34" charset="0"/>
              </a:rPr>
              <a:t>	- Membuat daftar perubahan perilaku masyarakat setempat sebagai dampak globalisasi (mis: dalam hal makanan, perilaku, gaya hidup, pakaian, nilai-nilai, komunikasi, perjalanan, dan tradisi)</a:t>
            </a:r>
          </a:p>
          <a:p>
            <a:pPr marL="466725" indent="-466725">
              <a:lnSpc>
                <a:spcPct val="90000"/>
              </a:lnSpc>
              <a:buFontTx/>
              <a:buNone/>
              <a:tabLst>
                <a:tab pos="284163" algn="l"/>
              </a:tabLst>
            </a:pPr>
            <a:r>
              <a:rPr lang="en-US" sz="2800">
                <a:latin typeface="Tahoma" pitchFamily="34" charset="0"/>
              </a:rPr>
              <a:t>	- Membandingkan pandangan orang tua dan anak mengenai perubahan-perubahan yang terjadi akibat pengaruh globalisasi</a:t>
            </a:r>
            <a:endParaRPr lang="en-US" sz="2800" b="1">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400" b="1">
                <a:latin typeface="Arial Rounded MT Bold" pitchFamily="34" charset="0"/>
              </a:rPr>
              <a:t>Contoh</a:t>
            </a:r>
            <a:r>
              <a:rPr lang="en-US" sz="3200" b="1">
                <a:latin typeface="Arial Rounded MT Bold" pitchFamily="34" charset="0"/>
              </a:rPr>
              <a:t> Tugas Penilaian Proyek</a:t>
            </a:r>
          </a:p>
        </p:txBody>
      </p:sp>
      <p:sp>
        <p:nvSpPr>
          <p:cNvPr id="24579" name="Rectangle 3"/>
          <p:cNvSpPr>
            <a:spLocks noGrp="1" noChangeArrowheads="1"/>
          </p:cNvSpPr>
          <p:nvPr>
            <p:ph type="body" idx="1"/>
          </p:nvPr>
        </p:nvSpPr>
        <p:spPr/>
        <p:txBody>
          <a:bodyPr/>
          <a:lstStyle/>
          <a:p>
            <a:pPr marL="0" indent="0">
              <a:buFontTx/>
              <a:buNone/>
            </a:pPr>
            <a:r>
              <a:rPr lang="en-US" sz="3600"/>
              <a:t>-----------------------------------------Lakukan penelitian sederhana di lingkungan sekitar mengenai pengaruh iklan di media cetak maupun di media elektronik terhadap gaya hidup anak SMA (cara berpakaian, pilihan makanan dan minuman, perilaku)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66800" y="49213"/>
            <a:ext cx="6705600" cy="595312"/>
          </a:xfrm>
          <a:prstGeom prst="rect">
            <a:avLst/>
          </a:prstGeom>
          <a:noFill/>
          <a:ln w="9525">
            <a:noFill/>
            <a:miter lim="800000"/>
            <a:headEnd/>
            <a:tailEnd/>
          </a:ln>
          <a:effectLst/>
        </p:spPr>
        <p:txBody>
          <a:bodyPr anchor="ctr">
            <a:spAutoFit/>
          </a:bodyPr>
          <a:lstStyle/>
          <a:p>
            <a:r>
              <a:rPr lang="en-US" sz="1600" b="1">
                <a:solidFill>
                  <a:schemeClr val="bg1"/>
                </a:solidFill>
                <a:latin typeface="Arial Rounded MT Bold" pitchFamily="34" charset="0"/>
                <a:cs typeface="Times New Roman" pitchFamily="18" charset="0"/>
              </a:rPr>
              <a:t>CONTOH    </a:t>
            </a:r>
            <a:r>
              <a:rPr lang="en-US" sz="2000" b="1">
                <a:solidFill>
                  <a:schemeClr val="bg1"/>
                </a:solidFill>
                <a:latin typeface="Arial Rounded MT Bold" pitchFamily="34" charset="0"/>
                <a:cs typeface="Times New Roman" pitchFamily="18" charset="0"/>
              </a:rPr>
              <a:t>FORMAT PENYEKORAN TUGAS PROYEK</a:t>
            </a:r>
            <a:endParaRPr lang="en-US" sz="2000">
              <a:solidFill>
                <a:schemeClr val="bg1"/>
              </a:solidFill>
              <a:latin typeface="Arial Rounded MT Bold" pitchFamily="34" charset="0"/>
              <a:cs typeface="Times New Roman" pitchFamily="18" charset="0"/>
            </a:endParaRPr>
          </a:p>
          <a:p>
            <a:pPr eaLnBrk="0" hangingPunct="0"/>
            <a:endParaRPr lang="en-US" sz="1300">
              <a:solidFill>
                <a:schemeClr val="bg1"/>
              </a:solidFill>
              <a:latin typeface="Arial Rounded MT Bold" pitchFamily="34" charset="0"/>
              <a:cs typeface="Times New Roman" pitchFamily="18" charset="0"/>
            </a:endParaRPr>
          </a:p>
        </p:txBody>
      </p:sp>
      <p:graphicFrame>
        <p:nvGraphicFramePr>
          <p:cNvPr id="25603" name="Group 3"/>
          <p:cNvGraphicFramePr>
            <a:graphicFrameLocks noGrp="1"/>
          </p:cNvGraphicFramePr>
          <p:nvPr/>
        </p:nvGraphicFramePr>
        <p:xfrm>
          <a:off x="304800" y="685800"/>
          <a:ext cx="8382000" cy="5688013"/>
        </p:xfrm>
        <a:graphic>
          <a:graphicData uri="http://schemas.openxmlformats.org/drawingml/2006/table">
            <a:tbl>
              <a:tblPr/>
              <a:tblGrid>
                <a:gridCol w="1635125"/>
                <a:gridCol w="2198688"/>
                <a:gridCol w="1827212"/>
                <a:gridCol w="2720975"/>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ASPEK</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KRITERIA DAN SKOR</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r>
              <a:tr h="304800">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3</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2</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1</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33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PERSIAPAN</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memuat tujuan, topik, alasan, tempat penelitian, responden, daftar pertanyaan dengan lengkap.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memuat tujuan, topik, alasan, tempat penelitian, responden, daftar pertanyaan kurang lengkap</a:t>
                      </a:r>
                      <a:r>
                        <a:rPr kumimoji="0" lang="en-US" sz="1300" b="0" i="0" u="none" strike="noStrike" cap="none" normalizeH="0" baseline="0" smtClean="0">
                          <a:ln>
                            <a:noFill/>
                          </a:ln>
                          <a:solidFill>
                            <a:srgbClr val="433A37"/>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memuat tujuan, topik, alasan, tempat penelitian, responden, daftar pertanyaan tidak lengkap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3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PENGUMPULAN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DATA</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daftar pertanyaan dapat dilaksanakan  semua dan data tercatat dengan rapi dan lengkap.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daftar pertanyaan dapat dilaksanakan semua, tetapi data tidak tercatat dengan rapi dan lengkap.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pertanyaan tidak terlaksana semua dan data tidak tercatat dengan rapi.</a:t>
                      </a:r>
                      <a:r>
                        <a:rPr kumimoji="0" lang="en-US" sz="1300" b="0" i="0" u="none" strike="noStrike" cap="none" normalizeH="0" baseline="0" smtClean="0">
                          <a:ln>
                            <a:noFill/>
                          </a:ln>
                          <a:solidFill>
                            <a:srgbClr val="433A37"/>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PENGOLAHAN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DATA</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pembahasan data sesuai tujuan penelitian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pembahasan data kurang menggambarkan tujuan penelitian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sekedar melaporkan hasil penelitian tanpa membahas data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14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433A37"/>
                          </a:solidFill>
                          <a:effectLst/>
                          <a:latin typeface="Times New Roman" pitchFamily="18" charset="0"/>
                          <a:cs typeface="Times New Roman" pitchFamily="18" charset="0"/>
                        </a:rPr>
                        <a:t>PELAPORAN TERTULIS</a:t>
                      </a:r>
                      <a:endParaRPr kumimoji="0" lang="en-US" sz="1300" b="0" i="0" u="none" strike="noStrike" cap="none" normalizeH="0" baseline="0" smtClean="0">
                        <a:ln>
                          <a:noFill/>
                        </a:ln>
                        <a:solidFill>
                          <a:srgbClr val="433A37"/>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sistimatika penulisan benar, memuat saran, bahasa komunikatif</a:t>
                      </a:r>
                      <a:r>
                        <a:rPr kumimoji="0" lang="en-US" sz="1300" b="0" i="0" u="none" strike="noStrike" cap="none" normalizeH="0" baseline="0" smtClean="0">
                          <a:ln>
                            <a:noFill/>
                          </a:ln>
                          <a:solidFill>
                            <a:srgbClr val="433A37"/>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sistimatika penulisan benar, memuat saran, namun bahasa kurang komunikatif</a:t>
                      </a:r>
                      <a:r>
                        <a:rPr kumimoji="0" lang="en-US" sz="1300" b="0" i="0" u="none" strike="noStrike" cap="none" normalizeH="0" baseline="0" smtClean="0">
                          <a:ln>
                            <a:noFill/>
                          </a:ln>
                          <a:solidFill>
                            <a:srgbClr val="433A37"/>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433A37"/>
                          </a:solidFill>
                          <a:effectLst/>
                          <a:latin typeface="Times New Roman" pitchFamily="18" charset="0"/>
                          <a:cs typeface="Times New Roman" pitchFamily="18" charset="0"/>
                        </a:rPr>
                        <a:t>Jika penulisan kurang sistimatis, bahasa kurang komunikatif, kurang memuat saran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457200"/>
            <a:ext cx="7696200" cy="1524000"/>
          </a:xfrm>
        </p:spPr>
        <p:txBody>
          <a:bodyPr/>
          <a:lstStyle/>
          <a:p>
            <a:r>
              <a:rPr lang="en-US" sz="3200" b="1">
                <a:latin typeface="Arial Rounded MT Bold" pitchFamily="34" charset="0"/>
              </a:rPr>
              <a:t>Hasil Kerja (Produk)</a:t>
            </a:r>
            <a:r>
              <a:rPr lang="en-US" sz="3200">
                <a:latin typeface="Arial Rounded MT Bold" pitchFamily="34" charset="0"/>
              </a:rPr>
              <a:t>:</a:t>
            </a:r>
            <a:r>
              <a:rPr lang="en-US" sz="1800" b="1" i="1"/>
              <a:t> </a:t>
            </a:r>
            <a:br>
              <a:rPr lang="en-US" sz="1800" b="1" i="1"/>
            </a:br>
            <a:r>
              <a:rPr lang="en-US" sz="1800" b="1" i="1"/>
              <a:t/>
            </a:r>
            <a:br>
              <a:rPr lang="en-US" sz="1800" b="1" i="1"/>
            </a:br>
            <a:r>
              <a:rPr lang="en-US" sz="1000" b="1" i="1"/>
              <a:t/>
            </a:r>
            <a:br>
              <a:rPr lang="en-US" sz="1000" b="1" i="1"/>
            </a:br>
            <a:r>
              <a:rPr lang="en-US" sz="2800" i="1">
                <a:solidFill>
                  <a:schemeClr val="accent2"/>
                </a:solidFill>
                <a:latin typeface="Tahoma" pitchFamily="34" charset="0"/>
              </a:rPr>
              <a:t>Penilaian terhadap kemampuan membuat produk teknologi dan seni</a:t>
            </a:r>
          </a:p>
        </p:txBody>
      </p:sp>
      <p:sp>
        <p:nvSpPr>
          <p:cNvPr id="26627" name="Rectangle 3"/>
          <p:cNvSpPr>
            <a:spLocks noGrp="1" noChangeArrowheads="1"/>
          </p:cNvSpPr>
          <p:nvPr>
            <p:ph type="body" idx="1"/>
          </p:nvPr>
        </p:nvSpPr>
        <p:spPr>
          <a:xfrm>
            <a:off x="304800" y="2209800"/>
            <a:ext cx="8229600" cy="4495800"/>
          </a:xfrm>
        </p:spPr>
        <p:txBody>
          <a:bodyPr/>
          <a:lstStyle/>
          <a:p>
            <a:pPr marL="682625" indent="-682625">
              <a:lnSpc>
                <a:spcPct val="80000"/>
              </a:lnSpc>
              <a:buFontTx/>
              <a:buNone/>
            </a:pPr>
            <a:r>
              <a:rPr lang="en-US" sz="2400" b="1">
                <a:latin typeface="Tahoma" pitchFamily="34" charset="0"/>
              </a:rPr>
              <a:t>Penilaian Hasil Akhir dan Proses</a:t>
            </a:r>
            <a:r>
              <a:rPr lang="en-US" sz="2400" b="1" i="1">
                <a:latin typeface="Tahoma" pitchFamily="34" charset="0"/>
              </a:rPr>
              <a:t>:</a:t>
            </a:r>
            <a:r>
              <a:rPr lang="en-US" sz="2800" b="1" i="1">
                <a:latin typeface="Tahoma" pitchFamily="34" charset="0"/>
              </a:rPr>
              <a:t>  </a:t>
            </a:r>
          </a:p>
          <a:p>
            <a:pPr marL="682625" indent="-682625">
              <a:lnSpc>
                <a:spcPct val="80000"/>
              </a:lnSpc>
              <a:buFontTx/>
              <a:buNone/>
            </a:pPr>
            <a:r>
              <a:rPr lang="en-US" sz="2800">
                <a:solidFill>
                  <a:srgbClr val="6600CC"/>
                </a:solidFill>
                <a:latin typeface="Tahoma" pitchFamily="34" charset="0"/>
              </a:rPr>
              <a:t>hasil akhir spt</a:t>
            </a:r>
            <a:r>
              <a:rPr lang="en-US" sz="2800" i="1">
                <a:solidFill>
                  <a:srgbClr val="6600CC"/>
                </a:solidFill>
                <a:latin typeface="Tahoma" pitchFamily="34" charset="0"/>
              </a:rPr>
              <a:t>:</a:t>
            </a:r>
            <a:endParaRPr lang="en-US" sz="2400" i="1">
              <a:solidFill>
                <a:srgbClr val="6600CC"/>
              </a:solidFill>
              <a:latin typeface="Tahoma" pitchFamily="34" charset="0"/>
            </a:endParaRPr>
          </a:p>
          <a:p>
            <a:pPr marL="682625" indent="-682625">
              <a:lnSpc>
                <a:spcPct val="80000"/>
              </a:lnSpc>
              <a:buFontTx/>
              <a:buNone/>
            </a:pPr>
            <a:r>
              <a:rPr lang="en-US" sz="2400" i="1">
                <a:latin typeface="Tahoma" pitchFamily="34" charset="0"/>
              </a:rPr>
              <a:t>      - makanan </a:t>
            </a:r>
          </a:p>
          <a:p>
            <a:pPr marL="682625" indent="-682625">
              <a:lnSpc>
                <a:spcPct val="80000"/>
              </a:lnSpc>
              <a:buFontTx/>
              <a:buNone/>
            </a:pPr>
            <a:r>
              <a:rPr lang="en-US" sz="2400" i="1">
                <a:latin typeface="Tahoma" pitchFamily="34" charset="0"/>
              </a:rPr>
              <a:t>      - pakaian </a:t>
            </a:r>
          </a:p>
          <a:p>
            <a:pPr marL="682625" indent="-682625">
              <a:lnSpc>
                <a:spcPct val="80000"/>
              </a:lnSpc>
              <a:buFontTx/>
              <a:buNone/>
            </a:pPr>
            <a:r>
              <a:rPr lang="en-US" sz="2400" i="1">
                <a:latin typeface="Tahoma" pitchFamily="34" charset="0"/>
              </a:rPr>
              <a:t>      - hasil karya seni:  gambar, lukisan, pahatan  </a:t>
            </a:r>
          </a:p>
          <a:p>
            <a:pPr marL="682625" indent="-682625">
              <a:lnSpc>
                <a:spcPct val="80000"/>
              </a:lnSpc>
              <a:buFontTx/>
              <a:buNone/>
            </a:pPr>
            <a:r>
              <a:rPr lang="en-US" sz="2400" i="1">
                <a:latin typeface="Tahoma" pitchFamily="34" charset="0"/>
              </a:rPr>
              <a:t>      - barang-barang terbuat dari kayu, keramik, plastik, dan logam</a:t>
            </a:r>
          </a:p>
          <a:p>
            <a:pPr marL="682625" indent="-682625">
              <a:lnSpc>
                <a:spcPct val="80000"/>
              </a:lnSpc>
              <a:buFontTx/>
              <a:buNone/>
            </a:pPr>
            <a:r>
              <a:rPr lang="en-US" sz="2800">
                <a:solidFill>
                  <a:srgbClr val="6600CC"/>
                </a:solidFill>
                <a:latin typeface="Tahoma" pitchFamily="34" charset="0"/>
              </a:rPr>
              <a:t>proses spt</a:t>
            </a:r>
            <a:r>
              <a:rPr lang="en-US" sz="2800" i="1">
                <a:solidFill>
                  <a:srgbClr val="6600CC"/>
                </a:solidFill>
                <a:latin typeface="Tahoma" pitchFamily="34" charset="0"/>
              </a:rPr>
              <a:t>:</a:t>
            </a:r>
            <a:r>
              <a:rPr lang="en-US" b="1" i="1">
                <a:latin typeface="Tahoma" pitchFamily="34" charset="0"/>
              </a:rPr>
              <a:t> </a:t>
            </a:r>
            <a:endParaRPr lang="en-US" i="1">
              <a:latin typeface="Tahoma" pitchFamily="34" charset="0"/>
            </a:endParaRPr>
          </a:p>
          <a:p>
            <a:pPr marL="682625" indent="-682625">
              <a:lnSpc>
                <a:spcPct val="80000"/>
              </a:lnSpc>
              <a:buFontTx/>
              <a:buNone/>
            </a:pPr>
            <a:r>
              <a:rPr lang="en-US" sz="2400" i="1">
                <a:latin typeface="Tahoma" pitchFamily="34" charset="0"/>
              </a:rPr>
              <a:t>      - menggunakan teknik menggambar</a:t>
            </a:r>
          </a:p>
          <a:p>
            <a:pPr marL="682625" indent="-682625">
              <a:lnSpc>
                <a:spcPct val="80000"/>
              </a:lnSpc>
              <a:buFontTx/>
              <a:buNone/>
            </a:pPr>
            <a:r>
              <a:rPr lang="en-US" sz="2400" i="1">
                <a:latin typeface="Tahoma" pitchFamily="34" charset="0"/>
              </a:rPr>
              <a:t>      - menggunakan peralatan dengan aman</a:t>
            </a:r>
          </a:p>
          <a:p>
            <a:pPr marL="682625" indent="-682625">
              <a:lnSpc>
                <a:spcPct val="80000"/>
              </a:lnSpc>
              <a:buFontTx/>
              <a:buNone/>
            </a:pPr>
            <a:r>
              <a:rPr lang="en-US" sz="2400" i="1">
                <a:latin typeface="Tahoma" pitchFamily="34" charset="0"/>
              </a:rPr>
              <a:t>      - membakar  kue dengan baik</a:t>
            </a:r>
            <a:r>
              <a:rPr lang="en-US" sz="2400">
                <a:latin typeface="Tahoma"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6858000" cy="73025"/>
          </a:xfrm>
        </p:spPr>
        <p:txBody>
          <a:bodyPr/>
          <a:lstStyle/>
          <a:p>
            <a:endParaRPr lang="id-ID" sz="3600"/>
          </a:p>
        </p:txBody>
      </p:sp>
      <p:graphicFrame>
        <p:nvGraphicFramePr>
          <p:cNvPr id="27651" name="Organization Chart 3"/>
          <p:cNvGraphicFramePr>
            <a:graphicFrameLocks/>
          </p:cNvGraphicFramePr>
          <p:nvPr>
            <p:ph type="dgm" idx="1"/>
          </p:nvPr>
        </p:nvGraphicFramePr>
        <p:xfrm>
          <a:off x="457200" y="457200"/>
          <a:ext cx="8229600" cy="5653088"/>
        </p:xfrm>
        <a:graphic>
          <a:graphicData uri="http://schemas.openxmlformats.org/drawingml/2006/compatibility">
            <com:legacyDrawing xmlns:com="http://schemas.openxmlformats.org/drawingml/2006/compatibility" spid="_x0000_s2765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1325563"/>
          </a:xfrm>
        </p:spPr>
        <p:txBody>
          <a:bodyPr/>
          <a:lstStyle/>
          <a:p>
            <a:r>
              <a:rPr lang="en-US" sz="2000"/>
              <a:t>Contoh1</a:t>
            </a:r>
            <a:r>
              <a:rPr lang="en-US" sz="2400"/>
              <a:t>:</a:t>
            </a:r>
            <a:r>
              <a:rPr lang="en-US"/>
              <a:t> </a:t>
            </a:r>
            <a:br>
              <a:rPr lang="en-US"/>
            </a:br>
            <a:r>
              <a:rPr lang="en-US" sz="3200">
                <a:latin typeface="Arial Rounded MT Bold" pitchFamily="34" charset="0"/>
              </a:rPr>
              <a:t>TUGAS PENILAIAN PRODUK</a:t>
            </a:r>
          </a:p>
        </p:txBody>
      </p:sp>
      <p:sp>
        <p:nvSpPr>
          <p:cNvPr id="28675" name="Rectangle 3"/>
          <p:cNvSpPr>
            <a:spLocks noGrp="1" noChangeArrowheads="1"/>
          </p:cNvSpPr>
          <p:nvPr>
            <p:ph type="body" idx="1"/>
          </p:nvPr>
        </p:nvSpPr>
        <p:spPr>
          <a:xfrm>
            <a:off x="457200" y="1376363"/>
            <a:ext cx="8305800" cy="4749800"/>
          </a:xfrm>
        </p:spPr>
        <p:txBody>
          <a:bodyPr/>
          <a:lstStyle/>
          <a:p>
            <a:pPr marL="1481138" indent="-1481138">
              <a:spcBef>
                <a:spcPct val="0"/>
              </a:spcBef>
              <a:buFontTx/>
              <a:buNone/>
            </a:pPr>
            <a:r>
              <a:rPr lang="en-US">
                <a:latin typeface="Tahoma" pitchFamily="34" charset="0"/>
              </a:rPr>
              <a:t>-------------------------------------------------------</a:t>
            </a:r>
          </a:p>
          <a:p>
            <a:pPr marL="1481138" indent="-1481138">
              <a:spcBef>
                <a:spcPct val="0"/>
              </a:spcBef>
              <a:buFontTx/>
              <a:buNone/>
            </a:pPr>
            <a:r>
              <a:rPr lang="en-US">
                <a:solidFill>
                  <a:srgbClr val="FF0000"/>
                </a:solidFill>
                <a:latin typeface="Tahoma" pitchFamily="34" charset="0"/>
              </a:rPr>
              <a:t>Tugas</a:t>
            </a:r>
            <a:r>
              <a:rPr lang="en-US">
                <a:latin typeface="Tahoma" pitchFamily="34" charset="0"/>
              </a:rPr>
              <a:t>: buatlah </a:t>
            </a:r>
            <a:r>
              <a:rPr lang="en-US" b="1">
                <a:latin typeface="Tahoma" pitchFamily="34" charset="0"/>
              </a:rPr>
              <a:t>rancangan</a:t>
            </a:r>
            <a:r>
              <a:rPr lang="en-US">
                <a:latin typeface="Tahoma" pitchFamily="34" charset="0"/>
              </a:rPr>
              <a:t> model benda </a:t>
            </a:r>
          </a:p>
          <a:p>
            <a:pPr marL="1481138" indent="-1481138">
              <a:spcBef>
                <a:spcPct val="0"/>
              </a:spcBef>
              <a:buFontTx/>
              <a:buNone/>
            </a:pPr>
            <a:r>
              <a:rPr lang="en-US">
                <a:latin typeface="Tahoma" pitchFamily="34" charset="0"/>
              </a:rPr>
              <a:t>            yang menggunakan roda</a:t>
            </a:r>
            <a:r>
              <a:rPr lang="en-US" sz="3600" i="1">
                <a:latin typeface="Tahoma" pitchFamily="34" charset="0"/>
              </a:rPr>
              <a:t> </a:t>
            </a:r>
            <a:endParaRPr lang="en-US" sz="3600">
              <a:latin typeface="Tahoma" pitchFamily="34" charset="0"/>
            </a:endParaRPr>
          </a:p>
          <a:p>
            <a:pPr marL="1481138" indent="-1481138">
              <a:buFontTx/>
              <a:buNone/>
            </a:pPr>
            <a:r>
              <a:rPr lang="en-US">
                <a:solidFill>
                  <a:srgbClr val="FF0000"/>
                </a:solidFill>
                <a:latin typeface="Tahoma" pitchFamily="34" charset="0"/>
              </a:rPr>
              <a:t>Ketentuan</a:t>
            </a:r>
            <a:r>
              <a:rPr lang="en-US" sz="3600">
                <a:latin typeface="Tahoma" pitchFamily="34" charset="0"/>
              </a:rPr>
              <a:t>:</a:t>
            </a:r>
          </a:p>
          <a:p>
            <a:pPr marL="1481138" indent="-1481138">
              <a:buFontTx/>
              <a:buNone/>
            </a:pPr>
            <a:r>
              <a:rPr lang="en-US">
                <a:latin typeface="Tahoma" pitchFamily="34" charset="0"/>
              </a:rPr>
              <a:t> - </a:t>
            </a:r>
            <a:r>
              <a:rPr lang="en-US" sz="2800">
                <a:latin typeface="Tahoma" pitchFamily="34" charset="0"/>
              </a:rPr>
              <a:t>Gambar rancangan model</a:t>
            </a:r>
          </a:p>
          <a:p>
            <a:pPr marL="1481138" indent="-1481138">
              <a:buFontTx/>
              <a:buNone/>
            </a:pPr>
            <a:r>
              <a:rPr lang="en-US" sz="2800">
                <a:latin typeface="Tahoma" pitchFamily="34" charset="0"/>
              </a:rPr>
              <a:t> </a:t>
            </a:r>
            <a:r>
              <a:rPr lang="en-US" sz="2800" b="1">
                <a:latin typeface="Tahoma" pitchFamily="34" charset="0"/>
              </a:rPr>
              <a:t>-</a:t>
            </a:r>
            <a:r>
              <a:rPr lang="en-US" sz="2800">
                <a:latin typeface="Tahoma" pitchFamily="34" charset="0"/>
              </a:rPr>
              <a:t>  Bahan untuk model tertulis dalam rancangan</a:t>
            </a:r>
          </a:p>
          <a:p>
            <a:pPr marL="1481138" indent="-1481138">
              <a:buFontTx/>
              <a:buNone/>
            </a:pPr>
            <a:r>
              <a:rPr lang="en-US" sz="2800">
                <a:latin typeface="Tahoma" pitchFamily="34" charset="0"/>
              </a:rPr>
              <a:t> </a:t>
            </a:r>
            <a:r>
              <a:rPr lang="en-US" sz="2800" b="1">
                <a:latin typeface="Tahoma" pitchFamily="34" charset="0"/>
              </a:rPr>
              <a:t>-</a:t>
            </a:r>
            <a:r>
              <a:rPr lang="en-US" sz="2800">
                <a:latin typeface="Tahoma" pitchFamily="34" charset="0"/>
              </a:rPr>
              <a:t>  Tentukan spesifikasi bahan untuk model</a:t>
            </a:r>
          </a:p>
          <a:p>
            <a:pPr marL="1481138" indent="-1481138"/>
            <a:endParaRPr lang="en-US" sz="2800">
              <a:latin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73038"/>
            <a:ext cx="6858000" cy="687387"/>
          </a:xfrm>
        </p:spPr>
        <p:txBody>
          <a:bodyPr/>
          <a:lstStyle/>
          <a:p>
            <a:r>
              <a:rPr lang="en-US" sz="1800">
                <a:solidFill>
                  <a:schemeClr val="bg1"/>
                </a:solidFill>
              </a:rPr>
              <a:t>Contoh2:</a:t>
            </a:r>
            <a:r>
              <a:rPr lang="en-US" sz="3600">
                <a:solidFill>
                  <a:schemeClr val="bg1"/>
                </a:solidFill>
              </a:rPr>
              <a:t/>
            </a:r>
            <a:br>
              <a:rPr lang="en-US" sz="3600">
                <a:solidFill>
                  <a:schemeClr val="bg1"/>
                </a:solidFill>
              </a:rPr>
            </a:br>
            <a:r>
              <a:rPr lang="en-US" sz="2800">
                <a:solidFill>
                  <a:schemeClr val="bg1"/>
                </a:solidFill>
                <a:latin typeface="Arial Rounded MT Bold" pitchFamily="34" charset="0"/>
              </a:rPr>
              <a:t>TUGAS PENILAIAN  PRODUK</a:t>
            </a:r>
          </a:p>
        </p:txBody>
      </p:sp>
      <p:sp>
        <p:nvSpPr>
          <p:cNvPr id="29699" name="Rectangle 3"/>
          <p:cNvSpPr>
            <a:spLocks noGrp="1" noChangeArrowheads="1"/>
          </p:cNvSpPr>
          <p:nvPr>
            <p:ph type="body" idx="1"/>
          </p:nvPr>
        </p:nvSpPr>
        <p:spPr>
          <a:xfrm>
            <a:off x="457200" y="1295400"/>
            <a:ext cx="8218488" cy="4876800"/>
          </a:xfrm>
        </p:spPr>
        <p:txBody>
          <a:bodyPr/>
          <a:lstStyle/>
          <a:p>
            <a:pPr marL="1146175" indent="-1146175">
              <a:buFontTx/>
              <a:buNone/>
            </a:pPr>
            <a:r>
              <a:rPr lang="en-US" sz="2800">
                <a:latin typeface="Tahoma" pitchFamily="34" charset="0"/>
              </a:rPr>
              <a:t>--------------------------------------------------------</a:t>
            </a:r>
          </a:p>
          <a:p>
            <a:pPr marL="1146175" indent="-1146175">
              <a:buFontTx/>
              <a:buNone/>
            </a:pPr>
            <a:r>
              <a:rPr lang="en-US" sz="2800">
                <a:solidFill>
                  <a:srgbClr val="FF0000"/>
                </a:solidFill>
                <a:latin typeface="Tahoma" pitchFamily="34" charset="0"/>
              </a:rPr>
              <a:t>Tugas</a:t>
            </a:r>
            <a:r>
              <a:rPr lang="en-US" sz="2800">
                <a:latin typeface="Tahoma" pitchFamily="34" charset="0"/>
              </a:rPr>
              <a:t>: </a:t>
            </a:r>
            <a:r>
              <a:rPr lang="en-US" sz="2800" b="1">
                <a:latin typeface="Tahoma" pitchFamily="34" charset="0"/>
              </a:rPr>
              <a:t>Rancang</a:t>
            </a:r>
            <a:r>
              <a:rPr lang="en-US" sz="2800">
                <a:latin typeface="Tahoma" pitchFamily="34" charset="0"/>
              </a:rPr>
              <a:t> dan </a:t>
            </a:r>
            <a:r>
              <a:rPr lang="en-US" sz="2800" b="1">
                <a:latin typeface="Tahoma" pitchFamily="34" charset="0"/>
              </a:rPr>
              <a:t>buatlah</a:t>
            </a:r>
            <a:r>
              <a:rPr lang="en-US" sz="2800">
                <a:latin typeface="Tahoma" pitchFamily="34" charset="0"/>
              </a:rPr>
              <a:t> mainan   yang   menggunakan roda.</a:t>
            </a:r>
          </a:p>
          <a:p>
            <a:pPr marL="1146175" indent="-1146175">
              <a:buFontTx/>
              <a:buNone/>
            </a:pPr>
            <a:endParaRPr lang="en-US" sz="2800">
              <a:latin typeface="Tahoma" pitchFamily="34" charset="0"/>
            </a:endParaRPr>
          </a:p>
          <a:p>
            <a:pPr marL="1146175" indent="-1146175">
              <a:buFontTx/>
              <a:buNone/>
            </a:pPr>
            <a:r>
              <a:rPr lang="en-US" sz="2800">
                <a:latin typeface="Tahoma" pitchFamily="34" charset="0"/>
              </a:rPr>
              <a:t>ketentuan sebagai berikut (spesifikasidiberikan) :</a:t>
            </a:r>
          </a:p>
          <a:p>
            <a:pPr marL="1146175" indent="-1146175">
              <a:buFontTx/>
              <a:buNone/>
            </a:pPr>
            <a:r>
              <a:rPr lang="en-US" sz="2800">
                <a:latin typeface="Tahoma" pitchFamily="34" charset="0"/>
              </a:rPr>
              <a:t>jenis kayu: ………..</a:t>
            </a:r>
          </a:p>
          <a:p>
            <a:pPr marL="1146175" indent="-1146175">
              <a:buFontTx/>
              <a:buNone/>
            </a:pPr>
            <a:r>
              <a:rPr lang="en-US" sz="2800">
                <a:latin typeface="Tahoma" pitchFamily="34" charset="0"/>
              </a:rPr>
              <a:t>ukuran: …………………….</a:t>
            </a:r>
          </a:p>
          <a:p>
            <a:pPr marL="1146175" indent="-1146175">
              <a:buFontTx/>
              <a:buNone/>
            </a:pPr>
            <a:r>
              <a:rPr lang="en-US" sz="2800">
                <a:latin typeface="Tahoma" pitchFamily="34" charset="0"/>
              </a:rPr>
              <a:t>dst.</a:t>
            </a:r>
          </a:p>
          <a:p>
            <a:pPr marL="1146175" indent="-1146175"/>
            <a:endParaRPr lang="en-US" sz="2800">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5175" y="177800"/>
            <a:ext cx="5940425" cy="822325"/>
          </a:xfrm>
          <a:prstGeom prst="rect">
            <a:avLst/>
          </a:prstGeom>
          <a:noFill/>
          <a:ln w="9525">
            <a:noFill/>
            <a:miter lim="800000"/>
            <a:headEnd/>
            <a:tailEnd/>
          </a:ln>
          <a:effectLst/>
        </p:spPr>
        <p:txBody>
          <a:bodyPr anchor="ctr">
            <a:spAutoFit/>
          </a:bodyPr>
          <a:lstStyle/>
          <a:p>
            <a:r>
              <a:rPr lang="en-US" sz="2400">
                <a:solidFill>
                  <a:schemeClr val="bg1"/>
                </a:solidFill>
                <a:latin typeface="Arial Rounded MT Bold" pitchFamily="34" charset="0"/>
                <a:cs typeface="Times New Roman" pitchFamily="18" charset="0"/>
              </a:rPr>
              <a:t>Penskoran tugas penilaian produk contoh 1:</a:t>
            </a:r>
          </a:p>
        </p:txBody>
      </p:sp>
      <p:graphicFrame>
        <p:nvGraphicFramePr>
          <p:cNvPr id="30767" name="Group 47"/>
          <p:cNvGraphicFramePr>
            <a:graphicFrameLocks noGrp="1"/>
          </p:cNvGraphicFramePr>
          <p:nvPr/>
        </p:nvGraphicFramePr>
        <p:xfrm>
          <a:off x="765175" y="1419225"/>
          <a:ext cx="7388225" cy="3020378"/>
        </p:xfrm>
        <a:graphic>
          <a:graphicData uri="http://schemas.openxmlformats.org/drawingml/2006/table">
            <a:tbl>
              <a:tblPr/>
              <a:tblGrid>
                <a:gridCol w="841375"/>
                <a:gridCol w="4506913"/>
                <a:gridCol w="679450"/>
                <a:gridCol w="681037"/>
                <a:gridCol w="67945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Kriteria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skor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r>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b</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c</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k</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1.</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Ada gambar rancangan model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2.</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Bahan tertulis dalam model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3.</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Spesifikasi bahan tertulis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433A37"/>
                          </a:solidFill>
                          <a:effectLst/>
                          <a:latin typeface="Arial" charset="0"/>
                          <a:cs typeface="Times New Roman" pitchFamily="18" charset="0"/>
                        </a:rPr>
                        <a:t>4.</a:t>
                      </a:r>
                      <a:endParaRPr kumimoji="0" lang="en-US" sz="1800" b="1" i="0" u="none" strike="noStrike" cap="none" normalizeH="0" baseline="0" smtClean="0">
                        <a:ln>
                          <a:noFill/>
                        </a:ln>
                        <a:solidFill>
                          <a:srgbClr val="433A37"/>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433A37"/>
                          </a:solidFill>
                          <a:effectLst/>
                          <a:latin typeface="Arial" charset="0"/>
                          <a:cs typeface="Times New Roman" pitchFamily="18" charset="0"/>
                        </a:rPr>
                        <a:t>Unsur  estetika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1" i="0" u="none" strike="noStrike" cap="none" normalizeH="0" baseline="0" smtClean="0">
                        <a:ln>
                          <a:noFill/>
                        </a:ln>
                        <a:solidFill>
                          <a:srgbClr val="433A37"/>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0765" name="Rectangle 45"/>
          <p:cNvSpPr>
            <a:spLocks noChangeArrowheads="1"/>
          </p:cNvSpPr>
          <p:nvPr/>
        </p:nvSpPr>
        <p:spPr bwMode="auto">
          <a:xfrm>
            <a:off x="765175" y="4584700"/>
            <a:ext cx="7615238" cy="1739900"/>
          </a:xfrm>
          <a:prstGeom prst="rect">
            <a:avLst/>
          </a:prstGeom>
          <a:noFill/>
          <a:ln w="9525">
            <a:noFill/>
            <a:miter lim="800000"/>
            <a:headEnd/>
            <a:tailEnd/>
          </a:ln>
          <a:effectLst/>
        </p:spPr>
        <p:txBody>
          <a:bodyPr anchor="ctr">
            <a:spAutoFit/>
          </a:bodyPr>
          <a:lstStyle/>
          <a:p>
            <a:pPr marL="465138" indent="-465138">
              <a:tabLst>
                <a:tab pos="457200" algn="l"/>
              </a:tabLst>
            </a:pPr>
            <a:r>
              <a:rPr lang="en-US">
                <a:cs typeface="Times New Roman" pitchFamily="18" charset="0"/>
              </a:rPr>
              <a:t>Kriteria penskoran :</a:t>
            </a:r>
          </a:p>
          <a:p>
            <a:pPr marL="465138" indent="-465138" eaLnBrk="0" hangingPunct="0">
              <a:tabLst>
                <a:tab pos="457200" algn="l"/>
              </a:tabLst>
            </a:pPr>
            <a:r>
              <a:rPr lang="en-US">
                <a:cs typeface="Times New Roman" pitchFamily="18" charset="0"/>
              </a:rPr>
              <a:t>B = gambar proporsional, bahan tertulis lengkap, spesifikasi  bahan jelas</a:t>
            </a:r>
          </a:p>
          <a:p>
            <a:pPr marL="465138" indent="-465138" eaLnBrk="0" hangingPunct="0">
              <a:tabLst>
                <a:tab pos="457200" algn="l"/>
              </a:tabLst>
            </a:pPr>
            <a:r>
              <a:rPr lang="en-US">
                <a:cs typeface="Times New Roman" pitchFamily="18" charset="0"/>
              </a:rPr>
              <a:t>C = gambar kurang proporsional, bahan tertulis kurang lengkap, spesifikasi bahan kurang jelas</a:t>
            </a:r>
          </a:p>
          <a:p>
            <a:pPr marL="465138" indent="-465138" eaLnBrk="0" hangingPunct="0">
              <a:tabLst>
                <a:tab pos="457200" algn="l"/>
              </a:tabLst>
            </a:pPr>
            <a:r>
              <a:rPr lang="en-US">
                <a:cs typeface="Times New Roman" pitchFamily="18" charset="0"/>
              </a:rPr>
              <a:t>K = gambar tidak proporsional, bahan tertulis tidak lengkap, spesifikasi    bahan tidak jelas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5425"/>
            <a:ext cx="6858000" cy="1116013"/>
          </a:xfrm>
        </p:spPr>
        <p:txBody>
          <a:bodyPr/>
          <a:lstStyle/>
          <a:p>
            <a:r>
              <a:rPr lang="en-US" sz="3600">
                <a:latin typeface="Arial Rounded MT Bold" pitchFamily="34" charset="0"/>
              </a:rPr>
              <a:t>TES TERTULIS</a:t>
            </a:r>
            <a:br>
              <a:rPr lang="en-US" sz="3600">
                <a:latin typeface="Arial Rounded MT Bold" pitchFamily="34" charset="0"/>
              </a:rPr>
            </a:br>
            <a:r>
              <a:rPr lang="en-US" sz="2800">
                <a:latin typeface="Tahoma" pitchFamily="34" charset="0"/>
              </a:rPr>
              <a:t>Memilih dan Mensuplai jawaban</a:t>
            </a:r>
            <a:r>
              <a:rPr lang="en-US" sz="3200">
                <a:latin typeface="Tahoma" pitchFamily="34" charset="0"/>
              </a:rPr>
              <a:t/>
            </a:r>
            <a:br>
              <a:rPr lang="en-US" sz="3200">
                <a:latin typeface="Tahoma" pitchFamily="34" charset="0"/>
              </a:rPr>
            </a:br>
            <a:endParaRPr lang="en-US" sz="3200">
              <a:latin typeface="Tahoma" pitchFamily="34" charset="0"/>
            </a:endParaRPr>
          </a:p>
        </p:txBody>
      </p:sp>
      <p:sp>
        <p:nvSpPr>
          <p:cNvPr id="31747" name="Rectangle 3"/>
          <p:cNvSpPr>
            <a:spLocks noGrp="1" noChangeArrowheads="1"/>
          </p:cNvSpPr>
          <p:nvPr>
            <p:ph type="body" idx="1"/>
          </p:nvPr>
        </p:nvSpPr>
        <p:spPr>
          <a:xfrm>
            <a:off x="457200" y="1657350"/>
            <a:ext cx="7239000" cy="4219575"/>
          </a:xfrm>
        </p:spPr>
        <p:txBody>
          <a:bodyPr/>
          <a:lstStyle/>
          <a:p>
            <a:pPr marL="609600" indent="-609600">
              <a:buClr>
                <a:schemeClr val="tx1"/>
              </a:buClr>
              <a:buFontTx/>
              <a:buAutoNum type="arabicPeriod"/>
            </a:pPr>
            <a:r>
              <a:rPr lang="en-US" sz="2800">
                <a:latin typeface="Tahoma" pitchFamily="34" charset="0"/>
              </a:rPr>
              <a:t>MEMILIH JAWABAN</a:t>
            </a:r>
          </a:p>
          <a:p>
            <a:pPr marL="609600" indent="-609600">
              <a:buFontTx/>
              <a:buNone/>
            </a:pPr>
            <a:r>
              <a:rPr lang="en-US" sz="2800">
                <a:latin typeface="Tahoma" pitchFamily="34" charset="0"/>
              </a:rPr>
              <a:t>      -  Pilihan ganda</a:t>
            </a:r>
          </a:p>
          <a:p>
            <a:pPr marL="609600" indent="-609600">
              <a:buFontTx/>
              <a:buNone/>
            </a:pPr>
            <a:r>
              <a:rPr lang="en-US" sz="2800">
                <a:latin typeface="Tahoma" pitchFamily="34" charset="0"/>
              </a:rPr>
              <a:t>      -  Dua pilihan (B - S; ya - tidak)</a:t>
            </a:r>
          </a:p>
          <a:p>
            <a:pPr marL="609600" indent="-609600">
              <a:buFontTx/>
              <a:buNone/>
            </a:pPr>
            <a:endParaRPr lang="en-US" sz="2800">
              <a:latin typeface="Tahoma" pitchFamily="34" charset="0"/>
            </a:endParaRPr>
          </a:p>
          <a:p>
            <a:pPr marL="609600" indent="-609600">
              <a:buClr>
                <a:schemeClr val="tx1"/>
              </a:buClr>
              <a:buFontTx/>
              <a:buAutoNum type="arabicPeriod" startAt="2"/>
            </a:pPr>
            <a:r>
              <a:rPr lang="en-US" sz="2800">
                <a:latin typeface="Tahoma" pitchFamily="34" charset="0"/>
              </a:rPr>
              <a:t>MENSUPLAI JAWABAN</a:t>
            </a:r>
          </a:p>
          <a:p>
            <a:pPr marL="609600" indent="-609600">
              <a:buFontTx/>
              <a:buNone/>
            </a:pPr>
            <a:r>
              <a:rPr lang="en-US" sz="2800">
                <a:latin typeface="Tahoma" pitchFamily="34" charset="0"/>
              </a:rPr>
              <a:t>      -  Isian atau melengkapi</a:t>
            </a:r>
          </a:p>
          <a:p>
            <a:pPr marL="609600" indent="-609600">
              <a:buFontTx/>
              <a:buNone/>
            </a:pPr>
            <a:r>
              <a:rPr lang="en-US" sz="2800">
                <a:latin typeface="Tahoma" pitchFamily="34" charset="0"/>
              </a:rPr>
              <a:t>      -  Jawaban singkat</a:t>
            </a:r>
          </a:p>
          <a:p>
            <a:pPr marL="609600" indent="-609600">
              <a:buFontTx/>
              <a:buNone/>
            </a:pPr>
            <a:r>
              <a:rPr lang="en-US" sz="2800">
                <a:latin typeface="Tahoma" pitchFamily="34" charset="0"/>
              </a:rPr>
              <a:t>      -  uraian</a:t>
            </a:r>
          </a:p>
          <a:p>
            <a:pPr marL="609600" indent="-609600"/>
            <a:endParaRPr lang="en-US" sz="2800">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676400"/>
            <a:ext cx="7848600" cy="4449763"/>
          </a:xfrm>
        </p:spPr>
        <p:txBody>
          <a:bodyPr/>
          <a:lstStyle/>
          <a:p>
            <a:pPr marL="0" indent="0">
              <a:lnSpc>
                <a:spcPct val="120000"/>
              </a:lnSpc>
              <a:buFontTx/>
              <a:buNone/>
            </a:pPr>
            <a:r>
              <a:rPr lang="en-US">
                <a:latin typeface="Tahoma" pitchFamily="34" charset="0"/>
              </a:rPr>
              <a:t>PENILAIAN ADALAH PROSES SISTEMATIS  MELIPUTI PENGUMPULAN INFORMASI (ANGKA, DESKRIPSI VERBAL), ANALISIS, INTERPRETASI INFORMASI UNTUK MEMBUAT KEPUTUSAN.</a:t>
            </a:r>
          </a:p>
        </p:txBody>
      </p:sp>
      <p:sp>
        <p:nvSpPr>
          <p:cNvPr id="5123" name="Rectangle 3"/>
          <p:cNvSpPr>
            <a:spLocks noChangeArrowheads="1"/>
          </p:cNvSpPr>
          <p:nvPr/>
        </p:nvSpPr>
        <p:spPr bwMode="auto">
          <a:xfrm>
            <a:off x="304800" y="242888"/>
            <a:ext cx="7391400" cy="900112"/>
          </a:xfrm>
          <a:prstGeom prst="rect">
            <a:avLst/>
          </a:prstGeom>
          <a:noFill/>
          <a:ln w="9525" algn="ctr">
            <a:noFill/>
            <a:miter lim="800000"/>
            <a:headEnd/>
            <a:tailEnd/>
          </a:ln>
          <a:effectLst/>
        </p:spPr>
        <p:txBody>
          <a:bodyPr anchor="ctr"/>
          <a:lstStyle/>
          <a:p>
            <a:r>
              <a:rPr lang="en-US" sz="4000">
                <a:solidFill>
                  <a:srgbClr val="F3EAD9"/>
                </a:solidFill>
                <a:latin typeface="Arial Rounded MT Bold" pitchFamily="34" charset="0"/>
                <a:cs typeface="Arial" charset="0"/>
              </a:rPr>
              <a:t>PENGERTIAN PENILAIAN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atin typeface="Arial Rounded MT Bold" pitchFamily="34" charset="0"/>
              </a:rPr>
              <a:t>BANDINGKAN</a:t>
            </a:r>
          </a:p>
        </p:txBody>
      </p:sp>
      <p:sp>
        <p:nvSpPr>
          <p:cNvPr id="106499" name="Rectangle 3"/>
          <p:cNvSpPr>
            <a:spLocks noGrp="1" noChangeArrowheads="1"/>
          </p:cNvSpPr>
          <p:nvPr>
            <p:ph type="body" idx="1"/>
          </p:nvPr>
        </p:nvSpPr>
        <p:spPr>
          <a:xfrm>
            <a:off x="457200" y="1582738"/>
            <a:ext cx="3827463" cy="4438650"/>
          </a:xfrm>
        </p:spPr>
        <p:txBody>
          <a:bodyPr/>
          <a:lstStyle/>
          <a:p>
            <a:pPr>
              <a:spcBef>
                <a:spcPct val="50000"/>
              </a:spcBef>
            </a:pPr>
            <a:r>
              <a:rPr lang="en-US" sz="2400">
                <a:latin typeface="Tahoma" pitchFamily="34" charset="0"/>
              </a:rPr>
              <a:t>Apa kepanjangan ASEAN?</a:t>
            </a:r>
          </a:p>
          <a:p>
            <a:pPr>
              <a:spcBef>
                <a:spcPct val="50000"/>
              </a:spcBef>
            </a:pPr>
            <a:r>
              <a:rPr lang="en-US" sz="2400">
                <a:latin typeface="Tahoma" pitchFamily="34" charset="0"/>
              </a:rPr>
              <a:t>Tahun berapa ASEAN didirikan?</a:t>
            </a:r>
          </a:p>
          <a:p>
            <a:pPr>
              <a:spcBef>
                <a:spcPct val="50000"/>
              </a:spcBef>
            </a:pPr>
            <a:r>
              <a:rPr lang="en-US" sz="2400">
                <a:latin typeface="Tahoma" pitchFamily="34" charset="0"/>
              </a:rPr>
              <a:t>Negara mana saja yang manjadi anggota ASEAN?</a:t>
            </a:r>
          </a:p>
          <a:p>
            <a:pPr>
              <a:spcBef>
                <a:spcPct val="50000"/>
              </a:spcBef>
            </a:pPr>
            <a:r>
              <a:rPr lang="en-US" sz="2400">
                <a:latin typeface="Tahoma" pitchFamily="34" charset="0"/>
              </a:rPr>
              <a:t>Apa kepanjangan PLTA?</a:t>
            </a:r>
          </a:p>
        </p:txBody>
      </p:sp>
      <p:sp>
        <p:nvSpPr>
          <p:cNvPr id="106500" name="Rectangle 4"/>
          <p:cNvSpPr>
            <a:spLocks noChangeArrowheads="1"/>
          </p:cNvSpPr>
          <p:nvPr/>
        </p:nvSpPr>
        <p:spPr bwMode="auto">
          <a:xfrm>
            <a:off x="4716463" y="1628775"/>
            <a:ext cx="3827462" cy="4438650"/>
          </a:xfrm>
          <a:prstGeom prst="rect">
            <a:avLst/>
          </a:prstGeom>
          <a:noFill/>
          <a:ln w="9525">
            <a:noFill/>
            <a:miter lim="800000"/>
            <a:headEnd/>
            <a:tailEnd/>
          </a:ln>
          <a:effectLst/>
        </p:spPr>
        <p:txBody>
          <a:bodyPr/>
          <a:lstStyle/>
          <a:p>
            <a:pPr marL="342900" indent="-342900">
              <a:spcBef>
                <a:spcPct val="50000"/>
              </a:spcBef>
              <a:buFontTx/>
              <a:buChar char="•"/>
            </a:pPr>
            <a:r>
              <a:rPr lang="en-US" sz="2400">
                <a:solidFill>
                  <a:srgbClr val="433A37"/>
                </a:solidFill>
                <a:latin typeface="Tahoma" pitchFamily="34" charset="0"/>
              </a:rPr>
              <a:t>Menurutmu masalah apa yang akan timbul jika ASEAN bubar?</a:t>
            </a:r>
          </a:p>
          <a:p>
            <a:pPr marL="342900" indent="-342900">
              <a:spcBef>
                <a:spcPct val="50000"/>
              </a:spcBef>
              <a:buFontTx/>
              <a:buChar char="•"/>
            </a:pPr>
            <a:r>
              <a:rPr lang="en-US" sz="2400">
                <a:solidFill>
                  <a:srgbClr val="433A37"/>
                </a:solidFill>
                <a:latin typeface="Tahoma" pitchFamily="34" charset="0"/>
              </a:rPr>
              <a:t>Dengan cara apa ASEAN mendukung perekonomian ASIA?</a:t>
            </a:r>
          </a:p>
          <a:p>
            <a:pPr marL="342900" indent="-342900">
              <a:spcBef>
                <a:spcPct val="50000"/>
              </a:spcBef>
              <a:buFontTx/>
              <a:buChar char="•"/>
            </a:pPr>
            <a:r>
              <a:rPr lang="en-US" sz="2400">
                <a:solidFill>
                  <a:srgbClr val="433A37"/>
                </a:solidFill>
                <a:latin typeface="Tahoma" pitchFamily="34" charset="0"/>
              </a:rPr>
              <a:t>Buatlah bagan PLTA!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27038"/>
            <a:ext cx="8229600" cy="1706562"/>
          </a:xfrm>
        </p:spPr>
        <p:txBody>
          <a:bodyPr/>
          <a:lstStyle/>
          <a:p>
            <a:r>
              <a:rPr lang="en-US" sz="3200">
                <a:latin typeface="Arial Rounded MT Bold" pitchFamily="34" charset="0"/>
              </a:rPr>
              <a:t>PORTOFOLIO</a:t>
            </a:r>
            <a:r>
              <a:rPr lang="en-US" sz="2800">
                <a:latin typeface="Arial Rounded MT Bold" pitchFamily="34" charset="0"/>
              </a:rPr>
              <a:t> :</a:t>
            </a:r>
            <a:br>
              <a:rPr lang="en-US" sz="2800">
                <a:latin typeface="Arial Rounded MT Bold" pitchFamily="34" charset="0"/>
              </a:rPr>
            </a:br>
            <a:r>
              <a:rPr lang="en-US" sz="2800">
                <a:latin typeface="Arial Rounded MT Bold" pitchFamily="34" charset="0"/>
              </a:rPr>
              <a:t/>
            </a:r>
            <a:br>
              <a:rPr lang="en-US" sz="2800">
                <a:latin typeface="Arial Rounded MT Bold" pitchFamily="34" charset="0"/>
              </a:rPr>
            </a:br>
            <a:r>
              <a:rPr lang="en-US" sz="2800" i="1">
                <a:solidFill>
                  <a:schemeClr val="tx1"/>
                </a:solidFill>
                <a:latin typeface="Tahoma" pitchFamily="34" charset="0"/>
              </a:rPr>
              <a:t>Penilaian melalui koleksi karya</a:t>
            </a:r>
            <a:r>
              <a:rPr lang="en-US" sz="2800" b="1" i="1">
                <a:solidFill>
                  <a:schemeClr val="tx1"/>
                </a:solidFill>
                <a:latin typeface="Tahoma" pitchFamily="34" charset="0"/>
              </a:rPr>
              <a:t> </a:t>
            </a:r>
            <a:r>
              <a:rPr lang="en-US" sz="2800" i="1">
                <a:solidFill>
                  <a:schemeClr val="tx1"/>
                </a:solidFill>
                <a:latin typeface="Tahoma" pitchFamily="34" charset="0"/>
              </a:rPr>
              <a:t>(hasil kerja) siswa yang  sistematis</a:t>
            </a:r>
          </a:p>
        </p:txBody>
      </p:sp>
      <p:sp>
        <p:nvSpPr>
          <p:cNvPr id="32771" name="Rectangle 3"/>
          <p:cNvSpPr>
            <a:spLocks noGrp="1" noChangeArrowheads="1"/>
          </p:cNvSpPr>
          <p:nvPr>
            <p:ph type="body" idx="1"/>
          </p:nvPr>
        </p:nvSpPr>
        <p:spPr>
          <a:xfrm>
            <a:off x="457200" y="2286000"/>
            <a:ext cx="8229600" cy="4144963"/>
          </a:xfrm>
        </p:spPr>
        <p:txBody>
          <a:bodyPr/>
          <a:lstStyle/>
          <a:p>
            <a:r>
              <a:rPr lang="en-US" sz="2400">
                <a:latin typeface="Tahoma" pitchFamily="34" charset="0"/>
              </a:rPr>
              <a:t>Pengumpulan data melalui karya siswa</a:t>
            </a:r>
          </a:p>
          <a:p>
            <a:r>
              <a:rPr lang="en-US" sz="2400">
                <a:latin typeface="Tahoma" pitchFamily="34" charset="0"/>
              </a:rPr>
              <a:t>Pengumpulan dan penilaian yang terus menerus</a:t>
            </a:r>
          </a:p>
          <a:p>
            <a:r>
              <a:rPr lang="en-US" sz="2400">
                <a:latin typeface="Tahoma" pitchFamily="34" charset="0"/>
              </a:rPr>
              <a:t>Refleksi perkembangan berbagai kompetensi</a:t>
            </a:r>
          </a:p>
          <a:p>
            <a:r>
              <a:rPr lang="en-US" sz="2400">
                <a:latin typeface="Tahoma" pitchFamily="34" charset="0"/>
              </a:rPr>
              <a:t>Memperlihatkan tingkat perkembangan kemajuan belajar siswa</a:t>
            </a:r>
          </a:p>
          <a:p>
            <a:r>
              <a:rPr lang="en-US" sz="2400">
                <a:latin typeface="Tahoma" pitchFamily="34" charset="0"/>
              </a:rPr>
              <a:t>Bagian Integral dari Proses Pembelajaran</a:t>
            </a:r>
          </a:p>
          <a:p>
            <a:r>
              <a:rPr lang="en-US" sz="2400">
                <a:latin typeface="Tahoma" pitchFamily="34" charset="0"/>
              </a:rPr>
              <a:t>Untuk satu periode</a:t>
            </a:r>
          </a:p>
          <a:p>
            <a:r>
              <a:rPr lang="en-US" sz="2400">
                <a:latin typeface="Tahoma" pitchFamily="34" charset="0"/>
              </a:rPr>
              <a:t>Tujuan Diagnostik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7467600" cy="838200"/>
          </a:xfrm>
        </p:spPr>
        <p:txBody>
          <a:bodyPr/>
          <a:lstStyle/>
          <a:p>
            <a:r>
              <a:rPr lang="en-US" sz="3600">
                <a:latin typeface="Arial Rounded MT Bold" pitchFamily="34" charset="0"/>
              </a:rPr>
              <a:t>Hal-hal yang perlu diperhatikan:</a:t>
            </a:r>
          </a:p>
        </p:txBody>
      </p:sp>
      <p:sp>
        <p:nvSpPr>
          <p:cNvPr id="33795" name="Rectangle 3"/>
          <p:cNvSpPr>
            <a:spLocks noGrp="1" noChangeArrowheads="1"/>
          </p:cNvSpPr>
          <p:nvPr>
            <p:ph type="body" idx="1"/>
          </p:nvPr>
        </p:nvSpPr>
        <p:spPr>
          <a:xfrm>
            <a:off x="457200" y="1371600"/>
            <a:ext cx="8229600" cy="4876800"/>
          </a:xfrm>
        </p:spPr>
        <p:txBody>
          <a:bodyPr/>
          <a:lstStyle/>
          <a:p>
            <a:pPr>
              <a:lnSpc>
                <a:spcPct val="90000"/>
              </a:lnSpc>
            </a:pPr>
            <a:r>
              <a:rPr lang="en-US" sz="2400">
                <a:latin typeface="Tahoma" pitchFamily="34" charset="0"/>
              </a:rPr>
              <a:t>Siswa merasa memiliki portofolio sendiri</a:t>
            </a:r>
          </a:p>
          <a:p>
            <a:pPr>
              <a:lnSpc>
                <a:spcPct val="90000"/>
              </a:lnSpc>
            </a:pPr>
            <a:r>
              <a:rPr lang="en-US" sz="2400">
                <a:latin typeface="Tahoma" pitchFamily="34" charset="0"/>
              </a:rPr>
              <a:t>Tentukan bersama hasil kerja apa yang akan dikumpulkan</a:t>
            </a:r>
          </a:p>
          <a:p>
            <a:pPr>
              <a:lnSpc>
                <a:spcPct val="90000"/>
              </a:lnSpc>
            </a:pPr>
            <a:r>
              <a:rPr lang="en-US" sz="2400">
                <a:latin typeface="Tahoma" pitchFamily="34" charset="0"/>
              </a:rPr>
              <a:t>Kumpulkan dan simpan hasil kerja siswa                 dalam 1 map atau folder</a:t>
            </a:r>
          </a:p>
          <a:p>
            <a:pPr>
              <a:lnSpc>
                <a:spcPct val="90000"/>
              </a:lnSpc>
            </a:pPr>
            <a:r>
              <a:rPr lang="en-US" sz="2400">
                <a:latin typeface="Tahoma" pitchFamily="34" charset="0"/>
              </a:rPr>
              <a:t>Beri tanggal pembuatan</a:t>
            </a:r>
          </a:p>
          <a:p>
            <a:pPr>
              <a:lnSpc>
                <a:spcPct val="90000"/>
              </a:lnSpc>
            </a:pPr>
            <a:r>
              <a:rPr lang="en-US" sz="2400">
                <a:latin typeface="Tahoma" pitchFamily="34" charset="0"/>
              </a:rPr>
              <a:t>Tentukan kriteria untuk menilai hasil kerja siswa</a:t>
            </a:r>
          </a:p>
          <a:p>
            <a:pPr>
              <a:lnSpc>
                <a:spcPct val="90000"/>
              </a:lnSpc>
            </a:pPr>
            <a:r>
              <a:rPr lang="en-US" sz="2400">
                <a:latin typeface="Tahoma" pitchFamily="34" charset="0"/>
              </a:rPr>
              <a:t>Minta Siswa untuk menilai hasil kerja mereka secara berkesinambungan</a:t>
            </a:r>
          </a:p>
          <a:p>
            <a:pPr>
              <a:lnSpc>
                <a:spcPct val="90000"/>
              </a:lnSpc>
            </a:pPr>
            <a:r>
              <a:rPr lang="en-US" sz="2400">
                <a:latin typeface="Tahoma" pitchFamily="34" charset="0"/>
              </a:rPr>
              <a:t>Bagi yang kurang, beri kesempatan perbaiki karyanya, tentukan jangka waktunya</a:t>
            </a:r>
          </a:p>
          <a:p>
            <a:pPr>
              <a:lnSpc>
                <a:spcPct val="90000"/>
              </a:lnSpc>
            </a:pPr>
            <a:r>
              <a:rPr lang="en-US" sz="2400">
                <a:latin typeface="Tahoma" pitchFamily="34" charset="0"/>
              </a:rPr>
              <a:t>Bila perlu, jadwalkan pertemuan dengan ortu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859713" cy="792163"/>
          </a:xfrm>
        </p:spPr>
        <p:txBody>
          <a:bodyPr/>
          <a:lstStyle/>
          <a:p>
            <a:r>
              <a:rPr lang="en-US" sz="3200">
                <a:latin typeface="Arial Rounded MT Bold" pitchFamily="34" charset="0"/>
              </a:rPr>
              <a:t>karya-karya yang dapat dikumpulkan melalui penilaian portofolio</a:t>
            </a:r>
          </a:p>
        </p:txBody>
      </p:sp>
      <p:sp>
        <p:nvSpPr>
          <p:cNvPr id="34819" name="Rectangle 3"/>
          <p:cNvSpPr>
            <a:spLocks noGrp="1" noChangeArrowheads="1"/>
          </p:cNvSpPr>
          <p:nvPr>
            <p:ph type="body" sz="half" idx="1"/>
          </p:nvPr>
        </p:nvSpPr>
        <p:spPr>
          <a:xfrm>
            <a:off x="457200" y="1524000"/>
            <a:ext cx="4038600" cy="4876800"/>
          </a:xfrm>
        </p:spPr>
        <p:txBody>
          <a:bodyPr/>
          <a:lstStyle/>
          <a:p>
            <a:pPr>
              <a:lnSpc>
                <a:spcPct val="90000"/>
              </a:lnSpc>
            </a:pPr>
            <a:r>
              <a:rPr lang="en-US">
                <a:latin typeface="Tahoma" pitchFamily="34" charset="0"/>
              </a:rPr>
              <a:t>Puisi</a:t>
            </a:r>
          </a:p>
          <a:p>
            <a:pPr>
              <a:lnSpc>
                <a:spcPct val="90000"/>
              </a:lnSpc>
            </a:pPr>
            <a:r>
              <a:rPr lang="en-US">
                <a:latin typeface="Tahoma" pitchFamily="34" charset="0"/>
              </a:rPr>
              <a:t>Karangan</a:t>
            </a:r>
          </a:p>
          <a:p>
            <a:pPr>
              <a:lnSpc>
                <a:spcPct val="90000"/>
              </a:lnSpc>
            </a:pPr>
            <a:r>
              <a:rPr lang="en-US">
                <a:latin typeface="Tahoma" pitchFamily="34" charset="0"/>
              </a:rPr>
              <a:t>Gambar / Lukisan</a:t>
            </a:r>
          </a:p>
          <a:p>
            <a:pPr>
              <a:lnSpc>
                <a:spcPct val="90000"/>
              </a:lnSpc>
            </a:pPr>
            <a:r>
              <a:rPr lang="en-US">
                <a:latin typeface="Tahoma" pitchFamily="34" charset="0"/>
              </a:rPr>
              <a:t>Desain</a:t>
            </a:r>
          </a:p>
          <a:p>
            <a:pPr>
              <a:lnSpc>
                <a:spcPct val="90000"/>
              </a:lnSpc>
            </a:pPr>
            <a:r>
              <a:rPr lang="en-US">
                <a:latin typeface="Tahoma" pitchFamily="34" charset="0"/>
              </a:rPr>
              <a:t>Paper</a:t>
            </a:r>
          </a:p>
          <a:p>
            <a:pPr>
              <a:lnSpc>
                <a:spcPct val="90000"/>
              </a:lnSpc>
            </a:pPr>
            <a:r>
              <a:rPr lang="en-US">
                <a:latin typeface="Tahoma" pitchFamily="34" charset="0"/>
              </a:rPr>
              <a:t>Sinopsis</a:t>
            </a:r>
          </a:p>
          <a:p>
            <a:pPr>
              <a:lnSpc>
                <a:spcPct val="90000"/>
              </a:lnSpc>
            </a:pPr>
            <a:r>
              <a:rPr lang="en-US">
                <a:latin typeface="Tahoma" pitchFamily="34" charset="0"/>
              </a:rPr>
              <a:t>Naskah pidato / khotbah</a:t>
            </a:r>
          </a:p>
          <a:p>
            <a:pPr>
              <a:lnSpc>
                <a:spcPct val="90000"/>
              </a:lnSpc>
            </a:pPr>
            <a:r>
              <a:rPr lang="en-US">
                <a:latin typeface="Tahoma" pitchFamily="34" charset="0"/>
              </a:rPr>
              <a:t>Naskah Drama</a:t>
            </a:r>
          </a:p>
          <a:p>
            <a:pPr>
              <a:lnSpc>
                <a:spcPct val="90000"/>
              </a:lnSpc>
            </a:pPr>
            <a:r>
              <a:rPr lang="en-US">
                <a:latin typeface="Tahoma" pitchFamily="34" charset="0"/>
              </a:rPr>
              <a:t>Rumus</a:t>
            </a:r>
          </a:p>
        </p:txBody>
      </p:sp>
      <p:sp>
        <p:nvSpPr>
          <p:cNvPr id="34820" name="Rectangle 4"/>
          <p:cNvSpPr>
            <a:spLocks noGrp="1" noChangeArrowheads="1"/>
          </p:cNvSpPr>
          <p:nvPr>
            <p:ph type="body" sz="half" idx="2"/>
          </p:nvPr>
        </p:nvSpPr>
        <p:spPr>
          <a:xfrm>
            <a:off x="4648200" y="1524000"/>
            <a:ext cx="4038600" cy="4953000"/>
          </a:xfrm>
        </p:spPr>
        <p:txBody>
          <a:bodyPr/>
          <a:lstStyle/>
          <a:p>
            <a:pPr>
              <a:lnSpc>
                <a:spcPct val="90000"/>
              </a:lnSpc>
            </a:pPr>
            <a:r>
              <a:rPr lang="en-US">
                <a:latin typeface="Tahoma" pitchFamily="34" charset="0"/>
              </a:rPr>
              <a:t>Doa</a:t>
            </a:r>
          </a:p>
          <a:p>
            <a:pPr>
              <a:lnSpc>
                <a:spcPct val="90000"/>
              </a:lnSpc>
            </a:pPr>
            <a:r>
              <a:rPr lang="en-US">
                <a:latin typeface="Tahoma" pitchFamily="34" charset="0"/>
              </a:rPr>
              <a:t>Surat</a:t>
            </a:r>
          </a:p>
          <a:p>
            <a:pPr>
              <a:lnSpc>
                <a:spcPct val="90000"/>
              </a:lnSpc>
            </a:pPr>
            <a:r>
              <a:rPr lang="en-US">
                <a:latin typeface="Tahoma" pitchFamily="34" charset="0"/>
              </a:rPr>
              <a:t>Komposisi Musik</a:t>
            </a:r>
          </a:p>
          <a:p>
            <a:pPr>
              <a:lnSpc>
                <a:spcPct val="90000"/>
              </a:lnSpc>
            </a:pPr>
            <a:r>
              <a:rPr lang="en-US">
                <a:latin typeface="Tahoma" pitchFamily="34" charset="0"/>
              </a:rPr>
              <a:t>Teks Lagu</a:t>
            </a:r>
          </a:p>
          <a:p>
            <a:pPr>
              <a:lnSpc>
                <a:spcPct val="90000"/>
              </a:lnSpc>
            </a:pPr>
            <a:r>
              <a:rPr lang="en-US">
                <a:latin typeface="Tahoma" pitchFamily="34" charset="0"/>
              </a:rPr>
              <a:t>Resep Makanan</a:t>
            </a:r>
          </a:p>
          <a:p>
            <a:pPr>
              <a:lnSpc>
                <a:spcPct val="90000"/>
              </a:lnSpc>
            </a:pPr>
            <a:r>
              <a:rPr lang="en-US">
                <a:latin typeface="Tahoma" pitchFamily="34" charset="0"/>
              </a:rPr>
              <a:t>Laporan Observasi/ Penyelidikan / Eksperimen</a:t>
            </a:r>
          </a:p>
          <a:p>
            <a:pPr>
              <a:lnSpc>
                <a:spcPct val="90000"/>
              </a:lnSpc>
            </a:pPr>
            <a:r>
              <a:rPr lang="en-US">
                <a:latin typeface="Tahoma" pitchFamily="34" charset="0"/>
              </a:rPr>
              <a:t>Dsb.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6858000" cy="654050"/>
          </a:xfrm>
        </p:spPr>
        <p:txBody>
          <a:bodyPr/>
          <a:lstStyle/>
          <a:p>
            <a:r>
              <a:rPr lang="fi-FI" sz="1400" u="sng">
                <a:latin typeface="Arial Rounded MT Bold" pitchFamily="34" charset="0"/>
              </a:rPr>
              <a:t>Contoh Portofolio</a:t>
            </a:r>
            <a:r>
              <a:rPr lang="fi-FI" sz="1400">
                <a:latin typeface="Arial Rounded MT Bold" pitchFamily="34" charset="0"/>
              </a:rPr>
              <a:t/>
            </a:r>
            <a:br>
              <a:rPr lang="fi-FI" sz="1400">
                <a:latin typeface="Arial Rounded MT Bold" pitchFamily="34" charset="0"/>
              </a:rPr>
            </a:br>
            <a:r>
              <a:rPr lang="fi-FI" sz="1200">
                <a:latin typeface="Arial Rounded MT Bold" pitchFamily="34" charset="0"/>
              </a:rPr>
              <a:t>			Mata Pelajaran	: Bahasa Indonesia </a:t>
            </a:r>
            <a:br>
              <a:rPr lang="fi-FI" sz="1200">
                <a:latin typeface="Arial Rounded MT Bold" pitchFamily="34" charset="0"/>
              </a:rPr>
            </a:br>
            <a:r>
              <a:rPr lang="fi-FI" sz="1200">
                <a:latin typeface="Arial Rounded MT Bold" pitchFamily="34" charset="0"/>
              </a:rPr>
              <a:t>			Alokasi Waktu	: 1 Semester</a:t>
            </a:r>
            <a:br>
              <a:rPr lang="fi-FI" sz="1200">
                <a:latin typeface="Arial Rounded MT Bold" pitchFamily="34" charset="0"/>
              </a:rPr>
            </a:br>
            <a:r>
              <a:rPr lang="fi-FI" sz="1200">
                <a:latin typeface="Arial Rounded MT Bold" pitchFamily="34" charset="0"/>
              </a:rPr>
              <a:t>Nama Siswa : _________________	Kelas : X/1</a:t>
            </a:r>
            <a:endParaRPr lang="en-US" sz="1200">
              <a:latin typeface="Arial Rounded MT Bold" pitchFamily="34" charset="0"/>
            </a:endParaRPr>
          </a:p>
        </p:txBody>
      </p:sp>
      <p:graphicFrame>
        <p:nvGraphicFramePr>
          <p:cNvPr id="35843" name="Group 3"/>
          <p:cNvGraphicFramePr>
            <a:graphicFrameLocks noGrp="1"/>
          </p:cNvGraphicFramePr>
          <p:nvPr>
            <p:ph idx="1"/>
          </p:nvPr>
        </p:nvGraphicFramePr>
        <p:xfrm>
          <a:off x="152400" y="1370013"/>
          <a:ext cx="8839200" cy="4573590"/>
        </p:xfrm>
        <a:graphic>
          <a:graphicData uri="http://schemas.openxmlformats.org/drawingml/2006/table">
            <a:tbl>
              <a:tblPr/>
              <a:tblGrid>
                <a:gridCol w="487363"/>
                <a:gridCol w="1460500"/>
                <a:gridCol w="1016000"/>
                <a:gridCol w="1150937"/>
                <a:gridCol w="1143000"/>
                <a:gridCol w="1219200"/>
                <a:gridCol w="1143000"/>
                <a:gridCol w="1219200"/>
              </a:tblGrid>
              <a:tr h="323850">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No</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SK / KD</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Periode</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Kriteria</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Keterangan</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58863">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Tata bahasa</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Kosakata</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Kelengkapan gagasan</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Sistematika</a:t>
                      </a:r>
                      <a:endParaRPr kumimoji="0" lang="en-US"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penulisan</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id-ID"/>
                    </a:p>
                  </a:txBody>
                  <a:tcPr/>
                </a:tc>
              </a:tr>
              <a:tr h="457200">
                <a:tc rowSpan="3">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1.</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Menulis karangan deskriptif </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30/7</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9263">
                <a:tc vMerge="1">
                  <a:txBody>
                    <a:bodyPr/>
                    <a:lstStyle/>
                    <a:p>
                      <a:endParaRPr lang="id-ID"/>
                    </a:p>
                  </a:txBody>
                  <a:tcPr/>
                </a:tc>
                <a:tc vMerge="1">
                  <a:txBody>
                    <a:bodyPr/>
                    <a:lstStyle/>
                    <a:p>
                      <a:endParaRPr lang="id-ID"/>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10/8</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5613">
                <a:tc vMerge="1">
                  <a:txBody>
                    <a:bodyPr/>
                    <a:lstStyle/>
                    <a:p>
                      <a:endParaRPr lang="id-ID"/>
                    </a:p>
                  </a:txBody>
                  <a:tcPr/>
                </a:tc>
                <a:tc vMerge="1">
                  <a:txBody>
                    <a:bodyPr/>
                    <a:lstStyle/>
                    <a:p>
                      <a:endParaRPr lang="id-ID"/>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dst.</a:t>
                      </a:r>
                      <a:endParaRPr kumimoji="0" lang="fi-FI"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00">
                <a:tc rowSpan="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2.</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Membuat resensi buku</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1/9</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00">
                <a:tc vMerge="1">
                  <a:txBody>
                    <a:bodyPr/>
                    <a:lstStyle/>
                    <a:p>
                      <a:endParaRPr lang="id-ID"/>
                    </a:p>
                  </a:txBody>
                  <a:tcPr/>
                </a:tc>
                <a:tc vMerge="1">
                  <a:txBody>
                    <a:bodyPr/>
                    <a:lstStyle/>
                    <a:p>
                      <a:endParaRPr lang="id-ID"/>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30/9</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8788">
                <a:tc vMerge="1">
                  <a:txBody>
                    <a:bodyPr/>
                    <a:lstStyle/>
                    <a:p>
                      <a:endParaRPr lang="id-ID"/>
                    </a:p>
                  </a:txBody>
                  <a:tcPr/>
                </a:tc>
                <a:tc vMerge="1">
                  <a:txBody>
                    <a:bodyPr/>
                    <a:lstStyle/>
                    <a:p>
                      <a:endParaRPr lang="id-ID"/>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10/10</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5613">
                <a:tc vMerge="1">
                  <a:txBody>
                    <a:bodyPr/>
                    <a:lstStyle/>
                    <a:p>
                      <a:endParaRPr lang="id-ID"/>
                    </a:p>
                  </a:txBody>
                  <a:tcPr/>
                </a:tc>
                <a:tc vMerge="1">
                  <a:txBody>
                    <a:bodyPr/>
                    <a:lstStyle/>
                    <a:p>
                      <a:endParaRPr lang="id-ID"/>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Dst.</a:t>
                      </a:r>
                      <a:endParaRPr kumimoji="0" lang="sv-SE" sz="14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a:solidFill>
                  <a:schemeClr val="bg1"/>
                </a:solidFill>
                <a:latin typeface="Arial Rounded MT Bold" pitchFamily="34" charset="0"/>
              </a:rPr>
              <a:t>PENILAIAN SIKAP</a:t>
            </a:r>
          </a:p>
        </p:txBody>
      </p:sp>
      <p:sp>
        <p:nvSpPr>
          <p:cNvPr id="36867" name="Rectangle 3"/>
          <p:cNvSpPr>
            <a:spLocks noGrp="1" noChangeArrowheads="1"/>
          </p:cNvSpPr>
          <p:nvPr>
            <p:ph type="body" idx="1"/>
          </p:nvPr>
        </p:nvSpPr>
        <p:spPr>
          <a:xfrm>
            <a:off x="381000" y="1371600"/>
            <a:ext cx="6934200" cy="4830763"/>
          </a:xfrm>
        </p:spPr>
        <p:txBody>
          <a:bodyPr/>
          <a:lstStyle/>
          <a:p>
            <a:pPr marL="231775" indent="-231775">
              <a:lnSpc>
                <a:spcPct val="90000"/>
              </a:lnSpc>
              <a:buFontTx/>
              <a:buNone/>
            </a:pPr>
            <a:r>
              <a:rPr lang="en-US" sz="3600">
                <a:latin typeface="Tahoma" pitchFamily="34" charset="0"/>
              </a:rPr>
              <a:t>	Penilaian terhadap perilaku dan keyakinan  siswa terhadap obyek sikap</a:t>
            </a:r>
          </a:p>
          <a:p>
            <a:pPr marL="231775" indent="-231775">
              <a:lnSpc>
                <a:spcPct val="90000"/>
              </a:lnSpc>
              <a:buFontTx/>
              <a:buNone/>
            </a:pPr>
            <a:endParaRPr lang="en-US" sz="2000">
              <a:latin typeface="Tahoma" pitchFamily="34" charset="0"/>
            </a:endParaRPr>
          </a:p>
          <a:p>
            <a:pPr lvl="1">
              <a:lnSpc>
                <a:spcPct val="90000"/>
              </a:lnSpc>
              <a:buFontTx/>
              <a:buNone/>
            </a:pPr>
            <a:r>
              <a:rPr lang="en-US">
                <a:latin typeface="Tahoma" pitchFamily="34" charset="0"/>
              </a:rPr>
              <a:t>Cara: </a:t>
            </a:r>
          </a:p>
          <a:p>
            <a:pPr lvl="1">
              <a:lnSpc>
                <a:spcPct val="90000"/>
              </a:lnSpc>
            </a:pPr>
            <a:r>
              <a:rPr lang="en-US" sz="2400">
                <a:latin typeface="Tahoma" pitchFamily="34" charset="0"/>
              </a:rPr>
              <a:t>Observasi perilaku: kerja sama, inisiatif, perhatian</a:t>
            </a:r>
          </a:p>
          <a:p>
            <a:pPr lvl="1">
              <a:lnSpc>
                <a:spcPct val="90000"/>
              </a:lnSpc>
            </a:pPr>
            <a:r>
              <a:rPr lang="en-US" sz="2400">
                <a:latin typeface="Tahoma" pitchFamily="34" charset="0"/>
              </a:rPr>
              <a:t>Pertanyaan langsung: tanggapan thd tatib baru</a:t>
            </a:r>
          </a:p>
          <a:p>
            <a:pPr lvl="1">
              <a:lnSpc>
                <a:spcPct val="90000"/>
              </a:lnSpc>
            </a:pPr>
            <a:r>
              <a:rPr lang="en-US" sz="2400">
                <a:latin typeface="Tahoma" pitchFamily="34" charset="0"/>
              </a:rPr>
              <a:t>Laporan pribadi: menulis pandangan ttg “kerusuhan  antaretnis”.</a:t>
            </a:r>
            <a:r>
              <a:rPr lang="en-US" sz="2000">
                <a:latin typeface="Tahoma"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88925"/>
            <a:ext cx="6858000" cy="549275"/>
          </a:xfrm>
        </p:spPr>
        <p:txBody>
          <a:bodyPr/>
          <a:lstStyle/>
          <a:p>
            <a:r>
              <a:rPr lang="id-ID" sz="2400">
                <a:latin typeface="Arial Rounded MT Bold" pitchFamily="34" charset="0"/>
              </a:rPr>
              <a:t>Contoh Format Penilaian Sikap dalam praktek IPA :</a:t>
            </a:r>
            <a:endParaRPr lang="en-US" sz="2400">
              <a:latin typeface="Arial Rounded MT Bold" pitchFamily="34" charset="0"/>
            </a:endParaRPr>
          </a:p>
        </p:txBody>
      </p:sp>
      <p:graphicFrame>
        <p:nvGraphicFramePr>
          <p:cNvPr id="37891" name="Group 3"/>
          <p:cNvGraphicFramePr>
            <a:graphicFrameLocks noGrp="1"/>
          </p:cNvGraphicFramePr>
          <p:nvPr>
            <p:ph idx="1"/>
          </p:nvPr>
        </p:nvGraphicFramePr>
        <p:xfrm>
          <a:off x="533400" y="1536700"/>
          <a:ext cx="8229600" cy="4253548"/>
        </p:xfrm>
        <a:graphic>
          <a:graphicData uri="http://schemas.openxmlformats.org/drawingml/2006/table">
            <a:tbl>
              <a:tblPr/>
              <a:tblGrid>
                <a:gridCol w="504825"/>
                <a:gridCol w="725488"/>
                <a:gridCol w="1131887"/>
                <a:gridCol w="1163638"/>
                <a:gridCol w="1198562"/>
                <a:gridCol w="1609725"/>
                <a:gridCol w="660400"/>
                <a:gridCol w="1235075"/>
              </a:tblGrid>
              <a:tr h="568325">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No.</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Nama</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Perilaku</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Nilai</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Keterangan</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8325">
                <a:tc vMerge="1">
                  <a:txBody>
                    <a:bodyPr/>
                    <a:lstStyle/>
                    <a:p>
                      <a:endParaRPr lang="id-ID"/>
                    </a:p>
                  </a:txBody>
                  <a:tcPr/>
                </a:tc>
                <a:tc vMerge="1">
                  <a:txBody>
                    <a:bodyPr/>
                    <a:lstStyle/>
                    <a:p>
                      <a:endParaRPr lang="id-ID"/>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Bekerja</a:t>
                      </a: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sama</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Berin</a:t>
                      </a: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i</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siatif</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Penuh</a:t>
                      </a: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Perhatian</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Bekerja</a:t>
                      </a:r>
                      <a:r>
                        <a:rPr kumimoji="0" lang="en-US"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 </a:t>
                      </a:r>
                      <a:r>
                        <a:rPr kumimoji="0" lang="id-ID"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sistematis</a:t>
                      </a:r>
                      <a:endParaRPr kumimoji="0" lang="id-ID"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id-ID"/>
                    </a:p>
                  </a:txBody>
                  <a:tcPr/>
                </a:tc>
                <a:tc vMerge="1">
                  <a:txBody>
                    <a:bodyPr/>
                    <a:lstStyle/>
                    <a:p>
                      <a:endParaRPr lang="id-ID"/>
                    </a:p>
                  </a:txBody>
                  <a:tcPr/>
                </a:tc>
              </a:tr>
              <a:tr h="817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1.</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Ruri</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914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2.</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Tono</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1130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3.</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433A37"/>
                          </a:solidFill>
                          <a:effectLst/>
                          <a:latin typeface="Tahoma" pitchFamily="34" charset="0"/>
                          <a:ea typeface="Times New Roman" pitchFamily="18" charset="0"/>
                          <a:cs typeface="Tahoma" pitchFamily="34" charset="0"/>
                        </a:rPr>
                        <a:t>....</a:t>
                      </a:r>
                      <a:endParaRPr kumimoji="0" lang="nl-NL" sz="1600" b="0" i="0" u="none" strike="noStrike" cap="none" normalizeH="0" baseline="0" smtClean="0">
                        <a:ln>
                          <a:noFill/>
                        </a:ln>
                        <a:solidFill>
                          <a:srgbClr val="433A37"/>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6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atin typeface="Arial Rounded MT Bold" pitchFamily="34" charset="0"/>
              </a:rPr>
              <a:t>PENILAIAN DIRI</a:t>
            </a:r>
          </a:p>
        </p:txBody>
      </p:sp>
      <p:sp>
        <p:nvSpPr>
          <p:cNvPr id="108547" name="Rectangle 3"/>
          <p:cNvSpPr>
            <a:spLocks noGrp="1" noChangeArrowheads="1"/>
          </p:cNvSpPr>
          <p:nvPr>
            <p:ph type="body" idx="1"/>
          </p:nvPr>
        </p:nvSpPr>
        <p:spPr>
          <a:xfrm>
            <a:off x="468313" y="1989138"/>
            <a:ext cx="6477000" cy="2232025"/>
          </a:xfrm>
        </p:spPr>
        <p:txBody>
          <a:bodyPr/>
          <a:lstStyle/>
          <a:p>
            <a:pPr marL="609600" indent="15875">
              <a:buFontTx/>
              <a:buNone/>
            </a:pPr>
            <a:r>
              <a:rPr lang="en-US">
                <a:latin typeface="Tahoma" pitchFamily="34" charset="0"/>
              </a:rPr>
              <a:t>Menilai diri sendiri berkaitan dengan status, proses, tingkat pencapaian kompetensi yang dipelajarinya.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6858000" cy="390525"/>
          </a:xfrm>
        </p:spPr>
        <p:txBody>
          <a:bodyPr/>
          <a:lstStyle/>
          <a:p>
            <a:r>
              <a:rPr lang="en-US" sz="2400" b="1">
                <a:latin typeface="Arial Rounded MT Bold" pitchFamily="34" charset="0"/>
              </a:rPr>
              <a:t>CONTOH PENILAIAN DIRI </a:t>
            </a:r>
          </a:p>
        </p:txBody>
      </p:sp>
      <p:graphicFrame>
        <p:nvGraphicFramePr>
          <p:cNvPr id="38921" name="Group 9"/>
          <p:cNvGraphicFramePr>
            <a:graphicFrameLocks noGrp="1"/>
          </p:cNvGraphicFramePr>
          <p:nvPr>
            <p:ph idx="1"/>
          </p:nvPr>
        </p:nvGraphicFramePr>
        <p:xfrm>
          <a:off x="457200" y="914400"/>
          <a:ext cx="8229600" cy="5394960"/>
        </p:xfrm>
        <a:graphic>
          <a:graphicData uri="http://schemas.openxmlformats.org/drawingml/2006/table">
            <a:tbl>
              <a:tblPr/>
              <a:tblGrid>
                <a:gridCol w="8229600"/>
              </a:tblGrid>
              <a:tr h="50212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rebuchet MS" pitchFamily="34" charset="0"/>
                          <a:cs typeface="Times New Roman" pitchFamily="18" charset="0"/>
                        </a:rPr>
                        <a:t>PARTISIPASI DALAM DISKUSI KELOMPOK</a:t>
                      </a:r>
                      <a:endParaRPr kumimoji="0" lang="en-US" sz="1400" b="0" i="0" u="none" strike="noStrike" cap="none" normalizeH="0" baseline="0" smtClean="0">
                        <a:ln>
                          <a:noFill/>
                        </a:ln>
                        <a:solidFill>
                          <a:schemeClr val="tx2"/>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Nama                                           :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Nama-nama anggota kelompok     :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Kegiatan kelompok                       :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Isilah pernyataan berikut dengan jujur. Untuk No. 1 s.d. 5, tulislah huruf A,B,C atau D di depan  tiap pernyataan: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                                   A : selalu                C : kadang-kadang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2"/>
                          </a:solidFill>
                          <a:effectLst/>
                          <a:latin typeface="Trebuchet MS" pitchFamily="34" charset="0"/>
                          <a:cs typeface="Times New Roman" pitchFamily="18" charset="0"/>
                        </a:rPr>
                        <a:t>                                   B : sering               D : tidak pernah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2"/>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1. --------  Selama diskusi saya mengusulkan ide kpd klp utk didiskusikan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2. --------  Ketika kami berdiskusi, tiap org diberi kesempatan mengusulkan sesuatu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3. --------  Semua anggota kelompok kami melakukan sesuatu selama kegiatan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4. --------  Tiap orang sibuk dengan yang dilakukannya dalam kelompok saya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5. --------- Selama kerja kelompok, saya….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mendengarkan orang lain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mengajukan pertanyaan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mengorganisasi ide-ide saya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mengorganisasi kelompok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mengacaukan kegiatan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     -------- melamun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Trebuchet MS" pitchFamily="34" charset="0"/>
                          <a:cs typeface="Times New Roman" pitchFamily="18" charset="0"/>
                        </a:rPr>
                        <a:t>6.  Apa yang kamu lakukan selama kegiatan berlangsung?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2"/>
                          </a:solidFill>
                          <a:effectLst/>
                          <a:latin typeface="Comic Sans MS" pitchFamily="66" charset="0"/>
                          <a:cs typeface="Times New Roman" pitchFamily="18" charset="0"/>
                        </a:rPr>
                        <a:t>      -------------------------------------------------------------------------------------------</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Comic Sans MS" pitchFamily="66" charset="0"/>
                          <a:cs typeface="Times New Roman" pitchFamily="18" charset="0"/>
                        </a:rPr>
                        <a:t>SUMBER</a:t>
                      </a:r>
                      <a:r>
                        <a:rPr kumimoji="0" lang="en-US" sz="1400" b="0" i="0" u="none" strike="noStrike" cap="none" normalizeH="0" baseline="0" smtClean="0">
                          <a:ln>
                            <a:noFill/>
                          </a:ln>
                          <a:solidFill>
                            <a:schemeClr val="tx2"/>
                          </a:solidFill>
                          <a:effectLst/>
                          <a:latin typeface="Comic Sans MS" pitchFamily="66" charset="0"/>
                          <a:cs typeface="Times New Roman" pitchFamily="18" charset="0"/>
                        </a:rPr>
                        <a:t>:</a:t>
                      </a:r>
                      <a:r>
                        <a:rPr kumimoji="0" lang="en-US" sz="1400" b="0" i="0" u="none" strike="noStrike" cap="none" normalizeH="0" baseline="0" smtClean="0">
                          <a:ln>
                            <a:noFill/>
                          </a:ln>
                          <a:solidFill>
                            <a:srgbClr val="FF0000"/>
                          </a:solidFill>
                          <a:effectLst/>
                          <a:latin typeface="Comic Sans MS" pitchFamily="66" charset="0"/>
                          <a:cs typeface="Times New Roman" pitchFamily="18" charset="0"/>
                        </a:rPr>
                        <a:t> </a:t>
                      </a:r>
                      <a:r>
                        <a:rPr kumimoji="0" lang="en-US" sz="1400" b="0" i="0" u="none" strike="noStrike" cap="none" normalizeH="0" baseline="0" smtClean="0">
                          <a:ln>
                            <a:noFill/>
                          </a:ln>
                          <a:solidFill>
                            <a:srgbClr val="433A37"/>
                          </a:solidFill>
                          <a:effectLst/>
                          <a:latin typeface="Comic Sans MS" pitchFamily="66" charset="0"/>
                        </a:rPr>
                        <a:t>Forster &amp; Masters.1996</a:t>
                      </a:r>
                      <a:r>
                        <a:rPr kumimoji="0" lang="en-US" sz="1400" b="1" i="0" u="none" strike="noStrike" cap="none" normalizeH="0" baseline="0" smtClean="0">
                          <a:ln>
                            <a:noFill/>
                          </a:ln>
                          <a:solidFill>
                            <a:srgbClr val="433A37"/>
                          </a:solidFill>
                          <a:effectLst/>
                          <a:latin typeface="Comic Sans MS" pitchFamily="66"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7696200" cy="792163"/>
          </a:xfrm>
        </p:spPr>
        <p:txBody>
          <a:bodyPr/>
          <a:lstStyle/>
          <a:p>
            <a:r>
              <a:rPr lang="en-US" sz="3200">
                <a:latin typeface="Arial Rounded MT Bold" pitchFamily="34" charset="0"/>
              </a:rPr>
              <a:t>ALUR PELAKSANAAN PENILAIAN</a:t>
            </a:r>
          </a:p>
        </p:txBody>
      </p:sp>
      <p:sp>
        <p:nvSpPr>
          <p:cNvPr id="39939" name="Rectangle 3"/>
          <p:cNvSpPr>
            <a:spLocks noGrp="1" noChangeArrowheads="1"/>
          </p:cNvSpPr>
          <p:nvPr>
            <p:ph type="body" idx="1"/>
          </p:nvPr>
        </p:nvSpPr>
        <p:spPr>
          <a:xfrm>
            <a:off x="468313" y="1700213"/>
            <a:ext cx="7239000" cy="3887787"/>
          </a:xfrm>
        </p:spPr>
        <p:txBody>
          <a:bodyPr/>
          <a:lstStyle/>
          <a:p>
            <a:r>
              <a:rPr lang="en-US" sz="2400">
                <a:latin typeface="Tahoma" pitchFamily="34" charset="0"/>
              </a:rPr>
              <a:t>MENETAPKAN INDIKATOR</a:t>
            </a:r>
          </a:p>
          <a:p>
            <a:endParaRPr lang="en-US" sz="2400">
              <a:latin typeface="Tahoma" pitchFamily="34" charset="0"/>
            </a:endParaRPr>
          </a:p>
          <a:p>
            <a:r>
              <a:rPr lang="en-US" sz="2400">
                <a:latin typeface="Tahoma" pitchFamily="34" charset="0"/>
              </a:rPr>
              <a:t>MEMETAKAN SK, KD, INDIKATOR DAN KRITERIA KETUNTASAN BELAJAR</a:t>
            </a:r>
          </a:p>
          <a:p>
            <a:endParaRPr lang="en-US" sz="2400">
              <a:latin typeface="Tahoma" pitchFamily="34" charset="0"/>
            </a:endParaRPr>
          </a:p>
          <a:p>
            <a:r>
              <a:rPr lang="en-US" sz="2400">
                <a:latin typeface="Tahoma" pitchFamily="34" charset="0"/>
              </a:rPr>
              <a:t>MENETAPKAN TEKNIK PENILAIAN</a:t>
            </a:r>
          </a:p>
          <a:p>
            <a:pPr>
              <a:buFontTx/>
              <a:buNone/>
            </a:pPr>
            <a:endParaRPr lang="en-US" sz="2400">
              <a:latin typeface="Tahoma" pitchFamily="34" charset="0"/>
            </a:endParaRPr>
          </a:p>
          <a:p>
            <a:r>
              <a:rPr lang="en-US" sz="2400">
                <a:latin typeface="Tahoma" pitchFamily="34" charset="0"/>
              </a:rPr>
              <a:t>MEMBUAT ALAT PENILAIAN &amp; PENYEKORAN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371600"/>
            <a:ext cx="8229600" cy="4754563"/>
          </a:xfrm>
          <a:noFill/>
          <a:ln/>
        </p:spPr>
        <p:txBody>
          <a:bodyPr/>
          <a:lstStyle/>
          <a:p>
            <a:pPr marL="0" indent="0">
              <a:lnSpc>
                <a:spcPct val="120000"/>
              </a:lnSpc>
              <a:buFontTx/>
              <a:buNone/>
            </a:pPr>
            <a:r>
              <a:rPr lang="en-US" sz="3600">
                <a:latin typeface="Tahoma" pitchFamily="34" charset="0"/>
              </a:rPr>
              <a:t>Proses pengumpulan &amp; </a:t>
            </a:r>
          </a:p>
          <a:p>
            <a:pPr marL="0" indent="0">
              <a:lnSpc>
                <a:spcPct val="120000"/>
              </a:lnSpc>
              <a:buFontTx/>
              <a:buNone/>
            </a:pPr>
            <a:r>
              <a:rPr lang="en-US" sz="3600">
                <a:latin typeface="Tahoma" pitchFamily="34" charset="0"/>
              </a:rPr>
              <a:t>penggunaan informasi </a:t>
            </a:r>
            <a:r>
              <a:rPr lang="en-US" sz="3600">
                <a:solidFill>
                  <a:srgbClr val="FF0000"/>
                </a:solidFill>
                <a:latin typeface="Tahoma" pitchFamily="34" charset="0"/>
              </a:rPr>
              <a:t>oleh</a:t>
            </a:r>
            <a:r>
              <a:rPr lang="en-US" sz="3600">
                <a:latin typeface="Tahoma" pitchFamily="34" charset="0"/>
              </a:rPr>
              <a:t> </a:t>
            </a:r>
          </a:p>
          <a:p>
            <a:pPr marL="0" indent="0">
              <a:lnSpc>
                <a:spcPct val="120000"/>
              </a:lnSpc>
              <a:buFontTx/>
              <a:buNone/>
            </a:pPr>
            <a:r>
              <a:rPr lang="en-US" sz="3600">
                <a:solidFill>
                  <a:srgbClr val="FF0000"/>
                </a:solidFill>
                <a:latin typeface="Tahoma" pitchFamily="34" charset="0"/>
              </a:rPr>
              <a:t>guru</a:t>
            </a:r>
            <a:r>
              <a:rPr lang="en-US" sz="3600">
                <a:latin typeface="Tahoma" pitchFamily="34" charset="0"/>
              </a:rPr>
              <a:t> melalui sejumlah bukti </a:t>
            </a:r>
          </a:p>
          <a:p>
            <a:pPr marL="0" indent="0">
              <a:lnSpc>
                <a:spcPct val="120000"/>
              </a:lnSpc>
              <a:buFontTx/>
              <a:buNone/>
            </a:pPr>
            <a:r>
              <a:rPr lang="en-US" sz="3600">
                <a:latin typeface="Tahoma" pitchFamily="34" charset="0"/>
              </a:rPr>
              <a:t>untuk membuat keputusan ttg </a:t>
            </a:r>
          </a:p>
          <a:p>
            <a:pPr marL="0" indent="0">
              <a:lnSpc>
                <a:spcPct val="120000"/>
              </a:lnSpc>
              <a:buFontTx/>
              <a:buNone/>
            </a:pPr>
            <a:r>
              <a:rPr lang="en-US" sz="3600">
                <a:latin typeface="Tahoma" pitchFamily="34" charset="0"/>
              </a:rPr>
              <a:t>pencapaian hasil </a:t>
            </a:r>
          </a:p>
          <a:p>
            <a:pPr marL="0" indent="0">
              <a:lnSpc>
                <a:spcPct val="120000"/>
              </a:lnSpc>
              <a:buFontTx/>
              <a:buNone/>
            </a:pPr>
            <a:r>
              <a:rPr lang="en-US" sz="3600">
                <a:latin typeface="Tahoma" pitchFamily="34" charset="0"/>
              </a:rPr>
              <a:t>belajar/kompetensi siswa.</a:t>
            </a:r>
          </a:p>
        </p:txBody>
      </p:sp>
      <p:sp>
        <p:nvSpPr>
          <p:cNvPr id="6147" name="Rectangle 3"/>
          <p:cNvSpPr>
            <a:spLocks noChangeArrowheads="1"/>
          </p:cNvSpPr>
          <p:nvPr/>
        </p:nvSpPr>
        <p:spPr bwMode="auto">
          <a:xfrm>
            <a:off x="381000" y="533400"/>
            <a:ext cx="7010400" cy="366713"/>
          </a:xfrm>
          <a:prstGeom prst="rect">
            <a:avLst/>
          </a:prstGeom>
          <a:noFill/>
          <a:ln w="9525" algn="ctr">
            <a:noFill/>
            <a:miter lim="800000"/>
            <a:headEnd/>
            <a:tailEnd/>
          </a:ln>
          <a:effectLst/>
        </p:spPr>
        <p:txBody>
          <a:bodyPr anchor="ctr"/>
          <a:lstStyle/>
          <a:p>
            <a:r>
              <a:rPr lang="en-US" sz="4000">
                <a:solidFill>
                  <a:srgbClr val="F3EAD9"/>
                </a:solidFill>
                <a:latin typeface="Arial Rounded MT Bold" pitchFamily="34" charset="0"/>
                <a:cs typeface="Arial" charset="0"/>
              </a:rPr>
              <a:t>PENILAIAN KELAS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7696200" cy="762000"/>
          </a:xfrm>
        </p:spPr>
        <p:txBody>
          <a:bodyPr/>
          <a:lstStyle/>
          <a:p>
            <a:r>
              <a:rPr lang="en-US" sz="3600">
                <a:latin typeface="Arial Rounded MT Bold" pitchFamily="34" charset="0"/>
              </a:rPr>
              <a:t>CONTOH FORMAT PEMETAAN</a:t>
            </a:r>
          </a:p>
        </p:txBody>
      </p:sp>
      <p:graphicFrame>
        <p:nvGraphicFramePr>
          <p:cNvPr id="40963" name="Group 3"/>
          <p:cNvGraphicFramePr>
            <a:graphicFrameLocks noGrp="1"/>
          </p:cNvGraphicFramePr>
          <p:nvPr>
            <p:ph type="tbl" idx="1"/>
          </p:nvPr>
        </p:nvGraphicFramePr>
        <p:xfrm>
          <a:off x="152400" y="1981200"/>
          <a:ext cx="8839200" cy="3924300"/>
        </p:xfrm>
        <a:graphic>
          <a:graphicData uri="http://schemas.openxmlformats.org/drawingml/2006/table">
            <a:tbl>
              <a:tblPr/>
              <a:tblGrid>
                <a:gridCol w="1066800"/>
                <a:gridCol w="838200"/>
                <a:gridCol w="762000"/>
                <a:gridCol w="1143000"/>
                <a:gridCol w="1295400"/>
                <a:gridCol w="762000"/>
                <a:gridCol w="838200"/>
                <a:gridCol w="609600"/>
                <a:gridCol w="990600"/>
                <a:gridCol w="533400"/>
              </a:tblGrid>
              <a:tr h="6032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ASPEK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PENILAIAN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KD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INDIKATOR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KRITERIA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KETUNTASAN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BELAJAR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TEKNIK PENILAIAN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663575">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PROY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PROD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UN KERJA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433A37"/>
                          </a:solidFill>
                          <a:effectLst/>
                          <a:latin typeface="Times New Roman" pitchFamily="18" charset="0"/>
                        </a:rPr>
                        <a:t>DLL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6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433A37"/>
                          </a:solidFill>
                          <a:effectLst/>
                          <a:latin typeface="Times New Roman" pitchFamily="18" charset="0"/>
                        </a:rPr>
                        <a:t>MENDENGARKAN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433A37"/>
                          </a:solidFill>
                          <a:effectLst/>
                          <a:latin typeface="Times New Roman" pitchFamily="18" charset="0"/>
                        </a:rPr>
                        <a:t>BERBICARA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433A37"/>
                          </a:solidFill>
                          <a:effectLst/>
                          <a:latin typeface="Times New Roman" pitchFamily="18" charset="0"/>
                        </a:rPr>
                        <a:t>MEMBACA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433A37"/>
                          </a:solidFill>
                          <a:effectLst/>
                          <a:latin typeface="Times New Roman" pitchFamily="18" charset="0"/>
                        </a:rPr>
                        <a:t>MENULIS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924800" cy="1828800"/>
          </a:xfrm>
        </p:spPr>
        <p:txBody>
          <a:bodyPr/>
          <a:lstStyle/>
          <a:p>
            <a:r>
              <a:rPr lang="en-US" sz="3200">
                <a:latin typeface="Arial Rounded MT Bold" pitchFamily="34" charset="0"/>
              </a:rPr>
              <a:t>CONTOH REKAP NILAI</a:t>
            </a:r>
            <a:br>
              <a:rPr lang="en-US" sz="3200">
                <a:latin typeface="Arial Rounded MT Bold" pitchFamily="34" charset="0"/>
              </a:rPr>
            </a:br>
            <a:r>
              <a:rPr lang="en-US" sz="1400"/>
              <a:t/>
            </a:r>
            <a:br>
              <a:rPr lang="en-US" sz="1400"/>
            </a:br>
            <a:r>
              <a:rPr lang="en-US" sz="1400"/>
              <a:t/>
            </a:r>
            <a:br>
              <a:rPr lang="en-US" sz="1400"/>
            </a:br>
            <a:r>
              <a:rPr lang="en-US" sz="1400"/>
              <a:t/>
            </a:r>
            <a:br>
              <a:rPr lang="en-US" sz="1400"/>
            </a:br>
            <a:r>
              <a:rPr lang="en-US" sz="1400"/>
              <a:t>                                            </a:t>
            </a:r>
            <a:r>
              <a:rPr lang="en-US" sz="1600">
                <a:solidFill>
                  <a:schemeClr val="tx1"/>
                </a:solidFill>
              </a:rPr>
              <a:t>MATA PELAJARAN :</a:t>
            </a:r>
            <a:br>
              <a:rPr lang="en-US" sz="1600">
                <a:solidFill>
                  <a:schemeClr val="tx1"/>
                </a:solidFill>
              </a:rPr>
            </a:br>
            <a:r>
              <a:rPr lang="en-US" sz="1600">
                <a:solidFill>
                  <a:schemeClr val="tx1"/>
                </a:solidFill>
              </a:rPr>
              <a:t>                                        KELAS/SEMESTER</a:t>
            </a:r>
            <a:r>
              <a:rPr lang="en-US" sz="1400">
                <a:solidFill>
                  <a:schemeClr val="tx1"/>
                </a:solidFill>
              </a:rPr>
              <a:t> :</a:t>
            </a:r>
            <a:br>
              <a:rPr lang="en-US" sz="1400">
                <a:solidFill>
                  <a:schemeClr val="tx1"/>
                </a:solidFill>
              </a:rPr>
            </a:br>
            <a:endParaRPr lang="en-US" sz="1400">
              <a:solidFill>
                <a:schemeClr val="tx1"/>
              </a:solidFill>
            </a:endParaRPr>
          </a:p>
        </p:txBody>
      </p:sp>
      <p:graphicFrame>
        <p:nvGraphicFramePr>
          <p:cNvPr id="42091" name="Group 107"/>
          <p:cNvGraphicFramePr>
            <a:graphicFrameLocks noGrp="1"/>
          </p:cNvGraphicFramePr>
          <p:nvPr>
            <p:ph type="tbl" idx="1"/>
          </p:nvPr>
        </p:nvGraphicFramePr>
        <p:xfrm>
          <a:off x="228600" y="2362200"/>
          <a:ext cx="8763000" cy="3619882"/>
        </p:xfrm>
        <a:graphic>
          <a:graphicData uri="http://schemas.openxmlformats.org/drawingml/2006/table">
            <a:tbl>
              <a:tblPr/>
              <a:tblGrid>
                <a:gridCol w="330200"/>
                <a:gridCol w="431800"/>
                <a:gridCol w="457200"/>
                <a:gridCol w="457200"/>
                <a:gridCol w="381000"/>
                <a:gridCol w="304800"/>
                <a:gridCol w="396875"/>
                <a:gridCol w="441325"/>
                <a:gridCol w="457200"/>
                <a:gridCol w="381000"/>
                <a:gridCol w="304800"/>
                <a:gridCol w="381000"/>
                <a:gridCol w="457200"/>
                <a:gridCol w="457200"/>
                <a:gridCol w="381000"/>
                <a:gridCol w="304800"/>
                <a:gridCol w="381000"/>
                <a:gridCol w="457200"/>
                <a:gridCol w="457200"/>
                <a:gridCol w="381000"/>
                <a:gridCol w="381000"/>
                <a:gridCol w="381000"/>
              </a:tblGrid>
              <a:tr h="833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NAMA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MENDENGARKAN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BERBICARA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MEMBACA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MENULIS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858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KD2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Rin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Tin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200" b="1" i="0" u="none" strike="noStrike" cap="none" normalizeH="0" baseline="0" smtClean="0">
                        <a:ln>
                          <a:noFill/>
                        </a:ln>
                        <a:solidFill>
                          <a:srgbClr val="433A37"/>
                        </a:solidFill>
                        <a:effectLst/>
                        <a:latin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5475">
                <a:tc gridSpan="2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rgbClr val="433A37"/>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433A37"/>
                          </a:solidFill>
                          <a:effectLst/>
                          <a:latin typeface="Tahoma" pitchFamily="34" charset="0"/>
                          <a:cs typeface="Tahoma" pitchFamily="34" charset="0"/>
                        </a:rPr>
                        <a:t>Catatan: KD= Kompetensi Dasar; RR= Nilai Rata-rata KD; TS= Nilai Tengah Semester; AS= Nilai Akhir Semester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graphicFrame>
        <p:nvGraphicFramePr>
          <p:cNvPr id="42098" name="Group 114"/>
          <p:cNvGraphicFramePr>
            <a:graphicFrameLocks noGrp="1"/>
          </p:cNvGraphicFramePr>
          <p:nvPr/>
        </p:nvGraphicFramePr>
        <p:xfrm>
          <a:off x="1524000" y="1397000"/>
          <a:ext cx="6096000" cy="808038"/>
        </p:xfrm>
        <a:graphic>
          <a:graphicData uri="http://schemas.openxmlformats.org/drawingml/2006/table">
            <a:tbl>
              <a:tblPr/>
              <a:tblGrid>
                <a:gridCol w="6096000"/>
              </a:tblGrid>
              <a:tr h="80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304800"/>
            <a:ext cx="8153400" cy="762000"/>
          </a:xfrm>
          <a:noFill/>
          <a:ln/>
        </p:spPr>
        <p:txBody>
          <a:bodyPr/>
          <a:lstStyle/>
          <a:p>
            <a:r>
              <a:rPr lang="en-US" sz="3600">
                <a:latin typeface="Arial Rounded MT Bold" pitchFamily="34" charset="0"/>
              </a:rPr>
              <a:t>MANFAAT HASIL PENILAIAN </a:t>
            </a:r>
          </a:p>
        </p:txBody>
      </p:sp>
      <p:sp>
        <p:nvSpPr>
          <p:cNvPr id="43011" name="Rectangle 3"/>
          <p:cNvSpPr>
            <a:spLocks noGrp="1" noChangeArrowheads="1"/>
          </p:cNvSpPr>
          <p:nvPr>
            <p:ph type="body" idx="1"/>
          </p:nvPr>
        </p:nvSpPr>
        <p:spPr>
          <a:xfrm>
            <a:off x="457200" y="1905000"/>
            <a:ext cx="7848600" cy="4221163"/>
          </a:xfrm>
        </p:spPr>
        <p:txBody>
          <a:bodyPr/>
          <a:lstStyle/>
          <a:p>
            <a:r>
              <a:rPr lang="en-US">
                <a:latin typeface="Tahoma" pitchFamily="34" charset="0"/>
              </a:rPr>
              <a:t>REMEDIAL</a:t>
            </a:r>
          </a:p>
          <a:p>
            <a:pPr>
              <a:buFontTx/>
              <a:buNone/>
            </a:pPr>
            <a:endParaRPr lang="en-US" sz="1000">
              <a:latin typeface="Tahoma" pitchFamily="34" charset="0"/>
            </a:endParaRPr>
          </a:p>
          <a:p>
            <a:r>
              <a:rPr lang="en-US">
                <a:latin typeface="Tahoma" pitchFamily="34" charset="0"/>
              </a:rPr>
              <a:t>PENGAYAAN</a:t>
            </a:r>
          </a:p>
          <a:p>
            <a:pPr>
              <a:buFontTx/>
              <a:buNone/>
            </a:pPr>
            <a:endParaRPr lang="en-US" sz="1000">
              <a:latin typeface="Tahoma" pitchFamily="34" charset="0"/>
            </a:endParaRPr>
          </a:p>
          <a:p>
            <a:r>
              <a:rPr lang="en-US">
                <a:latin typeface="Tahoma" pitchFamily="34" charset="0"/>
              </a:rPr>
              <a:t>PERBAIKAN PROGRAM &amp; KEGIATAN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01625"/>
            <a:ext cx="6858000" cy="688975"/>
          </a:xfrm>
          <a:noFill/>
          <a:ln/>
        </p:spPr>
        <p:txBody>
          <a:bodyPr/>
          <a:lstStyle/>
          <a:p>
            <a:r>
              <a:rPr lang="en-US" sz="3600">
                <a:latin typeface="Arial Rounded MT Bold" pitchFamily="34" charset="0"/>
              </a:rPr>
              <a:t>KAPAN?</a:t>
            </a:r>
          </a:p>
        </p:txBody>
      </p:sp>
      <p:sp>
        <p:nvSpPr>
          <p:cNvPr id="44035" name="Rectangle 3"/>
          <p:cNvSpPr>
            <a:spLocks noGrp="1" noChangeArrowheads="1"/>
          </p:cNvSpPr>
          <p:nvPr>
            <p:ph type="body" idx="1"/>
          </p:nvPr>
        </p:nvSpPr>
        <p:spPr>
          <a:xfrm>
            <a:off x="609600" y="1600200"/>
            <a:ext cx="8074025" cy="4648200"/>
          </a:xfrm>
        </p:spPr>
        <p:txBody>
          <a:bodyPr/>
          <a:lstStyle/>
          <a:p>
            <a:pPr marL="539750" indent="-539750">
              <a:lnSpc>
                <a:spcPct val="90000"/>
              </a:lnSpc>
            </a:pPr>
            <a:r>
              <a:rPr lang="en-US" sz="2400">
                <a:latin typeface="Tahoma" pitchFamily="34" charset="0"/>
              </a:rPr>
              <a:t>REMEDIAL  </a:t>
            </a:r>
          </a:p>
          <a:p>
            <a:pPr marL="539750" indent="-539750">
              <a:lnSpc>
                <a:spcPct val="90000"/>
              </a:lnSpc>
              <a:buFontTx/>
              <a:buNone/>
            </a:pPr>
            <a:r>
              <a:rPr lang="en-US" sz="2400">
                <a:latin typeface="Tahoma" pitchFamily="34" charset="0"/>
              </a:rPr>
              <a:t>   	DILAKUKAN BILA NILAI INDIKATOR </a:t>
            </a:r>
            <a:r>
              <a:rPr lang="en-US" sz="2400">
                <a:solidFill>
                  <a:srgbClr val="FF0000"/>
                </a:solidFill>
                <a:latin typeface="Tahoma" pitchFamily="34" charset="0"/>
              </a:rPr>
              <a:t>KURANG DARI</a:t>
            </a:r>
            <a:r>
              <a:rPr lang="en-US" sz="2400">
                <a:latin typeface="Tahoma" pitchFamily="34" charset="0"/>
              </a:rPr>
              <a:t> NILAI KRITERIA KETUNTASAN BELAJAR</a:t>
            </a:r>
          </a:p>
          <a:p>
            <a:pPr marL="539750" indent="-539750">
              <a:lnSpc>
                <a:spcPct val="90000"/>
              </a:lnSpc>
              <a:buFontTx/>
              <a:buNone/>
            </a:pPr>
            <a:endParaRPr lang="en-US" sz="2400">
              <a:latin typeface="Tahoma" pitchFamily="34" charset="0"/>
            </a:endParaRPr>
          </a:p>
          <a:p>
            <a:pPr marL="539750" indent="-539750">
              <a:lnSpc>
                <a:spcPct val="90000"/>
              </a:lnSpc>
            </a:pPr>
            <a:r>
              <a:rPr lang="en-US" sz="2400">
                <a:latin typeface="Tahoma" pitchFamily="34" charset="0"/>
              </a:rPr>
              <a:t>PENGAYAAN</a:t>
            </a:r>
          </a:p>
          <a:p>
            <a:pPr marL="539750" indent="-539750">
              <a:lnSpc>
                <a:spcPct val="90000"/>
              </a:lnSpc>
              <a:buFontTx/>
              <a:buNone/>
            </a:pPr>
            <a:r>
              <a:rPr lang="en-US" sz="2400">
                <a:latin typeface="Tahoma" pitchFamily="34" charset="0"/>
              </a:rPr>
              <a:t>   	DILAKUKAN BILA TUNTAS LEBIH </a:t>
            </a:r>
            <a:r>
              <a:rPr lang="en-US" sz="2400">
                <a:solidFill>
                  <a:srgbClr val="FF0000"/>
                </a:solidFill>
                <a:latin typeface="Tahoma" pitchFamily="34" charset="0"/>
              </a:rPr>
              <a:t>CEPAT</a:t>
            </a:r>
          </a:p>
          <a:p>
            <a:pPr marL="539750" indent="-539750">
              <a:lnSpc>
                <a:spcPct val="90000"/>
              </a:lnSpc>
              <a:buFontTx/>
              <a:buNone/>
            </a:pPr>
            <a:endParaRPr lang="en-US" sz="2400">
              <a:solidFill>
                <a:srgbClr val="FF0000"/>
              </a:solidFill>
              <a:latin typeface="Tahoma" pitchFamily="34" charset="0"/>
            </a:endParaRPr>
          </a:p>
          <a:p>
            <a:pPr marL="539750" indent="-539750">
              <a:lnSpc>
                <a:spcPct val="90000"/>
              </a:lnSpc>
            </a:pPr>
            <a:r>
              <a:rPr lang="en-US" sz="2400">
                <a:latin typeface="Tahoma" pitchFamily="34" charset="0"/>
              </a:rPr>
              <a:t>PERBAIKAN  PROGRAM &amp; KEGIATAN</a:t>
            </a:r>
          </a:p>
          <a:p>
            <a:pPr marL="539750" indent="-539750">
              <a:lnSpc>
                <a:spcPct val="90000"/>
              </a:lnSpc>
              <a:buFontTx/>
              <a:buNone/>
            </a:pPr>
            <a:r>
              <a:rPr lang="en-US" sz="2400">
                <a:latin typeface="Tahoma" pitchFamily="34" charset="0"/>
              </a:rPr>
              <a:t>    	BILA </a:t>
            </a:r>
            <a:r>
              <a:rPr lang="en-US" sz="2400">
                <a:solidFill>
                  <a:srgbClr val="FF0000"/>
                </a:solidFill>
                <a:latin typeface="Tahoma" pitchFamily="34" charset="0"/>
              </a:rPr>
              <a:t>TIDAK EFEKTIF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33375"/>
            <a:ext cx="6858000" cy="442913"/>
          </a:xfrm>
          <a:noFill/>
          <a:ln/>
        </p:spPr>
        <p:txBody>
          <a:bodyPr/>
          <a:lstStyle/>
          <a:p>
            <a:r>
              <a:rPr lang="en-US" sz="3600">
                <a:latin typeface="Arial Rounded MT Bold" pitchFamily="34" charset="0"/>
              </a:rPr>
              <a:t>KETUNTASAN BELAJAR</a:t>
            </a:r>
          </a:p>
        </p:txBody>
      </p:sp>
      <p:sp>
        <p:nvSpPr>
          <p:cNvPr id="45059" name="Rectangle 3"/>
          <p:cNvSpPr>
            <a:spLocks noGrp="1" noChangeArrowheads="1"/>
          </p:cNvSpPr>
          <p:nvPr>
            <p:ph type="body" idx="1"/>
          </p:nvPr>
        </p:nvSpPr>
        <p:spPr>
          <a:xfrm>
            <a:off x="457200" y="1447800"/>
            <a:ext cx="8229600" cy="4572000"/>
          </a:xfrm>
        </p:spPr>
        <p:txBody>
          <a:bodyPr/>
          <a:lstStyle/>
          <a:p>
            <a:pPr marL="360363" indent="-360363">
              <a:lnSpc>
                <a:spcPct val="90000"/>
              </a:lnSpc>
            </a:pPr>
            <a:r>
              <a:rPr lang="en-US" sz="2400">
                <a:latin typeface="Tahoma" pitchFamily="34" charset="0"/>
              </a:rPr>
              <a:t>PER INDIKATOR</a:t>
            </a:r>
          </a:p>
          <a:p>
            <a:pPr marL="360363" indent="-360363">
              <a:lnSpc>
                <a:spcPct val="90000"/>
              </a:lnSpc>
            </a:pPr>
            <a:r>
              <a:rPr lang="en-US" sz="2400">
                <a:latin typeface="Tahoma" pitchFamily="34" charset="0"/>
              </a:rPr>
              <a:t>KRITERIA: 0% – 100%</a:t>
            </a:r>
          </a:p>
          <a:p>
            <a:pPr marL="360363" indent="-360363">
              <a:lnSpc>
                <a:spcPct val="90000"/>
              </a:lnSpc>
            </a:pPr>
            <a:r>
              <a:rPr lang="en-US" sz="2400">
                <a:latin typeface="Tahoma" pitchFamily="34" charset="0"/>
              </a:rPr>
              <a:t>IDEAL: 75%</a:t>
            </a:r>
          </a:p>
          <a:p>
            <a:pPr marL="360363" indent="-360363">
              <a:lnSpc>
                <a:spcPct val="90000"/>
              </a:lnSpc>
            </a:pPr>
            <a:r>
              <a:rPr lang="en-US" sz="2400">
                <a:latin typeface="Tahoma" pitchFamily="34" charset="0"/>
              </a:rPr>
              <a:t>SEKOLAH MENETAPKAN SENDIRI DGN PERTIMBANGAN:</a:t>
            </a:r>
          </a:p>
          <a:p>
            <a:pPr marL="360363" indent="-360363">
              <a:lnSpc>
                <a:spcPct val="90000"/>
              </a:lnSpc>
              <a:buFontTx/>
              <a:buNone/>
            </a:pPr>
            <a:r>
              <a:rPr lang="en-US" sz="2400" b="1">
                <a:latin typeface="Tahoma" pitchFamily="34" charset="0"/>
              </a:rPr>
              <a:t>	KEMAMPUAN AKADEMIS SISWA,</a:t>
            </a:r>
          </a:p>
          <a:p>
            <a:pPr marL="360363" indent="-360363">
              <a:lnSpc>
                <a:spcPct val="90000"/>
              </a:lnSpc>
              <a:buFontTx/>
              <a:buNone/>
            </a:pPr>
            <a:r>
              <a:rPr lang="en-US" sz="2400" b="1">
                <a:latin typeface="Tahoma" pitchFamily="34" charset="0"/>
              </a:rPr>
              <a:t>    KOMPLEKSITAS INDIKATOR,</a:t>
            </a:r>
          </a:p>
          <a:p>
            <a:pPr marL="360363" indent="-360363">
              <a:lnSpc>
                <a:spcPct val="90000"/>
              </a:lnSpc>
              <a:buFontTx/>
              <a:buNone/>
            </a:pPr>
            <a:r>
              <a:rPr lang="en-US" sz="2400" b="1">
                <a:latin typeface="Tahoma" pitchFamily="34" charset="0"/>
              </a:rPr>
              <a:t>    DAYA DUKUNG : GURU, SARANA</a:t>
            </a:r>
          </a:p>
          <a:p>
            <a:pPr marL="360363" indent="-360363">
              <a:lnSpc>
                <a:spcPct val="90000"/>
              </a:lnSpc>
              <a:buFontTx/>
              <a:buNone/>
            </a:pPr>
            <a:endParaRPr lang="en-US" sz="2400" b="1">
              <a:latin typeface="Tahoma" pitchFamily="34" charset="0"/>
            </a:endParaRPr>
          </a:p>
          <a:p>
            <a:pPr marL="360363" indent="-360363">
              <a:lnSpc>
                <a:spcPct val="90000"/>
              </a:lnSpc>
            </a:pPr>
            <a:r>
              <a:rPr lang="en-US" sz="2400">
                <a:latin typeface="Tahoma" pitchFamily="34" charset="0"/>
              </a:rPr>
              <a:t>TUNTAS: SKOR  ≥ KRITERIA KETUNTASAN</a:t>
            </a:r>
          </a:p>
          <a:p>
            <a:pPr marL="360363" indent="-360363">
              <a:lnSpc>
                <a:spcPct val="90000"/>
              </a:lnSpc>
            </a:pPr>
            <a:r>
              <a:rPr lang="en-US" sz="2400">
                <a:latin typeface="Tahoma" pitchFamily="34" charset="0"/>
              </a:rPr>
              <a:t>TUNTAS INDIKATOR → KD → SK→ MAPEL</a:t>
            </a:r>
          </a:p>
          <a:p>
            <a:pPr marL="360363" indent="-360363">
              <a:lnSpc>
                <a:spcPct val="90000"/>
              </a:lnSpc>
            </a:pPr>
            <a:endParaRPr lang="en-US" sz="2400">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6858000" cy="593725"/>
          </a:xfrm>
        </p:spPr>
        <p:txBody>
          <a:bodyPr/>
          <a:lstStyle/>
          <a:p>
            <a:r>
              <a:rPr lang="en-US" sz="2300">
                <a:latin typeface="Comic Sans MS" pitchFamily="66" charset="0"/>
              </a:rPr>
              <a:t>CONTOH PENGHITUNGAN KETUNTASAN BELAJAR</a:t>
            </a:r>
          </a:p>
        </p:txBody>
      </p:sp>
      <p:graphicFrame>
        <p:nvGraphicFramePr>
          <p:cNvPr id="46115" name="Group 35"/>
          <p:cNvGraphicFramePr>
            <a:graphicFrameLocks noGrp="1"/>
          </p:cNvGraphicFramePr>
          <p:nvPr>
            <p:ph type="tbl" idx="1"/>
          </p:nvPr>
        </p:nvGraphicFramePr>
        <p:xfrm>
          <a:off x="457200" y="1600200"/>
          <a:ext cx="8229600" cy="4038601"/>
        </p:xfrm>
        <a:graphic>
          <a:graphicData uri="http://schemas.openxmlformats.org/drawingml/2006/table">
            <a:tbl>
              <a:tblPr/>
              <a:tblGrid>
                <a:gridCol w="1905000"/>
                <a:gridCol w="1600200"/>
                <a:gridCol w="1524000"/>
                <a:gridCol w="1752600"/>
                <a:gridCol w="1447800"/>
              </a:tblGrid>
              <a:tr h="938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chemeClr val="bg1"/>
                          </a:solidFill>
                          <a:effectLst/>
                          <a:latin typeface="Tahoma" pitchFamily="34" charset="0"/>
                          <a:cs typeface="Tahoma" pitchFamily="34" charset="0"/>
                        </a:rPr>
                        <a:t>KOMPETENSI DASA</a:t>
                      </a:r>
                      <a:r>
                        <a:rPr kumimoji="0" lang="en-US" sz="1400" b="1" i="0" u="none" strike="noStrike" cap="none" normalizeH="0" baseline="0" smtClean="0">
                          <a:ln>
                            <a:noFill/>
                          </a:ln>
                          <a:solidFill>
                            <a:schemeClr val="bg1"/>
                          </a:solidFill>
                          <a:effectLst/>
                          <a:latin typeface="Tahoma" pitchFamily="34" charset="0"/>
                          <a:cs typeface="Tahoma" pitchFamily="34" charset="0"/>
                        </a:rPr>
                        <a:t>R</a:t>
                      </a:r>
                      <a:endParaRPr kumimoji="0" lang="en-US" sz="1800" b="1" i="0" u="none" strike="noStrike" cap="none" normalizeH="0" baseline="0" smtClean="0">
                        <a:ln>
                          <a:noFill/>
                        </a:ln>
                        <a:solidFill>
                          <a:schemeClr val="bg1"/>
                        </a:solidFill>
                        <a:effectLst/>
                        <a:latin typeface="Tahoma" pitchFamily="34" charset="0"/>
                        <a:cs typeface="Tahoma"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Tahoma" pitchFamily="34" charset="0"/>
                          <a:cs typeface="Tahoma" pitchFamily="34" charset="0"/>
                        </a:rPr>
                        <a:t>I</a:t>
                      </a:r>
                      <a:r>
                        <a:rPr kumimoji="0" lang="id-ID" sz="1400" b="1" i="0" u="none" strike="noStrike" cap="none" normalizeH="0" baseline="0" smtClean="0">
                          <a:ln>
                            <a:noFill/>
                          </a:ln>
                          <a:solidFill>
                            <a:schemeClr val="bg1"/>
                          </a:solidFill>
                          <a:effectLst/>
                          <a:latin typeface="Tahoma" pitchFamily="34" charset="0"/>
                          <a:cs typeface="Tahoma" pitchFamily="34" charset="0"/>
                        </a:rPr>
                        <a:t>NDIKATOR</a:t>
                      </a:r>
                      <a:r>
                        <a:rPr kumimoji="0" lang="en-US" sz="1800" b="1" i="0" u="none" strike="noStrike" cap="none" normalizeH="0" baseline="0" smtClean="0">
                          <a:ln>
                            <a:noFill/>
                          </a:ln>
                          <a:solidFill>
                            <a:schemeClr val="bg1"/>
                          </a:solidFill>
                          <a:effectLst/>
                          <a:latin typeface="Tahoma" pitchFamily="34" charset="0"/>
                          <a:cs typeface="Tahoma" pitchFamily="34"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chemeClr val="bg1"/>
                          </a:solidFill>
                          <a:effectLst/>
                          <a:latin typeface="Tahoma" pitchFamily="34" charset="0"/>
                          <a:cs typeface="Tahoma" pitchFamily="34" charset="0"/>
                        </a:rPr>
                        <a:t>KRITERIA KETUNTASAN</a:t>
                      </a:r>
                      <a:r>
                        <a:rPr kumimoji="0" lang="en-US" sz="1800" b="1" i="0" u="none" strike="noStrike" cap="none" normalizeH="0" baseline="0" smtClean="0">
                          <a:ln>
                            <a:noFill/>
                          </a:ln>
                          <a:solidFill>
                            <a:schemeClr val="bg1"/>
                          </a:solidFill>
                          <a:effectLst/>
                          <a:latin typeface="Tahoma" pitchFamily="34" charset="0"/>
                          <a:cs typeface="Tahoma" pitchFamily="34"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chemeClr val="bg1"/>
                          </a:solidFill>
                          <a:effectLst/>
                          <a:latin typeface="Tahoma" pitchFamily="34" charset="0"/>
                          <a:cs typeface="Tahoma" pitchFamily="34" charset="0"/>
                        </a:rPr>
                        <a:t>NILAI</a:t>
                      </a:r>
                      <a:r>
                        <a:rPr kumimoji="0" lang="en-US" sz="1400" b="1" i="0" u="none" strike="noStrike" cap="none" normalizeH="0" baseline="0" smtClean="0">
                          <a:ln>
                            <a:noFill/>
                          </a:ln>
                          <a:solidFill>
                            <a:schemeClr val="bg1"/>
                          </a:solidFill>
                          <a:effectLst/>
                          <a:latin typeface="Tahoma" pitchFamily="34" charset="0"/>
                          <a:cs typeface="Tahoma" pitchFamily="34" charset="0"/>
                        </a:rPr>
                        <a:t> </a:t>
                      </a:r>
                      <a:r>
                        <a:rPr kumimoji="0" lang="id-ID" sz="1400" b="1" i="0" u="none" strike="noStrike" cap="none" normalizeH="0" baseline="0" smtClean="0">
                          <a:ln>
                            <a:noFill/>
                          </a:ln>
                          <a:solidFill>
                            <a:schemeClr val="bg1"/>
                          </a:solidFill>
                          <a:effectLst/>
                          <a:latin typeface="Tahoma" pitchFamily="34" charset="0"/>
                          <a:cs typeface="Tahoma" pitchFamily="34" charset="0"/>
                        </a:rPr>
                        <a:t> PESERTA DIDIK</a:t>
                      </a:r>
                      <a:r>
                        <a:rPr kumimoji="0" lang="en-US" sz="1800" b="1" i="0" u="none" strike="noStrike" cap="none" normalizeH="0" baseline="0" smtClean="0">
                          <a:ln>
                            <a:noFill/>
                          </a:ln>
                          <a:solidFill>
                            <a:schemeClr val="bg1"/>
                          </a:solidFill>
                          <a:effectLst/>
                          <a:latin typeface="Tahoma" pitchFamily="34" charset="0"/>
                          <a:cs typeface="Tahoma" pitchFamily="34"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400" b="1" i="0" u="none" strike="noStrike" cap="none" normalizeH="0" baseline="0" smtClean="0">
                          <a:ln>
                            <a:noFill/>
                          </a:ln>
                          <a:solidFill>
                            <a:schemeClr val="bg1"/>
                          </a:solidFill>
                          <a:effectLst/>
                          <a:latin typeface="Tahoma" pitchFamily="34" charset="0"/>
                          <a:cs typeface="Tahoma" pitchFamily="34" charset="0"/>
                        </a:rPr>
                        <a:t>KETUNTASAN</a:t>
                      </a:r>
                      <a:r>
                        <a:rPr kumimoji="0" lang="en-US" sz="1800" b="1" i="0" u="none" strike="noStrike" cap="none" normalizeH="0" baseline="0" smtClean="0">
                          <a:ln>
                            <a:noFill/>
                          </a:ln>
                          <a:solidFill>
                            <a:schemeClr val="bg1"/>
                          </a:solidFill>
                          <a:effectLst/>
                          <a:latin typeface="Tahoma" pitchFamily="34" charset="0"/>
                          <a:cs typeface="Tahoma" pitchFamily="34"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CC"/>
                    </a:solid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32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433A37"/>
                          </a:solidFill>
                          <a:effectLst/>
                          <a:latin typeface="Arial" charset="0"/>
                        </a:rPr>
                        <a:t>TUNTAS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32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433A37"/>
                          </a:solidFill>
                          <a:effectLst/>
                          <a:latin typeface="Arial" charset="0"/>
                        </a:rPr>
                        <a:t>TAK TUNTAS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2000" b="0"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433A37"/>
                          </a:solidFill>
                          <a:effectLst/>
                          <a:latin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433A37"/>
                          </a:solidFill>
                          <a:effectLst/>
                          <a:latin typeface="Arial" charset="0"/>
                        </a:rPr>
                        <a:t>TUNTAS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151813" cy="765175"/>
          </a:xfrm>
          <a:noFill/>
          <a:ln/>
        </p:spPr>
        <p:txBody>
          <a:bodyPr/>
          <a:lstStyle/>
          <a:p>
            <a:r>
              <a:rPr lang="en-US" sz="2800">
                <a:latin typeface="Comic Sans MS" pitchFamily="66" charset="0"/>
              </a:rPr>
              <a:t>CONTOH PENGHITUNGAN NILAI KD </a:t>
            </a:r>
          </a:p>
        </p:txBody>
      </p:sp>
      <p:graphicFrame>
        <p:nvGraphicFramePr>
          <p:cNvPr id="47162" name="Group 58"/>
          <p:cNvGraphicFramePr>
            <a:graphicFrameLocks noGrp="1"/>
          </p:cNvGraphicFramePr>
          <p:nvPr>
            <p:ph type="tbl" idx="1"/>
          </p:nvPr>
        </p:nvGraphicFramePr>
        <p:xfrm>
          <a:off x="395288" y="1412875"/>
          <a:ext cx="8382000" cy="4937131"/>
        </p:xfrm>
        <a:graphic>
          <a:graphicData uri="http://schemas.openxmlformats.org/drawingml/2006/table">
            <a:tbl>
              <a:tblPr/>
              <a:tblGrid>
                <a:gridCol w="1728787"/>
                <a:gridCol w="1584325"/>
                <a:gridCol w="1871663"/>
                <a:gridCol w="1584325"/>
                <a:gridCol w="1612900"/>
              </a:tblGrid>
              <a:tr h="809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433A37"/>
                          </a:solidFill>
                          <a:effectLst/>
                          <a:latin typeface="Times New Roman" pitchFamily="18" charset="0"/>
                        </a:rPr>
                        <a:t>KOMPETENSI DASA</a:t>
                      </a:r>
                      <a:r>
                        <a:rPr kumimoji="0" lang="en-US" sz="1500" b="1" i="0" u="none" strike="noStrike" cap="none" normalizeH="0" baseline="0" smtClean="0">
                          <a:ln>
                            <a:noFill/>
                          </a:ln>
                          <a:solidFill>
                            <a:srgbClr val="433A37"/>
                          </a:solidFill>
                          <a:effectLst/>
                          <a:latin typeface="Times New Roman" pitchFamily="18" charset="0"/>
                        </a:rPr>
                        <a:t>R (KD)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I</a:t>
                      </a:r>
                      <a:r>
                        <a:rPr kumimoji="0" lang="id-ID" sz="1500" b="1" i="0" u="none" strike="noStrike" cap="none" normalizeH="0" baseline="0" smtClean="0">
                          <a:ln>
                            <a:noFill/>
                          </a:ln>
                          <a:solidFill>
                            <a:srgbClr val="433A37"/>
                          </a:solidFill>
                          <a:effectLst/>
                          <a:latin typeface="Times New Roman" pitchFamily="18" charset="0"/>
                        </a:rPr>
                        <a:t>NDIKATOR</a:t>
                      </a:r>
                      <a:r>
                        <a:rPr kumimoji="0" lang="en-US" sz="1500" b="1" i="0" u="none" strike="noStrike" cap="none" normalizeH="0" baseline="0" smtClean="0">
                          <a:ln>
                            <a:noFill/>
                          </a:ln>
                          <a:solidFill>
                            <a:srgbClr val="433A37"/>
                          </a:solidFill>
                          <a:effectLst/>
                          <a:latin typeface="Times New Roman" pitchFamily="18"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433A37"/>
                          </a:solidFill>
                          <a:effectLst/>
                          <a:latin typeface="Times New Roman" pitchFamily="18" charset="0"/>
                        </a:rPr>
                        <a:t>KRITERIA KETUNTASAN</a:t>
                      </a:r>
                      <a:r>
                        <a:rPr kumimoji="0" lang="en-US" sz="1500" b="1" i="0" u="none" strike="noStrike" cap="none" normalizeH="0" baseline="0" smtClean="0">
                          <a:ln>
                            <a:noFill/>
                          </a:ln>
                          <a:solidFill>
                            <a:srgbClr val="433A37"/>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BELAJAR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433A37"/>
                          </a:solidFill>
                          <a:effectLst/>
                          <a:latin typeface="Times New Roman" pitchFamily="18" charset="0"/>
                        </a:rPr>
                        <a:t>NILAI </a:t>
                      </a:r>
                      <a:r>
                        <a:rPr kumimoji="0" lang="en-US" sz="1500" b="1" i="0" u="none" strike="noStrike" cap="none" normalizeH="0" baseline="0" smtClean="0">
                          <a:ln>
                            <a:noFill/>
                          </a:ln>
                          <a:solidFill>
                            <a:srgbClr val="433A37"/>
                          </a:solidFill>
                          <a:effectLst/>
                          <a:latin typeface="Times New Roman" pitchFamily="18" charset="0"/>
                        </a:rPr>
                        <a:t>SISWA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d-ID" sz="1500" b="1" i="0" u="none" strike="noStrike" cap="none" normalizeH="0" baseline="0" smtClean="0">
                          <a:ln>
                            <a:noFill/>
                          </a:ln>
                          <a:solidFill>
                            <a:srgbClr val="433A37"/>
                          </a:solidFill>
                          <a:effectLst/>
                          <a:latin typeface="Times New Roman" pitchFamily="18" charset="0"/>
                        </a:rPr>
                        <a:t>KETUNTASAN</a:t>
                      </a:r>
                      <a:r>
                        <a:rPr kumimoji="0" lang="en-US" sz="1500" b="1" i="0" u="none" strike="noStrike" cap="none" normalizeH="0" baseline="0" smtClean="0">
                          <a:ln>
                            <a:noFill/>
                          </a:ln>
                          <a:solidFill>
                            <a:srgbClr val="433A37"/>
                          </a:solidFill>
                          <a:effectLst/>
                          <a:latin typeface="Times New Roman" pitchFamily="18" charset="0"/>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49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80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2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90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9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2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68</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9875">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60%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Times New Roman" pitchFamily="18" charset="0"/>
                        </a:rPr>
                        <a:t>72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433A37"/>
                          </a:solidFill>
                          <a:effectLst/>
                          <a:latin typeface="Arial" charset="0"/>
                        </a:rPr>
                        <a:t>TUNTAS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12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rgbClr val="433A37"/>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rgbClr val="433A37"/>
                          </a:solidFill>
                          <a:effectLst/>
                          <a:latin typeface="Times New Roman" pitchFamily="18" charset="0"/>
                        </a:rPr>
                        <a:t>NILAI KD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433A37"/>
                          </a:solidFill>
                          <a:effectLst/>
                          <a:latin typeface="Times New Roman" pitchFamily="18" charset="0"/>
                        </a:rPr>
                        <a:t>= </a:t>
                      </a:r>
                      <a:r>
                        <a:rPr kumimoji="0" lang="en-US" sz="1900" b="0" i="0" u="sng" strike="noStrike" cap="none" normalizeH="0" baseline="0" smtClean="0">
                          <a:ln>
                            <a:noFill/>
                          </a:ln>
                          <a:solidFill>
                            <a:srgbClr val="433A37"/>
                          </a:solidFill>
                          <a:effectLst/>
                          <a:latin typeface="Times New Roman" pitchFamily="18" charset="0"/>
                        </a:rPr>
                        <a:t>61+80+90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433A37"/>
                          </a:solidFill>
                          <a:effectLst/>
                          <a:latin typeface="Times New Roman" pitchFamily="18" charset="0"/>
                        </a:rPr>
                        <a: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433A37"/>
                          </a:solidFill>
                          <a:effectLst/>
                          <a:latin typeface="Times New Roman" pitchFamily="18" charset="0"/>
                        </a:rPr>
                        <a:t>= 77 ATAU 7,7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rgbClr val="433A37"/>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rgbClr val="433A37"/>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rgbClr val="433A37"/>
                          </a:solidFill>
                          <a:effectLst/>
                          <a:latin typeface="Times New Roman" pitchFamily="18" charset="0"/>
                        </a:rPr>
                        <a:t>NILAI KD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433A37"/>
                          </a:solidFill>
                          <a:effectLst/>
                          <a:latin typeface="Times New Roman" pitchFamily="18" charset="0"/>
                        </a:rPr>
                        <a:t>MODE        : 70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433A37"/>
                          </a:solidFill>
                          <a:effectLst/>
                          <a:latin typeface="Times New Roman" pitchFamily="18" charset="0"/>
                        </a:rPr>
                        <a:t>NILAI KD  :70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smtClean="0">
                        <a:ln>
                          <a:noFill/>
                        </a:ln>
                        <a:solidFill>
                          <a:srgbClr val="433A37"/>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hMerge="1">
                  <a:txBody>
                    <a:bodyPr/>
                    <a:lstStyle/>
                    <a:p>
                      <a:endParaRPr lang="id-ID"/>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6858000" cy="706438"/>
          </a:xfrm>
          <a:noFill/>
          <a:ln/>
        </p:spPr>
        <p:txBody>
          <a:bodyPr/>
          <a:lstStyle/>
          <a:p>
            <a:r>
              <a:rPr lang="en-US" sz="3600">
                <a:latin typeface="Arial Rounded MT Bold" pitchFamily="34" charset="0"/>
              </a:rPr>
              <a:t>DALAM 1 KD</a:t>
            </a:r>
          </a:p>
        </p:txBody>
      </p:sp>
      <p:sp>
        <p:nvSpPr>
          <p:cNvPr id="48131" name="Rectangle 3"/>
          <p:cNvSpPr>
            <a:spLocks noGrp="1" noChangeArrowheads="1"/>
          </p:cNvSpPr>
          <p:nvPr>
            <p:ph type="body" idx="1"/>
          </p:nvPr>
        </p:nvSpPr>
        <p:spPr>
          <a:xfrm>
            <a:off x="609600" y="1447800"/>
            <a:ext cx="7924800" cy="4572000"/>
          </a:xfrm>
        </p:spPr>
        <p:txBody>
          <a:bodyPr/>
          <a:lstStyle/>
          <a:p>
            <a:r>
              <a:rPr lang="en-US" b="1">
                <a:latin typeface="Verdana" pitchFamily="34" charset="0"/>
              </a:rPr>
              <a:t>JML INDIKATOR YG TUNTAS LEBIH DARI 50%:</a:t>
            </a:r>
          </a:p>
          <a:p>
            <a:pPr>
              <a:buFontTx/>
              <a:buNone/>
            </a:pPr>
            <a:r>
              <a:rPr lang="en-US">
                <a:latin typeface="Lucida Handwriting" pitchFamily="66" charset="0"/>
              </a:rPr>
              <a:t>  </a:t>
            </a:r>
            <a:r>
              <a:rPr lang="en-US" b="1">
                <a:solidFill>
                  <a:srgbClr val="FF0000"/>
                </a:solidFill>
                <a:latin typeface="Georgia" pitchFamily="18" charset="0"/>
              </a:rPr>
              <a:t>LANJUT KE KD BERIKUTNYA</a:t>
            </a:r>
          </a:p>
          <a:p>
            <a:pPr>
              <a:buFontTx/>
              <a:buNone/>
            </a:pPr>
            <a:endParaRPr lang="en-US">
              <a:latin typeface="Lucida Handwriting" pitchFamily="66" charset="0"/>
            </a:endParaRPr>
          </a:p>
          <a:p>
            <a:r>
              <a:rPr lang="en-US" b="1">
                <a:latin typeface="Verdana" pitchFamily="34" charset="0"/>
              </a:rPr>
              <a:t>JML INDIKATOR BELUM TUNTAS SAMA ATAU LEBIH DARI 50%:</a:t>
            </a:r>
          </a:p>
          <a:p>
            <a:pPr>
              <a:buFontTx/>
              <a:buNone/>
            </a:pPr>
            <a:r>
              <a:rPr lang="en-US"/>
              <a:t>   </a:t>
            </a:r>
            <a:r>
              <a:rPr lang="en-US" sz="3400" b="1">
                <a:solidFill>
                  <a:srgbClr val="FF0000"/>
                </a:solidFill>
                <a:latin typeface="Georgia" pitchFamily="18" charset="0"/>
              </a:rPr>
              <a:t>MENGULANG KD YANG SAMA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152400"/>
            <a:ext cx="8304213" cy="1143000"/>
          </a:xfrm>
          <a:noFill/>
          <a:ln/>
        </p:spPr>
        <p:txBody>
          <a:bodyPr/>
          <a:lstStyle/>
          <a:p>
            <a:r>
              <a:rPr lang="en-US" sz="3200">
                <a:latin typeface="Arial Rounded MT Bold" pitchFamily="34" charset="0"/>
              </a:rPr>
              <a:t>PELAKSANAAN PROGRAM REMEDIAL</a:t>
            </a:r>
          </a:p>
        </p:txBody>
      </p:sp>
      <p:sp>
        <p:nvSpPr>
          <p:cNvPr id="49155" name="Rectangle 3"/>
          <p:cNvSpPr>
            <a:spLocks noGrp="1" noChangeArrowheads="1"/>
          </p:cNvSpPr>
          <p:nvPr>
            <p:ph type="body" idx="1"/>
          </p:nvPr>
        </p:nvSpPr>
        <p:spPr>
          <a:xfrm>
            <a:off x="609600" y="1905000"/>
            <a:ext cx="8075613" cy="4114800"/>
          </a:xfrm>
        </p:spPr>
        <p:txBody>
          <a:bodyPr/>
          <a:lstStyle/>
          <a:p>
            <a:pPr>
              <a:lnSpc>
                <a:spcPct val="115000"/>
              </a:lnSpc>
            </a:pPr>
            <a:r>
              <a:rPr lang="sv-SE" sz="2800">
                <a:latin typeface="Tahoma" pitchFamily="34" charset="0"/>
              </a:rPr>
              <a:t>TATAP MUKA DENGAN GURU </a:t>
            </a:r>
          </a:p>
          <a:p>
            <a:pPr>
              <a:lnSpc>
                <a:spcPct val="115000"/>
              </a:lnSpc>
            </a:pPr>
            <a:r>
              <a:rPr lang="sv-SE" sz="2800">
                <a:latin typeface="Tahoma" pitchFamily="34" charset="0"/>
              </a:rPr>
              <a:t>BELAJAR SENDIRI → dinilai</a:t>
            </a:r>
          </a:p>
          <a:p>
            <a:pPr>
              <a:lnSpc>
                <a:spcPct val="115000"/>
              </a:lnSpc>
            </a:pPr>
            <a:r>
              <a:rPr lang="sv-SE" sz="2800">
                <a:latin typeface="Tahoma" pitchFamily="34" charset="0"/>
              </a:rPr>
              <a:t>KEGIATAN: MENJAWAB PERTANYAAN, MEMBUAT RANGKUMAN, MENGERJAKAN TUGAS, MENGUMPULKAN DATA.</a:t>
            </a:r>
            <a:r>
              <a:rPr lang="en-US" sz="2800">
                <a:latin typeface="Tahoma" pitchFamily="34" charset="0"/>
              </a:rPr>
              <a:t> </a:t>
            </a:r>
          </a:p>
          <a:p>
            <a:pPr>
              <a:lnSpc>
                <a:spcPct val="115000"/>
              </a:lnSpc>
            </a:pPr>
            <a:r>
              <a:rPr lang="sv-SE" sz="2800">
                <a:latin typeface="Tahoma" pitchFamily="34" charset="0"/>
              </a:rPr>
              <a:t>PADA ATAU DI LUAR JAM  EFEKTIF</a:t>
            </a:r>
            <a:r>
              <a:rPr lang="en-US">
                <a:latin typeface="Comic Sans MS" pitchFamily="66" charset="0"/>
              </a:rPr>
              <a:t> </a:t>
            </a:r>
            <a:r>
              <a:rPr lang="sv-SE">
                <a:latin typeface="Comic Sans MS" pitchFamily="66" charset="0"/>
              </a:rPr>
              <a:t> </a:t>
            </a:r>
          </a:p>
          <a:p>
            <a:endParaRPr lang="en-US">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a:lstStyle/>
          <a:p>
            <a:r>
              <a:rPr lang="en-US" sz="3200">
                <a:latin typeface="Arial Rounded MT Bold" pitchFamily="34" charset="0"/>
              </a:rPr>
              <a:t>PROGRAM PENGAYAAN :</a:t>
            </a:r>
          </a:p>
        </p:txBody>
      </p:sp>
      <p:sp>
        <p:nvSpPr>
          <p:cNvPr id="50179" name="Rectangle 3"/>
          <p:cNvSpPr>
            <a:spLocks noGrp="1" noChangeArrowheads="1"/>
          </p:cNvSpPr>
          <p:nvPr>
            <p:ph type="body" idx="1"/>
          </p:nvPr>
        </p:nvSpPr>
        <p:spPr>
          <a:xfrm>
            <a:off x="685800" y="1447800"/>
            <a:ext cx="7313613" cy="4953000"/>
          </a:xfrm>
        </p:spPr>
        <p:txBody>
          <a:bodyPr/>
          <a:lstStyle/>
          <a:p>
            <a:pPr>
              <a:lnSpc>
                <a:spcPct val="90000"/>
              </a:lnSpc>
            </a:pPr>
            <a:r>
              <a:rPr lang="sv-SE">
                <a:latin typeface="Gill Sans MT" pitchFamily="34" charset="0"/>
              </a:rPr>
              <a:t>SISWA BERPRESTASI BAIK</a:t>
            </a:r>
          </a:p>
          <a:p>
            <a:pPr>
              <a:lnSpc>
                <a:spcPct val="90000"/>
              </a:lnSpc>
            </a:pPr>
            <a:r>
              <a:rPr lang="sv-SE">
                <a:latin typeface="Gill Sans MT" pitchFamily="34" charset="0"/>
              </a:rPr>
              <a:t>MEMPERKAYA KOMPETENSI</a:t>
            </a:r>
          </a:p>
          <a:p>
            <a:pPr>
              <a:lnSpc>
                <a:spcPct val="90000"/>
              </a:lnSpc>
            </a:pPr>
            <a:r>
              <a:rPr lang="sv-SE">
                <a:latin typeface="Gill Sans MT" pitchFamily="34" charset="0"/>
              </a:rPr>
              <a:t>KEGIATAN </a:t>
            </a:r>
            <a:r>
              <a:rPr lang="sv-SE" sz="3600">
                <a:latin typeface="Gill Sans MT" pitchFamily="34" charset="0"/>
              </a:rPr>
              <a:t>: </a:t>
            </a:r>
          </a:p>
          <a:p>
            <a:pPr>
              <a:lnSpc>
                <a:spcPct val="90000"/>
              </a:lnSpc>
              <a:buFontTx/>
              <a:buNone/>
            </a:pPr>
            <a:r>
              <a:rPr lang="sv-SE" sz="2700" b="1">
                <a:latin typeface="Bradley Hand ITC" pitchFamily="66" charset="0"/>
              </a:rPr>
              <a:t>	</a:t>
            </a:r>
            <a:r>
              <a:rPr lang="sv-SE" sz="2300" b="1">
                <a:latin typeface="Trebuchet MS" pitchFamily="34" charset="0"/>
              </a:rPr>
              <a:t>	MEMBERI MATERI TAMBAHAN, LATIHAN</a:t>
            </a:r>
            <a:r>
              <a:rPr lang="sv-SE" sz="2300">
                <a:latin typeface="Trebuchet MS" pitchFamily="34" charset="0"/>
              </a:rPr>
              <a:t> 	</a:t>
            </a:r>
            <a:r>
              <a:rPr lang="sv-SE" sz="2300" b="1">
                <a:latin typeface="Trebuchet MS" pitchFamily="34" charset="0"/>
              </a:rPr>
              <a:t>TAMBAHAN TUGAS INDIVIDUAL</a:t>
            </a:r>
          </a:p>
          <a:p>
            <a:pPr>
              <a:lnSpc>
                <a:spcPct val="90000"/>
              </a:lnSpc>
            </a:pPr>
            <a:r>
              <a:rPr lang="sv-SE">
                <a:latin typeface="Gill Sans MT" pitchFamily="34" charset="0"/>
              </a:rPr>
              <a:t>HASIL PENILAIAN </a:t>
            </a:r>
            <a:r>
              <a:rPr lang="es-ES">
                <a:latin typeface="Gill Sans MT" pitchFamily="34" charset="0"/>
              </a:rPr>
              <a:t>MENAMBAH NILAI MATA PELAJARAN</a:t>
            </a:r>
            <a:r>
              <a:rPr lang="es-ES"/>
              <a:t> </a:t>
            </a:r>
            <a:r>
              <a:rPr lang="es-ES">
                <a:latin typeface="Gill Sans MT" pitchFamily="34" charset="0"/>
              </a:rPr>
              <a:t>BERSANGKUTAN</a:t>
            </a:r>
            <a:r>
              <a:rPr lang="en-US"/>
              <a:t> </a:t>
            </a:r>
          </a:p>
          <a:p>
            <a:pPr>
              <a:lnSpc>
                <a:spcPct val="90000"/>
              </a:lnSpc>
            </a:pPr>
            <a:r>
              <a:rPr lang="es-ES">
                <a:latin typeface="Gill Sans MT" pitchFamily="34" charset="0"/>
              </a:rPr>
              <a:t>SETIAP SAAT, PADA ATAU DI LUAR JAM EFEKTIF</a:t>
            </a:r>
            <a:r>
              <a:rPr lang="es-ES" sz="2800"/>
              <a:t>.</a:t>
            </a:r>
            <a:r>
              <a:rPr lang="en-US" sz="2800"/>
              <a:t> </a:t>
            </a:r>
            <a:endParaRPr lang="sv-SE" sz="2800">
              <a:latin typeface="Gill Sans MT" pitchFamily="34" charset="0"/>
            </a:endParaRPr>
          </a:p>
          <a:p>
            <a:pPr>
              <a:lnSpc>
                <a:spcPct val="90000"/>
              </a:lnSpc>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6858000" cy="739775"/>
          </a:xfrm>
          <a:noFill/>
          <a:ln/>
        </p:spPr>
        <p:txBody>
          <a:bodyPr/>
          <a:lstStyle/>
          <a:p>
            <a:r>
              <a:rPr lang="en-US">
                <a:latin typeface="Arial Rounded MT Bold" pitchFamily="34" charset="0"/>
              </a:rPr>
              <a:t>CIRI PENILAIAN KELAS</a:t>
            </a:r>
          </a:p>
        </p:txBody>
      </p:sp>
      <p:sp>
        <p:nvSpPr>
          <p:cNvPr id="7171" name="Rectangle 3"/>
          <p:cNvSpPr>
            <a:spLocks noGrp="1" noChangeArrowheads="1"/>
          </p:cNvSpPr>
          <p:nvPr>
            <p:ph type="body" idx="1"/>
          </p:nvPr>
        </p:nvSpPr>
        <p:spPr>
          <a:xfrm>
            <a:off x="457200" y="1371600"/>
            <a:ext cx="7924800" cy="4754563"/>
          </a:xfrm>
        </p:spPr>
        <p:txBody>
          <a:bodyPr/>
          <a:lstStyle/>
          <a:p>
            <a:pPr marL="539750" indent="-539750">
              <a:lnSpc>
                <a:spcPct val="90000"/>
              </a:lnSpc>
              <a:buFontTx/>
              <a:buNone/>
            </a:pPr>
            <a:r>
              <a:rPr lang="en-US">
                <a:latin typeface="Tahoma" pitchFamily="34" charset="0"/>
              </a:rPr>
              <a:t>1. BELAJAR TUNTAS</a:t>
            </a:r>
          </a:p>
          <a:p>
            <a:pPr marL="539750" indent="-539750">
              <a:lnSpc>
                <a:spcPct val="90000"/>
              </a:lnSpc>
              <a:buFontTx/>
              <a:buNone/>
            </a:pPr>
            <a:r>
              <a:rPr lang="en-US">
                <a:latin typeface="Tahoma" pitchFamily="34" charset="0"/>
              </a:rPr>
              <a:t>2. OTENTIK</a:t>
            </a:r>
          </a:p>
          <a:p>
            <a:pPr marL="539750" indent="-539750">
              <a:lnSpc>
                <a:spcPct val="90000"/>
              </a:lnSpc>
              <a:buFontTx/>
              <a:buNone/>
            </a:pPr>
            <a:r>
              <a:rPr lang="en-US">
                <a:latin typeface="Tahoma" pitchFamily="34" charset="0"/>
              </a:rPr>
              <a:t>3. BERKESINAMBUNGAN</a:t>
            </a:r>
          </a:p>
          <a:p>
            <a:pPr marL="539750" indent="-539750">
              <a:lnSpc>
                <a:spcPct val="90000"/>
              </a:lnSpc>
              <a:buFontTx/>
              <a:buNone/>
            </a:pPr>
            <a:r>
              <a:rPr lang="en-US">
                <a:latin typeface="Tahoma" pitchFamily="34" charset="0"/>
              </a:rPr>
              <a:t>4. BERDASARKAN ACUAN  KRITERIA / PATOKAN </a:t>
            </a:r>
          </a:p>
          <a:p>
            <a:pPr marL="539750" indent="-539750">
              <a:lnSpc>
                <a:spcPct val="90000"/>
              </a:lnSpc>
              <a:buFontTx/>
              <a:buNone/>
            </a:pPr>
            <a:r>
              <a:rPr lang="en-US">
                <a:latin typeface="Tahoma" pitchFamily="34" charset="0"/>
              </a:rPr>
              <a:t>5. MENGGUNAKAN BERBAGAI CARA &amp; ALAT PENILAIAN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152400"/>
            <a:ext cx="7924800" cy="685800"/>
          </a:xfrm>
          <a:noFill/>
          <a:ln/>
        </p:spPr>
        <p:txBody>
          <a:bodyPr/>
          <a:lstStyle/>
          <a:p>
            <a:r>
              <a:rPr lang="en-US" sz="3200">
                <a:latin typeface="Arial Rounded MT Bold" pitchFamily="34" charset="0"/>
              </a:rPr>
              <a:t>PERBAIKAN PROGRAM &amp; KEGIATAN</a:t>
            </a:r>
          </a:p>
        </p:txBody>
      </p:sp>
      <p:sp>
        <p:nvSpPr>
          <p:cNvPr id="51203" name="Rectangle 3"/>
          <p:cNvSpPr>
            <a:spLocks noChangeArrowheads="1"/>
          </p:cNvSpPr>
          <p:nvPr/>
        </p:nvSpPr>
        <p:spPr bwMode="auto">
          <a:xfrm>
            <a:off x="2362200" y="1412875"/>
            <a:ext cx="4114800" cy="1905000"/>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sz="3200">
                <a:cs typeface="Arial" charset="0"/>
              </a:rPr>
              <a:t>Program</a:t>
            </a:r>
          </a:p>
          <a:p>
            <a:pPr algn="ctr"/>
            <a:r>
              <a:rPr lang="en-US" sz="3200">
                <a:cs typeface="Arial" charset="0"/>
              </a:rPr>
              <a:t>Strategi</a:t>
            </a:r>
          </a:p>
          <a:p>
            <a:pPr algn="ctr"/>
            <a:r>
              <a:rPr lang="en-US" sz="3200">
                <a:cs typeface="Arial" charset="0"/>
              </a:rPr>
              <a:t>Bahan</a:t>
            </a:r>
            <a:r>
              <a:rPr lang="en-US">
                <a:cs typeface="Arial" charset="0"/>
              </a:rPr>
              <a:t> </a:t>
            </a:r>
          </a:p>
          <a:p>
            <a:pPr algn="ctr"/>
            <a:r>
              <a:rPr lang="en-US" sz="2000" b="1">
                <a:cs typeface="Arial" charset="0"/>
              </a:rPr>
              <a:t>Tidak efektif?</a:t>
            </a:r>
          </a:p>
        </p:txBody>
      </p:sp>
      <p:sp>
        <p:nvSpPr>
          <p:cNvPr id="51204" name="Oval 4"/>
          <p:cNvSpPr>
            <a:spLocks noChangeArrowheads="1"/>
          </p:cNvSpPr>
          <p:nvPr/>
        </p:nvSpPr>
        <p:spPr bwMode="auto">
          <a:xfrm>
            <a:off x="755650" y="4318000"/>
            <a:ext cx="2057400" cy="1143000"/>
          </a:xfrm>
          <a:prstGeom prst="ellipse">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en-US" sz="3200">
                <a:cs typeface="Arial" charset="0"/>
              </a:rPr>
              <a:t>Dievaluasi</a:t>
            </a:r>
          </a:p>
        </p:txBody>
      </p:sp>
      <p:sp>
        <p:nvSpPr>
          <p:cNvPr id="51205" name="Oval 5"/>
          <p:cNvSpPr>
            <a:spLocks noChangeArrowheads="1"/>
          </p:cNvSpPr>
          <p:nvPr/>
        </p:nvSpPr>
        <p:spPr bwMode="auto">
          <a:xfrm>
            <a:off x="3352800" y="4918075"/>
            <a:ext cx="2286000" cy="1143000"/>
          </a:xfrm>
          <a:prstGeom prst="ellipse">
            <a:avLst/>
          </a:prstGeom>
          <a:gradFill rotWithShape="1">
            <a:gsLst>
              <a:gs pos="0">
                <a:schemeClr val="bg1"/>
              </a:gs>
              <a:gs pos="100000">
                <a:schemeClr val="folHlink"/>
              </a:gs>
            </a:gsLst>
            <a:path path="shape">
              <a:fillToRect l="50000" t="50000" r="50000" b="50000"/>
            </a:path>
          </a:gradFill>
          <a:ln w="9525" algn="ctr">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en-US" sz="3200">
                <a:cs typeface="Arial" charset="0"/>
              </a:rPr>
              <a:t>Direvisi </a:t>
            </a:r>
          </a:p>
        </p:txBody>
      </p:sp>
      <p:sp>
        <p:nvSpPr>
          <p:cNvPr id="51206" name="Oval 6"/>
          <p:cNvSpPr>
            <a:spLocks noChangeArrowheads="1"/>
          </p:cNvSpPr>
          <p:nvPr/>
        </p:nvSpPr>
        <p:spPr bwMode="auto">
          <a:xfrm>
            <a:off x="6248400" y="4308475"/>
            <a:ext cx="1981200" cy="1143000"/>
          </a:xfrm>
          <a:prstGeom prst="ellipse">
            <a:avLst/>
          </a:prstGeom>
          <a:gradFill rotWithShape="1">
            <a:gsLst>
              <a:gs pos="0">
                <a:schemeClr val="bg1">
                  <a:alpha val="17000"/>
                </a:schemeClr>
              </a:gs>
              <a:gs pos="100000">
                <a:srgbClr val="008000"/>
              </a:gs>
            </a:gsLst>
            <a:path path="shape">
              <a:fillToRect l="50000" t="50000" r="50000" b="50000"/>
            </a:path>
          </a:gradFill>
          <a:ln w="9525" algn="ctr">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en-US" sz="3200">
                <a:cs typeface="Arial" charset="0"/>
              </a:rPr>
              <a:t>Diganti </a:t>
            </a:r>
          </a:p>
        </p:txBody>
      </p:sp>
      <p:grpSp>
        <p:nvGrpSpPr>
          <p:cNvPr id="51207" name="Group 7"/>
          <p:cNvGrpSpPr>
            <a:grpSpLocks/>
          </p:cNvGrpSpPr>
          <p:nvPr/>
        </p:nvGrpSpPr>
        <p:grpSpPr bwMode="auto">
          <a:xfrm>
            <a:off x="2349500" y="3470275"/>
            <a:ext cx="4316413" cy="1371600"/>
            <a:chOff x="1480" y="2352"/>
            <a:chExt cx="2719" cy="864"/>
          </a:xfrm>
        </p:grpSpPr>
        <p:pic>
          <p:nvPicPr>
            <p:cNvPr id="51208" name="Picture 8"/>
            <p:cNvPicPr>
              <a:picLocks noChangeAspect="1" noChangeArrowheads="1"/>
            </p:cNvPicPr>
            <p:nvPr/>
          </p:nvPicPr>
          <p:blipFill>
            <a:blip r:embed="rId3" cstate="print"/>
            <a:srcRect/>
            <a:stretch>
              <a:fillRect/>
            </a:stretch>
          </p:blipFill>
          <p:spPr bwMode="auto">
            <a:xfrm rot="9588110">
              <a:off x="1480" y="2470"/>
              <a:ext cx="1079" cy="300"/>
            </a:xfrm>
            <a:prstGeom prst="rect">
              <a:avLst/>
            </a:prstGeom>
            <a:noFill/>
            <a:ln w="9525" algn="ctr">
              <a:noFill/>
              <a:miter lim="800000"/>
              <a:headEnd/>
              <a:tailEnd/>
            </a:ln>
            <a:effectLst/>
          </p:spPr>
        </p:pic>
        <p:pic>
          <p:nvPicPr>
            <p:cNvPr id="51209" name="Picture 9"/>
            <p:cNvPicPr>
              <a:picLocks noChangeAspect="1" noChangeArrowheads="1"/>
            </p:cNvPicPr>
            <p:nvPr/>
          </p:nvPicPr>
          <p:blipFill>
            <a:blip r:embed="rId3" cstate="print"/>
            <a:srcRect/>
            <a:stretch>
              <a:fillRect/>
            </a:stretch>
          </p:blipFill>
          <p:spPr bwMode="auto">
            <a:xfrm rot="1303154">
              <a:off x="3120" y="2496"/>
              <a:ext cx="1079" cy="300"/>
            </a:xfrm>
            <a:prstGeom prst="rect">
              <a:avLst/>
            </a:prstGeom>
            <a:noFill/>
            <a:ln w="9525" algn="ctr">
              <a:noFill/>
              <a:miter lim="800000"/>
              <a:headEnd/>
              <a:tailEnd/>
            </a:ln>
            <a:effectLst/>
          </p:spPr>
        </p:pic>
        <p:pic>
          <p:nvPicPr>
            <p:cNvPr id="51210" name="Picture 10"/>
            <p:cNvPicPr>
              <a:picLocks noChangeAspect="1" noChangeArrowheads="1"/>
            </p:cNvPicPr>
            <p:nvPr/>
          </p:nvPicPr>
          <p:blipFill>
            <a:blip r:embed="rId4" cstate="print"/>
            <a:srcRect/>
            <a:stretch>
              <a:fillRect/>
            </a:stretch>
          </p:blipFill>
          <p:spPr bwMode="auto">
            <a:xfrm>
              <a:off x="2640" y="2352"/>
              <a:ext cx="300" cy="864"/>
            </a:xfrm>
            <a:prstGeom prst="rect">
              <a:avLst/>
            </a:prstGeom>
            <a:noFill/>
            <a:ln w="9525"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1000"/>
                                        <p:tgtEl>
                                          <p:spTgt spid="51207"/>
                                        </p:tgtEl>
                                      </p:cBhvr>
                                    </p:animEffect>
                                    <p:anim calcmode="lin" valueType="num">
                                      <p:cBhvr>
                                        <p:cTn id="8" dur="1000" fill="hold"/>
                                        <p:tgtEl>
                                          <p:spTgt spid="51207"/>
                                        </p:tgtEl>
                                        <p:attrNameLst>
                                          <p:attrName>ppt_x</p:attrName>
                                        </p:attrNameLst>
                                      </p:cBhvr>
                                      <p:tavLst>
                                        <p:tav tm="0">
                                          <p:val>
                                            <p:strVal val="#ppt_x"/>
                                          </p:val>
                                        </p:tav>
                                        <p:tav tm="100000">
                                          <p:val>
                                            <p:strVal val="#ppt_x"/>
                                          </p:val>
                                        </p:tav>
                                      </p:tavLst>
                                    </p:anim>
                                    <p:anim calcmode="lin" valueType="num">
                                      <p:cBhvr>
                                        <p:cTn id="9"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a:lstStyle/>
          <a:p>
            <a:r>
              <a:rPr lang="en-US" sz="3200">
                <a:latin typeface="Arial Rounded MT Bold" pitchFamily="34" charset="0"/>
              </a:rPr>
              <a:t>PELAPORAN</a:t>
            </a:r>
          </a:p>
        </p:txBody>
      </p:sp>
      <p:sp>
        <p:nvSpPr>
          <p:cNvPr id="52227" name="Rectangle 3"/>
          <p:cNvSpPr>
            <a:spLocks noGrp="1" noChangeArrowheads="1"/>
          </p:cNvSpPr>
          <p:nvPr>
            <p:ph type="body" idx="1"/>
          </p:nvPr>
        </p:nvSpPr>
        <p:spPr>
          <a:xfrm>
            <a:off x="457200" y="1524000"/>
            <a:ext cx="7239000" cy="4602163"/>
          </a:xfrm>
        </p:spPr>
        <p:txBody>
          <a:bodyPr/>
          <a:lstStyle/>
          <a:p>
            <a:pPr>
              <a:spcBef>
                <a:spcPct val="60000"/>
              </a:spcBef>
            </a:pPr>
            <a:r>
              <a:rPr lang="en-US" sz="2600">
                <a:latin typeface="Tahoma" pitchFamily="34" charset="0"/>
              </a:rPr>
              <a:t>Rapor adalah laporan kemajuan belajar</a:t>
            </a:r>
          </a:p>
          <a:p>
            <a:pPr>
              <a:spcBef>
                <a:spcPct val="60000"/>
              </a:spcBef>
            </a:pPr>
            <a:r>
              <a:rPr lang="en-US" sz="2600">
                <a:latin typeface="Tahoma" pitchFamily="34" charset="0"/>
              </a:rPr>
              <a:t>Berisi informasi tentang pencapaian kompetensi</a:t>
            </a:r>
          </a:p>
          <a:p>
            <a:pPr>
              <a:spcBef>
                <a:spcPct val="60000"/>
              </a:spcBef>
            </a:pPr>
            <a:r>
              <a:rPr lang="en-US" sz="2600">
                <a:latin typeface="Tahoma" pitchFamily="34" charset="0"/>
              </a:rPr>
              <a:t>Sekolah boleh menetapkan sendiri model rapor yang dikehendaki, dengan syarat komunikatif dan menggambarkan pencapaian kompetensi.</a:t>
            </a:r>
          </a:p>
          <a:p>
            <a:pPr>
              <a:spcBef>
                <a:spcPct val="60000"/>
              </a:spcBef>
            </a:pPr>
            <a:r>
              <a:rPr lang="en-US" sz="2600">
                <a:latin typeface="Tahoma" pitchFamily="34" charset="0"/>
              </a:rPr>
              <a:t>Model yang ada merupakan contoh yang dapat dimodifikasi/diadopsi oleh sekolah.</a:t>
            </a:r>
          </a:p>
          <a:p>
            <a:endParaRPr lang="en-US" sz="2600">
              <a:latin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id-ID"/>
          </a:p>
        </p:txBody>
      </p:sp>
      <p:sp>
        <p:nvSpPr>
          <p:cNvPr id="53251" name="Rectangle 3"/>
          <p:cNvSpPr>
            <a:spLocks noGrp="1" noChangeArrowheads="1"/>
          </p:cNvSpPr>
          <p:nvPr>
            <p:ph type="body" idx="1"/>
          </p:nvPr>
        </p:nvSpPr>
        <p:spPr>
          <a:xfrm>
            <a:off x="381000" y="2819400"/>
            <a:ext cx="8229600" cy="1447800"/>
          </a:xfrm>
        </p:spPr>
        <p:txBody>
          <a:bodyPr/>
          <a:lstStyle/>
          <a:p>
            <a:pPr algn="ctr">
              <a:buFontTx/>
              <a:buNone/>
            </a:pPr>
            <a:r>
              <a:rPr lang="en-US" sz="7200" i="1"/>
              <a:t>Selesai</a:t>
            </a:r>
          </a:p>
        </p:txBody>
      </p:sp>
      <p:sp>
        <p:nvSpPr>
          <p:cNvPr id="53252" name="Rectangle 4"/>
          <p:cNvSpPr>
            <a:spLocks noChangeArrowheads="1"/>
          </p:cNvSpPr>
          <p:nvPr/>
        </p:nvSpPr>
        <p:spPr bwMode="auto">
          <a:xfrm>
            <a:off x="8594725" y="6388100"/>
            <a:ext cx="549275" cy="469900"/>
          </a:xfrm>
          <a:prstGeom prst="rect">
            <a:avLst/>
          </a:prstGeom>
          <a:solidFill>
            <a:srgbClr val="4D4D4D"/>
          </a:solidFill>
          <a:ln w="9525">
            <a:noFill/>
            <a:miter lim="800000"/>
            <a:headEnd/>
            <a:tailEnd/>
          </a:ln>
          <a:effectLst/>
        </p:spPr>
        <p:txBody>
          <a:bodyPr wrap="none" anchor="ctr"/>
          <a:lstStyle/>
          <a:p>
            <a:endParaRPr lang="id-ID"/>
          </a:p>
        </p:txBody>
      </p:sp>
      <p:sp>
        <p:nvSpPr>
          <p:cNvPr id="53253" name="Rectangle 5"/>
          <p:cNvSpPr>
            <a:spLocks noChangeArrowheads="1"/>
          </p:cNvSpPr>
          <p:nvPr/>
        </p:nvSpPr>
        <p:spPr bwMode="auto">
          <a:xfrm>
            <a:off x="8532813" y="6381750"/>
            <a:ext cx="611187" cy="476250"/>
          </a:xfrm>
          <a:prstGeom prst="rect">
            <a:avLst/>
          </a:prstGeom>
          <a:solidFill>
            <a:srgbClr val="4D4D4D"/>
          </a:solidFill>
          <a:ln w="9525">
            <a:noFill/>
            <a:miter lim="800000"/>
            <a:headEnd/>
            <a:tailEnd/>
          </a:ln>
          <a:effectLst/>
        </p:spPr>
        <p:txBody>
          <a:bodyPr wrap="none" anchor="ctr"/>
          <a:lstStyle/>
          <a:p>
            <a:endParaRPr lang="id-ID"/>
          </a:p>
        </p:txBody>
      </p:sp>
      <p:pic>
        <p:nvPicPr>
          <p:cNvPr id="53254" name="Picture 6" descr="error2">
            <a:hlinkClick r:id="" action="ppaction://hlinkshowjump?jump=endshow"/>
          </p:cNvPr>
          <p:cNvPicPr>
            <a:picLocks noChangeAspect="1" noChangeArrowheads="1"/>
          </p:cNvPicPr>
          <p:nvPr/>
        </p:nvPicPr>
        <p:blipFill>
          <a:blip r:embed="rId3" cstate="print"/>
          <a:srcRect/>
          <a:stretch>
            <a:fillRect/>
          </a:stretch>
        </p:blipFill>
        <p:spPr bwMode="auto">
          <a:xfrm>
            <a:off x="8459788" y="0"/>
            <a:ext cx="608012" cy="608013"/>
          </a:xfrm>
          <a:prstGeom prst="rect">
            <a:avLst/>
          </a:prstGeom>
          <a:noFill/>
        </p:spPr>
      </p:pic>
      <p:sp>
        <p:nvSpPr>
          <p:cNvPr id="53255" name="Rectangle 7"/>
          <p:cNvSpPr>
            <a:spLocks noChangeArrowheads="1"/>
          </p:cNvSpPr>
          <p:nvPr/>
        </p:nvSpPr>
        <p:spPr bwMode="auto">
          <a:xfrm>
            <a:off x="8532813" y="6381750"/>
            <a:ext cx="611187" cy="476250"/>
          </a:xfrm>
          <a:prstGeom prst="rect">
            <a:avLst/>
          </a:prstGeom>
          <a:solidFill>
            <a:srgbClr val="4D4D4D"/>
          </a:solidFill>
          <a:ln w="9525">
            <a:noFill/>
            <a:miter lim="800000"/>
            <a:headEnd/>
            <a:tailEn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03213"/>
            <a:ext cx="6465888" cy="458787"/>
          </a:xfrm>
          <a:noFill/>
          <a:ln/>
        </p:spPr>
        <p:txBody>
          <a:bodyPr/>
          <a:lstStyle/>
          <a:p>
            <a:r>
              <a:rPr lang="en-GB">
                <a:latin typeface="Arial Rounded MT Bold" pitchFamily="34" charset="0"/>
              </a:rPr>
              <a:t>1. Belajar Tuntas</a:t>
            </a:r>
          </a:p>
        </p:txBody>
      </p:sp>
      <p:sp>
        <p:nvSpPr>
          <p:cNvPr id="8195" name="Rectangle 3"/>
          <p:cNvSpPr>
            <a:spLocks noGrp="1" noChangeArrowheads="1"/>
          </p:cNvSpPr>
          <p:nvPr>
            <p:ph type="body" idx="1"/>
          </p:nvPr>
        </p:nvSpPr>
        <p:spPr>
          <a:xfrm>
            <a:off x="533400" y="1295400"/>
            <a:ext cx="8229600" cy="5334000"/>
          </a:xfrm>
        </p:spPr>
        <p:txBody>
          <a:bodyPr/>
          <a:lstStyle/>
          <a:p>
            <a:pPr eaLnBrk="0" hangingPunct="0">
              <a:spcBef>
                <a:spcPct val="50000"/>
              </a:spcBef>
            </a:pPr>
            <a:r>
              <a:rPr lang="en-US" sz="2800">
                <a:latin typeface="Tahoma" pitchFamily="34" charset="0"/>
              </a:rPr>
              <a:t>Belajar Tuntas (</a:t>
            </a:r>
            <a:r>
              <a:rPr lang="en-US" sz="2800" i="1">
                <a:latin typeface="Tahoma" pitchFamily="34" charset="0"/>
              </a:rPr>
              <a:t>mastery learning</a:t>
            </a:r>
            <a:r>
              <a:rPr lang="en-US" sz="2800">
                <a:latin typeface="Tahoma" pitchFamily="34" charset="0"/>
              </a:rPr>
              <a:t>): peserta didik  tidak diperkenankan mengerjakan pekerjaan berikutnya, sebelum mampu menyelesaikan pekerjaan dengan prosedur yang benar, dan hasil yang baik.</a:t>
            </a:r>
          </a:p>
          <a:p>
            <a:pPr eaLnBrk="0" hangingPunct="0">
              <a:spcBef>
                <a:spcPct val="50000"/>
              </a:spcBef>
            </a:pPr>
            <a:r>
              <a:rPr lang="en-US" sz="2800">
                <a:latin typeface="Tahoma" pitchFamily="34" charset="0"/>
              </a:rPr>
              <a:t>“Jika peserta didik dikelompokkan berdasarkan tingkat kemampuannya untuk beberapa mata pelajaran dan diajarkan sesuai dengan karakteristik mereka, maka sebagian besar dari mereka akan mencapai ketuntasan”. </a:t>
            </a:r>
          </a:p>
          <a:p>
            <a:pPr algn="r">
              <a:buFont typeface="Wingdings" pitchFamily="2" charset="2"/>
              <a:buNone/>
            </a:pPr>
            <a:r>
              <a:rPr lang="en-US" sz="1400">
                <a:latin typeface="Tahoma" pitchFamily="34" charset="0"/>
              </a:rPr>
              <a:t>(</a:t>
            </a:r>
            <a:r>
              <a:rPr lang="en-US" sz="1400" b="1">
                <a:latin typeface="Tahoma" pitchFamily="34" charset="0"/>
              </a:rPr>
              <a:t>John B. Carrol, A Model of School Learning</a:t>
            </a:r>
            <a:r>
              <a:rPr lang="en-US" sz="2800" b="1">
                <a:latin typeface="Tahoma" pitchFamily="34" charset="0"/>
              </a:rPr>
              <a:t>)</a:t>
            </a:r>
          </a:p>
          <a:p>
            <a:pPr eaLnBrk="0" hangingPunct="0">
              <a:spcBef>
                <a:spcPct val="50000"/>
              </a:spcBef>
            </a:pPr>
            <a:endParaRPr lang="en-US" sz="2800" b="1">
              <a:latin typeface="Tahoma" pitchFamily="34" charset="0"/>
            </a:endParaRPr>
          </a:p>
          <a:p>
            <a:pPr eaLnBrk="0" hangingPunct="0">
              <a:spcBef>
                <a:spcPct val="50000"/>
              </a:spcBef>
            </a:pPr>
            <a:endParaRPr lang="en-US" sz="2800" b="1">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19400" y="304800"/>
            <a:ext cx="5334000" cy="304800"/>
          </a:xfrm>
        </p:spPr>
        <p:txBody>
          <a:bodyPr/>
          <a:lstStyle/>
          <a:p>
            <a:pPr algn="r"/>
            <a:r>
              <a:rPr lang="en-US" sz="2400" b="1">
                <a:solidFill>
                  <a:schemeClr val="bg1"/>
                </a:solidFill>
                <a:latin typeface="Trebuchet MS" pitchFamily="34" charset="0"/>
              </a:rPr>
              <a:t>lanjutan</a:t>
            </a:r>
          </a:p>
        </p:txBody>
      </p:sp>
      <p:sp>
        <p:nvSpPr>
          <p:cNvPr id="9219" name="Rectangle 3"/>
          <p:cNvSpPr>
            <a:spLocks noGrp="1" noChangeArrowheads="1"/>
          </p:cNvSpPr>
          <p:nvPr>
            <p:ph type="body" idx="1"/>
          </p:nvPr>
        </p:nvSpPr>
        <p:spPr>
          <a:xfrm>
            <a:off x="381000" y="1447800"/>
            <a:ext cx="8534400" cy="4572000"/>
          </a:xfrm>
        </p:spPr>
        <p:txBody>
          <a:bodyPr/>
          <a:lstStyle/>
          <a:p>
            <a:pPr marL="376238" indent="-376238"/>
            <a:r>
              <a:rPr lang="en-US" sz="2800">
                <a:latin typeface="Tahoma" pitchFamily="34" charset="0"/>
              </a:rPr>
              <a:t>Guru harus mempertimbangkan antara waktu yang diperlukan berdasarkan karakteristik peserta didik dan waktu yang tersedia di bawah kontrol guru  (John B. Carrol) </a:t>
            </a:r>
          </a:p>
          <a:p>
            <a:pPr marL="376238" indent="-376238">
              <a:buFontTx/>
              <a:buNone/>
            </a:pPr>
            <a:endParaRPr lang="en-US" sz="2800" b="1">
              <a:latin typeface="Tahoma" pitchFamily="34" charset="0"/>
            </a:endParaRPr>
          </a:p>
          <a:p>
            <a:pPr marL="376238" indent="-376238">
              <a:lnSpc>
                <a:spcPct val="80000"/>
              </a:lnSpc>
            </a:pPr>
            <a:r>
              <a:rPr lang="en-US" sz="2800">
                <a:latin typeface="Tahoma" pitchFamily="34" charset="0"/>
              </a:rPr>
              <a:t>“Peserta didik yang belajar lambat perlu waktu lebih lama untuk materi yang sama, mereka dapat berhasil jika kompetensi awal mereka terdiagnosis secara benar dan mereka diajar dengan metode dan materi yang berurutan, mulai dari tingkat kompetensi awal mereka”</a:t>
            </a:r>
          </a:p>
          <a:p>
            <a:pPr marL="376238" indent="-376238">
              <a:lnSpc>
                <a:spcPct val="80000"/>
              </a:lnSpc>
              <a:buFontTx/>
              <a:buNone/>
            </a:pPr>
            <a:endParaRPr lang="en-US" sz="2800">
              <a:latin typeface="Tahoma" pitchFamily="34" charset="0"/>
            </a:endParaRPr>
          </a:p>
          <a:p>
            <a:pPr marL="376238" indent="-376238" algn="r">
              <a:buFont typeface="Wingdings" pitchFamily="2" charset="2"/>
              <a:buNone/>
            </a:pPr>
            <a:r>
              <a:rPr lang="en-US" sz="1200" b="1">
                <a:latin typeface="Trebuchet MS" pitchFamily="34" charset="0"/>
              </a:rPr>
              <a:t>(JH. Block, B. Bloom)</a:t>
            </a:r>
          </a:p>
        </p:txBody>
      </p:sp>
      <p:sp>
        <p:nvSpPr>
          <p:cNvPr id="9220" name="Rectangle 4"/>
          <p:cNvSpPr>
            <a:spLocks noChangeArrowheads="1"/>
          </p:cNvSpPr>
          <p:nvPr/>
        </p:nvSpPr>
        <p:spPr bwMode="auto">
          <a:xfrm>
            <a:off x="685800" y="3962400"/>
            <a:ext cx="8001000" cy="3581400"/>
          </a:xfrm>
          <a:prstGeom prst="rect">
            <a:avLst/>
          </a:prstGeom>
          <a:noFill/>
          <a:ln w="9525">
            <a:noFill/>
            <a:miter lim="800000"/>
            <a:headEnd/>
            <a:tailEnd/>
          </a:ln>
          <a:effectLst/>
        </p:spPr>
        <p:txBody>
          <a:bodyPr/>
          <a:lstStyle/>
          <a:p>
            <a:pPr>
              <a:lnSpc>
                <a:spcPct val="90000"/>
              </a:lnSpc>
              <a:spcBef>
                <a:spcPct val="20000"/>
              </a:spcBef>
              <a:buClr>
                <a:schemeClr val="hlink"/>
              </a:buClr>
              <a:buSzPct val="90000"/>
              <a:buFont typeface="Lucida Handwriting" pitchFamily="66" charset="0"/>
              <a:buNone/>
            </a:pPr>
            <a:endParaRPr lang="en-GB" sz="2800" b="1">
              <a:solidFill>
                <a:srgbClr val="FFCE75"/>
              </a:solidFill>
              <a:effectLst>
                <a:outerShdw blurRad="38100" dist="38100" dir="2700000" algn="tl">
                  <a:srgbClr val="C0C0C0"/>
                </a:outerShdw>
              </a:effectLst>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33375"/>
            <a:ext cx="6858000" cy="581025"/>
          </a:xfrm>
          <a:noFill/>
          <a:ln/>
        </p:spPr>
        <p:txBody>
          <a:bodyPr/>
          <a:lstStyle/>
          <a:p>
            <a:r>
              <a:rPr lang="en-US">
                <a:latin typeface="Arial Rounded MT Bold" pitchFamily="34" charset="0"/>
              </a:rPr>
              <a:t>2. Penilaian Otentik </a:t>
            </a:r>
          </a:p>
        </p:txBody>
      </p:sp>
      <p:sp>
        <p:nvSpPr>
          <p:cNvPr id="10243" name="Rectangle 3"/>
          <p:cNvSpPr>
            <a:spLocks noGrp="1" noChangeArrowheads="1"/>
          </p:cNvSpPr>
          <p:nvPr>
            <p:ph type="body" idx="1"/>
          </p:nvPr>
        </p:nvSpPr>
        <p:spPr>
          <a:xfrm>
            <a:off x="457200" y="1447800"/>
            <a:ext cx="8305800" cy="4678363"/>
          </a:xfrm>
        </p:spPr>
        <p:txBody>
          <a:bodyPr/>
          <a:lstStyle/>
          <a:p>
            <a:r>
              <a:rPr lang="en-US" sz="2800">
                <a:latin typeface="Tahoma" pitchFamily="34" charset="0"/>
              </a:rPr>
              <a:t>Memandang penilaian dan pembelajaran secara terpadu </a:t>
            </a:r>
          </a:p>
          <a:p>
            <a:r>
              <a:rPr lang="en-US" sz="2800">
                <a:latin typeface="Tahoma" pitchFamily="34" charset="0"/>
              </a:rPr>
              <a:t>Mencerminkan masalah dunia nyata bukan dunia sekolah</a:t>
            </a:r>
          </a:p>
          <a:p>
            <a:r>
              <a:rPr lang="en-US" sz="2800">
                <a:latin typeface="Tahoma" pitchFamily="34" charset="0"/>
              </a:rPr>
              <a:t>Menggunakan berbagai cara dan kriteria</a:t>
            </a:r>
          </a:p>
          <a:p>
            <a:r>
              <a:rPr lang="en-US" sz="2800">
                <a:latin typeface="Tahoma" pitchFamily="34" charset="0"/>
              </a:rPr>
              <a:t>Holistik (kompetensi utuh merefleksikan pengetahuan, keterampilan, dan sikap,)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52400"/>
            <a:ext cx="6858000" cy="792163"/>
          </a:xfrm>
          <a:noFill/>
          <a:ln/>
        </p:spPr>
        <p:txBody>
          <a:bodyPr/>
          <a:lstStyle/>
          <a:p>
            <a:r>
              <a:rPr lang="en-US">
                <a:latin typeface="Arial Rounded MT Bold" pitchFamily="34" charset="0"/>
              </a:rPr>
              <a:t>3. Berkesinambungan</a:t>
            </a:r>
          </a:p>
        </p:txBody>
      </p:sp>
      <p:sp>
        <p:nvSpPr>
          <p:cNvPr id="11267" name="Rectangle 3"/>
          <p:cNvSpPr>
            <a:spLocks noGrp="1" noChangeArrowheads="1"/>
          </p:cNvSpPr>
          <p:nvPr>
            <p:ph type="body" idx="1"/>
          </p:nvPr>
        </p:nvSpPr>
        <p:spPr>
          <a:xfrm>
            <a:off x="457200" y="1447800"/>
            <a:ext cx="8153400" cy="4678363"/>
          </a:xfrm>
        </p:spPr>
        <p:txBody>
          <a:bodyPr/>
          <a:lstStyle/>
          <a:p>
            <a:pPr marL="0" indent="0">
              <a:lnSpc>
                <a:spcPct val="120000"/>
              </a:lnSpc>
              <a:buFontTx/>
              <a:buNone/>
            </a:pPr>
            <a:r>
              <a:rPr lang="es-ES" sz="3600">
                <a:latin typeface="Tahoma" pitchFamily="34" charset="0"/>
              </a:rPr>
              <a:t>Memantau proses, kemajuan, dan   perbaikan hasil </a:t>
            </a:r>
            <a:r>
              <a:rPr lang="es-ES" sz="3600">
                <a:solidFill>
                  <a:srgbClr val="FF0000"/>
                </a:solidFill>
                <a:latin typeface="Tahoma" pitchFamily="34" charset="0"/>
              </a:rPr>
              <a:t>terus menerus</a:t>
            </a:r>
            <a:r>
              <a:rPr lang="es-ES" sz="3600">
                <a:latin typeface="Tahoma" pitchFamily="34" charset="0"/>
              </a:rPr>
              <a:t> dalam bentuk Ulangan Harian, Ulangan Tengah Semester, Ulangan Akhir Semester, dan Ulangan Kenaikan Kelas.</a:t>
            </a:r>
            <a:r>
              <a:rPr lang="en-US"/>
              <a:t> </a:t>
            </a:r>
          </a:p>
          <a:p>
            <a:pPr marL="0" indent="0">
              <a:lnSpc>
                <a:spcPct val="120000"/>
              </a:lnSpc>
              <a:buFontTx/>
              <a:buNone/>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new_makeup">
  <a:themeElements>
    <a:clrScheme name="new_mak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makeu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_mak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makeu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makeu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makeu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makeu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makeu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makeu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makeu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makeu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makeu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makeu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makeu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_make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105</TotalTime>
  <Words>1909</Words>
  <Application>Microsoft Office PowerPoint</Application>
  <PresentationFormat>On-screen Show (4:3)</PresentationFormat>
  <Paragraphs>519</Paragraphs>
  <Slides>52</Slides>
  <Notes>52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Arial</vt:lpstr>
      <vt:lpstr>Times New Roman</vt:lpstr>
      <vt:lpstr>Arial Rounded MT Bold</vt:lpstr>
      <vt:lpstr>Tahoma</vt:lpstr>
      <vt:lpstr>Tempus Sans ITC</vt:lpstr>
      <vt:lpstr>Wingdings</vt:lpstr>
      <vt:lpstr>Trebuchet MS</vt:lpstr>
      <vt:lpstr>Comic Sans MS</vt:lpstr>
      <vt:lpstr>Lucida Handwriting</vt:lpstr>
      <vt:lpstr>Verdana</vt:lpstr>
      <vt:lpstr>Georgia</vt:lpstr>
      <vt:lpstr>Gill Sans MT</vt:lpstr>
      <vt:lpstr>Bradley Hand ITC</vt:lpstr>
      <vt:lpstr>new_makeup</vt:lpstr>
      <vt:lpstr>RANCANGAN  PENILAIAN HASIL BELAJAR</vt:lpstr>
      <vt:lpstr>PENILAIAN</vt:lpstr>
      <vt:lpstr>Slide 3</vt:lpstr>
      <vt:lpstr>Slide 4</vt:lpstr>
      <vt:lpstr>CIRI PENILAIAN KELAS</vt:lpstr>
      <vt:lpstr>1. Belajar Tuntas</vt:lpstr>
      <vt:lpstr>lanjutan</vt:lpstr>
      <vt:lpstr>2. Penilaian Otentik </vt:lpstr>
      <vt:lpstr>3. Berkesinambungan</vt:lpstr>
      <vt:lpstr>Slide 10</vt:lpstr>
      <vt:lpstr>4. Berdasar Acuan kriteria/patokan</vt:lpstr>
      <vt:lpstr>5. Menggunakan Berbagai cara &amp;       alat penilaian </vt:lpstr>
      <vt:lpstr>TEKNIK /CARA PENILAIAN</vt:lpstr>
      <vt:lpstr>Unjuk Kerja (Performance) :  pengamatan terhadapa aktivitas siswa sebagaimana terjadi (unjuk kerja, tingkah laku, interaksi)</vt:lpstr>
      <vt:lpstr>CONTOH INSTRUMEN PENILAIAN  DENGAN RATING SCALE</vt:lpstr>
      <vt:lpstr>CONTOH INSTRUMEN PENILAIAN  DENGAN CHECKLIST</vt:lpstr>
      <vt:lpstr>Slide 17</vt:lpstr>
      <vt:lpstr>Penugasan (Proyek) :  Penilaian terhadap suatu tugas yang mengandung penyelidikan yang harus selesai dalam waktu tertentu</vt:lpstr>
      <vt:lpstr>PENILAIAN PROYEK</vt:lpstr>
      <vt:lpstr>CONTOH PENILAIAN PROYEK</vt:lpstr>
      <vt:lpstr>Slide 21</vt:lpstr>
      <vt:lpstr>Contoh Tugas Penilaian Proyek</vt:lpstr>
      <vt:lpstr>Slide 23</vt:lpstr>
      <vt:lpstr>Hasil Kerja (Produk):    Penilaian terhadap kemampuan membuat produk teknologi dan seni</vt:lpstr>
      <vt:lpstr>Slide 25</vt:lpstr>
      <vt:lpstr>Contoh1:  TUGAS PENILAIAN PRODUK</vt:lpstr>
      <vt:lpstr>Contoh2: TUGAS PENILAIAN  PRODUK</vt:lpstr>
      <vt:lpstr>Slide 28</vt:lpstr>
      <vt:lpstr>TES TERTULIS Memilih dan Mensuplai jawaban </vt:lpstr>
      <vt:lpstr>BANDINGKAN</vt:lpstr>
      <vt:lpstr>PORTOFOLIO :  Penilaian melalui koleksi karya (hasil kerja) siswa yang  sistematis</vt:lpstr>
      <vt:lpstr>Hal-hal yang perlu diperhatikan:</vt:lpstr>
      <vt:lpstr>karya-karya yang dapat dikumpulkan melalui penilaian portofolio</vt:lpstr>
      <vt:lpstr>Contoh Portofolio    Mata Pelajaran : Bahasa Indonesia     Alokasi Waktu : 1 Semester Nama Siswa : _________________ Kelas : X/1</vt:lpstr>
      <vt:lpstr>PENILAIAN SIKAP</vt:lpstr>
      <vt:lpstr>Contoh Format Penilaian Sikap dalam praktek IPA :</vt:lpstr>
      <vt:lpstr>PENILAIAN DIRI</vt:lpstr>
      <vt:lpstr>CONTOH PENILAIAN DIRI </vt:lpstr>
      <vt:lpstr>ALUR PELAKSANAAN PENILAIAN</vt:lpstr>
      <vt:lpstr>CONTOH FORMAT PEMETAAN</vt:lpstr>
      <vt:lpstr>CONTOH REKAP NILAI                                                MATA PELAJARAN :                                         KELAS/SEMESTER : </vt:lpstr>
      <vt:lpstr>MANFAAT HASIL PENILAIAN </vt:lpstr>
      <vt:lpstr>KAPAN?</vt:lpstr>
      <vt:lpstr>KETUNTASAN BELAJAR</vt:lpstr>
      <vt:lpstr>CONTOH PENGHITUNGAN KETUNTASAN BELAJAR</vt:lpstr>
      <vt:lpstr>CONTOH PENGHITUNGAN NILAI KD </vt:lpstr>
      <vt:lpstr>DALAM 1 KD</vt:lpstr>
      <vt:lpstr>PELAKSANAAN PROGRAM REMEDIAL</vt:lpstr>
      <vt:lpstr>PROGRAM PENGAYAAN :</vt:lpstr>
      <vt:lpstr>PERBAIKAN PROGRAM &amp; KEGIATAN</vt:lpstr>
      <vt:lpstr>PELAPORAN</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PENILAIAN KELAS</dc:title>
  <dc:creator>Mutiara</dc:creator>
  <cp:lastModifiedBy>muliyani</cp:lastModifiedBy>
  <cp:revision>69</cp:revision>
  <dcterms:created xsi:type="dcterms:W3CDTF">2007-01-15T00:37:03Z</dcterms:created>
  <dcterms:modified xsi:type="dcterms:W3CDTF">2013-05-29T00:41:40Z</dcterms:modified>
</cp:coreProperties>
</file>