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59" r:id="rId6"/>
    <p:sldId id="262" r:id="rId7"/>
    <p:sldId id="25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7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2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0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3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50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7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7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67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6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D37E4-B488-4F70-BC38-55E65AC71FA6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7A7C8-0C4D-4961-BF7C-44FF3E7A0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2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PCA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15384"/>
            <a:ext cx="9144000" cy="1042416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92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013448" y="3114326"/>
            <a:ext cx="4151376" cy="9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“Cereals.csv”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1020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di </a:t>
            </a:r>
            <a:r>
              <a:rPr lang="en-US" dirty="0" err="1" smtClean="0"/>
              <a:t>bawah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54282" y="2387161"/>
            <a:ext cx="3737257" cy="28931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 err="1"/>
              <a:t>datax</a:t>
            </a:r>
            <a:r>
              <a:rPr lang="en-US" sz="200" dirty="0"/>
              <a:t>&lt;-read.csv("Cereals.csv", header=TRUE)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str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#-----------</a:t>
            </a:r>
          </a:p>
          <a:p>
            <a:r>
              <a:rPr lang="en-US" sz="200" dirty="0" err="1"/>
              <a:t>ukuran</a:t>
            </a:r>
            <a:r>
              <a:rPr lang="en-US" sz="200" dirty="0"/>
              <a:t> &lt;- dim(</a:t>
            </a:r>
            <a:r>
              <a:rPr lang="en-US" sz="200" dirty="0" err="1"/>
              <a:t>datax</a:t>
            </a:r>
            <a:r>
              <a:rPr lang="en-US" sz="200" dirty="0"/>
              <a:t>)</a:t>
            </a:r>
          </a:p>
          <a:p>
            <a:r>
              <a:rPr lang="en-US" sz="200" dirty="0" err="1"/>
              <a:t>baris</a:t>
            </a:r>
            <a:r>
              <a:rPr lang="en-US" sz="200" dirty="0"/>
              <a:t> &lt;- </a:t>
            </a:r>
            <a:r>
              <a:rPr lang="en-US" sz="200" dirty="0" err="1"/>
              <a:t>ukuran</a:t>
            </a:r>
            <a:r>
              <a:rPr lang="en-US" sz="200" dirty="0"/>
              <a:t>[1]</a:t>
            </a:r>
          </a:p>
          <a:p>
            <a:r>
              <a:rPr lang="en-US" sz="200" dirty="0" err="1"/>
              <a:t>kolom</a:t>
            </a:r>
            <a:r>
              <a:rPr lang="en-US" sz="200" dirty="0"/>
              <a:t> &lt;- </a:t>
            </a:r>
            <a:r>
              <a:rPr lang="en-US" sz="200" dirty="0" err="1"/>
              <a:t>ukuran</a:t>
            </a:r>
            <a:r>
              <a:rPr lang="en-US" sz="200" dirty="0"/>
              <a:t>[2]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kolom</a:t>
            </a:r>
            <a:r>
              <a:rPr lang="en-US" sz="200" dirty="0"/>
              <a:t> </a:t>
            </a:r>
            <a:r>
              <a:rPr lang="en-US" sz="200" dirty="0" err="1"/>
              <a:t>awal</a:t>
            </a:r>
            <a:r>
              <a:rPr lang="en-US" sz="200" dirty="0"/>
              <a:t> yang </a:t>
            </a:r>
            <a:r>
              <a:rPr lang="en-US" sz="200" dirty="0" err="1"/>
              <a:t>dipakai</a:t>
            </a:r>
            <a:r>
              <a:rPr lang="en-US" sz="200" dirty="0"/>
              <a:t> </a:t>
            </a:r>
            <a:r>
              <a:rPr lang="en-US" sz="200" dirty="0" err="1"/>
              <a:t>sebagai</a:t>
            </a:r>
            <a:r>
              <a:rPr lang="en-US" sz="200" dirty="0"/>
              <a:t> data</a:t>
            </a:r>
          </a:p>
          <a:p>
            <a:r>
              <a:rPr lang="en-US" sz="200" dirty="0" err="1"/>
              <a:t>iawalkolom</a:t>
            </a:r>
            <a:r>
              <a:rPr lang="en-US" sz="200" dirty="0"/>
              <a:t> = 4     # 1..3 </a:t>
            </a:r>
            <a:r>
              <a:rPr lang="en-US" sz="200" dirty="0" err="1"/>
              <a:t>tidak</a:t>
            </a:r>
            <a:r>
              <a:rPr lang="en-US" sz="200" dirty="0"/>
              <a:t> </a:t>
            </a:r>
            <a:r>
              <a:rPr lang="en-US" sz="200" dirty="0" err="1"/>
              <a:t>digunakan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dataku</a:t>
            </a:r>
            <a:r>
              <a:rPr lang="en-US" sz="200" dirty="0"/>
              <a:t> &lt;- matrix(data=1:baris, </a:t>
            </a:r>
            <a:r>
              <a:rPr lang="en-US" sz="200" dirty="0" err="1"/>
              <a:t>nrow</a:t>
            </a:r>
            <a:r>
              <a:rPr lang="en-US" sz="200" dirty="0"/>
              <a:t>=</a:t>
            </a:r>
            <a:r>
              <a:rPr lang="en-US" sz="200" dirty="0" err="1"/>
              <a:t>baris</a:t>
            </a:r>
            <a:r>
              <a:rPr lang="en-US" sz="200" dirty="0"/>
              <a:t>, </a:t>
            </a:r>
            <a:r>
              <a:rPr lang="en-US" sz="200" dirty="0" err="1"/>
              <a:t>ncol</a:t>
            </a:r>
            <a:r>
              <a:rPr lang="en-US" sz="200" dirty="0"/>
              <a:t>=(kolom-iawalkolom+1))</a:t>
            </a:r>
          </a:p>
          <a:p>
            <a:endParaRPr lang="en-US" sz="200" dirty="0"/>
          </a:p>
          <a:p>
            <a:r>
              <a:rPr lang="en-US" sz="200" dirty="0"/>
              <a:t>for (</a:t>
            </a:r>
            <a:r>
              <a:rPr lang="en-US" sz="200" dirty="0" err="1"/>
              <a:t>ibaris</a:t>
            </a:r>
            <a:r>
              <a:rPr lang="en-US" sz="200" dirty="0"/>
              <a:t> in c(1:baris)) {</a:t>
            </a:r>
          </a:p>
          <a:p>
            <a:r>
              <a:rPr lang="en-US" sz="200" dirty="0"/>
              <a:t>    for (</a:t>
            </a:r>
            <a:r>
              <a:rPr lang="en-US" sz="200" dirty="0" err="1"/>
              <a:t>ikolom</a:t>
            </a:r>
            <a:r>
              <a:rPr lang="en-US" sz="200" dirty="0"/>
              <a:t> in c(</a:t>
            </a:r>
            <a:r>
              <a:rPr lang="en-US" sz="200" dirty="0" err="1"/>
              <a:t>iawalkolom:kolom</a:t>
            </a:r>
            <a:r>
              <a:rPr lang="en-US" sz="200" dirty="0"/>
              <a:t>)) {</a:t>
            </a:r>
          </a:p>
          <a:p>
            <a:r>
              <a:rPr lang="en-US" sz="200" dirty="0"/>
              <a:t>        </a:t>
            </a:r>
            <a:r>
              <a:rPr lang="en-US" sz="200" dirty="0" err="1"/>
              <a:t>isi</a:t>
            </a:r>
            <a:r>
              <a:rPr lang="en-US" sz="200" dirty="0"/>
              <a:t> &lt;- </a:t>
            </a:r>
            <a:r>
              <a:rPr lang="en-US" sz="200" dirty="0" err="1"/>
              <a:t>datax</a:t>
            </a:r>
            <a:r>
              <a:rPr lang="en-US" sz="200" dirty="0"/>
              <a:t>[</a:t>
            </a:r>
            <a:r>
              <a:rPr lang="en-US" sz="200" dirty="0" err="1"/>
              <a:t>ibaris,ikolom</a:t>
            </a:r>
            <a:r>
              <a:rPr lang="en-US" sz="200" dirty="0"/>
              <a:t>]</a:t>
            </a:r>
          </a:p>
          <a:p>
            <a:r>
              <a:rPr lang="en-US" sz="200" dirty="0"/>
              <a:t>        if (is.na(</a:t>
            </a:r>
            <a:r>
              <a:rPr lang="en-US" sz="200" dirty="0" err="1"/>
              <a:t>isi</a:t>
            </a:r>
            <a:r>
              <a:rPr lang="en-US" sz="200" dirty="0"/>
              <a:t>)==TRUE) {</a:t>
            </a:r>
          </a:p>
          <a:p>
            <a:r>
              <a:rPr lang="en-US" sz="200" dirty="0"/>
              <a:t>           </a:t>
            </a:r>
            <a:r>
              <a:rPr lang="en-US" sz="200" dirty="0" err="1"/>
              <a:t>isi</a:t>
            </a:r>
            <a:r>
              <a:rPr lang="en-US" sz="200" dirty="0"/>
              <a:t> &lt;- 0</a:t>
            </a:r>
          </a:p>
          <a:p>
            <a:r>
              <a:rPr lang="en-US" sz="200" dirty="0"/>
              <a:t>        }</a:t>
            </a:r>
          </a:p>
          <a:p>
            <a:r>
              <a:rPr lang="en-US" sz="200" dirty="0"/>
              <a:t>        </a:t>
            </a:r>
            <a:r>
              <a:rPr lang="en-US" sz="200" dirty="0" err="1"/>
              <a:t>dataku</a:t>
            </a:r>
            <a:r>
              <a:rPr lang="en-US" sz="200" dirty="0"/>
              <a:t>[</a:t>
            </a:r>
            <a:r>
              <a:rPr lang="en-US" sz="200" dirty="0" err="1"/>
              <a:t>ibaris</a:t>
            </a:r>
            <a:r>
              <a:rPr lang="en-US" sz="200" dirty="0"/>
              <a:t>,(ikolom-iawalkolom+1)] &lt;- </a:t>
            </a:r>
            <a:r>
              <a:rPr lang="en-US" sz="200" dirty="0" err="1"/>
              <a:t>isi</a:t>
            </a:r>
            <a:endParaRPr lang="en-US" sz="200" dirty="0"/>
          </a:p>
          <a:p>
            <a:r>
              <a:rPr lang="en-US" sz="200" dirty="0"/>
              <a:t>    }</a:t>
            </a:r>
          </a:p>
          <a:p>
            <a:r>
              <a:rPr lang="en-US" sz="200" dirty="0"/>
              <a:t>}</a:t>
            </a:r>
          </a:p>
          <a:p>
            <a:endParaRPr lang="en-US" sz="200" dirty="0"/>
          </a:p>
          <a:p>
            <a:r>
              <a:rPr lang="en-US" sz="200" dirty="0"/>
              <a:t>#-----------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library(stats)</a:t>
            </a:r>
          </a:p>
          <a:p>
            <a:r>
              <a:rPr lang="en-US" sz="200" dirty="0" err="1"/>
              <a:t>data_pca</a:t>
            </a:r>
            <a:r>
              <a:rPr lang="en-US" sz="200" dirty="0"/>
              <a:t> &lt;- </a:t>
            </a:r>
            <a:r>
              <a:rPr lang="en-US" sz="200" dirty="0" err="1"/>
              <a:t>prcomp</a:t>
            </a:r>
            <a:r>
              <a:rPr lang="en-US" sz="200" dirty="0"/>
              <a:t>(</a:t>
            </a:r>
            <a:r>
              <a:rPr lang="en-US" sz="200" dirty="0" err="1"/>
              <a:t>dataku</a:t>
            </a:r>
            <a:r>
              <a:rPr lang="en-US" sz="200" dirty="0"/>
              <a:t>, center = TRUE, scale = TRUE) </a:t>
            </a:r>
          </a:p>
          <a:p>
            <a:r>
              <a:rPr lang="en-US" sz="200" dirty="0"/>
              <a:t>summary(</a:t>
            </a:r>
            <a:r>
              <a:rPr lang="en-US" sz="200" dirty="0" err="1"/>
              <a:t>data_pca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 err="1"/>
              <a:t>PCx</a:t>
            </a:r>
            <a:r>
              <a:rPr lang="en-US" sz="200" dirty="0"/>
              <a:t> &lt;- </a:t>
            </a:r>
            <a:r>
              <a:rPr lang="en-US" sz="200" dirty="0" err="1"/>
              <a:t>data_pca$x</a:t>
            </a:r>
            <a:endParaRPr lang="en-US" sz="200" dirty="0"/>
          </a:p>
          <a:p>
            <a:r>
              <a:rPr lang="en-US" sz="200" dirty="0" err="1"/>
              <a:t>eigenvaluex</a:t>
            </a:r>
            <a:r>
              <a:rPr lang="en-US" sz="200" dirty="0"/>
              <a:t> &lt;- </a:t>
            </a:r>
            <a:r>
              <a:rPr lang="en-US" sz="200" dirty="0" err="1"/>
              <a:t>data_pca$sdev</a:t>
            </a:r>
            <a:endParaRPr lang="en-US" sz="200" dirty="0"/>
          </a:p>
          <a:p>
            <a:r>
              <a:rPr lang="en-US" sz="200" dirty="0" err="1"/>
              <a:t>loadingx</a:t>
            </a:r>
            <a:r>
              <a:rPr lang="en-US" sz="200" dirty="0"/>
              <a:t> &lt;- </a:t>
            </a:r>
            <a:r>
              <a:rPr lang="en-US" sz="200" dirty="0" err="1"/>
              <a:t>data_pca$rotation</a:t>
            </a:r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plot(</a:t>
            </a:r>
            <a:r>
              <a:rPr lang="en-US" sz="200" dirty="0" err="1"/>
              <a:t>cumsum</a:t>
            </a:r>
            <a:r>
              <a:rPr lang="en-US" sz="200" dirty="0"/>
              <a:t>(data_pca$sdev^2/sum(data_pca$sdev^2)))</a:t>
            </a:r>
          </a:p>
          <a:p>
            <a:endParaRPr lang="en-US" sz="200" dirty="0"/>
          </a:p>
          <a:p>
            <a:r>
              <a:rPr lang="en-US" sz="200" dirty="0" err="1"/>
              <a:t>pc.use</a:t>
            </a:r>
            <a:r>
              <a:rPr lang="en-US" sz="200" dirty="0"/>
              <a:t> &lt;- 3 # explains xx% of variance</a:t>
            </a:r>
          </a:p>
          <a:p>
            <a:r>
              <a:rPr lang="en-US" sz="200" dirty="0" err="1"/>
              <a:t>trunc</a:t>
            </a:r>
            <a:r>
              <a:rPr lang="en-US" sz="200" dirty="0"/>
              <a:t> &lt;- </a:t>
            </a:r>
            <a:r>
              <a:rPr lang="en-US" sz="200" dirty="0" err="1"/>
              <a:t>data_pca$x</a:t>
            </a:r>
            <a:r>
              <a:rPr lang="en-US" sz="200" dirty="0"/>
              <a:t>[,1:pc.use] %*% t(</a:t>
            </a:r>
            <a:r>
              <a:rPr lang="en-US" sz="200" dirty="0" err="1"/>
              <a:t>data_pca$rotation</a:t>
            </a:r>
            <a:r>
              <a:rPr lang="en-US" sz="200" dirty="0"/>
              <a:t>[,1:pc.use])</a:t>
            </a:r>
          </a:p>
          <a:p>
            <a:endParaRPr lang="en-US" sz="200" dirty="0"/>
          </a:p>
          <a:p>
            <a:r>
              <a:rPr lang="en-US" sz="200" dirty="0"/>
              <a:t>#and add the center (and re-scale) back to data</a:t>
            </a:r>
          </a:p>
          <a:p>
            <a:r>
              <a:rPr lang="en-US" sz="200" dirty="0"/>
              <a:t>if(</a:t>
            </a:r>
            <a:r>
              <a:rPr lang="en-US" sz="200" dirty="0" err="1"/>
              <a:t>data_pca$scale</a:t>
            </a:r>
            <a:r>
              <a:rPr lang="en-US" sz="200" dirty="0"/>
              <a:t> != FALSE){</a:t>
            </a:r>
          </a:p>
          <a:p>
            <a:r>
              <a:rPr lang="en-US" sz="200" dirty="0"/>
              <a:t>	</a:t>
            </a:r>
            <a:r>
              <a:rPr lang="en-US" sz="200" dirty="0" err="1"/>
              <a:t>trunc</a:t>
            </a:r>
            <a:r>
              <a:rPr lang="en-US" sz="200" dirty="0"/>
              <a:t> &lt;- scale(</a:t>
            </a:r>
            <a:r>
              <a:rPr lang="en-US" sz="200" dirty="0" err="1"/>
              <a:t>trunc</a:t>
            </a:r>
            <a:r>
              <a:rPr lang="en-US" sz="200" dirty="0"/>
              <a:t>, center = FALSE , scale=1/</a:t>
            </a:r>
            <a:r>
              <a:rPr lang="en-US" sz="200" dirty="0" err="1"/>
              <a:t>data_pca$scale</a:t>
            </a:r>
            <a:r>
              <a:rPr lang="en-US" sz="200" dirty="0"/>
              <a:t>)</a:t>
            </a:r>
          </a:p>
          <a:p>
            <a:r>
              <a:rPr lang="en-US" sz="200" dirty="0"/>
              <a:t>}</a:t>
            </a:r>
          </a:p>
          <a:p>
            <a:r>
              <a:rPr lang="en-US" sz="200" dirty="0"/>
              <a:t>if(</a:t>
            </a:r>
            <a:r>
              <a:rPr lang="en-US" sz="200" dirty="0" err="1"/>
              <a:t>data_pca$center</a:t>
            </a:r>
            <a:r>
              <a:rPr lang="en-US" sz="200" dirty="0"/>
              <a:t> != FALSE){</a:t>
            </a:r>
          </a:p>
          <a:p>
            <a:r>
              <a:rPr lang="en-US" sz="200" dirty="0"/>
              <a:t>    </a:t>
            </a:r>
            <a:r>
              <a:rPr lang="en-US" sz="200" dirty="0" err="1"/>
              <a:t>trunc</a:t>
            </a:r>
            <a:r>
              <a:rPr lang="en-US" sz="200" dirty="0"/>
              <a:t> &lt;- scale(</a:t>
            </a:r>
            <a:r>
              <a:rPr lang="en-US" sz="200" dirty="0" err="1"/>
              <a:t>trunc</a:t>
            </a:r>
            <a:r>
              <a:rPr lang="en-US" sz="200" dirty="0"/>
              <a:t>, center = -1 * </a:t>
            </a:r>
            <a:r>
              <a:rPr lang="en-US" sz="200" dirty="0" err="1"/>
              <a:t>data_pca$center</a:t>
            </a:r>
            <a:r>
              <a:rPr lang="en-US" sz="200" dirty="0"/>
              <a:t>, scale=FALSE)</a:t>
            </a:r>
          </a:p>
          <a:p>
            <a:r>
              <a:rPr lang="en-US" sz="200" dirty="0"/>
              <a:t>}</a:t>
            </a:r>
          </a:p>
          <a:p>
            <a:r>
              <a:rPr lang="en-US" sz="200" dirty="0"/>
              <a:t>dim(</a:t>
            </a:r>
            <a:r>
              <a:rPr lang="en-US" sz="200" dirty="0" err="1"/>
              <a:t>trunc</a:t>
            </a:r>
            <a:r>
              <a:rPr lang="en-US" sz="200" dirty="0"/>
              <a:t>); dim(</a:t>
            </a:r>
            <a:r>
              <a:rPr lang="en-US" sz="200" dirty="0" err="1"/>
              <a:t>dataku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RAN &lt;- range(</a:t>
            </a:r>
            <a:r>
              <a:rPr lang="en-US" sz="200" dirty="0" err="1"/>
              <a:t>cbind</a:t>
            </a:r>
            <a:r>
              <a:rPr lang="en-US" sz="200" dirty="0"/>
              <a:t>(</a:t>
            </a:r>
            <a:r>
              <a:rPr lang="en-US" sz="200" dirty="0" err="1"/>
              <a:t>dataku</a:t>
            </a:r>
            <a:r>
              <a:rPr lang="en-US" sz="200" dirty="0"/>
              <a:t>, </a:t>
            </a:r>
            <a:r>
              <a:rPr lang="en-US" sz="200" dirty="0" err="1"/>
              <a:t>trunc</a:t>
            </a:r>
            <a:r>
              <a:rPr lang="en-US" sz="200" dirty="0"/>
              <a:t>))</a:t>
            </a:r>
          </a:p>
          <a:p>
            <a:r>
              <a:rPr lang="en-US" sz="200" dirty="0"/>
              <a:t>BREAKS &lt;- </a:t>
            </a:r>
            <a:r>
              <a:rPr lang="en-US" sz="200" dirty="0" err="1"/>
              <a:t>seq</a:t>
            </a:r>
            <a:r>
              <a:rPr lang="en-US" sz="200" dirty="0"/>
              <a:t>(RAN[1], RAN[2],,100)</a:t>
            </a:r>
          </a:p>
          <a:p>
            <a:r>
              <a:rPr lang="en-US" sz="200" dirty="0"/>
              <a:t>COLS &lt;- rainbow(length(BREAKS)-1)</a:t>
            </a:r>
          </a:p>
          <a:p>
            <a:r>
              <a:rPr lang="en-US" sz="200" dirty="0"/>
              <a:t>par(</a:t>
            </a:r>
            <a:r>
              <a:rPr lang="en-US" sz="200" dirty="0" err="1"/>
              <a:t>mfcol</a:t>
            </a:r>
            <a:r>
              <a:rPr lang="en-US" sz="200" dirty="0"/>
              <a:t>=c(1,2), mar=c(1,1,2,1))</a:t>
            </a:r>
          </a:p>
          <a:p>
            <a:r>
              <a:rPr lang="en-US" sz="200" dirty="0"/>
              <a:t>image(</a:t>
            </a:r>
            <a:r>
              <a:rPr lang="en-US" sz="200" dirty="0" err="1"/>
              <a:t>dataku</a:t>
            </a:r>
            <a:r>
              <a:rPr lang="en-US" sz="200" dirty="0"/>
              <a:t>, main="Original matrix", </a:t>
            </a:r>
            <a:r>
              <a:rPr lang="en-US" sz="200" dirty="0" err="1"/>
              <a:t>xlab</a:t>
            </a:r>
            <a:r>
              <a:rPr lang="en-US" sz="200" dirty="0"/>
              <a:t>="", </a:t>
            </a:r>
            <a:r>
              <a:rPr lang="en-US" sz="200" dirty="0" err="1"/>
              <a:t>ylab</a:t>
            </a:r>
            <a:r>
              <a:rPr lang="en-US" sz="200" dirty="0"/>
              <a:t>="", </a:t>
            </a:r>
            <a:r>
              <a:rPr lang="en-US" sz="200" dirty="0" err="1"/>
              <a:t>xaxt</a:t>
            </a:r>
            <a:r>
              <a:rPr lang="en-US" sz="200" dirty="0"/>
              <a:t>="n", </a:t>
            </a:r>
            <a:r>
              <a:rPr lang="en-US" sz="200" dirty="0" err="1"/>
              <a:t>yaxt</a:t>
            </a:r>
            <a:r>
              <a:rPr lang="en-US" sz="200" dirty="0"/>
              <a:t>="n", breaks=BREAKS, col=COLS)</a:t>
            </a:r>
          </a:p>
          <a:p>
            <a:r>
              <a:rPr lang="en-US" sz="200" dirty="0"/>
              <a:t>box()</a:t>
            </a:r>
          </a:p>
          <a:p>
            <a:r>
              <a:rPr lang="en-US" sz="200" dirty="0"/>
              <a:t>image(</a:t>
            </a:r>
            <a:r>
              <a:rPr lang="en-US" sz="200" dirty="0" err="1"/>
              <a:t>trunc</a:t>
            </a:r>
            <a:r>
              <a:rPr lang="en-US" sz="200" dirty="0"/>
              <a:t>, main="Truncated matrix (3 PCs)", </a:t>
            </a:r>
            <a:r>
              <a:rPr lang="en-US" sz="200" dirty="0" err="1"/>
              <a:t>xlab</a:t>
            </a:r>
            <a:r>
              <a:rPr lang="en-US" sz="200" dirty="0"/>
              <a:t>="", </a:t>
            </a:r>
            <a:r>
              <a:rPr lang="en-US" sz="200" dirty="0" err="1"/>
              <a:t>ylab</a:t>
            </a:r>
            <a:r>
              <a:rPr lang="en-US" sz="200" dirty="0"/>
              <a:t>="", </a:t>
            </a:r>
            <a:r>
              <a:rPr lang="en-US" sz="200" dirty="0" err="1"/>
              <a:t>xaxt</a:t>
            </a:r>
            <a:r>
              <a:rPr lang="en-US" sz="200" dirty="0"/>
              <a:t>="n", </a:t>
            </a:r>
            <a:r>
              <a:rPr lang="en-US" sz="200" dirty="0" err="1"/>
              <a:t>yaxt</a:t>
            </a:r>
            <a:r>
              <a:rPr lang="en-US" sz="200" dirty="0"/>
              <a:t>="n", breaks=BREAKS, col=COLS)</a:t>
            </a:r>
          </a:p>
          <a:p>
            <a:r>
              <a:rPr lang="en-US" sz="200" dirty="0"/>
              <a:t>box()</a:t>
            </a:r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#-------------</a:t>
            </a:r>
          </a:p>
          <a:p>
            <a:endParaRPr lang="en-US" sz="200" dirty="0"/>
          </a:p>
          <a:p>
            <a:r>
              <a:rPr lang="en-US" sz="200" dirty="0"/>
              <a:t># plot(</a:t>
            </a:r>
            <a:r>
              <a:rPr lang="en-US" sz="200" dirty="0" err="1"/>
              <a:t>data_pca</a:t>
            </a:r>
            <a:r>
              <a:rPr lang="en-US" sz="200" dirty="0"/>
              <a:t>, type = "l") 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diambil</a:t>
            </a:r>
            <a:r>
              <a:rPr lang="en-US" sz="200" dirty="0"/>
              <a:t> </a:t>
            </a:r>
            <a:r>
              <a:rPr lang="en-US" sz="200" dirty="0" err="1"/>
              <a:t>hanya</a:t>
            </a:r>
            <a:r>
              <a:rPr lang="en-US" sz="200" dirty="0"/>
              <a:t> data "calories" </a:t>
            </a:r>
            <a:r>
              <a:rPr lang="en-US" sz="200" dirty="0" err="1"/>
              <a:t>dan</a:t>
            </a:r>
            <a:r>
              <a:rPr lang="en-US" sz="200" dirty="0"/>
              <a:t> "ratings"</a:t>
            </a:r>
          </a:p>
          <a:p>
            <a:r>
              <a:rPr lang="en-US" sz="200" dirty="0" err="1"/>
              <a:t>datay</a:t>
            </a:r>
            <a:r>
              <a:rPr lang="en-US" sz="200" dirty="0"/>
              <a:t> &lt;- </a:t>
            </a:r>
            <a:r>
              <a:rPr lang="en-US" sz="200" dirty="0" err="1"/>
              <a:t>dataku</a:t>
            </a:r>
            <a:r>
              <a:rPr lang="en-US" sz="200" dirty="0"/>
              <a:t>[,c(1,13)]</a:t>
            </a:r>
          </a:p>
          <a:p>
            <a:r>
              <a:rPr lang="en-US" sz="200" dirty="0" err="1"/>
              <a:t>datay_pca</a:t>
            </a:r>
            <a:r>
              <a:rPr lang="en-US" sz="200" dirty="0"/>
              <a:t> &lt;- </a:t>
            </a:r>
            <a:r>
              <a:rPr lang="en-US" sz="200" dirty="0" err="1"/>
              <a:t>prcomp</a:t>
            </a:r>
            <a:r>
              <a:rPr lang="en-US" sz="200" dirty="0"/>
              <a:t>(</a:t>
            </a:r>
            <a:r>
              <a:rPr lang="en-US" sz="200" dirty="0" err="1"/>
              <a:t>datay</a:t>
            </a:r>
            <a:r>
              <a:rPr lang="en-US" sz="200" dirty="0"/>
              <a:t>, center = TRUE, scale = TRUE) </a:t>
            </a:r>
          </a:p>
          <a:p>
            <a:endParaRPr lang="en-US" sz="200" dirty="0"/>
          </a:p>
          <a:p>
            <a:r>
              <a:rPr lang="en-US" sz="200" dirty="0"/>
              <a:t>dim(</a:t>
            </a:r>
            <a:r>
              <a:rPr lang="en-US" sz="200" dirty="0" err="1"/>
              <a:t>data_pca$x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[,1],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[,2],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[,3],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[,4],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endParaRPr lang="en-US" sz="200" dirty="0"/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[,5],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[,6],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[,10],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[,11],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[,12],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  <a:p>
            <a:r>
              <a:rPr lang="en-US" sz="200" dirty="0"/>
              <a:t>plot(</a:t>
            </a:r>
            <a:r>
              <a:rPr lang="en-US" sz="200" dirty="0" err="1"/>
              <a:t>data_pca$x</a:t>
            </a:r>
            <a:r>
              <a:rPr lang="en-US" sz="200" dirty="0"/>
              <a:t>[,13], </a:t>
            </a:r>
            <a:r>
              <a:rPr lang="en-US" sz="200" dirty="0" err="1"/>
              <a:t>ylim</a:t>
            </a:r>
            <a:r>
              <a:rPr lang="en-US" sz="200" dirty="0"/>
              <a:t>=c(-10, 10))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27610" y="952507"/>
            <a:ext cx="5410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Amati </a:t>
            </a:r>
            <a:r>
              <a:rPr lang="en-US" dirty="0" err="1" smtClean="0"/>
              <a:t>kolom</a:t>
            </a:r>
            <a:r>
              <a:rPr lang="en-US" dirty="0" smtClean="0"/>
              <a:t> “calories” </a:t>
            </a:r>
            <a:r>
              <a:rPr lang="en-US" dirty="0" err="1" smtClean="0"/>
              <a:t>dan</a:t>
            </a:r>
            <a:r>
              <a:rPr lang="en-US" dirty="0" smtClean="0"/>
              <a:t> “ratings” :</a:t>
            </a:r>
          </a:p>
          <a:p>
            <a:endParaRPr lang="en-US" dirty="0"/>
          </a:p>
          <a:p>
            <a:r>
              <a:rPr lang="en-US" dirty="0" err="1" smtClean="0"/>
              <a:t>Tunjukkan</a:t>
            </a:r>
            <a:r>
              <a:rPr lang="en-US" dirty="0" smtClean="0"/>
              <a:t> variances </a:t>
            </a:r>
            <a:r>
              <a:rPr lang="en-US" dirty="0" err="1" smtClean="0"/>
              <a:t>dari</a:t>
            </a:r>
            <a:r>
              <a:rPr lang="en-US" dirty="0" smtClean="0"/>
              <a:t> “</a:t>
            </a:r>
            <a:r>
              <a:rPr lang="en-US" dirty="0" err="1" smtClean="0"/>
              <a:t>datay</a:t>
            </a:r>
            <a:r>
              <a:rPr lang="en-US" dirty="0" smtClean="0"/>
              <a:t>”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r>
              <a:rPr lang="en-US" dirty="0" err="1"/>
              <a:t>Tunjukkan</a:t>
            </a:r>
            <a:r>
              <a:rPr lang="en-US" dirty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“calories” </a:t>
            </a:r>
            <a:r>
              <a:rPr lang="en-US" dirty="0" err="1" smtClean="0"/>
              <a:t>dan</a:t>
            </a:r>
            <a:r>
              <a:rPr lang="en-US" dirty="0" smtClean="0"/>
              <a:t> “ratings”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73636" y="1780442"/>
            <a:ext cx="361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datay</a:t>
            </a:r>
            <a:r>
              <a:rPr lang="en-US" dirty="0" smtClean="0"/>
              <a:t> &lt;- </a:t>
            </a:r>
            <a:r>
              <a:rPr lang="en-US" dirty="0" err="1" smtClean="0"/>
              <a:t>dataku</a:t>
            </a:r>
            <a:r>
              <a:rPr lang="en-US" dirty="0" smtClean="0"/>
              <a:t>[,c(1,13)]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73636" y="2664680"/>
            <a:ext cx="361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dirty="0" err="1" smtClean="0"/>
              <a:t>ar</a:t>
            </a:r>
            <a:r>
              <a:rPr lang="en-US" dirty="0" smtClean="0"/>
              <a:t>(</a:t>
            </a:r>
            <a:r>
              <a:rPr lang="en-US" dirty="0" err="1" smtClean="0"/>
              <a:t>datay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04423" y="3047862"/>
            <a:ext cx="3954462" cy="990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273636" y="4920663"/>
            <a:ext cx="361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cor</a:t>
            </a:r>
            <a:r>
              <a:rPr lang="en-US" dirty="0" smtClean="0"/>
              <a:t>(</a:t>
            </a:r>
            <a:r>
              <a:rPr lang="en-US" dirty="0" err="1" smtClean="0"/>
              <a:t>datay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141737" y="5317695"/>
            <a:ext cx="36027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&gt; </a:t>
            </a:r>
            <a:r>
              <a:rPr lang="en-US" dirty="0" err="1"/>
              <a:t>cor</a:t>
            </a:r>
            <a:r>
              <a:rPr lang="en-US" dirty="0"/>
              <a:t>(</a:t>
            </a:r>
            <a:r>
              <a:rPr lang="en-US" dirty="0" err="1"/>
              <a:t>datay</a:t>
            </a:r>
            <a:r>
              <a:rPr lang="en-US" dirty="0"/>
              <a:t>)</a:t>
            </a:r>
          </a:p>
          <a:p>
            <a:r>
              <a:rPr lang="en-US" dirty="0"/>
              <a:t>          [,1]      [,2]</a:t>
            </a:r>
          </a:p>
          <a:p>
            <a:r>
              <a:rPr lang="en-US" dirty="0"/>
              <a:t>[1,]  1.000000 -0.689376</a:t>
            </a:r>
          </a:p>
          <a:p>
            <a:r>
              <a:rPr lang="en-US" dirty="0"/>
              <a:t>[2,] -0.689376  1.000000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51960" y="5741092"/>
            <a:ext cx="2761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Korelasinya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tergolong</a:t>
            </a:r>
            <a:r>
              <a:rPr lang="en-US" dirty="0" smtClean="0"/>
              <a:t> STRONG </a:t>
            </a:r>
            <a:r>
              <a:rPr lang="en-US" dirty="0" err="1" smtClean="0"/>
              <a:t>yaitu</a:t>
            </a:r>
            <a:r>
              <a:rPr lang="en-US" dirty="0" smtClean="0"/>
              <a:t>      -0.689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1560" y="5879592"/>
            <a:ext cx="2491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variable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dihapus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374136" y="6176963"/>
            <a:ext cx="7223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98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013448" y="3114326"/>
            <a:ext cx="4151376" cy="9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“Cereals.csv”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102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Total variability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“calories” </a:t>
            </a:r>
            <a:r>
              <a:rPr lang="en-US" dirty="0" err="1" smtClean="0"/>
              <a:t>dan</a:t>
            </a:r>
            <a:r>
              <a:rPr lang="en-US" dirty="0" smtClean="0"/>
              <a:t> “ratings”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27610" y="952507"/>
            <a:ext cx="5410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Amati </a:t>
            </a:r>
            <a:r>
              <a:rPr lang="en-US" dirty="0" err="1" smtClean="0"/>
              <a:t>kolom</a:t>
            </a:r>
            <a:r>
              <a:rPr lang="en-US" dirty="0" smtClean="0"/>
              <a:t> “calories” </a:t>
            </a:r>
            <a:r>
              <a:rPr lang="en-US" dirty="0" err="1" smtClean="0"/>
              <a:t>dan</a:t>
            </a:r>
            <a:r>
              <a:rPr lang="en-US" dirty="0" smtClean="0"/>
              <a:t> “ratings” :</a:t>
            </a:r>
          </a:p>
          <a:p>
            <a:endParaRPr lang="en-US" dirty="0"/>
          </a:p>
          <a:p>
            <a:r>
              <a:rPr lang="en-US" dirty="0" err="1" smtClean="0"/>
              <a:t>Tunjukkan</a:t>
            </a:r>
            <a:r>
              <a:rPr lang="en-US" dirty="0" smtClean="0"/>
              <a:t> variances </a:t>
            </a:r>
            <a:r>
              <a:rPr lang="en-US" dirty="0" err="1" smtClean="0"/>
              <a:t>dari</a:t>
            </a:r>
            <a:r>
              <a:rPr lang="en-US" dirty="0" smtClean="0"/>
              <a:t> “</a:t>
            </a:r>
            <a:r>
              <a:rPr lang="en-US" dirty="0" err="1" smtClean="0"/>
              <a:t>datay</a:t>
            </a:r>
            <a:r>
              <a:rPr lang="en-US" dirty="0" smtClean="0"/>
              <a:t>”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r>
              <a:rPr lang="en-US" dirty="0" err="1"/>
              <a:t>Tunjukkan</a:t>
            </a:r>
            <a:r>
              <a:rPr lang="en-US" dirty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“calories” </a:t>
            </a:r>
            <a:r>
              <a:rPr lang="en-US" dirty="0" err="1" smtClean="0"/>
              <a:t>dan</a:t>
            </a:r>
            <a:r>
              <a:rPr lang="en-US" dirty="0" smtClean="0"/>
              <a:t> “ratings”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73636" y="1780442"/>
            <a:ext cx="361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datay</a:t>
            </a:r>
            <a:r>
              <a:rPr lang="en-US" dirty="0" smtClean="0"/>
              <a:t> &lt;- </a:t>
            </a:r>
            <a:r>
              <a:rPr lang="en-US" dirty="0" err="1" smtClean="0"/>
              <a:t>dataku</a:t>
            </a:r>
            <a:r>
              <a:rPr lang="en-US" dirty="0" smtClean="0"/>
              <a:t>[,c(1,13)]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73636" y="2664680"/>
            <a:ext cx="361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dirty="0" err="1" smtClean="0"/>
              <a:t>ar</a:t>
            </a:r>
            <a:r>
              <a:rPr lang="en-US" dirty="0" smtClean="0"/>
              <a:t>(</a:t>
            </a:r>
            <a:r>
              <a:rPr lang="en-US" dirty="0" err="1" smtClean="0"/>
              <a:t>datay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04423" y="3047862"/>
            <a:ext cx="3954462" cy="990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273636" y="4920663"/>
            <a:ext cx="361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cor</a:t>
            </a:r>
            <a:r>
              <a:rPr lang="en-US" dirty="0" smtClean="0"/>
              <a:t>(</a:t>
            </a:r>
            <a:r>
              <a:rPr lang="en-US" dirty="0" err="1" smtClean="0"/>
              <a:t>datay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141737" y="5317695"/>
            <a:ext cx="36027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&gt; </a:t>
            </a:r>
            <a:r>
              <a:rPr lang="en-US" dirty="0" err="1"/>
              <a:t>cor</a:t>
            </a:r>
            <a:r>
              <a:rPr lang="en-US" dirty="0"/>
              <a:t>(</a:t>
            </a:r>
            <a:r>
              <a:rPr lang="en-US" dirty="0" err="1"/>
              <a:t>datay</a:t>
            </a:r>
            <a:r>
              <a:rPr lang="en-US" dirty="0"/>
              <a:t>)</a:t>
            </a:r>
          </a:p>
          <a:p>
            <a:r>
              <a:rPr lang="en-US" dirty="0"/>
              <a:t>          [,1]      [,2]</a:t>
            </a:r>
          </a:p>
          <a:p>
            <a:r>
              <a:rPr lang="en-US" dirty="0"/>
              <a:t>[1,]  1.000000 -0.689376</a:t>
            </a:r>
          </a:p>
          <a:p>
            <a:r>
              <a:rPr lang="en-US" dirty="0"/>
              <a:t>[2,] -0.689376  1.000000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51560" y="2341514"/>
            <a:ext cx="336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The total variability </a:t>
            </a:r>
            <a:r>
              <a:rPr lang="en-US" i="1" dirty="0" smtClean="0"/>
              <a:t>: the sum </a:t>
            </a:r>
            <a:r>
              <a:rPr lang="en-US" i="1" dirty="0"/>
              <a:t>of the variances of the two variables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770624"/>
            <a:ext cx="450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379.63 + 197.32 </a:t>
            </a:r>
            <a:r>
              <a:rPr lang="en-US" dirty="0"/>
              <a:t>= </a:t>
            </a:r>
            <a:r>
              <a:rPr lang="en-US" dirty="0" smtClean="0"/>
              <a:t>576.95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88720" y="3961867"/>
            <a:ext cx="4290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varia &lt;- var(datay)</a:t>
            </a:r>
          </a:p>
          <a:p>
            <a:r>
              <a:rPr lang="sv-SE" dirty="0"/>
              <a:t>tv &lt;- varia[1,1] + varia[2,2]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0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“Cereals.csv”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504432" cy="154851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946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“Cereals.csv”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1020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: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27610" y="952506"/>
            <a:ext cx="5410200" cy="539342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smtClean="0"/>
              <a:t>?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41393" y="3984613"/>
            <a:ext cx="3915846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# compute PCs</a:t>
            </a:r>
          </a:p>
          <a:p>
            <a:r>
              <a:rPr lang="it-IT" dirty="0"/>
              <a:t>data_pca &lt;- prcomp(dataku)</a:t>
            </a:r>
          </a:p>
          <a:p>
            <a:r>
              <a:rPr lang="it-IT" dirty="0"/>
              <a:t>data_pca$rot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2366111"/>
            <a:ext cx="3941064" cy="89255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" dirty="0" err="1"/>
              <a:t>datax</a:t>
            </a:r>
            <a:r>
              <a:rPr lang="en-US" sz="400" dirty="0"/>
              <a:t>&lt;-read.csv("Cereals.csv", header=TRUE)</a:t>
            </a:r>
          </a:p>
          <a:p>
            <a:endParaRPr lang="en-US" sz="400" dirty="0"/>
          </a:p>
          <a:p>
            <a:r>
              <a:rPr lang="en-US" sz="400" dirty="0"/>
              <a:t># </a:t>
            </a:r>
            <a:r>
              <a:rPr lang="en-US" sz="400" dirty="0" err="1"/>
              <a:t>mengabaikan</a:t>
            </a:r>
            <a:r>
              <a:rPr lang="en-US" sz="400" dirty="0"/>
              <a:t> data yang </a:t>
            </a:r>
            <a:r>
              <a:rPr lang="en-US" sz="400" dirty="0" err="1"/>
              <a:t>tidak</a:t>
            </a:r>
            <a:r>
              <a:rPr lang="en-US" sz="400" dirty="0"/>
              <a:t> </a:t>
            </a:r>
            <a:r>
              <a:rPr lang="en-US" sz="400" dirty="0" err="1"/>
              <a:t>lengkap</a:t>
            </a:r>
            <a:endParaRPr lang="en-US" sz="400" dirty="0"/>
          </a:p>
          <a:p>
            <a:r>
              <a:rPr lang="en-US" sz="400" dirty="0"/>
              <a:t># </a:t>
            </a:r>
            <a:r>
              <a:rPr lang="en-US" sz="400" dirty="0" err="1"/>
              <a:t>menghapus</a:t>
            </a:r>
            <a:r>
              <a:rPr lang="en-US" sz="400" dirty="0"/>
              <a:t> </a:t>
            </a:r>
            <a:r>
              <a:rPr lang="en-US" sz="400" dirty="0" err="1"/>
              <a:t>atau</a:t>
            </a:r>
            <a:r>
              <a:rPr lang="en-US" sz="400" dirty="0"/>
              <a:t> </a:t>
            </a:r>
            <a:r>
              <a:rPr lang="en-US" sz="400" dirty="0" err="1"/>
              <a:t>tidak</a:t>
            </a:r>
            <a:r>
              <a:rPr lang="en-US" sz="400" dirty="0"/>
              <a:t> </a:t>
            </a:r>
            <a:r>
              <a:rPr lang="en-US" sz="400" dirty="0" err="1"/>
              <a:t>menyertakan</a:t>
            </a:r>
            <a:r>
              <a:rPr lang="en-US" sz="400" dirty="0"/>
              <a:t> </a:t>
            </a:r>
            <a:r>
              <a:rPr lang="en-US" sz="400" dirty="0" err="1"/>
              <a:t>kolom</a:t>
            </a:r>
            <a:r>
              <a:rPr lang="en-US" sz="400" dirty="0"/>
              <a:t> 1 </a:t>
            </a:r>
            <a:r>
              <a:rPr lang="en-US" sz="400" dirty="0" err="1"/>
              <a:t>sd</a:t>
            </a:r>
            <a:r>
              <a:rPr lang="en-US" sz="400" dirty="0"/>
              <a:t> 3</a:t>
            </a:r>
          </a:p>
          <a:p>
            <a:r>
              <a:rPr lang="en-US" sz="400" dirty="0" err="1"/>
              <a:t>dataku</a:t>
            </a:r>
            <a:r>
              <a:rPr lang="en-US" sz="400" dirty="0"/>
              <a:t> &lt;- </a:t>
            </a:r>
            <a:r>
              <a:rPr lang="en-US" sz="400" dirty="0" err="1"/>
              <a:t>na.omit</a:t>
            </a:r>
            <a:r>
              <a:rPr lang="en-US" sz="400" dirty="0"/>
              <a:t>(</a:t>
            </a:r>
            <a:r>
              <a:rPr lang="en-US" sz="400" dirty="0" err="1"/>
              <a:t>datax</a:t>
            </a:r>
            <a:r>
              <a:rPr lang="en-US" sz="400" dirty="0"/>
              <a:t>[,-c(1:3)])</a:t>
            </a:r>
          </a:p>
          <a:p>
            <a:r>
              <a:rPr lang="en-US" sz="400" dirty="0" err="1"/>
              <a:t>dataku</a:t>
            </a:r>
            <a:r>
              <a:rPr lang="en-US" sz="400" dirty="0"/>
              <a:t> &lt;- </a:t>
            </a:r>
            <a:r>
              <a:rPr lang="en-US" sz="400" dirty="0" err="1"/>
              <a:t>dataku</a:t>
            </a:r>
            <a:r>
              <a:rPr lang="en-US" sz="400" dirty="0"/>
              <a:t>[,-c(2:12)]</a:t>
            </a:r>
          </a:p>
          <a:p>
            <a:endParaRPr lang="en-US" sz="400" dirty="0"/>
          </a:p>
          <a:p>
            <a:r>
              <a:rPr lang="en-US" sz="400" dirty="0"/>
              <a:t>#-----------</a:t>
            </a:r>
          </a:p>
          <a:p>
            <a:r>
              <a:rPr lang="en-US" sz="400" dirty="0"/>
              <a:t>library(stats)</a:t>
            </a:r>
          </a:p>
          <a:p>
            <a:endParaRPr lang="en-US" sz="400" dirty="0"/>
          </a:p>
          <a:p>
            <a:r>
              <a:rPr lang="en-US" sz="400" dirty="0"/>
              <a:t># compute PCs</a:t>
            </a:r>
          </a:p>
          <a:p>
            <a:r>
              <a:rPr lang="en-US" sz="400" dirty="0" err="1"/>
              <a:t>data_pca</a:t>
            </a:r>
            <a:r>
              <a:rPr lang="en-US" sz="400" dirty="0"/>
              <a:t> &lt;- </a:t>
            </a:r>
            <a:r>
              <a:rPr lang="en-US" sz="400" dirty="0" err="1"/>
              <a:t>prcomp</a:t>
            </a:r>
            <a:r>
              <a:rPr lang="en-US" sz="400" dirty="0"/>
              <a:t>(</a:t>
            </a:r>
            <a:r>
              <a:rPr lang="en-US" sz="400" dirty="0" err="1"/>
              <a:t>dataku</a:t>
            </a:r>
            <a:r>
              <a:rPr lang="en-US" sz="400" dirty="0"/>
              <a:t>)</a:t>
            </a:r>
          </a:p>
          <a:p>
            <a:r>
              <a:rPr lang="en-US" sz="400" dirty="0" err="1"/>
              <a:t>data_pca$rot</a:t>
            </a:r>
            <a:endParaRPr lang="en-US" sz="400" dirty="0"/>
          </a:p>
        </p:txBody>
      </p:sp>
      <p:sp>
        <p:nvSpPr>
          <p:cNvPr id="18" name="TextBox 17"/>
          <p:cNvSpPr txBox="1"/>
          <p:nvPr/>
        </p:nvSpPr>
        <p:spPr>
          <a:xfrm>
            <a:off x="1338344" y="5188573"/>
            <a:ext cx="4385799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                     </a:t>
            </a:r>
            <a:r>
              <a:rPr lang="it-IT" dirty="0"/>
              <a:t>PC1     </a:t>
            </a:r>
            <a:r>
              <a:rPr lang="it-IT" dirty="0" smtClean="0"/>
              <a:t>       </a:t>
            </a:r>
            <a:r>
              <a:rPr lang="it-IT" dirty="0"/>
              <a:t>PC2</a:t>
            </a:r>
          </a:p>
          <a:p>
            <a:r>
              <a:rPr lang="it-IT" dirty="0"/>
              <a:t>calories  0.8470535 </a:t>
            </a:r>
            <a:r>
              <a:rPr lang="it-IT" dirty="0" smtClean="0"/>
              <a:t>  0.5315077</a:t>
            </a:r>
            <a:endParaRPr lang="it-IT" dirty="0"/>
          </a:p>
          <a:p>
            <a:r>
              <a:rPr lang="it-IT" dirty="0"/>
              <a:t>rating  </a:t>
            </a:r>
            <a:r>
              <a:rPr lang="it-IT" dirty="0" smtClean="0"/>
              <a:t>  </a:t>
            </a:r>
            <a:r>
              <a:rPr lang="it-IT" dirty="0"/>
              <a:t>-</a:t>
            </a:r>
            <a:r>
              <a:rPr lang="it-IT" dirty="0" smtClean="0"/>
              <a:t>0.5315077   </a:t>
            </a:r>
            <a:r>
              <a:rPr lang="it-IT" dirty="0"/>
              <a:t>0.8470535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51593" y="1438934"/>
            <a:ext cx="5276088" cy="274690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/>
              <a:t>scores &lt;- </a:t>
            </a:r>
            <a:r>
              <a:rPr lang="en-US" sz="1050" dirty="0" err="1"/>
              <a:t>data_pca$x</a:t>
            </a:r>
            <a:endParaRPr lang="en-US" sz="1050" dirty="0"/>
          </a:p>
          <a:p>
            <a:r>
              <a:rPr lang="en-US" sz="1050" dirty="0" err="1"/>
              <a:t>ukuranx</a:t>
            </a:r>
            <a:r>
              <a:rPr lang="en-US" sz="1050" dirty="0"/>
              <a:t> &lt;- dim(</a:t>
            </a:r>
            <a:r>
              <a:rPr lang="en-US" sz="1050" dirty="0" err="1"/>
              <a:t>dataku</a:t>
            </a:r>
            <a:r>
              <a:rPr lang="en-US" sz="1050" dirty="0"/>
              <a:t>)</a:t>
            </a:r>
          </a:p>
          <a:p>
            <a:r>
              <a:rPr lang="en-US" sz="1050" dirty="0" err="1"/>
              <a:t>barisx</a:t>
            </a:r>
            <a:r>
              <a:rPr lang="en-US" sz="1050" dirty="0"/>
              <a:t> &lt;- </a:t>
            </a:r>
            <a:r>
              <a:rPr lang="en-US" sz="1050" dirty="0" err="1"/>
              <a:t>ukuranx</a:t>
            </a:r>
            <a:r>
              <a:rPr lang="en-US" sz="1050" dirty="0"/>
              <a:t>[1]</a:t>
            </a:r>
          </a:p>
          <a:p>
            <a:r>
              <a:rPr lang="en-US" sz="1050" dirty="0" err="1"/>
              <a:t>kolomx</a:t>
            </a:r>
            <a:r>
              <a:rPr lang="en-US" sz="1050" dirty="0"/>
              <a:t> &lt;- </a:t>
            </a:r>
            <a:r>
              <a:rPr lang="en-US" sz="1050" dirty="0" err="1"/>
              <a:t>ukuranx</a:t>
            </a:r>
            <a:r>
              <a:rPr lang="en-US" sz="1050" dirty="0"/>
              <a:t>[2]</a:t>
            </a:r>
          </a:p>
          <a:p>
            <a:r>
              <a:rPr lang="en-US" sz="1050" dirty="0" err="1"/>
              <a:t>c_calories</a:t>
            </a:r>
            <a:r>
              <a:rPr lang="en-US" sz="1050" dirty="0"/>
              <a:t> &lt;- 1</a:t>
            </a:r>
          </a:p>
          <a:p>
            <a:r>
              <a:rPr lang="en-US" sz="1050" dirty="0" err="1"/>
              <a:t>c_ratings</a:t>
            </a:r>
            <a:r>
              <a:rPr lang="en-US" sz="1050" dirty="0"/>
              <a:t> &lt;- 2</a:t>
            </a:r>
          </a:p>
          <a:p>
            <a:endParaRPr lang="en-US" sz="1050" dirty="0"/>
          </a:p>
          <a:p>
            <a:r>
              <a:rPr lang="en-US" sz="1050" dirty="0" err="1"/>
              <a:t>scoresx</a:t>
            </a:r>
            <a:r>
              <a:rPr lang="en-US" sz="1050" dirty="0"/>
              <a:t> &lt;- matrix(data=1:barisx, </a:t>
            </a:r>
            <a:r>
              <a:rPr lang="en-US" sz="1050" dirty="0" err="1"/>
              <a:t>nrow</a:t>
            </a:r>
            <a:r>
              <a:rPr lang="en-US" sz="1050" dirty="0"/>
              <a:t>=</a:t>
            </a:r>
            <a:r>
              <a:rPr lang="en-US" sz="1050" dirty="0" err="1"/>
              <a:t>barisx</a:t>
            </a:r>
            <a:r>
              <a:rPr lang="en-US" sz="1050" dirty="0"/>
              <a:t>, </a:t>
            </a:r>
            <a:r>
              <a:rPr lang="en-US" sz="1050" dirty="0" err="1"/>
              <a:t>ncol</a:t>
            </a:r>
            <a:r>
              <a:rPr lang="en-US" sz="1050" dirty="0"/>
              <a:t>=</a:t>
            </a:r>
            <a:r>
              <a:rPr lang="en-US" sz="1050" dirty="0" err="1"/>
              <a:t>kolomx</a:t>
            </a:r>
            <a:r>
              <a:rPr lang="en-US" sz="1050" dirty="0"/>
              <a:t>)</a:t>
            </a:r>
          </a:p>
          <a:p>
            <a:endParaRPr lang="en-US" sz="1050" dirty="0"/>
          </a:p>
          <a:p>
            <a:r>
              <a:rPr lang="en-US" sz="1050" dirty="0" err="1"/>
              <a:t>scoresx</a:t>
            </a:r>
            <a:r>
              <a:rPr lang="en-US" sz="1050" dirty="0"/>
              <a:t>[,1] &lt;- </a:t>
            </a:r>
            <a:r>
              <a:rPr lang="en-US" sz="1050" dirty="0" err="1"/>
              <a:t>data_pca$rot</a:t>
            </a:r>
            <a:r>
              <a:rPr lang="en-US" sz="1050" dirty="0"/>
              <a:t>[1,1]*(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c_calories</a:t>
            </a:r>
            <a:r>
              <a:rPr lang="en-US" sz="1050" dirty="0"/>
              <a:t>]-mean(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c_calories</a:t>
            </a:r>
            <a:r>
              <a:rPr lang="en-US" sz="1050" dirty="0"/>
              <a:t>]))+</a:t>
            </a:r>
            <a:r>
              <a:rPr lang="en-US" sz="1050" dirty="0" err="1"/>
              <a:t>data_pca$rot</a:t>
            </a:r>
            <a:r>
              <a:rPr lang="en-US" sz="1050" dirty="0"/>
              <a:t>[2,1]*(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c_ratings</a:t>
            </a:r>
            <a:r>
              <a:rPr lang="en-US" sz="1050" dirty="0"/>
              <a:t>]-mean(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c_ratings</a:t>
            </a:r>
            <a:r>
              <a:rPr lang="en-US" sz="1050" dirty="0"/>
              <a:t>]))</a:t>
            </a:r>
          </a:p>
          <a:p>
            <a:r>
              <a:rPr lang="en-US" sz="1050" dirty="0" err="1"/>
              <a:t>scoresx</a:t>
            </a:r>
            <a:r>
              <a:rPr lang="en-US" sz="1050" dirty="0"/>
              <a:t>[,2] &lt;- </a:t>
            </a:r>
            <a:r>
              <a:rPr lang="en-US" sz="1050" dirty="0" err="1"/>
              <a:t>data_pca$rot</a:t>
            </a:r>
            <a:r>
              <a:rPr lang="en-US" sz="1050" dirty="0"/>
              <a:t>[1,2]*(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c_calories</a:t>
            </a:r>
            <a:r>
              <a:rPr lang="en-US" sz="1050" dirty="0"/>
              <a:t>]-mean(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c_calories</a:t>
            </a:r>
            <a:r>
              <a:rPr lang="en-US" sz="1050" dirty="0"/>
              <a:t>]))+</a:t>
            </a:r>
            <a:r>
              <a:rPr lang="en-US" sz="1050" dirty="0" err="1"/>
              <a:t>data_pca$rot</a:t>
            </a:r>
            <a:r>
              <a:rPr lang="en-US" sz="1050" dirty="0"/>
              <a:t>[2,2]*(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c_ratings</a:t>
            </a:r>
            <a:r>
              <a:rPr lang="en-US" sz="1050" dirty="0"/>
              <a:t>]-mean(</a:t>
            </a:r>
            <a:r>
              <a:rPr lang="en-US" sz="1050" dirty="0" err="1"/>
              <a:t>dataku</a:t>
            </a:r>
            <a:r>
              <a:rPr lang="en-US" sz="1050" dirty="0"/>
              <a:t>[,</a:t>
            </a:r>
            <a:r>
              <a:rPr lang="en-US" sz="1050" dirty="0" err="1"/>
              <a:t>c_ratings</a:t>
            </a:r>
            <a:r>
              <a:rPr lang="en-US" sz="1050" dirty="0"/>
              <a:t>]))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6748544" y="4942722"/>
            <a:ext cx="4886217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head(scores,5)</a:t>
            </a:r>
          </a:p>
          <a:p>
            <a:r>
              <a:rPr lang="en-US" dirty="0"/>
              <a:t> head(scoresx,5)</a:t>
            </a:r>
          </a:p>
        </p:txBody>
      </p:sp>
    </p:spTree>
    <p:extLst>
      <p:ext uri="{BB962C8B-B14F-4D97-AF65-F5344CB8AC3E}">
        <p14:creationId xmlns:p14="http://schemas.microsoft.com/office/powerpoint/2010/main" val="386143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“Cereals.csv”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1020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: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27610" y="952507"/>
            <a:ext cx="5410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perbedaannya</a:t>
            </a:r>
            <a:r>
              <a:rPr lang="en-US" dirty="0" smtClean="0"/>
              <a:t> </a:t>
            </a:r>
            <a:r>
              <a:rPr lang="en-US" dirty="0" smtClean="0"/>
              <a:t>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Kapan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normalisasi</a:t>
            </a:r>
            <a:r>
              <a:rPr lang="en-US" dirty="0" smtClean="0"/>
              <a:t> data?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tergantung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kondisi</a:t>
            </a:r>
            <a:r>
              <a:rPr lang="en-US" dirty="0" smtClean="0">
                <a:sym typeface="Wingdings" panose="05000000000000000000" pitchFamily="2" charset="2"/>
              </a:rPr>
              <a:t> data !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dirty="0" err="1" smtClean="0">
                <a:sym typeface="Wingdings" panose="05000000000000000000" pitchFamily="2" charset="2"/>
              </a:rPr>
              <a:t>Jika</a:t>
            </a:r>
            <a:r>
              <a:rPr lang="en-US" dirty="0" smtClean="0">
                <a:sym typeface="Wingdings" panose="05000000000000000000" pitchFamily="2" charset="2"/>
              </a:rPr>
              <a:t> data </a:t>
            </a:r>
            <a:r>
              <a:rPr lang="en-US" dirty="0" err="1" smtClean="0">
                <a:sym typeface="Wingdings" panose="05000000000000000000" pitchFamily="2" charset="2"/>
              </a:rPr>
              <a:t>memiliki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ukuran</a:t>
            </a:r>
            <a:r>
              <a:rPr lang="en-US" dirty="0" smtClean="0">
                <a:sym typeface="Wingdings" panose="05000000000000000000" pitchFamily="2" charset="2"/>
              </a:rPr>
              <a:t> yang </a:t>
            </a:r>
            <a:r>
              <a:rPr lang="en-US" dirty="0" err="1" smtClean="0">
                <a:sym typeface="Wingdings" panose="05000000000000000000" pitchFamily="2" charset="2"/>
              </a:rPr>
              <a:t>sama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dalam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variabel-nya</a:t>
            </a:r>
            <a:r>
              <a:rPr lang="en-US" dirty="0" smtClean="0">
                <a:sym typeface="Wingdings" panose="05000000000000000000" pitchFamily="2" charset="2"/>
              </a:rPr>
              <a:t> (</a:t>
            </a:r>
            <a:r>
              <a:rPr lang="en-US" dirty="0" err="1" smtClean="0">
                <a:sym typeface="Wingdings" panose="05000000000000000000" pitchFamily="2" charset="2"/>
              </a:rPr>
              <a:t>penjualan</a:t>
            </a:r>
            <a:r>
              <a:rPr lang="en-US" dirty="0" smtClean="0">
                <a:sym typeface="Wingdings" panose="05000000000000000000" pitchFamily="2" charset="2"/>
              </a:rPr>
              <a:t> BBM, </a:t>
            </a:r>
            <a:r>
              <a:rPr lang="en-US" dirty="0" err="1" smtClean="0">
                <a:sym typeface="Wingdings" panose="05000000000000000000" pitchFamily="2" charset="2"/>
              </a:rPr>
              <a:t>penjualan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pelumas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dll</a:t>
            </a:r>
            <a:r>
              <a:rPr lang="en-US" dirty="0" smtClean="0">
                <a:sym typeface="Wingdings" panose="05000000000000000000" pitchFamily="2" charset="2"/>
              </a:rPr>
              <a:t>) </a:t>
            </a:r>
            <a:r>
              <a:rPr lang="en-US" dirty="0" err="1" smtClean="0">
                <a:sym typeface="Wingdings" panose="05000000000000000000" pitchFamily="2" charset="2"/>
              </a:rPr>
              <a:t>misal</a:t>
            </a:r>
            <a:r>
              <a:rPr lang="en-US" dirty="0" smtClean="0">
                <a:sym typeface="Wingdings" panose="05000000000000000000" pitchFamily="2" charset="2"/>
              </a:rPr>
              <a:t> “rupiah”  </a:t>
            </a:r>
            <a:r>
              <a:rPr lang="en-US" dirty="0" err="1" smtClean="0">
                <a:sym typeface="Wingdings" panose="05000000000000000000" pitchFamily="2" charset="2"/>
              </a:rPr>
              <a:t>tidak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perlu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dilakukan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normalisasi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err="1" smtClean="0"/>
              <a:t>Jika</a:t>
            </a:r>
            <a:r>
              <a:rPr lang="en-US" dirty="0" smtClean="0"/>
              <a:t> unit </a:t>
            </a:r>
            <a:r>
              <a:rPr lang="en-US" dirty="0" err="1" smtClean="0"/>
              <a:t>satuannya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, </a:t>
            </a:r>
            <a:r>
              <a:rPr lang="en-US" dirty="0" err="1" smtClean="0"/>
              <a:t>disarankan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normalisasi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41393" y="3984613"/>
            <a:ext cx="3915846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# compute PCs</a:t>
            </a:r>
          </a:p>
          <a:p>
            <a:r>
              <a:rPr lang="it-IT" dirty="0"/>
              <a:t>data_pca &lt;- prcomp(dataku)</a:t>
            </a:r>
          </a:p>
          <a:p>
            <a:r>
              <a:rPr lang="it-IT" dirty="0"/>
              <a:t>data_pca$rot[,c(1:5)]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2366111"/>
            <a:ext cx="3941064" cy="70788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 err="1"/>
              <a:t>datax</a:t>
            </a:r>
            <a:r>
              <a:rPr lang="en-US" sz="200" dirty="0"/>
              <a:t>&lt;-read.csv("Cereals.csv", header=TRUE)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mengabaikan</a:t>
            </a:r>
            <a:r>
              <a:rPr lang="en-US" sz="200" dirty="0"/>
              <a:t> data yang </a:t>
            </a:r>
            <a:r>
              <a:rPr lang="en-US" sz="200" dirty="0" err="1"/>
              <a:t>tidak</a:t>
            </a:r>
            <a:r>
              <a:rPr lang="en-US" sz="200" dirty="0"/>
              <a:t> </a:t>
            </a:r>
            <a:r>
              <a:rPr lang="en-US" sz="200" dirty="0" err="1"/>
              <a:t>lengkap</a:t>
            </a:r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menghapus</a:t>
            </a:r>
            <a:r>
              <a:rPr lang="en-US" sz="200" dirty="0"/>
              <a:t> </a:t>
            </a:r>
            <a:r>
              <a:rPr lang="en-US" sz="200" dirty="0" err="1"/>
              <a:t>atau</a:t>
            </a:r>
            <a:r>
              <a:rPr lang="en-US" sz="200" dirty="0"/>
              <a:t> </a:t>
            </a:r>
            <a:r>
              <a:rPr lang="en-US" sz="200" dirty="0" err="1"/>
              <a:t>tidak</a:t>
            </a:r>
            <a:r>
              <a:rPr lang="en-US" sz="200" dirty="0"/>
              <a:t> </a:t>
            </a:r>
            <a:r>
              <a:rPr lang="en-US" sz="200" dirty="0" err="1"/>
              <a:t>menyertakan</a:t>
            </a:r>
            <a:r>
              <a:rPr lang="en-US" sz="200" dirty="0"/>
              <a:t> </a:t>
            </a:r>
            <a:r>
              <a:rPr lang="en-US" sz="200" dirty="0" err="1"/>
              <a:t>kolom</a:t>
            </a:r>
            <a:r>
              <a:rPr lang="en-US" sz="200" dirty="0"/>
              <a:t> 1 </a:t>
            </a:r>
            <a:r>
              <a:rPr lang="en-US" sz="200" dirty="0" err="1"/>
              <a:t>sd</a:t>
            </a:r>
            <a:r>
              <a:rPr lang="en-US" sz="200" dirty="0"/>
              <a:t> 3</a:t>
            </a:r>
          </a:p>
          <a:p>
            <a:r>
              <a:rPr lang="en-US" sz="200" dirty="0" err="1"/>
              <a:t>dataku</a:t>
            </a:r>
            <a:r>
              <a:rPr lang="en-US" sz="200" dirty="0"/>
              <a:t> &lt;- </a:t>
            </a:r>
            <a:r>
              <a:rPr lang="en-US" sz="200" dirty="0" err="1"/>
              <a:t>na.omit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[,-c(1:3)])</a:t>
            </a:r>
          </a:p>
          <a:p>
            <a:endParaRPr lang="en-US" sz="200" dirty="0"/>
          </a:p>
          <a:p>
            <a:r>
              <a:rPr lang="en-US" sz="200" dirty="0"/>
              <a:t>#-----------</a:t>
            </a:r>
          </a:p>
          <a:p>
            <a:r>
              <a:rPr lang="en-US" sz="200" dirty="0"/>
              <a:t>library(stats)</a:t>
            </a:r>
          </a:p>
          <a:p>
            <a:endParaRPr lang="en-US" sz="200" dirty="0"/>
          </a:p>
          <a:p>
            <a:r>
              <a:rPr lang="en-US" sz="200" dirty="0"/>
              <a:t># compute PCs</a:t>
            </a:r>
          </a:p>
          <a:p>
            <a:r>
              <a:rPr lang="en-US" sz="200" dirty="0" err="1"/>
              <a:t>data_pca</a:t>
            </a:r>
            <a:r>
              <a:rPr lang="en-US" sz="200" dirty="0"/>
              <a:t> &lt;- </a:t>
            </a:r>
            <a:r>
              <a:rPr lang="en-US" sz="200" dirty="0" err="1"/>
              <a:t>prcomp</a:t>
            </a:r>
            <a:r>
              <a:rPr lang="en-US" sz="200" dirty="0"/>
              <a:t>(</a:t>
            </a:r>
            <a:r>
              <a:rPr lang="en-US" sz="200" dirty="0" err="1"/>
              <a:t>dataku</a:t>
            </a:r>
            <a:r>
              <a:rPr lang="en-US" sz="200" dirty="0"/>
              <a:t>)</a:t>
            </a:r>
          </a:p>
          <a:p>
            <a:r>
              <a:rPr lang="en-US" sz="200" dirty="0" err="1"/>
              <a:t>data_pca$rot</a:t>
            </a:r>
            <a:r>
              <a:rPr lang="en-US" sz="200" dirty="0"/>
              <a:t>[,c(1:5)]</a:t>
            </a:r>
          </a:p>
          <a:p>
            <a:endParaRPr lang="en-US" sz="200" dirty="0"/>
          </a:p>
          <a:p>
            <a:r>
              <a:rPr lang="en-US" sz="200" dirty="0"/>
              <a:t># scale = TRUE </a:t>
            </a:r>
            <a:r>
              <a:rPr lang="en-US" sz="200" dirty="0" err="1"/>
              <a:t>untuk</a:t>
            </a:r>
            <a:r>
              <a:rPr lang="en-US" sz="200" dirty="0"/>
              <a:t> </a:t>
            </a:r>
            <a:r>
              <a:rPr lang="en-US" sz="200" dirty="0" err="1"/>
              <a:t>menormalisasi</a:t>
            </a:r>
            <a:r>
              <a:rPr lang="en-US" sz="200" dirty="0"/>
              <a:t> data</a:t>
            </a:r>
          </a:p>
          <a:p>
            <a:r>
              <a:rPr lang="en-US" sz="200" dirty="0" err="1"/>
              <a:t>data_pca</a:t>
            </a:r>
            <a:r>
              <a:rPr lang="en-US" sz="200" dirty="0"/>
              <a:t> &lt;- </a:t>
            </a:r>
            <a:r>
              <a:rPr lang="en-US" sz="200" dirty="0" err="1"/>
              <a:t>prcomp</a:t>
            </a:r>
            <a:r>
              <a:rPr lang="en-US" sz="200" dirty="0"/>
              <a:t>(</a:t>
            </a:r>
            <a:r>
              <a:rPr lang="en-US" sz="200" dirty="0" err="1"/>
              <a:t>dataku</a:t>
            </a:r>
            <a:r>
              <a:rPr lang="en-US" sz="200" dirty="0"/>
              <a:t>, scale=TRUE)</a:t>
            </a:r>
          </a:p>
          <a:p>
            <a:r>
              <a:rPr lang="en-US" sz="200" dirty="0" err="1"/>
              <a:t>data_pca$rot</a:t>
            </a:r>
            <a:r>
              <a:rPr lang="en-US" sz="200" dirty="0"/>
              <a:t>[,c(1:5)]</a:t>
            </a:r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 err="1"/>
          </a:p>
        </p:txBody>
      </p:sp>
      <p:sp>
        <p:nvSpPr>
          <p:cNvPr id="18" name="TextBox 17"/>
          <p:cNvSpPr txBox="1"/>
          <p:nvPr/>
        </p:nvSpPr>
        <p:spPr>
          <a:xfrm>
            <a:off x="1338344" y="5188573"/>
            <a:ext cx="4385799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# scale = TRUE untuk </a:t>
            </a:r>
            <a:r>
              <a:rPr lang="it-IT" b="1" dirty="0"/>
              <a:t>menormalisasi data</a:t>
            </a:r>
          </a:p>
          <a:p>
            <a:r>
              <a:rPr lang="it-IT" dirty="0"/>
              <a:t>data_pca &lt;- prcomp(dataku, </a:t>
            </a:r>
            <a:r>
              <a:rPr lang="it-IT" b="1" dirty="0"/>
              <a:t>scale=TRUE</a:t>
            </a:r>
            <a:r>
              <a:rPr lang="it-IT" dirty="0"/>
              <a:t>)</a:t>
            </a:r>
          </a:p>
          <a:p>
            <a:r>
              <a:rPr lang="it-IT" dirty="0"/>
              <a:t>data_pca$rot[,c(1:5)]</a:t>
            </a:r>
          </a:p>
        </p:txBody>
      </p:sp>
    </p:spTree>
    <p:extLst>
      <p:ext uri="{BB962C8B-B14F-4D97-AF65-F5344CB8AC3E}">
        <p14:creationId xmlns:p14="http://schemas.microsoft.com/office/powerpoint/2010/main" val="545396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“Cereals.csv”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1020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27610" y="1839475"/>
            <a:ext cx="5410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Ulangi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45074" y="2489155"/>
            <a:ext cx="415054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[,12],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</a:p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[,13],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37851" y="2461597"/>
            <a:ext cx="399010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[,1],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</a:p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[,2],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" y="3465576"/>
            <a:ext cx="2194560" cy="20235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2905" y="3465576"/>
            <a:ext cx="2133234" cy="202357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61850" y="4292695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s/d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9943" y="3465576"/>
            <a:ext cx="2014159" cy="202357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6082" y="3465576"/>
            <a:ext cx="2148892" cy="204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56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“Cereals.csv”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1020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27610" y="1839475"/>
            <a:ext cx="5410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Ulangi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45074" y="2489155"/>
            <a:ext cx="415054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[,12],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</a:p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[,13],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37851" y="2461597"/>
            <a:ext cx="399010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[,1],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</a:p>
          <a:p>
            <a:r>
              <a:rPr lang="en-US" dirty="0"/>
              <a:t>plot(</a:t>
            </a:r>
            <a:r>
              <a:rPr lang="en-US" dirty="0" err="1"/>
              <a:t>data_pca$x</a:t>
            </a:r>
            <a:r>
              <a:rPr lang="en-US" dirty="0"/>
              <a:t>[,2], </a:t>
            </a:r>
            <a:r>
              <a:rPr lang="en-US" dirty="0" err="1"/>
              <a:t>ylim</a:t>
            </a:r>
            <a:r>
              <a:rPr lang="en-US" dirty="0"/>
              <a:t>=c(-10, 10))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373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</TotalTime>
  <Words>733</Words>
  <Application>Microsoft Office PowerPoint</Application>
  <PresentationFormat>Widescreen</PresentationFormat>
  <Paragraphs>274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Lebih lanjut tentang PCA</vt:lpstr>
      <vt:lpstr>Data “Cereals.csv”</vt:lpstr>
      <vt:lpstr>Data “Cereals.csv”</vt:lpstr>
      <vt:lpstr>Data “Cereals.csv”</vt:lpstr>
      <vt:lpstr>Data “Cereals.csv”</vt:lpstr>
      <vt:lpstr>Data “Cereals.csv”</vt:lpstr>
      <vt:lpstr>Data “Cereals.csv”</vt:lpstr>
      <vt:lpstr>Data “Cereals.csv”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Lebih lanjut tentang PCA</dc:title>
  <dc:creator>ACER</dc:creator>
  <cp:lastModifiedBy>ACER</cp:lastModifiedBy>
  <cp:revision>46</cp:revision>
  <dcterms:created xsi:type="dcterms:W3CDTF">2019-09-21T06:30:59Z</dcterms:created>
  <dcterms:modified xsi:type="dcterms:W3CDTF">2019-09-24T11:10:55Z</dcterms:modified>
</cp:coreProperties>
</file>